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93"/>
  </p:handoutMasterIdLst>
  <p:sldIdLst>
    <p:sldId id="368" r:id="rId3"/>
    <p:sldId id="576" r:id="rId4"/>
    <p:sldId id="729" r:id="rId5"/>
    <p:sldId id="727" r:id="rId6"/>
    <p:sldId id="730" r:id="rId7"/>
    <p:sldId id="728" r:id="rId8"/>
    <p:sldId id="577" r:id="rId9"/>
    <p:sldId id="579" r:id="rId10"/>
    <p:sldId id="731" r:id="rId11"/>
    <p:sldId id="732" r:id="rId12"/>
    <p:sldId id="570" r:id="rId13"/>
    <p:sldId id="583" r:id="rId14"/>
    <p:sldId id="584" r:id="rId15"/>
    <p:sldId id="585" r:id="rId16"/>
    <p:sldId id="586" r:id="rId17"/>
    <p:sldId id="587" r:id="rId18"/>
    <p:sldId id="580" r:id="rId19"/>
    <p:sldId id="588" r:id="rId20"/>
    <p:sldId id="589" r:id="rId21"/>
    <p:sldId id="594" r:id="rId22"/>
    <p:sldId id="595" r:id="rId23"/>
    <p:sldId id="733" r:id="rId24"/>
    <p:sldId id="620" r:id="rId25"/>
    <p:sldId id="596" r:id="rId26"/>
    <p:sldId id="597" r:id="rId27"/>
    <p:sldId id="582" r:id="rId28"/>
    <p:sldId id="598" r:id="rId29"/>
    <p:sldId id="599" r:id="rId30"/>
    <p:sldId id="622" r:id="rId31"/>
    <p:sldId id="623" r:id="rId32"/>
    <p:sldId id="819" r:id="rId33"/>
    <p:sldId id="572" r:id="rId34"/>
    <p:sldId id="820" r:id="rId35"/>
    <p:sldId id="601" r:id="rId36"/>
    <p:sldId id="602" r:id="rId37"/>
    <p:sldId id="603" r:id="rId38"/>
    <p:sldId id="621" r:id="rId39"/>
    <p:sldId id="617" r:id="rId40"/>
    <p:sldId id="604" r:id="rId41"/>
    <p:sldId id="605" r:id="rId42"/>
    <p:sldId id="674" r:id="rId43"/>
    <p:sldId id="608" r:id="rId44"/>
    <p:sldId id="609" r:id="rId45"/>
    <p:sldId id="610" r:id="rId46"/>
    <p:sldId id="676" r:id="rId47"/>
    <p:sldId id="675" r:id="rId48"/>
    <p:sldId id="888" r:id="rId49"/>
    <p:sldId id="613" r:id="rId50"/>
    <p:sldId id="624" r:id="rId52"/>
    <p:sldId id="625" r:id="rId53"/>
    <p:sldId id="626" r:id="rId54"/>
    <p:sldId id="668" r:id="rId55"/>
    <p:sldId id="673" r:id="rId56"/>
    <p:sldId id="634" r:id="rId57"/>
    <p:sldId id="632" r:id="rId58"/>
    <p:sldId id="633" r:id="rId59"/>
    <p:sldId id="667" r:id="rId60"/>
    <p:sldId id="669" r:id="rId61"/>
    <p:sldId id="670" r:id="rId62"/>
    <p:sldId id="671" r:id="rId63"/>
    <p:sldId id="628" r:id="rId64"/>
    <p:sldId id="629" r:id="rId65"/>
    <p:sldId id="821" r:id="rId66"/>
    <p:sldId id="574" r:id="rId67"/>
    <p:sldId id="636" r:id="rId68"/>
    <p:sldId id="637" r:id="rId69"/>
    <p:sldId id="640" r:id="rId70"/>
    <p:sldId id="666" r:id="rId71"/>
    <p:sldId id="649" r:id="rId72"/>
    <p:sldId id="644" r:id="rId73"/>
    <p:sldId id="645" r:id="rId74"/>
    <p:sldId id="647" r:id="rId75"/>
    <p:sldId id="646" r:id="rId76"/>
    <p:sldId id="648" r:id="rId77"/>
    <p:sldId id="650" r:id="rId78"/>
    <p:sldId id="651" r:id="rId79"/>
    <p:sldId id="652" r:id="rId80"/>
    <p:sldId id="653" r:id="rId81"/>
    <p:sldId id="654" r:id="rId82"/>
    <p:sldId id="655" r:id="rId83"/>
    <p:sldId id="656" r:id="rId84"/>
    <p:sldId id="657" r:id="rId85"/>
    <p:sldId id="660" r:id="rId86"/>
    <p:sldId id="882" r:id="rId87"/>
    <p:sldId id="661" r:id="rId88"/>
    <p:sldId id="662" r:id="rId89"/>
    <p:sldId id="663" r:id="rId90"/>
    <p:sldId id="665" r:id="rId91"/>
    <p:sldId id="362" r:id="rId92"/>
  </p:sldIdLst>
  <p:sldSz cx="9144000" cy="6858000" type="screen4x3"/>
  <p:notesSz cx="6858000" cy="9144000"/>
  <p:custDataLst>
    <p:tags r:id="rId9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A0000"/>
    <a:srgbClr val="0000FF"/>
    <a:srgbClr val="FF0000"/>
    <a:srgbClr val="FF0909"/>
    <a:srgbClr val="99FF33"/>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5314"/>
  </p:normalViewPr>
  <p:slideViewPr>
    <p:cSldViewPr showGuides="1">
      <p:cViewPr varScale="1">
        <p:scale>
          <a:sx n="84" d="100"/>
          <a:sy n="84" d="100"/>
        </p:scale>
        <p:origin x="797" y="72"/>
      </p:cViewPr>
      <p:guideLst>
        <p:guide orient="horz" pos="206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77.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0A3203-F4AE-4325-90B6-A54AB4B382A9}"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TextEdit="1"/>
          </p:cNvSpPr>
          <p:nvPr>
            <p:ph type="sldImg"/>
          </p:nvPr>
        </p:nvSpPr>
        <p:spPr/>
      </p:sp>
      <p:sp>
        <p:nvSpPr>
          <p:cNvPr id="47107" name="文本占位符 2"/>
          <p:cNvSpPr/>
          <p:nvPr>
            <p:ph type="body"/>
          </p:nvPr>
        </p:nvSpPr>
        <p:spPr/>
        <p:txBody>
          <a:bodyPr wrap="square" lIns="91440" tIns="45720" rIns="91440" bIns="45720" anchor="ctr" anchorCtr="0"/>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p:txBody>
          <a:bodyPr wrap="square" lIns="91440" tIns="45720" rIns="91440" bIns="45720" anchor="ctr" anchorCtr="0"/>
          <a:p>
            <a:pPr lvl="0"/>
            <a:r>
              <a:rPr lang="en-US" altLang="zh-CN" dirty="0"/>
              <a:t>https://www.cnblogs.com/orangebook/p/3558334.html</a:t>
            </a:r>
            <a:endParaRPr lang="zh-CN" altLang="en-US" dirty="0"/>
          </a:p>
        </p:txBody>
      </p:sp>
      <p:sp>
        <p:nvSpPr>
          <p:cNvPr id="91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260350"/>
            <a:ext cx="2195513" cy="63373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79388" y="260350"/>
            <a:ext cx="6437312" cy="63373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79388" y="1125538"/>
            <a:ext cx="43164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5"/>
          <p:cNvPicPr>
            <a:picLocks noChangeAspect="1"/>
          </p:cNvPicPr>
          <p:nvPr userDrawn="1"/>
        </p:nvPicPr>
        <p:blipFill>
          <a:blip r:embed="rId12"/>
          <a:srcRect l="3262" r="4797" b="8089"/>
          <a:stretch>
            <a:fillRect/>
          </a:stretch>
        </p:blipFill>
        <p:spPr>
          <a:xfrm>
            <a:off x="0" y="0"/>
            <a:ext cx="9144000" cy="6884988"/>
          </a:xfrm>
          <a:prstGeom prst="rect">
            <a:avLst/>
          </a:prstGeom>
          <a:noFill/>
          <a:ln w="9525">
            <a:noFill/>
          </a:ln>
        </p:spPr>
      </p:pic>
      <p:pic>
        <p:nvPicPr>
          <p:cNvPr id="1027" name="椭圆 6"/>
          <p:cNvPicPr/>
          <p:nvPr/>
        </p:nvPicPr>
        <p:blipFill>
          <a:blip r:embed="rId13"/>
          <a:stretch>
            <a:fillRect/>
          </a:stretch>
        </p:blipFill>
        <p:spPr>
          <a:xfrm>
            <a:off x="212725" y="292100"/>
            <a:ext cx="500063" cy="506413"/>
          </a:xfrm>
          <a:prstGeom prst="rect">
            <a:avLst/>
          </a:prstGeom>
          <a:noFill/>
          <a:ln w="9525">
            <a:noFill/>
          </a:ln>
        </p:spPr>
      </p:pic>
      <p:pic>
        <p:nvPicPr>
          <p:cNvPr id="1028" name="Picture 2" descr="H:\AUST-PPT模板\未命名-1.png"/>
          <p:cNvPicPr>
            <a:picLocks noChangeAspect="1"/>
          </p:cNvPicPr>
          <p:nvPr/>
        </p:nvPicPr>
        <p:blipFill>
          <a:blip r:embed="rId14"/>
          <a:stretch>
            <a:fillRect/>
          </a:stretch>
        </p:blipFill>
        <p:spPr>
          <a:xfrm>
            <a:off x="8459788" y="260350"/>
            <a:ext cx="576262" cy="576263"/>
          </a:xfrm>
          <a:prstGeom prst="rect">
            <a:avLst/>
          </a:prstGeom>
          <a:noFill/>
          <a:ln w="9525">
            <a:noFill/>
          </a:ln>
          <a:effectLst>
            <a:outerShdw dist="38100" dir="2699999" algn="ctr" rotWithShape="0">
              <a:srgbClr val="000000">
                <a:alpha val="28000"/>
              </a:srgbClr>
            </a:outerShdw>
          </a:effectLst>
        </p:spPr>
      </p:pic>
      <p:cxnSp>
        <p:nvCxnSpPr>
          <p:cNvPr id="1029" name="直接连接符 9"/>
          <p:cNvCxnSpPr/>
          <p:nvPr/>
        </p:nvCxnSpPr>
        <p:spPr>
          <a:xfrm>
            <a:off x="0" y="901700"/>
            <a:ext cx="9126538" cy="0"/>
          </a:xfrm>
          <a:prstGeom prst="line">
            <a:avLst/>
          </a:prstGeom>
          <a:ln w="3175" cap="flat" cmpd="sng">
            <a:solidFill>
              <a:srgbClr val="C00000"/>
            </a:solidFill>
            <a:prstDash val="solid"/>
            <a:headEnd type="none" w="med" len="med"/>
            <a:tailEnd type="none" w="med" len="med"/>
          </a:ln>
        </p:spPr>
      </p:cxnSp>
      <p:sp>
        <p:nvSpPr>
          <p:cNvPr id="1032" name="矩形 10"/>
          <p:cNvSpPr>
            <a:spLocks noChangeArrowheads="1"/>
          </p:cNvSpPr>
          <p:nvPr/>
        </p:nvSpPr>
        <p:spPr bwMode="auto">
          <a:xfrm>
            <a:off x="-7937" y="935038"/>
            <a:ext cx="9151938" cy="46038"/>
          </a:xfrm>
          <a:prstGeom prst="rect">
            <a:avLst/>
          </a:prstGeom>
          <a:solidFill>
            <a:srgbClr val="C00000"/>
          </a:solidFill>
          <a:ln>
            <a:noFill/>
          </a:ln>
          <a:effectLst>
            <a:outerShdw dist="38100" dir="2700000" algn="ctr" rotWithShape="0">
              <a:srgbClr val="000000">
                <a:alpha val="28000"/>
              </a:srgb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760000"/>
              </a:solidFill>
              <a:effectLst/>
              <a:uLnTx/>
              <a:uFillTx/>
              <a:latin typeface="Calibri" panose="020F0502020204030204" pitchFamily="34" charset="0"/>
              <a:ea typeface="宋体" panose="02010600030101010101" pitchFamily="2" charset="-122"/>
              <a:cs typeface="+mn-cs"/>
            </a:endParaRPr>
          </a:p>
        </p:txBody>
      </p:sp>
      <p:sp>
        <p:nvSpPr>
          <p:cNvPr id="1031" name="灯片编号占位符 5"/>
          <p:cNvSpPr txBox="1">
            <a:spLocks noChangeArrowheads="1"/>
          </p:cNvSpPr>
          <p:nvPr/>
        </p:nvSpPr>
        <p:spPr bwMode="auto">
          <a:xfrm>
            <a:off x="7265988" y="6453188"/>
            <a:ext cx="1150938" cy="365125"/>
          </a:xfrm>
          <a:prstGeom prst="rect">
            <a:avLst/>
          </a:prstGeom>
          <a:noFill/>
          <a:ln>
            <a:noFill/>
          </a:ln>
        </p:spPr>
        <p:txBody>
          <a:bodyPr/>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89</a:t>
            </a:r>
            <a:endParaRPr lang="zh-CN" altLang="en-US" sz="1400" b="1" dirty="0">
              <a:solidFill>
                <a:srgbClr val="4F6228"/>
              </a:solidFill>
              <a:latin typeface="Times New Roman" panose="02020603050405020304" pitchFamily="18" charset="0"/>
              <a:ea typeface="Gungsuh" pitchFamily="18" charset="-127"/>
            </a:endParaRPr>
          </a:p>
        </p:txBody>
      </p:sp>
      <p:grpSp>
        <p:nvGrpSpPr>
          <p:cNvPr id="2" name="Group 10"/>
          <p:cNvGrpSpPr/>
          <p:nvPr userDrawn="1"/>
        </p:nvGrpSpPr>
        <p:grpSpPr>
          <a:xfrm>
            <a:off x="0" y="6537325"/>
            <a:ext cx="9144000" cy="144463"/>
            <a:chOff x="0" y="0"/>
            <a:chExt cx="5760" cy="91"/>
          </a:xfrm>
        </p:grpSpPr>
        <p:cxnSp>
          <p:nvCxnSpPr>
            <p:cNvPr id="1036" name="直接连接符 12"/>
            <p:cNvCxnSpPr/>
            <p:nvPr userDrawn="1"/>
          </p:nvCxnSpPr>
          <p:spPr>
            <a:xfrm>
              <a:off x="0" y="83"/>
              <a:ext cx="5159" cy="6"/>
            </a:xfrm>
            <a:prstGeom prst="line">
              <a:avLst/>
            </a:prstGeom>
            <a:ln w="15875" cap="flat" cmpd="sng">
              <a:solidFill>
                <a:srgbClr val="C00000"/>
              </a:solidFill>
              <a:prstDash val="solid"/>
              <a:headEnd type="none" w="med" len="med"/>
              <a:tailEnd type="none" w="med" len="med"/>
            </a:ln>
          </p:spPr>
        </p:cxnSp>
        <p:grpSp>
          <p:nvGrpSpPr>
            <p:cNvPr id="1037" name="组合 72"/>
            <p:cNvGrpSpPr/>
            <p:nvPr userDrawn="1"/>
          </p:nvGrpSpPr>
          <p:grpSpPr>
            <a:xfrm>
              <a:off x="5148" y="0"/>
              <a:ext cx="612" cy="91"/>
              <a:chOff x="0" y="0"/>
              <a:chExt cx="971600" cy="144016"/>
            </a:xfrm>
          </p:grpSpPr>
          <p:cxnSp>
            <p:nvCxnSpPr>
              <p:cNvPr id="1038" name="直接连接符 14"/>
              <p:cNvCxnSpPr/>
              <p:nvPr userDrawn="1"/>
            </p:nvCxnSpPr>
            <p:spPr>
              <a:xfrm>
                <a:off x="216024" y="4761"/>
                <a:ext cx="755576" cy="0"/>
              </a:xfrm>
              <a:prstGeom prst="line">
                <a:avLst/>
              </a:prstGeom>
              <a:ln w="19050" cap="flat" cmpd="sng">
                <a:solidFill>
                  <a:srgbClr val="C00000"/>
                </a:solidFill>
                <a:prstDash val="solid"/>
                <a:headEnd type="none" w="med" len="med"/>
                <a:tailEnd type="none" w="med" len="med"/>
              </a:ln>
            </p:spPr>
          </p:cxnSp>
          <p:sp>
            <p:nvSpPr>
              <p:cNvPr id="3" name="平行四边形 15"/>
              <p:cNvSpPr>
                <a:spLocks noChangeArrowheads="1"/>
              </p:cNvSpPr>
              <p:nvPr/>
            </p:nvSpPr>
            <p:spPr bwMode="auto">
              <a:xfrm>
                <a:off x="0" y="0"/>
                <a:ext cx="287353" cy="144016"/>
              </a:xfrm>
              <a:prstGeom prst="parallelogram">
                <a:avLst>
                  <a:gd name="adj" fmla="val 124207"/>
                </a:avLst>
              </a:prstGeom>
              <a:solidFill>
                <a:srgbClr val="FF0909"/>
              </a:solidFill>
              <a:ln w="12700" cmpd="sng">
                <a:solidFill>
                  <a:srgbClr val="C000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sp>
        <p:nvSpPr>
          <p:cNvPr id="1033" name="文本占位符 2"/>
          <p:cNvSpPr>
            <a:spLocks noGrp="1"/>
          </p:cNvSpPr>
          <p:nvPr>
            <p:ph type="body"/>
          </p:nvPr>
        </p:nvSpPr>
        <p:spPr>
          <a:xfrm>
            <a:off x="179388" y="1125538"/>
            <a:ext cx="8785225" cy="5472112"/>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4" name="Rectangle 16"/>
          <p:cNvSpPr>
            <a:spLocks noGrp="1"/>
          </p:cNvSpPr>
          <p:nvPr>
            <p:ph type="title"/>
          </p:nvPr>
        </p:nvSpPr>
        <p:spPr>
          <a:xfrm>
            <a:off x="744538" y="260350"/>
            <a:ext cx="7643812" cy="574675"/>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7" name="TextBox 16"/>
          <p:cNvSpPr txBox="1">
            <a:spLocks noChangeArrowheads="1"/>
          </p:cNvSpPr>
          <p:nvPr/>
        </p:nvSpPr>
        <p:spPr bwMode="auto">
          <a:xfrm>
            <a:off x="228600" y="423863"/>
            <a:ext cx="492125" cy="2460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rgbClr val="99FF33"/>
                </a:solidFill>
                <a:effectLst/>
                <a:uLnTx/>
                <a:uFillTx/>
                <a:latin typeface="Cooper Black" panose="0208090404030B020404" pitchFamily="18" charset="0"/>
                <a:ea typeface="Cambria Math" panose="02040503050406030204" pitchFamily="18" charset="0"/>
                <a:cs typeface="Aharoni" pitchFamily="2" charset="-79"/>
                <a:sym typeface="+mn-ea"/>
              </a:rPr>
              <a:t>DS</a:t>
            </a:r>
            <a:endParaRPr kumimoji="0" lang="zh-CN" altLang="en-US" sz="1000" b="0" i="0" u="none" strike="noStrike" kern="1200" cap="none" spc="0" normalizeH="0" baseline="0" noProof="0" dirty="0">
              <a:ln>
                <a:noFill/>
              </a:ln>
              <a:solidFill>
                <a:srgbClr val="99FF33"/>
              </a:solidFill>
              <a:effectLst/>
              <a:uLnTx/>
              <a:uFillTx/>
              <a:latin typeface="Cooper Black" panose="0208090404030B020404" pitchFamily="18" charset="0"/>
              <a:ea typeface="Batang" pitchFamily="18" charset="-127"/>
              <a:cs typeface="Aharoni" pitchFamily="2" charset="-79"/>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vl6pPr marL="25146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6pPr>
      <a:lvl7pPr marL="29718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7pPr>
      <a:lvl8pPr marL="34290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8pPr>
      <a:lvl9pPr marL="3886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9" Type="http://schemas.openxmlformats.org/officeDocument/2006/relationships/slideLayout" Target="../slideLayouts/slideLayout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slideLayout" Target="../slideLayouts/slideLayout7.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3" Type="http://schemas.openxmlformats.org/officeDocument/2006/relationships/slideLayout" Target="../slideLayouts/slideLayout7.xml"/><Relationship Id="rId22" Type="http://schemas.openxmlformats.org/officeDocument/2006/relationships/tags" Target="../tags/tag81.xml"/><Relationship Id="rId21" Type="http://schemas.openxmlformats.org/officeDocument/2006/relationships/tags" Target="../tags/tag80.xml"/><Relationship Id="rId20" Type="http://schemas.openxmlformats.org/officeDocument/2006/relationships/tags" Target="../tags/tag79.xml"/><Relationship Id="rId2" Type="http://schemas.openxmlformats.org/officeDocument/2006/relationships/tags" Target="../tags/tag61.xml"/><Relationship Id="rId19" Type="http://schemas.openxmlformats.org/officeDocument/2006/relationships/tags" Target="../tags/tag78.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1" Type="http://schemas.openxmlformats.org/officeDocument/2006/relationships/slideLayout" Target="../slideLayouts/slideLayout7.xml"/><Relationship Id="rId20" Type="http://schemas.openxmlformats.org/officeDocument/2006/relationships/tags" Target="../tags/tag101.xml"/><Relationship Id="rId2" Type="http://schemas.openxmlformats.org/officeDocument/2006/relationships/tags" Target="../tags/tag83.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59.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6" Type="http://schemas.openxmlformats.org/officeDocument/2006/relationships/slideLayout" Target="../slideLayouts/slideLayout7.xml"/><Relationship Id="rId35" Type="http://schemas.openxmlformats.org/officeDocument/2006/relationships/tags" Target="../tags/tag136.xml"/><Relationship Id="rId34" Type="http://schemas.openxmlformats.org/officeDocument/2006/relationships/tags" Target="../tags/tag135.xml"/><Relationship Id="rId33" Type="http://schemas.openxmlformats.org/officeDocument/2006/relationships/tags" Target="../tags/tag134.xml"/><Relationship Id="rId32" Type="http://schemas.openxmlformats.org/officeDocument/2006/relationships/tags" Target="../tags/tag133.xml"/><Relationship Id="rId31" Type="http://schemas.openxmlformats.org/officeDocument/2006/relationships/tags" Target="../tags/tag132.xml"/><Relationship Id="rId30" Type="http://schemas.openxmlformats.org/officeDocument/2006/relationships/tags" Target="../tags/tag131.xml"/><Relationship Id="rId3" Type="http://schemas.openxmlformats.org/officeDocument/2006/relationships/tags" Target="../tags/tag104.xml"/><Relationship Id="rId29" Type="http://schemas.openxmlformats.org/officeDocument/2006/relationships/tags" Target="../tags/tag130.xml"/><Relationship Id="rId28" Type="http://schemas.openxmlformats.org/officeDocument/2006/relationships/tags" Target="../tags/tag129.xml"/><Relationship Id="rId27" Type="http://schemas.openxmlformats.org/officeDocument/2006/relationships/tags" Target="../tags/tag128.xml"/><Relationship Id="rId26" Type="http://schemas.openxmlformats.org/officeDocument/2006/relationships/tags" Target="../tags/tag127.xml"/><Relationship Id="rId25" Type="http://schemas.openxmlformats.org/officeDocument/2006/relationships/tags" Target="../tags/tag126.xml"/><Relationship Id="rId24" Type="http://schemas.openxmlformats.org/officeDocument/2006/relationships/tags" Target="../tags/tag125.xml"/><Relationship Id="rId23" Type="http://schemas.openxmlformats.org/officeDocument/2006/relationships/tags" Target="../tags/tag124.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tags" Target="../tags/tag103.xml"/><Relationship Id="rId19" Type="http://schemas.openxmlformats.org/officeDocument/2006/relationships/tags" Target="../tags/tag120.xml"/><Relationship Id="rId18" Type="http://schemas.openxmlformats.org/officeDocument/2006/relationships/tags" Target="../tags/tag119.xml"/><Relationship Id="rId17" Type="http://schemas.openxmlformats.org/officeDocument/2006/relationships/tags" Target="../tags/tag118.xml"/><Relationship Id="rId16" Type="http://schemas.openxmlformats.org/officeDocument/2006/relationships/tags" Target="../tags/tag117.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6" Type="http://schemas.openxmlformats.org/officeDocument/2006/relationships/slideLayout" Target="../slideLayouts/slideLayout7.xml"/><Relationship Id="rId35" Type="http://schemas.openxmlformats.org/officeDocument/2006/relationships/tags" Target="../tags/tag171.xml"/><Relationship Id="rId34" Type="http://schemas.openxmlformats.org/officeDocument/2006/relationships/tags" Target="../tags/tag170.xml"/><Relationship Id="rId33" Type="http://schemas.openxmlformats.org/officeDocument/2006/relationships/tags" Target="../tags/tag169.xml"/><Relationship Id="rId32" Type="http://schemas.openxmlformats.org/officeDocument/2006/relationships/tags" Target="../tags/tag168.xml"/><Relationship Id="rId31" Type="http://schemas.openxmlformats.org/officeDocument/2006/relationships/tags" Target="../tags/tag167.xml"/><Relationship Id="rId30" Type="http://schemas.openxmlformats.org/officeDocument/2006/relationships/tags" Target="../tags/tag166.xml"/><Relationship Id="rId3" Type="http://schemas.openxmlformats.org/officeDocument/2006/relationships/tags" Target="../tags/tag139.xml"/><Relationship Id="rId29" Type="http://schemas.openxmlformats.org/officeDocument/2006/relationships/tags" Target="../tags/tag165.xml"/><Relationship Id="rId28" Type="http://schemas.openxmlformats.org/officeDocument/2006/relationships/tags" Target="../tags/tag164.xml"/><Relationship Id="rId27" Type="http://schemas.openxmlformats.org/officeDocument/2006/relationships/tags" Target="../tags/tag163.xml"/><Relationship Id="rId26" Type="http://schemas.openxmlformats.org/officeDocument/2006/relationships/tags" Target="../tags/tag162.xml"/><Relationship Id="rId25" Type="http://schemas.openxmlformats.org/officeDocument/2006/relationships/tags" Target="../tags/tag16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tags" Target="../tags/tag138.xml"/><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2051" name="标题 1"/>
          <p:cNvSpPr>
            <a:spLocks noGrp="1"/>
          </p:cNvSpPr>
          <p:nvPr>
            <p:custDataLst>
              <p:tags r:id="rId2"/>
            </p:custDataLst>
          </p:nvPr>
        </p:nvSpPr>
        <p:spPr bwMode="auto">
          <a:xfrm>
            <a:off x="685800" y="2392680"/>
            <a:ext cx="7772400" cy="1485265"/>
          </a:xfrm>
          <a:prstGeom prst="rect">
            <a:avLst/>
          </a:prstGeom>
          <a:noFill/>
          <a:ln>
            <a:noFill/>
            <a:miter lim="800000"/>
          </a:ln>
          <a:effectLst/>
          <a:scene3d>
            <a:camera prst="orthographicFront"/>
            <a:lightRig rig="balanced" dir="t"/>
          </a:scene3d>
          <a:sp3d prstMaterial="plastic"/>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rPr>
              <a:t>第七章 查找</a:t>
            </a:r>
            <a:endParaRPr kumimoji="0" lang="zh-CN" altLang="en-US" sz="56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线性表的查找</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31746" name="组合 3"/>
          <p:cNvGrpSpPr/>
          <p:nvPr/>
        </p:nvGrpSpPr>
        <p:grpSpPr>
          <a:xfrm>
            <a:off x="396875" y="1881505"/>
            <a:ext cx="2209800" cy="2246313"/>
            <a:chOff x="1198662" y="1665926"/>
            <a:chExt cx="4286400" cy="4356156"/>
          </a:xfrm>
        </p:grpSpPr>
        <p:sp>
          <p:nvSpPr>
            <p:cNvPr id="34" name="泪滴形 24"/>
            <p:cNvSpPr/>
            <p:nvPr>
              <p:custDataLst>
                <p:tags r:id="rId1"/>
              </p:custDataLst>
            </p:nvPr>
          </p:nvSpPr>
          <p:spPr bwMode="auto">
            <a:xfrm rot="10800000" flipH="1">
              <a:off x="1429611" y="1942996"/>
              <a:ext cx="1770602" cy="1773248"/>
            </a:xfrm>
            <a:custGeom>
              <a:avLst/>
              <a:gdLst>
                <a:gd name="T0" fmla="*/ 679134 w 1680168"/>
                <a:gd name="T1" fmla="*/ 1503514 h 1680168"/>
                <a:gd name="T2" fmla="*/ 176653 w 1680168"/>
                <a:gd name="T3" fmla="*/ 1001034 h 1680168"/>
                <a:gd name="T4" fmla="*/ 679134 w 1680168"/>
                <a:gd name="T5" fmla="*/ 498554 h 1680168"/>
                <a:gd name="T6" fmla="*/ 1181615 w 1680168"/>
                <a:gd name="T7" fmla="*/ 1001034 h 1680168"/>
                <a:gd name="T8" fmla="*/ 679134 w 1680168"/>
                <a:gd name="T9" fmla="*/ 1503514 h 1680168"/>
                <a:gd name="T10" fmla="*/ 840084 w 1680168"/>
                <a:gd name="T11" fmla="*/ 1680168 h 1680168"/>
                <a:gd name="T12" fmla="*/ 1680168 w 1680168"/>
                <a:gd name="T13" fmla="*/ 840084 h 1680168"/>
                <a:gd name="T14" fmla="*/ 1680168 w 1680168"/>
                <a:gd name="T15" fmla="*/ 0 h 1680168"/>
                <a:gd name="T16" fmla="*/ 840084 w 1680168"/>
                <a:gd name="T17" fmla="*/ 0 h 1680168"/>
                <a:gd name="T18" fmla="*/ 0 w 1680168"/>
                <a:gd name="T19" fmla="*/ 840084 h 1680168"/>
                <a:gd name="T20" fmla="*/ 840084 w 1680168"/>
                <a:gd name="T21" fmla="*/ 1680168 h 1680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0168" h="1680168">
                  <a:moveTo>
                    <a:pt x="679134" y="1503514"/>
                  </a:moveTo>
                  <a:cubicBezTo>
                    <a:pt x="401621" y="1503514"/>
                    <a:pt x="176653" y="1278546"/>
                    <a:pt x="176653" y="1001034"/>
                  </a:cubicBezTo>
                  <a:cubicBezTo>
                    <a:pt x="176653" y="723522"/>
                    <a:pt x="401621" y="498554"/>
                    <a:pt x="679134" y="498554"/>
                  </a:cubicBezTo>
                  <a:cubicBezTo>
                    <a:pt x="956647" y="498554"/>
                    <a:pt x="1181615" y="723522"/>
                    <a:pt x="1181615" y="1001034"/>
                  </a:cubicBezTo>
                  <a:cubicBezTo>
                    <a:pt x="1181615" y="1278546"/>
                    <a:pt x="956647" y="1503514"/>
                    <a:pt x="679134" y="1503514"/>
                  </a:cubicBezTo>
                  <a:close/>
                  <a:moveTo>
                    <a:pt x="840084" y="1680168"/>
                  </a:moveTo>
                  <a:cubicBezTo>
                    <a:pt x="1304050" y="1680168"/>
                    <a:pt x="1680168" y="1304050"/>
                    <a:pt x="1680168" y="840084"/>
                  </a:cubicBezTo>
                  <a:lnTo>
                    <a:pt x="1680168" y="0"/>
                  </a:lnTo>
                  <a:lnTo>
                    <a:pt x="840084" y="0"/>
                  </a:lnTo>
                  <a:cubicBezTo>
                    <a:pt x="376118" y="0"/>
                    <a:pt x="0" y="376118"/>
                    <a:pt x="0" y="840084"/>
                  </a:cubicBezTo>
                  <a:cubicBezTo>
                    <a:pt x="0" y="1304050"/>
                    <a:pt x="376118" y="1680168"/>
                    <a:pt x="840084" y="1680168"/>
                  </a:cubicBezTo>
                  <a:close/>
                </a:path>
              </a:pathLst>
            </a:custGeom>
            <a:solidFill>
              <a:srgbClr val="65A5D9"/>
            </a:solidFill>
            <a:ln>
              <a:noFill/>
            </a:ln>
          </p:spPr>
          <p:txBody>
            <a:bodyPr anchor="ct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5" name="泪滴形 38"/>
            <p:cNvSpPr/>
            <p:nvPr>
              <p:custDataLst>
                <p:tags r:id="rId2"/>
              </p:custDataLst>
            </p:nvPr>
          </p:nvSpPr>
          <p:spPr bwMode="auto">
            <a:xfrm>
              <a:off x="1198662" y="3762423"/>
              <a:ext cx="1979998" cy="1982589"/>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rgbClr val="6C4C8F"/>
            </a:solidFill>
            <a:ln>
              <a:noFill/>
            </a:ln>
          </p:spPr>
          <p:txBody>
            <a:bodyPr anchor="ct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6" name="泪滴形 34"/>
            <p:cNvSpPr/>
            <p:nvPr>
              <p:custDataLst>
                <p:tags r:id="rId3"/>
              </p:custDataLst>
            </p:nvPr>
          </p:nvSpPr>
          <p:spPr bwMode="auto">
            <a:xfrm rot="16200000" flipH="1">
              <a:off x="3225097" y="1665671"/>
              <a:ext cx="2050317" cy="2050821"/>
            </a:xfrm>
            <a:custGeom>
              <a:avLst/>
              <a:gdLst>
                <a:gd name="T0" fmla="*/ 205247 w 1947680"/>
                <a:gd name="T1" fmla="*/ 1146936 h 1946960"/>
                <a:gd name="T2" fmla="*/ 800320 w 1947680"/>
                <a:gd name="T3" fmla="*/ 552082 h 1946960"/>
                <a:gd name="T4" fmla="*/ 1395393 w 1947680"/>
                <a:gd name="T5" fmla="*/ 1146936 h 1946960"/>
                <a:gd name="T6" fmla="*/ 800320 w 1947680"/>
                <a:gd name="T7" fmla="*/ 1741790 h 1946960"/>
                <a:gd name="T8" fmla="*/ 205247 w 1947680"/>
                <a:gd name="T9" fmla="*/ 1146936 h 1946960"/>
                <a:gd name="T10" fmla="*/ 0 w 1947680"/>
                <a:gd name="T11" fmla="*/ 973480 h 1946960"/>
                <a:gd name="T12" fmla="*/ 973840 w 1947680"/>
                <a:gd name="T13" fmla="*/ 1946960 h 1946960"/>
                <a:gd name="T14" fmla="*/ 1947680 w 1947680"/>
                <a:gd name="T15" fmla="*/ 973480 h 1946960"/>
                <a:gd name="T16" fmla="*/ 1947680 w 1947680"/>
                <a:gd name="T17" fmla="*/ 0 h 1946960"/>
                <a:gd name="T18" fmla="*/ 973841 w 1947680"/>
                <a:gd name="T19" fmla="*/ 0 h 1946960"/>
                <a:gd name="T20" fmla="*/ 1 w 1947680"/>
                <a:gd name="T21" fmla="*/ 973480 h 1946960"/>
                <a:gd name="T22" fmla="*/ 0 w 1947680"/>
                <a:gd name="T23" fmla="*/ 973480 h 1946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7680" h="1946960">
                  <a:moveTo>
                    <a:pt x="205247" y="1146936"/>
                  </a:moveTo>
                  <a:cubicBezTo>
                    <a:pt x="205247" y="818407"/>
                    <a:pt x="471670" y="552082"/>
                    <a:pt x="800320" y="552082"/>
                  </a:cubicBezTo>
                  <a:cubicBezTo>
                    <a:pt x="1128970" y="552082"/>
                    <a:pt x="1395393" y="818407"/>
                    <a:pt x="1395393" y="1146936"/>
                  </a:cubicBezTo>
                  <a:cubicBezTo>
                    <a:pt x="1395393" y="1475465"/>
                    <a:pt x="1128970" y="1741790"/>
                    <a:pt x="800320" y="1741790"/>
                  </a:cubicBezTo>
                  <a:cubicBezTo>
                    <a:pt x="471670" y="1741790"/>
                    <a:pt x="205247" y="1475465"/>
                    <a:pt x="205247" y="1146936"/>
                  </a:cubicBezTo>
                  <a:close/>
                  <a:moveTo>
                    <a:pt x="0" y="973480"/>
                  </a:moveTo>
                  <a:cubicBezTo>
                    <a:pt x="0" y="1511118"/>
                    <a:pt x="436003" y="1946960"/>
                    <a:pt x="973840" y="1946960"/>
                  </a:cubicBezTo>
                  <a:cubicBezTo>
                    <a:pt x="1511677" y="1946960"/>
                    <a:pt x="1947680" y="1511118"/>
                    <a:pt x="1947680" y="973480"/>
                  </a:cubicBezTo>
                  <a:lnTo>
                    <a:pt x="1947680" y="0"/>
                  </a:lnTo>
                  <a:lnTo>
                    <a:pt x="973841" y="0"/>
                  </a:lnTo>
                  <a:cubicBezTo>
                    <a:pt x="436004" y="0"/>
                    <a:pt x="1" y="435842"/>
                    <a:pt x="1" y="973480"/>
                  </a:cubicBezTo>
                  <a:lnTo>
                    <a:pt x="0" y="973480"/>
                  </a:lnTo>
                  <a:close/>
                </a:path>
              </a:pathLst>
            </a:custGeom>
            <a:solidFill>
              <a:srgbClr val="000000">
                <a:lumMod val="50000"/>
                <a:lumOff val="50000"/>
              </a:srgbClr>
            </a:solidFill>
            <a:ln>
              <a:noFill/>
            </a:ln>
          </p:spPr>
          <p:txBody>
            <a:bodyPr anchor="ct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7" name="泪滴形 36"/>
            <p:cNvSpPr/>
            <p:nvPr>
              <p:custDataLst>
                <p:tags r:id="rId4"/>
              </p:custDataLst>
            </p:nvPr>
          </p:nvSpPr>
          <p:spPr bwMode="auto">
            <a:xfrm flipH="1">
              <a:off x="3224848" y="3762423"/>
              <a:ext cx="2260214" cy="2259659"/>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rgbClr val="9476B6"/>
            </a:solidFill>
            <a:ln>
              <a:noFill/>
            </a:ln>
          </p:spPr>
          <p:txBody>
            <a:bodyPr anchor="ct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9476B6"/>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31751" name="组合 16"/>
          <p:cNvGrpSpPr/>
          <p:nvPr/>
        </p:nvGrpSpPr>
        <p:grpSpPr>
          <a:xfrm>
            <a:off x="3352800" y="1774190"/>
            <a:ext cx="657225" cy="663575"/>
            <a:chOff x="4929188" y="1303338"/>
            <a:chExt cx="501650" cy="506412"/>
          </a:xfrm>
        </p:grpSpPr>
        <p:sp>
          <p:nvSpPr>
            <p:cNvPr id="39" name="Freeform 6"/>
            <p:cNvSpPr/>
            <p:nvPr>
              <p:custDataLst>
                <p:tags r:id="rId5"/>
              </p:custDataLst>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65A5D9"/>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0" name="Freeform 7"/>
            <p:cNvSpPr/>
            <p:nvPr>
              <p:custDataLst>
                <p:tags r:id="rId6"/>
              </p:custDataLst>
            </p:nvPr>
          </p:nvSpPr>
          <p:spPr bwMode="auto">
            <a:xfrm>
              <a:off x="4995833" y="1359068"/>
              <a:ext cx="371996" cy="205957"/>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1" name="Freeform 8"/>
            <p:cNvSpPr/>
            <p:nvPr>
              <p:custDataLst>
                <p:tags r:id="rId7"/>
              </p:custDataLst>
            </p:nvPr>
          </p:nvSpPr>
          <p:spPr bwMode="auto">
            <a:xfrm>
              <a:off x="5056418" y="1446296"/>
              <a:ext cx="255671" cy="265322"/>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31755" name="组合 20"/>
          <p:cNvGrpSpPr/>
          <p:nvPr/>
        </p:nvGrpSpPr>
        <p:grpSpPr>
          <a:xfrm>
            <a:off x="3346450" y="2616518"/>
            <a:ext cx="663575" cy="661987"/>
            <a:chOff x="1339850" y="2163763"/>
            <a:chExt cx="506413" cy="506412"/>
          </a:xfrm>
        </p:grpSpPr>
        <p:sp>
          <p:nvSpPr>
            <p:cNvPr id="43" name="Freeform 13"/>
            <p:cNvSpPr/>
            <p:nvPr>
              <p:custDataLst>
                <p:tags r:id="rId8"/>
              </p:custDataLst>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rgbClr val="000000">
                <a:lumMod val="50000"/>
                <a:lumOff val="50000"/>
              </a:srgbClr>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4" name="Freeform 14"/>
            <p:cNvSpPr/>
            <p:nvPr>
              <p:custDataLst>
                <p:tags r:id="rId9"/>
              </p:custDataLst>
            </p:nvPr>
          </p:nvSpPr>
          <p:spPr bwMode="auto">
            <a:xfrm>
              <a:off x="1499770" y="2276704"/>
              <a:ext cx="176881" cy="104440"/>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5" name="Freeform 15"/>
            <p:cNvSpPr>
              <a:spLocks noEditPoints="1"/>
            </p:cNvSpPr>
            <p:nvPr>
              <p:custDataLst>
                <p:tags r:id="rId10"/>
              </p:custDataLst>
            </p:nvPr>
          </p:nvSpPr>
          <p:spPr bwMode="auto">
            <a:xfrm>
              <a:off x="1447675" y="2276704"/>
              <a:ext cx="289552" cy="278102"/>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6" name="Oval 16"/>
            <p:cNvSpPr>
              <a:spLocks noChangeArrowheads="1"/>
            </p:cNvSpPr>
            <p:nvPr>
              <p:custDataLst>
                <p:tags r:id="rId11"/>
              </p:custDataLst>
            </p:nvPr>
          </p:nvSpPr>
          <p:spPr bwMode="auto">
            <a:xfrm>
              <a:off x="1549442" y="2418791"/>
              <a:ext cx="82383" cy="82580"/>
            </a:xfrm>
            <a:prstGeom prst="ellipse">
              <a:avLst/>
            </a:pr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31760" name="组合 25"/>
          <p:cNvGrpSpPr/>
          <p:nvPr/>
        </p:nvGrpSpPr>
        <p:grpSpPr>
          <a:xfrm>
            <a:off x="3352800" y="3457258"/>
            <a:ext cx="657225" cy="663575"/>
            <a:chOff x="5093055" y="2766720"/>
            <a:chExt cx="501650" cy="506413"/>
          </a:xfrm>
        </p:grpSpPr>
        <p:sp>
          <p:nvSpPr>
            <p:cNvPr id="48" name="Freeform 21"/>
            <p:cNvSpPr/>
            <p:nvPr>
              <p:custDataLst>
                <p:tags r:id="rId12"/>
              </p:custDataLst>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476B6"/>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9" name="Oval 22"/>
            <p:cNvSpPr>
              <a:spLocks noChangeArrowheads="1"/>
            </p:cNvSpPr>
            <p:nvPr>
              <p:custDataLst>
                <p:tags r:id="rId13"/>
              </p:custDataLst>
            </p:nvPr>
          </p:nvSpPr>
          <p:spPr bwMode="auto">
            <a:xfrm>
              <a:off x="5200898" y="3069599"/>
              <a:ext cx="98149" cy="99344"/>
            </a:xfrm>
            <a:prstGeom prst="ellipse">
              <a:avLst/>
            </a:pr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0" name="Freeform 23"/>
            <p:cNvSpPr/>
            <p:nvPr>
              <p:custDataLst>
                <p:tags r:id="rId14"/>
              </p:custDataLst>
            </p:nvPr>
          </p:nvSpPr>
          <p:spPr bwMode="auto">
            <a:xfrm>
              <a:off x="5211803" y="2970254"/>
              <a:ext cx="181757" cy="179304"/>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1" name="Freeform 24"/>
            <p:cNvSpPr/>
            <p:nvPr>
              <p:custDataLst>
                <p:tags r:id="rId15"/>
              </p:custDataLst>
            </p:nvPr>
          </p:nvSpPr>
          <p:spPr bwMode="auto">
            <a:xfrm>
              <a:off x="5211803" y="2870910"/>
              <a:ext cx="278694" cy="278648"/>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p:spPr>
          <p:txBody>
            <a:bodyPr/>
            <a:lstStyle>
              <a:defPPr>
                <a:defRPr lang="zh-CN"/>
              </a:defPPr>
              <a:lvl1pPr marL="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Times New Roman" panose="02020603050405020304" pitchFamily="18"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23559" name="Text Box 11"/>
          <p:cNvSpPr txBox="1">
            <a:spLocks noChangeArrowheads="1"/>
          </p:cNvSpPr>
          <p:nvPr>
            <p:custDataLst>
              <p:tags r:id="rId16"/>
            </p:custDataLst>
          </p:nvPr>
        </p:nvSpPr>
        <p:spPr bwMode="auto">
          <a:xfrm>
            <a:off x="4198938" y="1844040"/>
            <a:ext cx="4117975" cy="461963"/>
          </a:xfrm>
          <a:prstGeom prst="rect">
            <a:avLst/>
          </a:prstGeom>
          <a:noFill/>
          <a:ln>
            <a:noFill/>
          </a:ln>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一、顺序查找（线性查找）</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560" name="Text Box 11"/>
          <p:cNvSpPr txBox="1">
            <a:spLocks noChangeArrowheads="1"/>
          </p:cNvSpPr>
          <p:nvPr>
            <p:custDataLst>
              <p:tags r:id="rId17"/>
            </p:custDataLst>
          </p:nvPr>
        </p:nvSpPr>
        <p:spPr bwMode="auto">
          <a:xfrm>
            <a:off x="4198938" y="2686368"/>
            <a:ext cx="4549775" cy="461963"/>
          </a:xfrm>
          <a:prstGeom prst="rect">
            <a:avLst/>
          </a:prstGeom>
          <a:noFill/>
          <a:ln>
            <a:noFill/>
          </a:ln>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二、折半查找（二分或对分查找）</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561" name="Text Box 11"/>
          <p:cNvSpPr txBox="1">
            <a:spLocks noChangeArrowheads="1"/>
          </p:cNvSpPr>
          <p:nvPr>
            <p:custDataLst>
              <p:tags r:id="rId18"/>
            </p:custDataLst>
          </p:nvPr>
        </p:nvSpPr>
        <p:spPr bwMode="auto">
          <a:xfrm>
            <a:off x="4198938" y="3527108"/>
            <a:ext cx="4117975" cy="461963"/>
          </a:xfrm>
          <a:prstGeom prst="rect">
            <a:avLst/>
          </a:prstGeom>
          <a:noFill/>
          <a:ln>
            <a:noFill/>
          </a:ln>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三、分块查找</a:t>
            </a: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线性表的查找</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顺序查找</a:t>
            </a:r>
            <a:endPar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应用范围</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以顺序表或线性链表表示的静态查找表，表内元素间无序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顺序查找的基本思想</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从表中</a:t>
            </a:r>
            <a:r>
              <a:rPr lang="zh-CN" altLang="en-US" dirty="0">
                <a:solidFill>
                  <a:srgbClr val="FF0000"/>
                </a:solidFill>
                <a:latin typeface="微软雅黑" panose="020B0503020204020204" pitchFamily="34" charset="-122"/>
                <a:ea typeface="微软雅黑" panose="020B0503020204020204" pitchFamily="34" charset="-122"/>
              </a:rPr>
              <a:t>最后一个</a:t>
            </a:r>
            <a:r>
              <a:rPr lang="zh-CN" altLang="en-US" dirty="0">
                <a:latin typeface="微软雅黑" panose="020B0503020204020204" pitchFamily="34" charset="-122"/>
                <a:ea typeface="微软雅黑" panose="020B0503020204020204" pitchFamily="34" charset="-122"/>
              </a:rPr>
              <a:t>记录开始，逐个进行记录的关键字和给定值的比较，若某个记录的关键字和给定值比较相等，则查找成功；若查至第一个记录，其关键字和给定值比较都不等，则查找不成功</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243">
                                            <p:txEl>
                                              <p:charRg st="0" end="5"/>
                                            </p:txEl>
                                          </p:spTgt>
                                        </p:tgtEl>
                                        <p:attrNameLst>
                                          <p:attrName>style.visibility</p:attrName>
                                        </p:attrNameLst>
                                      </p:cBhvr>
                                      <p:to>
                                        <p:strVal val="visible"/>
                                      </p:to>
                                    </p:set>
                                    <p:animEffect transition="in" filter="wipe(up)">
                                      <p:cBhvr>
                                        <p:cTn id="7" dur="500"/>
                                        <p:tgtEl>
                                          <p:spTgt spid="10243">
                                            <p:txEl>
                                              <p:charRg st="0" end="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243">
                                            <p:txEl>
                                              <p:charRg st="5" end="31"/>
                                            </p:txEl>
                                          </p:spTgt>
                                        </p:tgtEl>
                                        <p:attrNameLst>
                                          <p:attrName>style.visibility</p:attrName>
                                        </p:attrNameLst>
                                      </p:cBhvr>
                                      <p:to>
                                        <p:strVal val="visible"/>
                                      </p:to>
                                    </p:set>
                                    <p:animEffect transition="in" filter="wipe(up)">
                                      <p:cBhvr>
                                        <p:cTn id="11" dur="500"/>
                                        <p:tgtEl>
                                          <p:spTgt spid="10243">
                                            <p:txEl>
                                              <p:charRg st="5" end="3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243">
                                            <p:txEl>
                                              <p:charRg st="31" end="41"/>
                                            </p:txEl>
                                          </p:spTgt>
                                        </p:tgtEl>
                                        <p:attrNameLst>
                                          <p:attrName>style.visibility</p:attrName>
                                        </p:attrNameLst>
                                      </p:cBhvr>
                                      <p:to>
                                        <p:strVal val="visible"/>
                                      </p:to>
                                    </p:set>
                                    <p:animEffect transition="in" filter="wipe(up)">
                                      <p:cBhvr>
                                        <p:cTn id="15" dur="500"/>
                                        <p:tgtEl>
                                          <p:spTgt spid="10243">
                                            <p:txEl>
                                              <p:charRg st="31" end="4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243">
                                            <p:txEl>
                                              <p:charRg st="41" end="125"/>
                                            </p:txEl>
                                          </p:spTgt>
                                        </p:tgtEl>
                                        <p:attrNameLst>
                                          <p:attrName>style.visibility</p:attrName>
                                        </p:attrNameLst>
                                      </p:cBhvr>
                                      <p:to>
                                        <p:strVal val="visible"/>
                                      </p:to>
                                    </p:set>
                                    <p:animEffect transition="in" filter="wipe(up)">
                                      <p:cBhvr>
                                        <p:cTn id="19" dur="500"/>
                                        <p:tgtEl>
                                          <p:spTgt spid="10243">
                                            <p:txEl>
                                              <p:charRg st="41"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顺序查找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7" name="Rectangle 3"/>
          <p:cNvSpPr>
            <a:spLocks noGrp="1"/>
          </p:cNvSpPr>
          <p:nvPr>
            <p:ph type="body" idx="4294967295"/>
          </p:nvPr>
        </p:nvSpPr>
        <p:spPr/>
        <p:txBody>
          <a:bodyPr vert="horz" wrap="square" lIns="91440" tIns="45720" rIns="91440" bIns="45720" anchor="t" anchorCtr="0"/>
          <a:p>
            <a:endParaRPr lang="zh-CN" altLang="zh-CN" dirty="0">
              <a:latin typeface="Times New Roman" panose="02020603050405020304" pitchFamily="18" charset="0"/>
            </a:endParaRPr>
          </a:p>
        </p:txBody>
      </p:sp>
      <p:grpSp>
        <p:nvGrpSpPr>
          <p:cNvPr id="8" name="Group 4"/>
          <p:cNvGrpSpPr/>
          <p:nvPr/>
        </p:nvGrpSpPr>
        <p:grpSpPr>
          <a:xfrm>
            <a:off x="7546975" y="2487613"/>
            <a:ext cx="249238" cy="588962"/>
            <a:chOff x="0" y="0"/>
            <a:chExt cx="157" cy="371"/>
          </a:xfrm>
        </p:grpSpPr>
        <p:sp>
          <p:nvSpPr>
            <p:cNvPr id="11301" name="Line 5"/>
            <p:cNvSpPr/>
            <p:nvPr/>
          </p:nvSpPr>
          <p:spPr>
            <a:xfrm flipV="1">
              <a:off x="145" y="0"/>
              <a:ext cx="0" cy="222"/>
            </a:xfrm>
            <a:prstGeom prst="line">
              <a:avLst/>
            </a:prstGeom>
            <a:ln w="9525" cap="flat" cmpd="sng">
              <a:solidFill>
                <a:schemeClr val="tx1"/>
              </a:solidFill>
              <a:prstDash val="solid"/>
              <a:headEnd type="none" w="med" len="med"/>
              <a:tailEnd type="triangle" w="med" len="med"/>
            </a:ln>
          </p:spPr>
        </p:sp>
        <p:sp>
          <p:nvSpPr>
            <p:cNvPr id="11302" name="Text Box 6"/>
            <p:cNvSpPr txBox="1"/>
            <p:nvPr/>
          </p:nvSpPr>
          <p:spPr>
            <a:xfrm>
              <a:off x="0" y="138"/>
              <a:ext cx="15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a:t>
              </a:r>
              <a:endParaRPr lang="en-US" altLang="zh-CN" sz="1800" b="1" dirty="0">
                <a:latin typeface="Times New Roman" panose="02020603050405020304" pitchFamily="18" charset="0"/>
                <a:ea typeface="宋体" panose="02010600030101010101" pitchFamily="2" charset="-122"/>
              </a:endParaRPr>
            </a:p>
          </p:txBody>
        </p:sp>
      </p:grpSp>
      <p:grpSp>
        <p:nvGrpSpPr>
          <p:cNvPr id="9" name="Group 7"/>
          <p:cNvGrpSpPr/>
          <p:nvPr/>
        </p:nvGrpSpPr>
        <p:grpSpPr>
          <a:xfrm>
            <a:off x="765175" y="1268413"/>
            <a:ext cx="7377113" cy="1182687"/>
            <a:chOff x="0" y="0"/>
            <a:chExt cx="4647" cy="745"/>
          </a:xfrm>
        </p:grpSpPr>
        <p:sp>
          <p:nvSpPr>
            <p:cNvPr id="11286" name="Text Box 8"/>
            <p:cNvSpPr txBox="1"/>
            <p:nvPr/>
          </p:nvSpPr>
          <p:spPr>
            <a:xfrm>
              <a:off x="0" y="336"/>
              <a:ext cx="153"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p:txBody>
        </p:sp>
        <p:sp>
          <p:nvSpPr>
            <p:cNvPr id="11287" name="Text Box 9"/>
            <p:cNvSpPr txBox="1"/>
            <p:nvPr/>
          </p:nvSpPr>
          <p:spPr>
            <a:xfrm>
              <a:off x="402" y="269"/>
              <a:ext cx="4245"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0       1       2        3        4        5        6        7        8        9       10      11</a:t>
              </a:r>
              <a:endParaRPr lang="en-US" altLang="zh-CN" sz="1800" b="1" dirty="0">
                <a:latin typeface="Times New Roman" panose="02020603050405020304" pitchFamily="18" charset="0"/>
                <a:ea typeface="宋体" panose="02010600030101010101" pitchFamily="2" charset="-122"/>
              </a:endParaRPr>
            </a:p>
          </p:txBody>
        </p:sp>
        <p:sp>
          <p:nvSpPr>
            <p:cNvPr id="11288" name="Rectangle 10"/>
            <p:cNvSpPr/>
            <p:nvPr/>
          </p:nvSpPr>
          <p:spPr>
            <a:xfrm>
              <a:off x="301" y="490"/>
              <a:ext cx="4274" cy="25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5      13      19       21      37      56      64      75      80      88      92</a:t>
              </a:r>
              <a:endParaRPr lang="en-US" altLang="zh-CN" sz="1800" b="1" dirty="0">
                <a:latin typeface="Times New Roman" panose="02020603050405020304" pitchFamily="18" charset="0"/>
                <a:ea typeface="宋体" panose="02010600030101010101" pitchFamily="2" charset="-122"/>
              </a:endParaRPr>
            </a:p>
          </p:txBody>
        </p:sp>
        <p:sp>
          <p:nvSpPr>
            <p:cNvPr id="11289" name="Line 11"/>
            <p:cNvSpPr/>
            <p:nvPr/>
          </p:nvSpPr>
          <p:spPr>
            <a:xfrm>
              <a:off x="948" y="489"/>
              <a:ext cx="0" cy="256"/>
            </a:xfrm>
            <a:prstGeom prst="line">
              <a:avLst/>
            </a:prstGeom>
            <a:ln w="9525" cap="flat" cmpd="sng">
              <a:solidFill>
                <a:schemeClr val="tx1"/>
              </a:solidFill>
              <a:prstDash val="solid"/>
              <a:headEnd type="none" w="med" len="med"/>
              <a:tailEnd type="none" w="med" len="med"/>
            </a:ln>
          </p:spPr>
        </p:sp>
        <p:sp>
          <p:nvSpPr>
            <p:cNvPr id="11290" name="Line 12"/>
            <p:cNvSpPr/>
            <p:nvPr/>
          </p:nvSpPr>
          <p:spPr>
            <a:xfrm>
              <a:off x="1312" y="489"/>
              <a:ext cx="0" cy="256"/>
            </a:xfrm>
            <a:prstGeom prst="line">
              <a:avLst/>
            </a:prstGeom>
            <a:ln w="9525" cap="flat" cmpd="sng">
              <a:solidFill>
                <a:schemeClr val="tx1"/>
              </a:solidFill>
              <a:prstDash val="solid"/>
              <a:headEnd type="none" w="med" len="med"/>
              <a:tailEnd type="none" w="med" len="med"/>
            </a:ln>
          </p:spPr>
        </p:sp>
        <p:sp>
          <p:nvSpPr>
            <p:cNvPr id="11291" name="Line 13"/>
            <p:cNvSpPr/>
            <p:nvPr/>
          </p:nvSpPr>
          <p:spPr>
            <a:xfrm>
              <a:off x="1676" y="489"/>
              <a:ext cx="0" cy="256"/>
            </a:xfrm>
            <a:prstGeom prst="line">
              <a:avLst/>
            </a:prstGeom>
            <a:ln w="9525" cap="flat" cmpd="sng">
              <a:solidFill>
                <a:schemeClr val="tx1"/>
              </a:solidFill>
              <a:prstDash val="solid"/>
              <a:headEnd type="none" w="med" len="med"/>
              <a:tailEnd type="none" w="med" len="med"/>
            </a:ln>
          </p:spPr>
        </p:sp>
        <p:sp>
          <p:nvSpPr>
            <p:cNvPr id="11292" name="Line 14"/>
            <p:cNvSpPr/>
            <p:nvPr/>
          </p:nvSpPr>
          <p:spPr>
            <a:xfrm>
              <a:off x="2040" y="489"/>
              <a:ext cx="0" cy="256"/>
            </a:xfrm>
            <a:prstGeom prst="line">
              <a:avLst/>
            </a:prstGeom>
            <a:ln w="9525" cap="flat" cmpd="sng">
              <a:solidFill>
                <a:schemeClr val="tx1"/>
              </a:solidFill>
              <a:prstDash val="solid"/>
              <a:headEnd type="none" w="med" len="med"/>
              <a:tailEnd type="none" w="med" len="med"/>
            </a:ln>
          </p:spPr>
        </p:sp>
        <p:sp>
          <p:nvSpPr>
            <p:cNvPr id="11293" name="Line 15"/>
            <p:cNvSpPr/>
            <p:nvPr/>
          </p:nvSpPr>
          <p:spPr>
            <a:xfrm>
              <a:off x="2404" y="489"/>
              <a:ext cx="0" cy="256"/>
            </a:xfrm>
            <a:prstGeom prst="line">
              <a:avLst/>
            </a:prstGeom>
            <a:ln w="9525" cap="flat" cmpd="sng">
              <a:solidFill>
                <a:schemeClr val="tx1"/>
              </a:solidFill>
              <a:prstDash val="solid"/>
              <a:headEnd type="none" w="med" len="med"/>
              <a:tailEnd type="none" w="med" len="med"/>
            </a:ln>
          </p:spPr>
        </p:sp>
        <p:sp>
          <p:nvSpPr>
            <p:cNvPr id="11294" name="Line 16"/>
            <p:cNvSpPr/>
            <p:nvPr/>
          </p:nvSpPr>
          <p:spPr>
            <a:xfrm>
              <a:off x="2768" y="489"/>
              <a:ext cx="0" cy="256"/>
            </a:xfrm>
            <a:prstGeom prst="line">
              <a:avLst/>
            </a:prstGeom>
            <a:ln w="9525" cap="flat" cmpd="sng">
              <a:solidFill>
                <a:schemeClr val="tx1"/>
              </a:solidFill>
              <a:prstDash val="solid"/>
              <a:headEnd type="none" w="med" len="med"/>
              <a:tailEnd type="none" w="med" len="med"/>
            </a:ln>
          </p:spPr>
        </p:sp>
        <p:sp>
          <p:nvSpPr>
            <p:cNvPr id="11295" name="Line 17"/>
            <p:cNvSpPr/>
            <p:nvPr/>
          </p:nvSpPr>
          <p:spPr>
            <a:xfrm>
              <a:off x="3132" y="489"/>
              <a:ext cx="0" cy="256"/>
            </a:xfrm>
            <a:prstGeom prst="line">
              <a:avLst/>
            </a:prstGeom>
            <a:ln w="9525" cap="flat" cmpd="sng">
              <a:solidFill>
                <a:schemeClr val="tx1"/>
              </a:solidFill>
              <a:prstDash val="solid"/>
              <a:headEnd type="none" w="med" len="med"/>
              <a:tailEnd type="none" w="med" len="med"/>
            </a:ln>
          </p:spPr>
        </p:sp>
        <p:sp>
          <p:nvSpPr>
            <p:cNvPr id="11296" name="Line 18"/>
            <p:cNvSpPr/>
            <p:nvPr/>
          </p:nvSpPr>
          <p:spPr>
            <a:xfrm>
              <a:off x="3496" y="489"/>
              <a:ext cx="0" cy="256"/>
            </a:xfrm>
            <a:prstGeom prst="line">
              <a:avLst/>
            </a:prstGeom>
            <a:ln w="9525" cap="flat" cmpd="sng">
              <a:solidFill>
                <a:schemeClr val="tx1"/>
              </a:solidFill>
              <a:prstDash val="solid"/>
              <a:headEnd type="none" w="med" len="med"/>
              <a:tailEnd type="none" w="med" len="med"/>
            </a:ln>
          </p:spPr>
        </p:sp>
        <p:sp>
          <p:nvSpPr>
            <p:cNvPr id="11297" name="Line 19"/>
            <p:cNvSpPr/>
            <p:nvPr/>
          </p:nvSpPr>
          <p:spPr>
            <a:xfrm>
              <a:off x="3860" y="489"/>
              <a:ext cx="0" cy="256"/>
            </a:xfrm>
            <a:prstGeom prst="line">
              <a:avLst/>
            </a:prstGeom>
            <a:ln w="9525" cap="flat" cmpd="sng">
              <a:solidFill>
                <a:schemeClr val="tx1"/>
              </a:solidFill>
              <a:prstDash val="solid"/>
              <a:headEnd type="none" w="med" len="med"/>
              <a:tailEnd type="none" w="med" len="med"/>
            </a:ln>
          </p:spPr>
        </p:sp>
        <p:sp>
          <p:nvSpPr>
            <p:cNvPr id="11298" name="Line 20"/>
            <p:cNvSpPr/>
            <p:nvPr/>
          </p:nvSpPr>
          <p:spPr>
            <a:xfrm>
              <a:off x="4224" y="489"/>
              <a:ext cx="0" cy="256"/>
            </a:xfrm>
            <a:prstGeom prst="line">
              <a:avLst/>
            </a:prstGeom>
            <a:ln w="9525" cap="flat" cmpd="sng">
              <a:solidFill>
                <a:schemeClr val="tx1"/>
              </a:solidFill>
              <a:prstDash val="solid"/>
              <a:headEnd type="none" w="med" len="med"/>
              <a:tailEnd type="none" w="med" len="med"/>
            </a:ln>
          </p:spPr>
        </p:sp>
        <p:sp>
          <p:nvSpPr>
            <p:cNvPr id="11299" name="AutoShape 21"/>
            <p:cNvSpPr/>
            <p:nvPr/>
          </p:nvSpPr>
          <p:spPr>
            <a:xfrm>
              <a:off x="2715" y="0"/>
              <a:ext cx="1022" cy="233"/>
            </a:xfrm>
            <a:prstGeom prst="wedgeEllipseCallout">
              <a:avLst>
                <a:gd name="adj1" fmla="val -81310"/>
                <a:gd name="adj2" fmla="val 77037"/>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dirty="0">
                  <a:latin typeface="Times New Roman" panose="02020603050405020304" pitchFamily="18" charset="0"/>
                </a:rPr>
                <a:t>找</a:t>
              </a:r>
              <a:r>
                <a:rPr lang="en-US" altLang="zh-CN" sz="1800" dirty="0">
                  <a:latin typeface="Times New Roman" panose="02020603050405020304" pitchFamily="18" charset="0"/>
                </a:rPr>
                <a:t>64</a:t>
              </a:r>
              <a:endParaRPr lang="en-US" altLang="zh-CN" sz="1800" dirty="0">
                <a:latin typeface="Times New Roman" panose="02020603050405020304" pitchFamily="18" charset="0"/>
              </a:endParaRPr>
            </a:p>
          </p:txBody>
        </p:sp>
        <p:sp>
          <p:nvSpPr>
            <p:cNvPr id="11300" name="Line 22"/>
            <p:cNvSpPr/>
            <p:nvPr/>
          </p:nvSpPr>
          <p:spPr>
            <a:xfrm>
              <a:off x="622" y="500"/>
              <a:ext cx="0" cy="240"/>
            </a:xfrm>
            <a:prstGeom prst="line">
              <a:avLst/>
            </a:prstGeom>
            <a:ln w="9525" cap="flat" cmpd="sng">
              <a:solidFill>
                <a:schemeClr val="tx1"/>
              </a:solidFill>
              <a:prstDash val="solid"/>
              <a:headEnd type="none" w="med" len="med"/>
              <a:tailEnd type="none" w="med" len="med"/>
            </a:ln>
          </p:spPr>
        </p:sp>
      </p:grpSp>
      <p:sp>
        <p:nvSpPr>
          <p:cNvPr id="2" name="Text Box 23"/>
          <p:cNvSpPr txBox="1"/>
          <p:nvPr/>
        </p:nvSpPr>
        <p:spPr>
          <a:xfrm>
            <a:off x="1306513" y="206057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64</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3" name="AutoShape 24"/>
          <p:cNvSpPr/>
          <p:nvPr/>
        </p:nvSpPr>
        <p:spPr>
          <a:xfrm>
            <a:off x="1524000" y="3097213"/>
            <a:ext cx="914400" cy="609600"/>
          </a:xfrm>
          <a:prstGeom prst="cloudCallout">
            <a:avLst>
              <a:gd name="adj1" fmla="val -57292"/>
              <a:gd name="adj2" fmla="val -152866"/>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1800" dirty="0">
                <a:solidFill>
                  <a:srgbClr val="0000FF"/>
                </a:solidFill>
                <a:latin typeface="Times New Roman" panose="02020603050405020304" pitchFamily="18" charset="0"/>
              </a:rPr>
              <a:t>监视哨</a:t>
            </a:r>
            <a:endParaRPr lang="zh-CN" altLang="zh-CN" sz="1800" dirty="0">
              <a:solidFill>
                <a:srgbClr val="0000FF"/>
              </a:solidFill>
              <a:latin typeface="Times New Roman" panose="02020603050405020304" pitchFamily="18" charset="0"/>
            </a:endParaRPr>
          </a:p>
        </p:txBody>
      </p:sp>
      <p:grpSp>
        <p:nvGrpSpPr>
          <p:cNvPr id="10" name="Group 25"/>
          <p:cNvGrpSpPr/>
          <p:nvPr/>
        </p:nvGrpSpPr>
        <p:grpSpPr>
          <a:xfrm>
            <a:off x="5184775" y="2487613"/>
            <a:ext cx="249238" cy="588962"/>
            <a:chOff x="0" y="0"/>
            <a:chExt cx="157" cy="371"/>
          </a:xfrm>
        </p:grpSpPr>
        <p:sp>
          <p:nvSpPr>
            <p:cNvPr id="11284" name="Line 26"/>
            <p:cNvSpPr/>
            <p:nvPr/>
          </p:nvSpPr>
          <p:spPr>
            <a:xfrm flipV="1">
              <a:off x="145" y="0"/>
              <a:ext cx="0" cy="222"/>
            </a:xfrm>
            <a:prstGeom prst="line">
              <a:avLst/>
            </a:prstGeom>
            <a:ln w="9525" cap="flat" cmpd="sng">
              <a:solidFill>
                <a:schemeClr val="tx1"/>
              </a:solidFill>
              <a:prstDash val="solid"/>
              <a:headEnd type="none" w="med" len="med"/>
              <a:tailEnd type="triangle" w="med" len="med"/>
            </a:ln>
          </p:spPr>
        </p:sp>
        <p:sp>
          <p:nvSpPr>
            <p:cNvPr id="11285" name="Text Box 27"/>
            <p:cNvSpPr txBox="1"/>
            <p:nvPr/>
          </p:nvSpPr>
          <p:spPr>
            <a:xfrm>
              <a:off x="0" y="138"/>
              <a:ext cx="15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a:t>
              </a:r>
              <a:endParaRPr lang="en-US" altLang="zh-CN" sz="1800" b="1" dirty="0">
                <a:latin typeface="Times New Roman" panose="02020603050405020304" pitchFamily="18" charset="0"/>
                <a:ea typeface="宋体" panose="02010600030101010101" pitchFamily="2" charset="-122"/>
              </a:endParaRPr>
            </a:p>
          </p:txBody>
        </p:sp>
      </p:grpSp>
      <p:grpSp>
        <p:nvGrpSpPr>
          <p:cNvPr id="11" name="Group 28"/>
          <p:cNvGrpSpPr/>
          <p:nvPr/>
        </p:nvGrpSpPr>
        <p:grpSpPr>
          <a:xfrm>
            <a:off x="5775325" y="2487613"/>
            <a:ext cx="249238" cy="588962"/>
            <a:chOff x="0" y="0"/>
            <a:chExt cx="157" cy="371"/>
          </a:xfrm>
        </p:grpSpPr>
        <p:sp>
          <p:nvSpPr>
            <p:cNvPr id="11282" name="Line 29"/>
            <p:cNvSpPr/>
            <p:nvPr/>
          </p:nvSpPr>
          <p:spPr>
            <a:xfrm flipV="1">
              <a:off x="145" y="0"/>
              <a:ext cx="0" cy="222"/>
            </a:xfrm>
            <a:prstGeom prst="line">
              <a:avLst/>
            </a:prstGeom>
            <a:ln w="9525" cap="flat" cmpd="sng">
              <a:solidFill>
                <a:schemeClr val="tx1"/>
              </a:solidFill>
              <a:prstDash val="solid"/>
              <a:headEnd type="none" w="med" len="med"/>
              <a:tailEnd type="triangle" w="med" len="med"/>
            </a:ln>
          </p:spPr>
        </p:sp>
        <p:sp>
          <p:nvSpPr>
            <p:cNvPr id="11283" name="Text Box 30"/>
            <p:cNvSpPr txBox="1"/>
            <p:nvPr/>
          </p:nvSpPr>
          <p:spPr>
            <a:xfrm>
              <a:off x="0" y="138"/>
              <a:ext cx="15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a:t>
              </a:r>
              <a:endParaRPr lang="en-US" altLang="zh-CN" sz="1800" b="1" dirty="0">
                <a:latin typeface="Times New Roman" panose="02020603050405020304" pitchFamily="18" charset="0"/>
                <a:ea typeface="宋体" panose="02010600030101010101" pitchFamily="2" charset="-122"/>
              </a:endParaRPr>
            </a:p>
          </p:txBody>
        </p:sp>
      </p:grpSp>
      <p:grpSp>
        <p:nvGrpSpPr>
          <p:cNvPr id="12" name="Group 31"/>
          <p:cNvGrpSpPr/>
          <p:nvPr/>
        </p:nvGrpSpPr>
        <p:grpSpPr>
          <a:xfrm>
            <a:off x="6365875" y="2487613"/>
            <a:ext cx="249238" cy="588962"/>
            <a:chOff x="0" y="0"/>
            <a:chExt cx="157" cy="371"/>
          </a:xfrm>
        </p:grpSpPr>
        <p:sp>
          <p:nvSpPr>
            <p:cNvPr id="11280" name="Line 32"/>
            <p:cNvSpPr/>
            <p:nvPr/>
          </p:nvSpPr>
          <p:spPr>
            <a:xfrm flipV="1">
              <a:off x="145" y="0"/>
              <a:ext cx="0" cy="222"/>
            </a:xfrm>
            <a:prstGeom prst="line">
              <a:avLst/>
            </a:prstGeom>
            <a:ln w="9525" cap="flat" cmpd="sng">
              <a:solidFill>
                <a:schemeClr val="tx1"/>
              </a:solidFill>
              <a:prstDash val="solid"/>
              <a:headEnd type="none" w="med" len="med"/>
              <a:tailEnd type="triangle" w="med" len="med"/>
            </a:ln>
          </p:spPr>
        </p:sp>
        <p:sp>
          <p:nvSpPr>
            <p:cNvPr id="11281" name="Text Box 33"/>
            <p:cNvSpPr txBox="1"/>
            <p:nvPr/>
          </p:nvSpPr>
          <p:spPr>
            <a:xfrm>
              <a:off x="0" y="138"/>
              <a:ext cx="15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a:t>
              </a:r>
              <a:endParaRPr lang="en-US" altLang="zh-CN" sz="1800" b="1" dirty="0">
                <a:latin typeface="Times New Roman" panose="02020603050405020304" pitchFamily="18" charset="0"/>
                <a:ea typeface="宋体" panose="02010600030101010101" pitchFamily="2" charset="-122"/>
              </a:endParaRPr>
            </a:p>
          </p:txBody>
        </p:sp>
      </p:grpSp>
      <p:grpSp>
        <p:nvGrpSpPr>
          <p:cNvPr id="13" name="Group 34"/>
          <p:cNvGrpSpPr/>
          <p:nvPr/>
        </p:nvGrpSpPr>
        <p:grpSpPr>
          <a:xfrm>
            <a:off x="6956425" y="2487613"/>
            <a:ext cx="249238" cy="588962"/>
            <a:chOff x="0" y="0"/>
            <a:chExt cx="157" cy="371"/>
          </a:xfrm>
        </p:grpSpPr>
        <p:sp>
          <p:nvSpPr>
            <p:cNvPr id="11278" name="Line 35"/>
            <p:cNvSpPr/>
            <p:nvPr/>
          </p:nvSpPr>
          <p:spPr>
            <a:xfrm flipV="1">
              <a:off x="145" y="0"/>
              <a:ext cx="0" cy="222"/>
            </a:xfrm>
            <a:prstGeom prst="line">
              <a:avLst/>
            </a:prstGeom>
            <a:ln w="9525" cap="flat" cmpd="sng">
              <a:solidFill>
                <a:schemeClr val="tx1"/>
              </a:solidFill>
              <a:prstDash val="solid"/>
              <a:headEnd type="none" w="med" len="med"/>
              <a:tailEnd type="triangle" w="med" len="med"/>
            </a:ln>
          </p:spPr>
        </p:sp>
        <p:sp>
          <p:nvSpPr>
            <p:cNvPr id="11279" name="Text Box 36"/>
            <p:cNvSpPr txBox="1"/>
            <p:nvPr/>
          </p:nvSpPr>
          <p:spPr>
            <a:xfrm>
              <a:off x="0" y="138"/>
              <a:ext cx="15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a:t>
              </a:r>
              <a:endParaRPr lang="en-US" altLang="zh-CN" sz="1800" b="1" dirty="0">
                <a:latin typeface="Times New Roman" panose="02020603050405020304" pitchFamily="18" charset="0"/>
                <a:ea typeface="宋体" panose="02010600030101010101" pitchFamily="2" charset="-122"/>
              </a:endParaRPr>
            </a:p>
          </p:txBody>
        </p:sp>
      </p:grpSp>
      <p:sp>
        <p:nvSpPr>
          <p:cNvPr id="4" name="Text Box 37"/>
          <p:cNvSpPr txBox="1"/>
          <p:nvPr/>
        </p:nvSpPr>
        <p:spPr>
          <a:xfrm>
            <a:off x="6892925" y="3216275"/>
            <a:ext cx="1371600"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dirty="0">
                <a:latin typeface="Times New Roman" panose="02020603050405020304" pitchFamily="18" charset="0"/>
              </a:rPr>
              <a:t>比较次数</a:t>
            </a:r>
            <a:r>
              <a:rPr lang="en-US" altLang="zh-CN" sz="1800" dirty="0">
                <a:latin typeface="Times New Roman" panose="02020603050405020304" pitchFamily="18" charset="0"/>
              </a:rPr>
              <a:t>=5</a:t>
            </a:r>
            <a:endParaRPr lang="en-US" altLang="zh-CN" sz="1800" dirty="0">
              <a:latin typeface="Times New Roman" panose="02020603050405020304" pitchFamily="18" charset="0"/>
            </a:endParaRPr>
          </a:p>
        </p:txBody>
      </p:sp>
      <p:sp>
        <p:nvSpPr>
          <p:cNvPr id="5" name="Text Box 38"/>
          <p:cNvSpPr txBox="1"/>
          <p:nvPr/>
        </p:nvSpPr>
        <p:spPr>
          <a:xfrm>
            <a:off x="2930525" y="3213100"/>
            <a:ext cx="3441700" cy="2935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比较次数：</a:t>
            </a:r>
            <a:endParaRPr lang="zh-CN" altLang="en-US"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查找第</a:t>
            </a:r>
            <a:r>
              <a:rPr lang="en-US" altLang="zh-CN" dirty="0">
                <a:latin typeface="Times New Roman" panose="02020603050405020304" pitchFamily="18" charset="0"/>
              </a:rPr>
              <a:t>n</a:t>
            </a:r>
            <a:r>
              <a:rPr lang="zh-CN" altLang="en-US" dirty="0">
                <a:latin typeface="Times New Roman" panose="02020603050405020304" pitchFamily="18" charset="0"/>
              </a:rPr>
              <a:t>个元素：   1</a:t>
            </a:r>
            <a:endParaRPr lang="zh-CN" altLang="en-US"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查找第</a:t>
            </a:r>
            <a:r>
              <a:rPr lang="en-US" altLang="zh-CN" dirty="0">
                <a:latin typeface="Times New Roman" panose="02020603050405020304" pitchFamily="18" charset="0"/>
              </a:rPr>
              <a:t>n-1</a:t>
            </a:r>
            <a:r>
              <a:rPr lang="zh-CN" altLang="en-US" dirty="0">
                <a:latin typeface="Times New Roman" panose="02020603050405020304" pitchFamily="18" charset="0"/>
              </a:rPr>
              <a:t>个元素：2</a:t>
            </a:r>
            <a:endParaRPr lang="zh-CN" altLang="en-US"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查找第</a:t>
            </a:r>
            <a:r>
              <a:rPr lang="en-US" altLang="zh-CN" dirty="0">
                <a:latin typeface="Times New Roman" panose="02020603050405020304" pitchFamily="18" charset="0"/>
              </a:rPr>
              <a:t>1</a:t>
            </a:r>
            <a:r>
              <a:rPr lang="zh-CN" altLang="en-US" dirty="0">
                <a:latin typeface="Times New Roman" panose="02020603050405020304" pitchFamily="18" charset="0"/>
              </a:rPr>
              <a:t>个元素：   </a:t>
            </a:r>
            <a:r>
              <a:rPr lang="en-US" altLang="zh-CN" dirty="0">
                <a:latin typeface="Times New Roman" panose="02020603050405020304" pitchFamily="18" charset="0"/>
              </a:rPr>
              <a:t>n</a:t>
            </a:r>
            <a:endParaRPr lang="en-US" altLang="zh-CN"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查找第</a:t>
            </a:r>
            <a:r>
              <a:rPr lang="en-US" altLang="zh-CN" dirty="0">
                <a:latin typeface="Times New Roman" panose="02020603050405020304" pitchFamily="18" charset="0"/>
              </a:rPr>
              <a:t>i</a:t>
            </a:r>
            <a:r>
              <a:rPr lang="zh-CN" altLang="en-US" dirty="0">
                <a:latin typeface="Times New Roman" panose="02020603050405020304" pitchFamily="18" charset="0"/>
              </a:rPr>
              <a:t>个元素：    </a:t>
            </a:r>
            <a:r>
              <a:rPr lang="en-US" altLang="zh-CN" dirty="0">
                <a:latin typeface="Times New Roman" panose="02020603050405020304" pitchFamily="18" charset="0"/>
              </a:rPr>
              <a:t>n+1-i</a:t>
            </a:r>
            <a:endParaRPr lang="en-US" altLang="zh-CN" dirty="0">
              <a:latin typeface="Times New Roman" panose="02020603050405020304" pitchFamily="18" charset="0"/>
            </a:endParaRPr>
          </a:p>
          <a:p>
            <a:pPr marL="0" lvl="0" indent="0" eaLnBrk="1" hangingPunct="1">
              <a:lnSpc>
                <a:spcPct val="110000"/>
              </a:lnSpc>
              <a:spcBef>
                <a:spcPct val="0"/>
              </a:spcBef>
              <a:buFont typeface="Arial" panose="020B0604020202020204" pitchFamily="34" charset="0"/>
              <a:buNone/>
            </a:pPr>
            <a:r>
              <a:rPr lang="zh-CN" altLang="en-US" dirty="0">
                <a:latin typeface="Times New Roman" panose="02020603050405020304" pitchFamily="18" charset="0"/>
              </a:rPr>
              <a:t>查找失败：             </a:t>
            </a:r>
            <a:r>
              <a:rPr lang="en-US" altLang="zh-CN" dirty="0">
                <a:latin typeface="Times New Roman" panose="02020603050405020304" pitchFamily="18" charset="0"/>
              </a:rPr>
              <a:t>n+1</a:t>
            </a:r>
            <a:endParaRPr lang="en-US" altLang="zh-CN"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nodePh="1">
                                  <p:stCondLst>
                                    <p:cond delay="0"/>
                                  </p:stCondLst>
                                  <p:endCondLst>
                                    <p:cond evt="begin" delay="0">
                                      <p:tn val="5"/>
                                    </p:cond>
                                  </p:endCondLst>
                                  <p:childTnLst>
                                    <p:set>
                                      <p:cBhvr>
                                        <p:cTn id="6" dur="1" fill="hold">
                                          <p:stCondLst>
                                            <p:cond delay="0"/>
                                          </p:stCondLst>
                                        </p:cTn>
                                        <p:tgtEl>
                                          <p:spTgt spid="11267">
                                            <p:txEl>
                                              <p:charRg st="0" end="1"/>
                                            </p:txEl>
                                          </p:spTgt>
                                        </p:tgtEl>
                                        <p:attrNameLst>
                                          <p:attrName>style.visibility</p:attrName>
                                        </p:attrNameLst>
                                      </p:cBhvr>
                                      <p:to>
                                        <p:strVal val="visible"/>
                                      </p:to>
                                    </p:set>
                                    <p:animEffect transition="in" filter="wipe(up)">
                                      <p:cBhvr>
                                        <p:cTn id="7" dur="500"/>
                                        <p:tgtEl>
                                          <p:spTgt spid="11267">
                                            <p:txEl>
                                              <p:charRg st="0"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charRg st="0" end="3"/>
                                            </p:txEl>
                                          </p:spTgt>
                                        </p:tgtEl>
                                        <p:attrNameLst>
                                          <p:attrName>style.visibility</p:attrName>
                                        </p:attrNameLst>
                                      </p:cBhvr>
                                      <p:to>
                                        <p:strVal val="visible"/>
                                      </p:to>
                                    </p:set>
                                    <p:animEffect transition="in" filter="box(out)">
                                      <p:cBhvr>
                                        <p:cTn id="17" dur="500"/>
                                        <p:tgtEl>
                                          <p:spTgt spid="2">
                                            <p:txEl>
                                              <p:charRg st="0"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
                                            <p:txEl>
                                              <p:charRg st="0" end="7"/>
                                            </p:txEl>
                                          </p:spTgt>
                                        </p:tgtEl>
                                        <p:attrNameLst>
                                          <p:attrName>style.visibility</p:attrName>
                                        </p:attrNameLst>
                                      </p:cBhvr>
                                      <p:to>
                                        <p:strVal val="visible"/>
                                      </p:to>
                                    </p:set>
                                    <p:animEffect transition="in" filter="box(out)">
                                      <p:cBhvr>
                                        <p:cTn id="47" dur="500"/>
                                        <p:tgtEl>
                                          <p:spTgt spid="4">
                                            <p:txEl>
                                              <p:charRg st="0" end="7"/>
                                            </p:txEl>
                                          </p:spTgt>
                                        </p:tgtEl>
                                      </p:cBhvr>
                                    </p:animEffect>
                                  </p:childTnLst>
                                  <p:subTnLst>
                                    <p:set>
                                      <p:cBhvr override="childStyle">
                                        <p:cTn dur="1" fill="hold" display="0" masterRel="nextClick" afterEffect="1"/>
                                        <p:tgtEl>
                                          <p:spTgt spid="4">
                                            <p:txEl>
                                              <p:charRg st="0" end="7"/>
                                            </p:txEl>
                                          </p:spTgt>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
                                            <p:txEl>
                                              <p:charRg st="0" end="6"/>
                                            </p:txEl>
                                          </p:spTgt>
                                        </p:tgtEl>
                                        <p:attrNameLst>
                                          <p:attrName>style.visibility</p:attrName>
                                        </p:attrNameLst>
                                      </p:cBhvr>
                                      <p:to>
                                        <p:strVal val="visible"/>
                                      </p:to>
                                    </p:set>
                                    <p:animEffect transition="in" filter="box(out)">
                                      <p:cBhvr>
                                        <p:cTn id="52" dur="500"/>
                                        <p:tgtEl>
                                          <p:spTgt spid="5">
                                            <p:txEl>
                                              <p:charRg st="0"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
                                            <p:txEl>
                                              <p:charRg st="6" end="19"/>
                                            </p:txEl>
                                          </p:spTgt>
                                        </p:tgtEl>
                                        <p:attrNameLst>
                                          <p:attrName>style.visibility</p:attrName>
                                        </p:attrNameLst>
                                      </p:cBhvr>
                                      <p:to>
                                        <p:strVal val="visible"/>
                                      </p:to>
                                    </p:set>
                                    <p:animEffect transition="in" filter="box(out)">
                                      <p:cBhvr>
                                        <p:cTn id="57" dur="500"/>
                                        <p:tgtEl>
                                          <p:spTgt spid="5">
                                            <p:txEl>
                                              <p:charRg st="6"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5">
                                            <p:txEl>
                                              <p:charRg st="19" end="31"/>
                                            </p:txEl>
                                          </p:spTgt>
                                        </p:tgtEl>
                                        <p:attrNameLst>
                                          <p:attrName>style.visibility</p:attrName>
                                        </p:attrNameLst>
                                      </p:cBhvr>
                                      <p:to>
                                        <p:strVal val="visible"/>
                                      </p:to>
                                    </p:set>
                                    <p:animEffect transition="in" filter="box(out)">
                                      <p:cBhvr>
                                        <p:cTn id="62" dur="500"/>
                                        <p:tgtEl>
                                          <p:spTgt spid="5">
                                            <p:txEl>
                                              <p:charRg st="19" end="3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
                                            <p:txEl>
                                              <p:charRg st="31" end="36"/>
                                            </p:txEl>
                                          </p:spTgt>
                                        </p:tgtEl>
                                        <p:attrNameLst>
                                          <p:attrName>style.visibility</p:attrName>
                                        </p:attrNameLst>
                                      </p:cBhvr>
                                      <p:to>
                                        <p:strVal val="visible"/>
                                      </p:to>
                                    </p:set>
                                    <p:animEffect transition="in" filter="box(out)">
                                      <p:cBhvr>
                                        <p:cTn id="67" dur="500"/>
                                        <p:tgtEl>
                                          <p:spTgt spid="5">
                                            <p:txEl>
                                              <p:charRg st="31" end="3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
                                            <p:txEl>
                                              <p:charRg st="36" end="49"/>
                                            </p:txEl>
                                          </p:spTgt>
                                        </p:tgtEl>
                                        <p:attrNameLst>
                                          <p:attrName>style.visibility</p:attrName>
                                        </p:attrNameLst>
                                      </p:cBhvr>
                                      <p:to>
                                        <p:strVal val="visible"/>
                                      </p:to>
                                    </p:set>
                                    <p:animEffect transition="in" filter="box(out)">
                                      <p:cBhvr>
                                        <p:cTn id="72" dur="500"/>
                                        <p:tgtEl>
                                          <p:spTgt spid="5">
                                            <p:txEl>
                                              <p:charRg st="36" end="4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5">
                                            <p:txEl>
                                              <p:charRg st="49" end="67"/>
                                            </p:txEl>
                                          </p:spTgt>
                                        </p:tgtEl>
                                        <p:attrNameLst>
                                          <p:attrName>style.visibility</p:attrName>
                                        </p:attrNameLst>
                                      </p:cBhvr>
                                      <p:to>
                                        <p:strVal val="visible"/>
                                      </p:to>
                                    </p:set>
                                    <p:animEffect transition="in" filter="box(out)">
                                      <p:cBhvr>
                                        <p:cTn id="77" dur="500"/>
                                        <p:tgtEl>
                                          <p:spTgt spid="5">
                                            <p:txEl>
                                              <p:charRg st="49" end="6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
                                            <p:txEl>
                                              <p:charRg st="67" end="89"/>
                                            </p:txEl>
                                          </p:spTgt>
                                        </p:tgtEl>
                                        <p:attrNameLst>
                                          <p:attrName>style.visibility</p:attrName>
                                        </p:attrNameLst>
                                      </p:cBhvr>
                                      <p:to>
                                        <p:strVal val="visible"/>
                                      </p:to>
                                    </p:set>
                                    <p:animEffect transition="in" filter="box(out)">
                                      <p:cBhvr>
                                        <p:cTn id="82" dur="500"/>
                                        <p:tgtEl>
                                          <p:spTgt spid="5">
                                            <p:txEl>
                                              <p:charRg st="67"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顺序查找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9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顺序存储结构的表示</a:t>
            </a:r>
            <a:endParaRPr lang="zh-CN" altLang="en-US"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typedef int KeyType; </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typedef struct{</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KeyType key;</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InfoType oherinfo;</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a:t>
            </a:r>
            <a:r>
              <a:rPr lang="en-US" altLang="zh-CN" b="1" dirty="0">
                <a:solidFill>
                  <a:srgbClr val="FF0000"/>
                </a:solidFill>
                <a:latin typeface="Times New Roman" panose="02020603050405020304" pitchFamily="18" charset="0"/>
              </a:rPr>
              <a:t>ElemType</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typedef struct{</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ElemType *R;	//</a:t>
            </a:r>
            <a:r>
              <a:rPr lang="zh-CN" altLang="en-US" b="1" dirty="0">
                <a:latin typeface="Times New Roman" panose="02020603050405020304" pitchFamily="18" charset="0"/>
              </a:rPr>
              <a:t>指向数据元素基址，</a:t>
            </a:r>
            <a:r>
              <a:rPr lang="en-US" altLang="zh-CN" b="1" dirty="0">
                <a:latin typeface="Times New Roman" panose="02020603050405020304" pitchFamily="18" charset="0"/>
              </a:rPr>
              <a:t>0</a:t>
            </a:r>
            <a:r>
              <a:rPr lang="zh-CN" altLang="en-US" b="1" dirty="0">
                <a:latin typeface="Times New Roman" panose="02020603050405020304" pitchFamily="18" charset="0"/>
              </a:rPr>
              <a:t>号不存元素</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int length ;</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a:t>
            </a:r>
            <a:r>
              <a:rPr lang="en-US" altLang="zh-CN" b="1" dirty="0">
                <a:solidFill>
                  <a:srgbClr val="0000FF"/>
                </a:solidFill>
                <a:latin typeface="Times New Roman" panose="02020603050405020304" pitchFamily="18" charset="0"/>
              </a:rPr>
              <a:t>SSTable</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291">
                                            <p:txEl>
                                              <p:charRg st="0" end="10"/>
                                            </p:txEl>
                                          </p:spTgt>
                                        </p:tgtEl>
                                        <p:attrNameLst>
                                          <p:attrName>style.visibility</p:attrName>
                                        </p:attrNameLst>
                                      </p:cBhvr>
                                      <p:to>
                                        <p:strVal val="visible"/>
                                      </p:to>
                                    </p:set>
                                    <p:animEffect transition="in" filter="wipe(up)">
                                      <p:cBhvr>
                                        <p:cTn id="7" dur="500"/>
                                        <p:tgtEl>
                                          <p:spTgt spid="12291">
                                            <p:txEl>
                                              <p:charRg st="0" end="1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291">
                                            <p:txEl>
                                              <p:charRg st="10" end="32"/>
                                            </p:txEl>
                                          </p:spTgt>
                                        </p:tgtEl>
                                        <p:attrNameLst>
                                          <p:attrName>style.visibility</p:attrName>
                                        </p:attrNameLst>
                                      </p:cBhvr>
                                      <p:to>
                                        <p:strVal val="visible"/>
                                      </p:to>
                                    </p:set>
                                    <p:animEffect transition="in" filter="wipe(up)">
                                      <p:cBhvr>
                                        <p:cTn id="11" dur="500"/>
                                        <p:tgtEl>
                                          <p:spTgt spid="12291">
                                            <p:txEl>
                                              <p:charRg st="10" end="3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291">
                                            <p:txEl>
                                              <p:charRg st="32" end="48"/>
                                            </p:txEl>
                                          </p:spTgt>
                                        </p:tgtEl>
                                        <p:attrNameLst>
                                          <p:attrName>style.visibility</p:attrName>
                                        </p:attrNameLst>
                                      </p:cBhvr>
                                      <p:to>
                                        <p:strVal val="visible"/>
                                      </p:to>
                                    </p:set>
                                    <p:animEffect transition="in" filter="wipe(up)">
                                      <p:cBhvr>
                                        <p:cTn id="15" dur="500"/>
                                        <p:tgtEl>
                                          <p:spTgt spid="12291">
                                            <p:txEl>
                                              <p:charRg st="32" end="48"/>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291">
                                            <p:txEl>
                                              <p:charRg st="48" end="62"/>
                                            </p:txEl>
                                          </p:spTgt>
                                        </p:tgtEl>
                                        <p:attrNameLst>
                                          <p:attrName>style.visibility</p:attrName>
                                        </p:attrNameLst>
                                      </p:cBhvr>
                                      <p:to>
                                        <p:strVal val="visible"/>
                                      </p:to>
                                    </p:set>
                                    <p:animEffect transition="in" filter="wipe(up)">
                                      <p:cBhvr>
                                        <p:cTn id="19" dur="500"/>
                                        <p:tgtEl>
                                          <p:spTgt spid="12291">
                                            <p:txEl>
                                              <p:charRg st="48" end="62"/>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2291">
                                            <p:txEl>
                                              <p:charRg st="62" end="65"/>
                                            </p:txEl>
                                          </p:spTgt>
                                        </p:tgtEl>
                                        <p:attrNameLst>
                                          <p:attrName>style.visibility</p:attrName>
                                        </p:attrNameLst>
                                      </p:cBhvr>
                                      <p:to>
                                        <p:strVal val="visible"/>
                                      </p:to>
                                    </p:set>
                                    <p:animEffect transition="in" filter="wipe(up)">
                                      <p:cBhvr>
                                        <p:cTn id="23" dur="500"/>
                                        <p:tgtEl>
                                          <p:spTgt spid="12291">
                                            <p:txEl>
                                              <p:charRg st="62" end="65"/>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2291">
                                            <p:txEl>
                                              <p:charRg st="65" end="76"/>
                                            </p:txEl>
                                          </p:spTgt>
                                        </p:tgtEl>
                                        <p:attrNameLst>
                                          <p:attrName>style.visibility</p:attrName>
                                        </p:attrNameLst>
                                      </p:cBhvr>
                                      <p:to>
                                        <p:strVal val="visible"/>
                                      </p:to>
                                    </p:set>
                                    <p:animEffect transition="in" filter="wipe(up)">
                                      <p:cBhvr>
                                        <p:cTn id="27" dur="500"/>
                                        <p:tgtEl>
                                          <p:spTgt spid="12291">
                                            <p:txEl>
                                              <p:charRg st="65" end="76"/>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2291">
                                            <p:txEl>
                                              <p:charRg st="76" end="92"/>
                                            </p:txEl>
                                          </p:spTgt>
                                        </p:tgtEl>
                                        <p:attrNameLst>
                                          <p:attrName>style.visibility</p:attrName>
                                        </p:attrNameLst>
                                      </p:cBhvr>
                                      <p:to>
                                        <p:strVal val="visible"/>
                                      </p:to>
                                    </p:set>
                                    <p:animEffect transition="in" filter="wipe(up)">
                                      <p:cBhvr>
                                        <p:cTn id="31" dur="500"/>
                                        <p:tgtEl>
                                          <p:spTgt spid="12291">
                                            <p:txEl>
                                              <p:charRg st="76" end="92"/>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2291">
                                            <p:txEl>
                                              <p:charRg st="92" end="127"/>
                                            </p:txEl>
                                          </p:spTgt>
                                        </p:tgtEl>
                                        <p:attrNameLst>
                                          <p:attrName>style.visibility</p:attrName>
                                        </p:attrNameLst>
                                      </p:cBhvr>
                                      <p:to>
                                        <p:strVal val="visible"/>
                                      </p:to>
                                    </p:set>
                                    <p:animEffect transition="in" filter="wipe(up)">
                                      <p:cBhvr>
                                        <p:cTn id="35" dur="500"/>
                                        <p:tgtEl>
                                          <p:spTgt spid="12291">
                                            <p:txEl>
                                              <p:charRg st="92" end="127"/>
                                            </p:txEl>
                                          </p:spTgt>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2291">
                                            <p:txEl>
                                              <p:charRg st="127" end="141"/>
                                            </p:txEl>
                                          </p:spTgt>
                                        </p:tgtEl>
                                        <p:attrNameLst>
                                          <p:attrName>style.visibility</p:attrName>
                                        </p:attrNameLst>
                                      </p:cBhvr>
                                      <p:to>
                                        <p:strVal val="visible"/>
                                      </p:to>
                                    </p:set>
                                    <p:animEffect transition="in" filter="wipe(up)">
                                      <p:cBhvr>
                                        <p:cTn id="39" dur="500"/>
                                        <p:tgtEl>
                                          <p:spTgt spid="12291">
                                            <p:txEl>
                                              <p:charRg st="127" end="141"/>
                                            </p:txEl>
                                          </p:spTgt>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12291">
                                            <p:txEl>
                                              <p:charRg st="141" end="161"/>
                                            </p:txEl>
                                          </p:spTgt>
                                        </p:tgtEl>
                                        <p:attrNameLst>
                                          <p:attrName>style.visibility</p:attrName>
                                        </p:attrNameLst>
                                      </p:cBhvr>
                                      <p:to>
                                        <p:strVal val="visible"/>
                                      </p:to>
                                    </p:set>
                                    <p:animEffect transition="in" filter="wipe(up)">
                                      <p:cBhvr>
                                        <p:cTn id="43" dur="500"/>
                                        <p:tgtEl>
                                          <p:spTgt spid="12291">
                                            <p:txEl>
                                              <p:charRg st="141"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顺序查找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顺序查找算法</a:t>
            </a:r>
            <a:r>
              <a:rPr lang="en-US" altLang="zh-CN" dirty="0">
                <a:latin typeface="Arial" panose="020B0604020202020204" pitchFamily="34" charset="0"/>
              </a:rPr>
              <a:t>1/2</a:t>
            </a:r>
            <a:endParaRPr lang="zh-CN" altLang="en-US" dirty="0">
              <a:latin typeface="Arial" panose="020B0604020202020204" pitchFamily="34" charset="0"/>
            </a:endParaRPr>
          </a:p>
          <a:p>
            <a:pPr marL="400050" lvl="1" indent="0">
              <a:lnSpc>
                <a:spcPct val="120000"/>
              </a:lnSpc>
              <a:buNone/>
            </a:pPr>
            <a:r>
              <a:rPr lang="en-US" altLang="zh-CN" b="1" dirty="0">
                <a:solidFill>
                  <a:srgbClr val="0000FF"/>
                </a:solidFill>
                <a:latin typeface="Times New Roman" panose="02020603050405020304" pitchFamily="18" charset="0"/>
              </a:rPr>
              <a:t>int </a:t>
            </a:r>
            <a:r>
              <a:rPr lang="en-US" altLang="zh-CN" b="1" dirty="0">
                <a:latin typeface="Times New Roman" panose="02020603050405020304" pitchFamily="18" charset="0"/>
              </a:rPr>
              <a:t>Search_Seq(SSTable ST, KeyType key){</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无监视哨</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for(</a:t>
            </a:r>
            <a:r>
              <a:rPr lang="en-US" altLang="zh-CN" b="1" dirty="0">
                <a:solidFill>
                  <a:srgbClr val="0000FF"/>
                </a:solidFill>
                <a:latin typeface="Times New Roman" panose="02020603050405020304" pitchFamily="18" charset="0"/>
              </a:rPr>
              <a:t>i=ST.length; i&gt;=1; i--</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if(</a:t>
            </a:r>
            <a:r>
              <a:rPr lang="en-US" altLang="zh-CN" b="1" dirty="0">
                <a:solidFill>
                  <a:srgbClr val="0000FF"/>
                </a:solidFill>
                <a:latin typeface="Times New Roman" panose="02020603050405020304" pitchFamily="18" charset="0"/>
                <a:sym typeface="+mn-ea"/>
              </a:rPr>
              <a:t>ST.R[i].key==key</a:t>
            </a:r>
            <a:r>
              <a:rPr lang="en-US" altLang="zh-CN" b="1" dirty="0">
                <a:latin typeface="Times New Roman" panose="02020603050405020304" pitchFamily="18" charset="0"/>
              </a:rPr>
              <a:t>) return i;</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return 0;</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400050" lvl="1" indent="0">
              <a:lnSpc>
                <a:spcPct val="120000"/>
              </a:lnSpc>
              <a:buNone/>
            </a:pPr>
            <a:r>
              <a:rPr lang="en-US" altLang="zh-CN" b="1" dirty="0">
                <a:solidFill>
                  <a:srgbClr val="0000FF"/>
                </a:solidFill>
                <a:latin typeface="Times New Roman" panose="02020603050405020304" pitchFamily="18" charset="0"/>
                <a:sym typeface="+mn-ea"/>
              </a:rPr>
              <a:t>int </a:t>
            </a:r>
            <a:r>
              <a:rPr lang="en-US" altLang="zh-CN" b="1" dirty="0">
                <a:latin typeface="Times New Roman" panose="02020603050405020304" pitchFamily="18" charset="0"/>
                <a:sym typeface="+mn-ea"/>
              </a:rPr>
              <a:t>Search_Seq(SSTable ST, KeyType key){</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有监视哨</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sym typeface="+mn-ea"/>
              </a:rPr>
              <a:t>	</a:t>
            </a:r>
            <a:r>
              <a:rPr lang="en-US" altLang="zh-CN" b="1" dirty="0">
                <a:solidFill>
                  <a:srgbClr val="0000FF"/>
                </a:solidFill>
                <a:latin typeface="Times New Roman" panose="02020603050405020304" pitchFamily="18" charset="0"/>
                <a:sym typeface="+mn-ea"/>
              </a:rPr>
              <a:t>ST.R[0].key = key;</a:t>
            </a:r>
            <a:endParaRPr lang="en-US" altLang="zh-CN" b="1" dirty="0">
              <a:solidFill>
                <a:srgbClr val="0000FF"/>
              </a:solidFill>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sym typeface="+mn-ea"/>
              </a:rPr>
              <a:t>	for(</a:t>
            </a:r>
            <a:r>
              <a:rPr lang="en-US" altLang="zh-CN" b="1" dirty="0">
                <a:solidFill>
                  <a:srgbClr val="0000FF"/>
                </a:solidFill>
                <a:latin typeface="Times New Roman" panose="02020603050405020304" pitchFamily="18" charset="0"/>
                <a:sym typeface="+mn-ea"/>
              </a:rPr>
              <a:t>i=ST.length; </a:t>
            </a:r>
            <a:r>
              <a:rPr lang="en-US" altLang="zh-CN" b="1" dirty="0">
                <a:solidFill>
                  <a:srgbClr val="0000FF"/>
                </a:solidFill>
                <a:latin typeface="Times New Roman" panose="02020603050405020304" pitchFamily="18" charset="0"/>
                <a:sym typeface="+mn-ea"/>
              </a:rPr>
              <a:t>ST.R[i].key!</a:t>
            </a:r>
            <a:r>
              <a:rPr lang="en-US" altLang="zh-CN" b="1" dirty="0">
                <a:solidFill>
                  <a:srgbClr val="0000FF"/>
                </a:solidFill>
                <a:latin typeface="Times New Roman" panose="02020603050405020304" pitchFamily="18" charset="0"/>
                <a:sym typeface="+mn-ea"/>
              </a:rPr>
              <a:t>=key</a:t>
            </a:r>
            <a:r>
              <a:rPr lang="en-US" altLang="zh-CN" b="1" dirty="0">
                <a:solidFill>
                  <a:srgbClr val="0000FF"/>
                </a:solidFill>
                <a:latin typeface="Times New Roman" panose="02020603050405020304" pitchFamily="18" charset="0"/>
                <a:sym typeface="+mn-ea"/>
              </a:rPr>
              <a:t>; i--</a:t>
            </a:r>
            <a:r>
              <a:rPr lang="en-US" altLang="zh-CN" b="1" dirty="0">
                <a:latin typeface="Times New Roman" panose="02020603050405020304" pitchFamily="18" charset="0"/>
                <a:sym typeface="+mn-ea"/>
              </a:rPr>
              <a:t>);</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sym typeface="+mn-ea"/>
              </a:rPr>
              <a:t>	return i;</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sym typeface="+mn-ea"/>
              </a:rPr>
              <a:t>}</a:t>
            </a:r>
            <a:endParaRPr lang="en-US" altLang="zh-CN" b="1" dirty="0">
              <a:latin typeface="Times New Roman" panose="02020603050405020304" pitchFamily="18" charset="0"/>
            </a:endParaRPr>
          </a:p>
          <a:p>
            <a:endParaRPr lang="zh-CN" alt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9.1</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静态查找表</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顺序表的查找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9"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在下表中查找 </a:t>
            </a:r>
            <a:r>
              <a:rPr lang="en-US" altLang="zh-CN" dirty="0">
                <a:latin typeface="Times New Roman" panose="02020603050405020304" pitchFamily="18" charset="0"/>
              </a:rPr>
              <a:t>key = 8 </a:t>
            </a:r>
            <a:r>
              <a:rPr lang="zh-CN" altLang="en-US" dirty="0">
                <a:latin typeface="Times New Roman" panose="02020603050405020304" pitchFamily="18" charset="0"/>
              </a:rPr>
              <a:t>的结点</a:t>
            </a:r>
            <a:endParaRPr lang="zh-CN" altLang="en-US" dirty="0">
              <a:latin typeface="Times New Roman" panose="02020603050405020304" pitchFamily="18" charset="0"/>
            </a:endParaRPr>
          </a:p>
        </p:txBody>
      </p:sp>
      <p:sp>
        <p:nvSpPr>
          <p:cNvPr id="14340" name="Text Box 2"/>
          <p:cNvSpPr txBox="1"/>
          <p:nvPr/>
        </p:nvSpPr>
        <p:spPr>
          <a:xfrm>
            <a:off x="1905000" y="2565400"/>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FF0000"/>
                </a:solidFill>
                <a:latin typeface="Times New Roman" panose="02020603050405020304" pitchFamily="18" charset="0"/>
              </a:rPr>
              <a:t>8</a:t>
            </a:r>
            <a:endParaRPr lang="en-US" altLang="zh-CN" sz="2000" b="1" dirty="0">
              <a:solidFill>
                <a:srgbClr val="FF0000"/>
              </a:solidFill>
              <a:latin typeface="Times New Roman" panose="02020603050405020304" pitchFamily="18" charset="0"/>
            </a:endParaRPr>
          </a:p>
        </p:txBody>
      </p:sp>
      <p:sp>
        <p:nvSpPr>
          <p:cNvPr id="14341" name="Rectangle 3"/>
          <p:cNvSpPr/>
          <p:nvPr/>
        </p:nvSpPr>
        <p:spPr>
          <a:xfrm>
            <a:off x="1752600" y="2519363"/>
            <a:ext cx="6553200" cy="457200"/>
          </a:xfrm>
          <a:prstGeom prst="rect">
            <a:avLst/>
          </a:prstGeom>
          <a:noFill/>
          <a:ln w="19050" cap="flat" cmpd="sng">
            <a:solidFill>
              <a:srgbClr val="00FF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000" b="1" dirty="0">
              <a:latin typeface="Times New Roman" panose="02020603050405020304" pitchFamily="18" charset="0"/>
              <a:ea typeface="宋体" panose="02010600030101010101" pitchFamily="2" charset="-122"/>
            </a:endParaRPr>
          </a:p>
        </p:txBody>
      </p:sp>
      <p:sp>
        <p:nvSpPr>
          <p:cNvPr id="14342" name="Line 4"/>
          <p:cNvSpPr/>
          <p:nvPr/>
        </p:nvSpPr>
        <p:spPr>
          <a:xfrm>
            <a:off x="2438400" y="2519363"/>
            <a:ext cx="0" cy="457200"/>
          </a:xfrm>
          <a:prstGeom prst="line">
            <a:avLst/>
          </a:prstGeom>
          <a:ln w="19050" cap="flat" cmpd="sng">
            <a:solidFill>
              <a:srgbClr val="00FFFF"/>
            </a:solidFill>
            <a:prstDash val="solid"/>
            <a:headEnd type="none" w="med" len="med"/>
            <a:tailEnd type="none" w="med" len="med"/>
          </a:ln>
        </p:spPr>
      </p:sp>
      <p:sp>
        <p:nvSpPr>
          <p:cNvPr id="14343" name="Line 5"/>
          <p:cNvSpPr/>
          <p:nvPr/>
        </p:nvSpPr>
        <p:spPr>
          <a:xfrm>
            <a:off x="3810000" y="2519363"/>
            <a:ext cx="0" cy="457200"/>
          </a:xfrm>
          <a:prstGeom prst="line">
            <a:avLst/>
          </a:prstGeom>
          <a:ln w="19050" cap="flat" cmpd="sng">
            <a:solidFill>
              <a:srgbClr val="00FFFF"/>
            </a:solidFill>
            <a:prstDash val="solid"/>
            <a:headEnd type="none" w="med" len="med"/>
            <a:tailEnd type="none" w="med" len="med"/>
          </a:ln>
        </p:spPr>
      </p:sp>
      <p:sp>
        <p:nvSpPr>
          <p:cNvPr id="14344" name="Line 6"/>
          <p:cNvSpPr/>
          <p:nvPr/>
        </p:nvSpPr>
        <p:spPr>
          <a:xfrm>
            <a:off x="3124200" y="2519363"/>
            <a:ext cx="0" cy="457200"/>
          </a:xfrm>
          <a:prstGeom prst="line">
            <a:avLst/>
          </a:prstGeom>
          <a:ln w="19050" cap="flat" cmpd="sng">
            <a:solidFill>
              <a:srgbClr val="00FFFF"/>
            </a:solidFill>
            <a:prstDash val="solid"/>
            <a:headEnd type="none" w="med" len="med"/>
            <a:tailEnd type="none" w="med" len="med"/>
          </a:ln>
        </p:spPr>
      </p:sp>
      <p:sp>
        <p:nvSpPr>
          <p:cNvPr id="14345" name="Line 7"/>
          <p:cNvSpPr/>
          <p:nvPr/>
        </p:nvSpPr>
        <p:spPr>
          <a:xfrm>
            <a:off x="5638800" y="2519363"/>
            <a:ext cx="0" cy="457200"/>
          </a:xfrm>
          <a:prstGeom prst="line">
            <a:avLst/>
          </a:prstGeom>
          <a:ln w="19050" cap="flat" cmpd="sng">
            <a:solidFill>
              <a:srgbClr val="00FFFF"/>
            </a:solidFill>
            <a:prstDash val="solid"/>
            <a:headEnd type="none" w="med" len="med"/>
            <a:tailEnd type="none" w="med" len="med"/>
          </a:ln>
        </p:spPr>
      </p:sp>
      <p:sp>
        <p:nvSpPr>
          <p:cNvPr id="14346" name="Line 8"/>
          <p:cNvSpPr/>
          <p:nvPr/>
        </p:nvSpPr>
        <p:spPr>
          <a:xfrm>
            <a:off x="6324600" y="2519363"/>
            <a:ext cx="0" cy="457200"/>
          </a:xfrm>
          <a:prstGeom prst="line">
            <a:avLst/>
          </a:prstGeom>
          <a:ln w="19050" cap="flat" cmpd="sng">
            <a:solidFill>
              <a:srgbClr val="00FFFF"/>
            </a:solidFill>
            <a:prstDash val="solid"/>
            <a:headEnd type="none" w="med" len="med"/>
            <a:tailEnd type="none" w="med" len="med"/>
          </a:ln>
        </p:spPr>
      </p:sp>
      <p:sp>
        <p:nvSpPr>
          <p:cNvPr id="14347" name="Line 9"/>
          <p:cNvSpPr/>
          <p:nvPr/>
        </p:nvSpPr>
        <p:spPr>
          <a:xfrm>
            <a:off x="7010400" y="2519363"/>
            <a:ext cx="0" cy="457200"/>
          </a:xfrm>
          <a:prstGeom prst="line">
            <a:avLst/>
          </a:prstGeom>
          <a:ln w="19050" cap="flat" cmpd="sng">
            <a:solidFill>
              <a:srgbClr val="00FFFF"/>
            </a:solidFill>
            <a:prstDash val="solid"/>
            <a:headEnd type="none" w="med" len="med"/>
            <a:tailEnd type="none" w="med" len="med"/>
          </a:ln>
        </p:spPr>
      </p:sp>
      <p:sp>
        <p:nvSpPr>
          <p:cNvPr id="14348" name="Line 10"/>
          <p:cNvSpPr/>
          <p:nvPr/>
        </p:nvSpPr>
        <p:spPr>
          <a:xfrm>
            <a:off x="7696200" y="2519363"/>
            <a:ext cx="0" cy="457200"/>
          </a:xfrm>
          <a:prstGeom prst="line">
            <a:avLst/>
          </a:prstGeom>
          <a:ln w="19050" cap="flat" cmpd="sng">
            <a:solidFill>
              <a:srgbClr val="00FFFF"/>
            </a:solidFill>
            <a:prstDash val="solid"/>
            <a:headEnd type="none" w="med" len="med"/>
            <a:tailEnd type="none" w="med" len="med"/>
          </a:ln>
        </p:spPr>
      </p:sp>
      <p:sp>
        <p:nvSpPr>
          <p:cNvPr id="14349" name="Text Box 11"/>
          <p:cNvSpPr txBox="1"/>
          <p:nvPr/>
        </p:nvSpPr>
        <p:spPr>
          <a:xfrm>
            <a:off x="1905000" y="29765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14350" name="Text Box 12"/>
          <p:cNvSpPr txBox="1"/>
          <p:nvPr/>
        </p:nvSpPr>
        <p:spPr>
          <a:xfrm>
            <a:off x="2590800" y="29765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4351" name="Text Box 13"/>
          <p:cNvSpPr txBox="1"/>
          <p:nvPr/>
        </p:nvSpPr>
        <p:spPr>
          <a:xfrm>
            <a:off x="3352800" y="29765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14352" name="Text Box 14"/>
          <p:cNvSpPr txBox="1"/>
          <p:nvPr/>
        </p:nvSpPr>
        <p:spPr>
          <a:xfrm>
            <a:off x="5715000" y="2976563"/>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n-3</a:t>
            </a:r>
            <a:endParaRPr lang="en-US" altLang="zh-CN" sz="2000" b="1" dirty="0">
              <a:latin typeface="Times New Roman" panose="02020603050405020304" pitchFamily="18" charset="0"/>
            </a:endParaRPr>
          </a:p>
        </p:txBody>
      </p:sp>
      <p:sp>
        <p:nvSpPr>
          <p:cNvPr id="14353" name="Text Box 15"/>
          <p:cNvSpPr txBox="1"/>
          <p:nvPr/>
        </p:nvSpPr>
        <p:spPr>
          <a:xfrm>
            <a:off x="6400800" y="2976563"/>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n-2</a:t>
            </a:r>
            <a:endParaRPr lang="en-US" altLang="zh-CN" sz="2000" b="1" dirty="0">
              <a:latin typeface="Times New Roman" panose="02020603050405020304" pitchFamily="18" charset="0"/>
            </a:endParaRPr>
          </a:p>
        </p:txBody>
      </p:sp>
      <p:sp>
        <p:nvSpPr>
          <p:cNvPr id="14354" name="Text Box 16"/>
          <p:cNvSpPr txBox="1"/>
          <p:nvPr/>
        </p:nvSpPr>
        <p:spPr>
          <a:xfrm>
            <a:off x="7086600" y="2976563"/>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n-1</a:t>
            </a:r>
            <a:endParaRPr lang="en-US" altLang="zh-CN" sz="2000" b="1" dirty="0">
              <a:latin typeface="Times New Roman" panose="02020603050405020304" pitchFamily="18" charset="0"/>
            </a:endParaRPr>
          </a:p>
        </p:txBody>
      </p:sp>
      <p:sp>
        <p:nvSpPr>
          <p:cNvPr id="14355" name="Text Box 17"/>
          <p:cNvSpPr txBox="1"/>
          <p:nvPr/>
        </p:nvSpPr>
        <p:spPr>
          <a:xfrm>
            <a:off x="7885113" y="2976563"/>
            <a:ext cx="3810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a:t>
            </a:r>
            <a:endParaRPr lang="en-US" altLang="zh-CN" sz="2000" b="1" dirty="0">
              <a:latin typeface="Times New Roman" panose="02020603050405020304" pitchFamily="18" charset="0"/>
            </a:endParaRPr>
          </a:p>
        </p:txBody>
      </p:sp>
      <p:sp>
        <p:nvSpPr>
          <p:cNvPr id="14356" name="Text Box 18"/>
          <p:cNvSpPr txBox="1"/>
          <p:nvPr/>
        </p:nvSpPr>
        <p:spPr>
          <a:xfrm>
            <a:off x="533400" y="2519363"/>
            <a:ext cx="1371600" cy="3987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ST1.R</a:t>
            </a:r>
            <a:endParaRPr lang="en-US" altLang="zh-CN" sz="2000" b="1" dirty="0">
              <a:latin typeface="Times New Roman" panose="02020603050405020304" pitchFamily="18" charset="0"/>
            </a:endParaRPr>
          </a:p>
        </p:txBody>
      </p:sp>
      <p:sp>
        <p:nvSpPr>
          <p:cNvPr id="14357" name="Text Box 19"/>
          <p:cNvSpPr txBox="1"/>
          <p:nvPr/>
        </p:nvSpPr>
        <p:spPr>
          <a:xfrm>
            <a:off x="1730375" y="2122488"/>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key</a:t>
            </a:r>
            <a:endParaRPr lang="en-US" altLang="zh-CN" sz="2000" b="1" dirty="0">
              <a:latin typeface="Times New Roman" panose="02020603050405020304" pitchFamily="18" charset="0"/>
            </a:endParaRPr>
          </a:p>
        </p:txBody>
      </p:sp>
      <p:sp>
        <p:nvSpPr>
          <p:cNvPr id="14358" name="Text Box 21"/>
          <p:cNvSpPr txBox="1"/>
          <p:nvPr/>
        </p:nvSpPr>
        <p:spPr>
          <a:xfrm>
            <a:off x="3886200" y="2519363"/>
            <a:ext cx="1752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4359" name="Text Box 22"/>
          <p:cNvSpPr txBox="1"/>
          <p:nvPr/>
        </p:nvSpPr>
        <p:spPr>
          <a:xfrm>
            <a:off x="2478088" y="2519363"/>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100</a:t>
            </a:r>
            <a:endParaRPr lang="en-US" altLang="zh-CN" sz="2000" b="1" dirty="0">
              <a:latin typeface="Times New Roman" panose="02020603050405020304" pitchFamily="18" charset="0"/>
            </a:endParaRPr>
          </a:p>
        </p:txBody>
      </p:sp>
      <p:sp>
        <p:nvSpPr>
          <p:cNvPr id="14360" name="Text Box 23"/>
          <p:cNvSpPr txBox="1"/>
          <p:nvPr/>
        </p:nvSpPr>
        <p:spPr>
          <a:xfrm>
            <a:off x="3200400" y="2519363"/>
            <a:ext cx="609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10</a:t>
            </a:r>
            <a:endParaRPr lang="en-US" altLang="zh-CN" sz="2000" b="1" dirty="0">
              <a:latin typeface="Times New Roman" panose="02020603050405020304" pitchFamily="18" charset="0"/>
            </a:endParaRPr>
          </a:p>
        </p:txBody>
      </p:sp>
      <p:sp>
        <p:nvSpPr>
          <p:cNvPr id="14361" name="Text Box 24"/>
          <p:cNvSpPr txBox="1"/>
          <p:nvPr/>
        </p:nvSpPr>
        <p:spPr>
          <a:xfrm>
            <a:off x="5826125" y="25193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14362" name="Text Box 25"/>
          <p:cNvSpPr txBox="1"/>
          <p:nvPr/>
        </p:nvSpPr>
        <p:spPr>
          <a:xfrm>
            <a:off x="6513513" y="25193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7</a:t>
            </a:r>
            <a:endParaRPr lang="en-US" altLang="zh-CN" sz="2000" b="1" dirty="0">
              <a:latin typeface="Times New Roman" panose="02020603050405020304" pitchFamily="18" charset="0"/>
            </a:endParaRPr>
          </a:p>
        </p:txBody>
      </p:sp>
      <p:sp>
        <p:nvSpPr>
          <p:cNvPr id="14363" name="Text Box 26"/>
          <p:cNvSpPr txBox="1"/>
          <p:nvPr/>
        </p:nvSpPr>
        <p:spPr>
          <a:xfrm>
            <a:off x="7197725" y="25193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4364" name="Text Box 27"/>
          <p:cNvSpPr txBox="1"/>
          <p:nvPr/>
        </p:nvSpPr>
        <p:spPr>
          <a:xfrm>
            <a:off x="7848600" y="2519363"/>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grpSp>
        <p:nvGrpSpPr>
          <p:cNvPr id="14" name="Group 28"/>
          <p:cNvGrpSpPr/>
          <p:nvPr/>
        </p:nvGrpSpPr>
        <p:grpSpPr>
          <a:xfrm>
            <a:off x="7239000" y="1681163"/>
            <a:ext cx="304800" cy="838200"/>
            <a:chOff x="0" y="0"/>
            <a:chExt cx="192" cy="528"/>
          </a:xfrm>
        </p:grpSpPr>
        <p:sp>
          <p:nvSpPr>
            <p:cNvPr id="14421" name="Line 29"/>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22" name="Text Box 30"/>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5" name="Group 31"/>
          <p:cNvGrpSpPr/>
          <p:nvPr/>
        </p:nvGrpSpPr>
        <p:grpSpPr>
          <a:xfrm>
            <a:off x="3352800" y="1681163"/>
            <a:ext cx="304800" cy="838200"/>
            <a:chOff x="0" y="0"/>
            <a:chExt cx="192" cy="528"/>
          </a:xfrm>
        </p:grpSpPr>
        <p:sp>
          <p:nvSpPr>
            <p:cNvPr id="14419" name="Line 32"/>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20" name="Text Box 33"/>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6" name="Group 34"/>
          <p:cNvGrpSpPr/>
          <p:nvPr/>
        </p:nvGrpSpPr>
        <p:grpSpPr>
          <a:xfrm>
            <a:off x="5867400" y="1681163"/>
            <a:ext cx="304800" cy="838200"/>
            <a:chOff x="0" y="0"/>
            <a:chExt cx="192" cy="528"/>
          </a:xfrm>
        </p:grpSpPr>
        <p:sp>
          <p:nvSpPr>
            <p:cNvPr id="14417" name="Line 35"/>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18" name="Text Box 36"/>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7" name="Group 37"/>
          <p:cNvGrpSpPr/>
          <p:nvPr/>
        </p:nvGrpSpPr>
        <p:grpSpPr>
          <a:xfrm>
            <a:off x="6553200" y="1681163"/>
            <a:ext cx="304800" cy="838200"/>
            <a:chOff x="0" y="0"/>
            <a:chExt cx="192" cy="528"/>
          </a:xfrm>
        </p:grpSpPr>
        <p:sp>
          <p:nvSpPr>
            <p:cNvPr id="14415" name="Line 38"/>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16" name="Text Box 39"/>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8" name="Group 40"/>
          <p:cNvGrpSpPr/>
          <p:nvPr/>
        </p:nvGrpSpPr>
        <p:grpSpPr>
          <a:xfrm>
            <a:off x="7848600" y="1681163"/>
            <a:ext cx="304800" cy="838200"/>
            <a:chOff x="0" y="0"/>
            <a:chExt cx="192" cy="528"/>
          </a:xfrm>
        </p:grpSpPr>
        <p:sp>
          <p:nvSpPr>
            <p:cNvPr id="14413" name="Line 41"/>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14" name="Text Box 42"/>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19" name="Group 43"/>
          <p:cNvGrpSpPr/>
          <p:nvPr/>
        </p:nvGrpSpPr>
        <p:grpSpPr>
          <a:xfrm>
            <a:off x="2667000" y="1681163"/>
            <a:ext cx="304800" cy="838200"/>
            <a:chOff x="0" y="0"/>
            <a:chExt cx="192" cy="528"/>
          </a:xfrm>
        </p:grpSpPr>
        <p:sp>
          <p:nvSpPr>
            <p:cNvPr id="14411" name="Line 44"/>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12" name="Text Box 45"/>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20" name="Group 46"/>
          <p:cNvGrpSpPr/>
          <p:nvPr/>
        </p:nvGrpSpPr>
        <p:grpSpPr>
          <a:xfrm>
            <a:off x="2179638" y="1681163"/>
            <a:ext cx="304800" cy="838200"/>
            <a:chOff x="0" y="0"/>
            <a:chExt cx="192" cy="528"/>
          </a:xfrm>
        </p:grpSpPr>
        <p:sp>
          <p:nvSpPr>
            <p:cNvPr id="14409" name="Line 47"/>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410" name="Text Box 48"/>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sp>
        <p:nvSpPr>
          <p:cNvPr id="14386" name="Text Box 49"/>
          <p:cNvSpPr txBox="1"/>
          <p:nvPr/>
        </p:nvSpPr>
        <p:spPr>
          <a:xfrm>
            <a:off x="1676400" y="3373438"/>
            <a:ext cx="24384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zh-CN" altLang="en-US" sz="2000" b="1" dirty="0">
                <a:latin typeface="Times New Roman" panose="02020603050405020304" pitchFamily="18" charset="0"/>
              </a:rPr>
              <a:t>查找不成功，</a:t>
            </a:r>
            <a:r>
              <a:rPr lang="en-US" altLang="zh-CN" sz="2000" b="1" dirty="0">
                <a:latin typeface="Times New Roman" panose="02020603050405020304" pitchFamily="18" charset="0"/>
              </a:rPr>
              <a:t>i = 0</a:t>
            </a:r>
            <a:endParaRPr lang="en-US" altLang="zh-CN" sz="2000" b="1" dirty="0">
              <a:latin typeface="Times New Roman" panose="02020603050405020304" pitchFamily="18" charset="0"/>
            </a:endParaRPr>
          </a:p>
        </p:txBody>
      </p:sp>
      <p:sp>
        <p:nvSpPr>
          <p:cNvPr id="14387" name="Text Box 50"/>
          <p:cNvSpPr txBox="1"/>
          <p:nvPr/>
        </p:nvSpPr>
        <p:spPr>
          <a:xfrm>
            <a:off x="1963738" y="4581525"/>
            <a:ext cx="304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FF0000"/>
                </a:solidFill>
                <a:latin typeface="Times New Roman" panose="02020603050405020304" pitchFamily="18" charset="0"/>
              </a:rPr>
              <a:t>8</a:t>
            </a:r>
            <a:endParaRPr lang="en-US" altLang="zh-CN" sz="2000" b="1" dirty="0">
              <a:solidFill>
                <a:srgbClr val="FF0000"/>
              </a:solidFill>
              <a:latin typeface="Times New Roman" panose="02020603050405020304" pitchFamily="18" charset="0"/>
            </a:endParaRPr>
          </a:p>
        </p:txBody>
      </p:sp>
      <p:grpSp>
        <p:nvGrpSpPr>
          <p:cNvPr id="21" name="组合 1"/>
          <p:cNvGrpSpPr/>
          <p:nvPr/>
        </p:nvGrpSpPr>
        <p:grpSpPr>
          <a:xfrm>
            <a:off x="539750" y="4157663"/>
            <a:ext cx="7772400" cy="1254125"/>
            <a:chOff x="0" y="0"/>
            <a:chExt cx="7772400" cy="1254185"/>
          </a:xfrm>
        </p:grpSpPr>
        <p:sp>
          <p:nvSpPr>
            <p:cNvPr id="14385" name="Rectangle 51"/>
            <p:cNvSpPr/>
            <p:nvPr/>
          </p:nvSpPr>
          <p:spPr>
            <a:xfrm>
              <a:off x="1219200" y="396894"/>
              <a:ext cx="6553200" cy="457222"/>
            </a:xfrm>
            <a:prstGeom prst="rect">
              <a:avLst/>
            </a:prstGeom>
            <a:noFill/>
            <a:ln w="19050" cap="flat" cmpd="sng">
              <a:solidFill>
                <a:srgbClr val="00FF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000" b="1" dirty="0">
                <a:latin typeface="Times New Roman" panose="02020603050405020304" pitchFamily="18" charset="0"/>
                <a:ea typeface="宋体" panose="02010600030101010101" pitchFamily="2" charset="-122"/>
              </a:endParaRPr>
            </a:p>
          </p:txBody>
        </p:sp>
        <p:sp>
          <p:nvSpPr>
            <p:cNvPr id="2" name="Line 52"/>
            <p:cNvSpPr/>
            <p:nvPr/>
          </p:nvSpPr>
          <p:spPr>
            <a:xfrm>
              <a:off x="1905000" y="396894"/>
              <a:ext cx="0" cy="457222"/>
            </a:xfrm>
            <a:prstGeom prst="line">
              <a:avLst/>
            </a:prstGeom>
            <a:ln w="19050" cap="flat" cmpd="sng">
              <a:solidFill>
                <a:srgbClr val="00FFFF"/>
              </a:solidFill>
              <a:prstDash val="solid"/>
              <a:headEnd type="none" w="med" len="med"/>
              <a:tailEnd type="none" w="med" len="med"/>
            </a:ln>
          </p:spPr>
        </p:sp>
        <p:sp>
          <p:nvSpPr>
            <p:cNvPr id="3" name="Line 53"/>
            <p:cNvSpPr/>
            <p:nvPr/>
          </p:nvSpPr>
          <p:spPr>
            <a:xfrm>
              <a:off x="3276600" y="396894"/>
              <a:ext cx="0" cy="457222"/>
            </a:xfrm>
            <a:prstGeom prst="line">
              <a:avLst/>
            </a:prstGeom>
            <a:ln w="19050" cap="flat" cmpd="sng">
              <a:solidFill>
                <a:srgbClr val="00FFFF"/>
              </a:solidFill>
              <a:prstDash val="solid"/>
              <a:headEnd type="none" w="med" len="med"/>
              <a:tailEnd type="none" w="med" len="med"/>
            </a:ln>
          </p:spPr>
        </p:sp>
        <p:sp>
          <p:nvSpPr>
            <p:cNvPr id="14388" name="Line 54"/>
            <p:cNvSpPr/>
            <p:nvPr/>
          </p:nvSpPr>
          <p:spPr>
            <a:xfrm>
              <a:off x="2590800" y="396894"/>
              <a:ext cx="0" cy="457222"/>
            </a:xfrm>
            <a:prstGeom prst="line">
              <a:avLst/>
            </a:prstGeom>
            <a:ln w="19050" cap="flat" cmpd="sng">
              <a:solidFill>
                <a:srgbClr val="00FFFF"/>
              </a:solidFill>
              <a:prstDash val="solid"/>
              <a:headEnd type="none" w="med" len="med"/>
              <a:tailEnd type="none" w="med" len="med"/>
            </a:ln>
          </p:spPr>
        </p:sp>
        <p:sp>
          <p:nvSpPr>
            <p:cNvPr id="14389" name="Line 55"/>
            <p:cNvSpPr/>
            <p:nvPr/>
          </p:nvSpPr>
          <p:spPr>
            <a:xfrm>
              <a:off x="5105400" y="396894"/>
              <a:ext cx="0" cy="457222"/>
            </a:xfrm>
            <a:prstGeom prst="line">
              <a:avLst/>
            </a:prstGeom>
            <a:ln w="19050" cap="flat" cmpd="sng">
              <a:solidFill>
                <a:srgbClr val="00FFFF"/>
              </a:solidFill>
              <a:prstDash val="solid"/>
              <a:headEnd type="none" w="med" len="med"/>
              <a:tailEnd type="none" w="med" len="med"/>
            </a:ln>
          </p:spPr>
        </p:sp>
        <p:sp>
          <p:nvSpPr>
            <p:cNvPr id="14390" name="Line 56"/>
            <p:cNvSpPr/>
            <p:nvPr/>
          </p:nvSpPr>
          <p:spPr>
            <a:xfrm>
              <a:off x="5791200" y="396894"/>
              <a:ext cx="0" cy="457222"/>
            </a:xfrm>
            <a:prstGeom prst="line">
              <a:avLst/>
            </a:prstGeom>
            <a:ln w="19050" cap="flat" cmpd="sng">
              <a:solidFill>
                <a:srgbClr val="00FFFF"/>
              </a:solidFill>
              <a:prstDash val="solid"/>
              <a:headEnd type="none" w="med" len="med"/>
              <a:tailEnd type="none" w="med" len="med"/>
            </a:ln>
          </p:spPr>
        </p:sp>
        <p:sp>
          <p:nvSpPr>
            <p:cNvPr id="14391" name="Line 57"/>
            <p:cNvSpPr/>
            <p:nvPr/>
          </p:nvSpPr>
          <p:spPr>
            <a:xfrm>
              <a:off x="6477000" y="396894"/>
              <a:ext cx="0" cy="457222"/>
            </a:xfrm>
            <a:prstGeom prst="line">
              <a:avLst/>
            </a:prstGeom>
            <a:ln w="19050" cap="flat" cmpd="sng">
              <a:solidFill>
                <a:srgbClr val="00FFFF"/>
              </a:solidFill>
              <a:prstDash val="solid"/>
              <a:headEnd type="none" w="med" len="med"/>
              <a:tailEnd type="none" w="med" len="med"/>
            </a:ln>
          </p:spPr>
        </p:sp>
        <p:sp>
          <p:nvSpPr>
            <p:cNvPr id="14392" name="Line 58"/>
            <p:cNvSpPr/>
            <p:nvPr/>
          </p:nvSpPr>
          <p:spPr>
            <a:xfrm>
              <a:off x="7162800" y="396894"/>
              <a:ext cx="0" cy="457222"/>
            </a:xfrm>
            <a:prstGeom prst="line">
              <a:avLst/>
            </a:prstGeom>
            <a:ln w="19050" cap="flat" cmpd="sng">
              <a:solidFill>
                <a:srgbClr val="00FFFF"/>
              </a:solidFill>
              <a:prstDash val="solid"/>
              <a:headEnd type="none" w="med" len="med"/>
              <a:tailEnd type="none" w="med" len="med"/>
            </a:ln>
          </p:spPr>
        </p:sp>
        <p:sp>
          <p:nvSpPr>
            <p:cNvPr id="14393" name="Text Box 59"/>
            <p:cNvSpPr txBox="1"/>
            <p:nvPr/>
          </p:nvSpPr>
          <p:spPr>
            <a:xfrm>
              <a:off x="1371600" y="854116"/>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14394" name="Text Box 60"/>
            <p:cNvSpPr txBox="1"/>
            <p:nvPr/>
          </p:nvSpPr>
          <p:spPr>
            <a:xfrm>
              <a:off x="2057400" y="854116"/>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4395" name="Text Box 61"/>
            <p:cNvSpPr txBox="1"/>
            <p:nvPr/>
          </p:nvSpPr>
          <p:spPr>
            <a:xfrm>
              <a:off x="2819400" y="854116"/>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2</a:t>
              </a:r>
              <a:endParaRPr lang="en-US" altLang="zh-CN" sz="2000" b="1" dirty="0">
                <a:latin typeface="Times New Roman" panose="02020603050405020304" pitchFamily="18" charset="0"/>
              </a:endParaRPr>
            </a:p>
          </p:txBody>
        </p:sp>
        <p:sp>
          <p:nvSpPr>
            <p:cNvPr id="14396" name="Text Box 62"/>
            <p:cNvSpPr txBox="1"/>
            <p:nvPr/>
          </p:nvSpPr>
          <p:spPr>
            <a:xfrm>
              <a:off x="5181600" y="854116"/>
              <a:ext cx="609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n-3</a:t>
              </a:r>
              <a:endParaRPr lang="en-US" altLang="zh-CN" sz="2000" b="1" dirty="0">
                <a:latin typeface="Times New Roman" panose="02020603050405020304" pitchFamily="18" charset="0"/>
              </a:endParaRPr>
            </a:p>
          </p:txBody>
        </p:sp>
        <p:sp>
          <p:nvSpPr>
            <p:cNvPr id="14397" name="Text Box 63"/>
            <p:cNvSpPr txBox="1"/>
            <p:nvPr/>
          </p:nvSpPr>
          <p:spPr>
            <a:xfrm>
              <a:off x="5867400" y="854116"/>
              <a:ext cx="609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n-2</a:t>
              </a:r>
              <a:endParaRPr lang="en-US" altLang="zh-CN" sz="2000" b="1" dirty="0">
                <a:latin typeface="Times New Roman" panose="02020603050405020304" pitchFamily="18" charset="0"/>
              </a:endParaRPr>
            </a:p>
          </p:txBody>
        </p:sp>
        <p:sp>
          <p:nvSpPr>
            <p:cNvPr id="14398" name="Text Box 64"/>
            <p:cNvSpPr txBox="1"/>
            <p:nvPr/>
          </p:nvSpPr>
          <p:spPr>
            <a:xfrm>
              <a:off x="6553200" y="854116"/>
              <a:ext cx="609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n-1</a:t>
              </a:r>
              <a:endParaRPr lang="en-US" altLang="zh-CN" sz="2000" b="1" dirty="0">
                <a:latin typeface="Times New Roman" panose="02020603050405020304" pitchFamily="18" charset="0"/>
              </a:endParaRPr>
            </a:p>
          </p:txBody>
        </p:sp>
        <p:sp>
          <p:nvSpPr>
            <p:cNvPr id="14399" name="Text Box 65"/>
            <p:cNvSpPr txBox="1"/>
            <p:nvPr/>
          </p:nvSpPr>
          <p:spPr>
            <a:xfrm>
              <a:off x="7351713" y="854116"/>
              <a:ext cx="3810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n</a:t>
              </a:r>
              <a:endParaRPr lang="en-US" altLang="zh-CN" sz="2000" b="1" dirty="0">
                <a:latin typeface="Times New Roman" panose="02020603050405020304" pitchFamily="18" charset="0"/>
              </a:endParaRPr>
            </a:p>
          </p:txBody>
        </p:sp>
        <p:sp>
          <p:nvSpPr>
            <p:cNvPr id="14400" name="Text Box 66"/>
            <p:cNvSpPr txBox="1"/>
            <p:nvPr/>
          </p:nvSpPr>
          <p:spPr>
            <a:xfrm>
              <a:off x="0" y="396894"/>
              <a:ext cx="1295400" cy="39879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ST2.R</a:t>
              </a:r>
              <a:endParaRPr lang="en-US" altLang="zh-CN" sz="2000" b="1" dirty="0">
                <a:latin typeface="Times New Roman" panose="02020603050405020304" pitchFamily="18" charset="0"/>
              </a:endParaRPr>
            </a:p>
          </p:txBody>
        </p:sp>
        <p:sp>
          <p:nvSpPr>
            <p:cNvPr id="14401" name="Text Box 67"/>
            <p:cNvSpPr txBox="1"/>
            <p:nvPr/>
          </p:nvSpPr>
          <p:spPr>
            <a:xfrm>
              <a:off x="1230313" y="0"/>
              <a:ext cx="663575"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key</a:t>
              </a:r>
              <a:endParaRPr lang="en-US" altLang="zh-CN" sz="2000" b="1" dirty="0">
                <a:latin typeface="Times New Roman" panose="02020603050405020304" pitchFamily="18" charset="0"/>
              </a:endParaRPr>
            </a:p>
          </p:txBody>
        </p:sp>
        <p:sp>
          <p:nvSpPr>
            <p:cNvPr id="14402" name="Text Box 69"/>
            <p:cNvSpPr txBox="1"/>
            <p:nvPr/>
          </p:nvSpPr>
          <p:spPr>
            <a:xfrm>
              <a:off x="3352800" y="350854"/>
              <a:ext cx="1752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14403" name="Text Box 70"/>
            <p:cNvSpPr txBox="1"/>
            <p:nvPr/>
          </p:nvSpPr>
          <p:spPr>
            <a:xfrm>
              <a:off x="1944688" y="396894"/>
              <a:ext cx="609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100</a:t>
              </a:r>
              <a:endParaRPr lang="en-US" altLang="zh-CN" sz="2000" b="1" dirty="0">
                <a:latin typeface="Times New Roman" panose="02020603050405020304" pitchFamily="18" charset="0"/>
              </a:endParaRPr>
            </a:p>
          </p:txBody>
        </p:sp>
        <p:sp>
          <p:nvSpPr>
            <p:cNvPr id="14404" name="Text Box 71"/>
            <p:cNvSpPr txBox="1"/>
            <p:nvPr/>
          </p:nvSpPr>
          <p:spPr>
            <a:xfrm>
              <a:off x="2667000" y="396894"/>
              <a:ext cx="6096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10</a:t>
              </a:r>
              <a:endParaRPr lang="en-US" altLang="zh-CN" sz="2000" b="1" dirty="0">
                <a:latin typeface="Times New Roman" panose="02020603050405020304" pitchFamily="18" charset="0"/>
              </a:endParaRPr>
            </a:p>
          </p:txBody>
        </p:sp>
        <p:sp>
          <p:nvSpPr>
            <p:cNvPr id="14405" name="Text Box 72"/>
            <p:cNvSpPr txBox="1"/>
            <p:nvPr/>
          </p:nvSpPr>
          <p:spPr>
            <a:xfrm>
              <a:off x="5292725" y="396894"/>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14406" name="Text Box 73"/>
            <p:cNvSpPr txBox="1"/>
            <p:nvPr/>
          </p:nvSpPr>
          <p:spPr>
            <a:xfrm>
              <a:off x="5980113" y="396894"/>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8</a:t>
              </a:r>
              <a:endParaRPr lang="en-US" altLang="zh-CN" sz="2000" b="1" dirty="0">
                <a:latin typeface="Times New Roman" panose="02020603050405020304" pitchFamily="18" charset="0"/>
              </a:endParaRPr>
            </a:p>
          </p:txBody>
        </p:sp>
        <p:sp>
          <p:nvSpPr>
            <p:cNvPr id="14407" name="Text Box 74"/>
            <p:cNvSpPr txBox="1"/>
            <p:nvPr/>
          </p:nvSpPr>
          <p:spPr>
            <a:xfrm>
              <a:off x="6664325" y="396894"/>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p:txBody>
        </p:sp>
        <p:sp>
          <p:nvSpPr>
            <p:cNvPr id="14408" name="Text Box 75"/>
            <p:cNvSpPr txBox="1"/>
            <p:nvPr/>
          </p:nvSpPr>
          <p:spPr>
            <a:xfrm>
              <a:off x="7315200" y="396894"/>
              <a:ext cx="304800" cy="4000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3</a:t>
              </a:r>
              <a:endParaRPr lang="en-US" altLang="zh-CN" sz="2000" b="1" dirty="0">
                <a:latin typeface="Times New Roman" panose="02020603050405020304" pitchFamily="18" charset="0"/>
              </a:endParaRPr>
            </a:p>
          </p:txBody>
        </p:sp>
      </p:grpSp>
      <p:grpSp>
        <p:nvGrpSpPr>
          <p:cNvPr id="22" name="Group 76"/>
          <p:cNvGrpSpPr/>
          <p:nvPr/>
        </p:nvGrpSpPr>
        <p:grpSpPr>
          <a:xfrm>
            <a:off x="7245350" y="3670300"/>
            <a:ext cx="304800" cy="838200"/>
            <a:chOff x="0" y="0"/>
            <a:chExt cx="192" cy="528"/>
          </a:xfrm>
        </p:grpSpPr>
        <p:sp>
          <p:nvSpPr>
            <p:cNvPr id="14383" name="Line 77"/>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384" name="Text Box 78"/>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23" name="Group 79"/>
          <p:cNvGrpSpPr/>
          <p:nvPr/>
        </p:nvGrpSpPr>
        <p:grpSpPr>
          <a:xfrm>
            <a:off x="6559550" y="3670300"/>
            <a:ext cx="304800" cy="838200"/>
            <a:chOff x="0" y="0"/>
            <a:chExt cx="192" cy="528"/>
          </a:xfrm>
        </p:grpSpPr>
        <p:sp>
          <p:nvSpPr>
            <p:cNvPr id="14381" name="Line 80"/>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382" name="Text Box 81"/>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grpSp>
        <p:nvGrpSpPr>
          <p:cNvPr id="24" name="Group 82"/>
          <p:cNvGrpSpPr/>
          <p:nvPr/>
        </p:nvGrpSpPr>
        <p:grpSpPr>
          <a:xfrm>
            <a:off x="7854950" y="3670300"/>
            <a:ext cx="304800" cy="838200"/>
            <a:chOff x="0" y="0"/>
            <a:chExt cx="192" cy="528"/>
          </a:xfrm>
        </p:grpSpPr>
        <p:sp>
          <p:nvSpPr>
            <p:cNvPr id="14379" name="Line 83"/>
            <p:cNvSpPr/>
            <p:nvPr/>
          </p:nvSpPr>
          <p:spPr>
            <a:xfrm>
              <a:off x="74" y="240"/>
              <a:ext cx="0" cy="288"/>
            </a:xfrm>
            <a:prstGeom prst="line">
              <a:avLst/>
            </a:prstGeom>
            <a:ln w="38100" cap="flat" cmpd="sng">
              <a:solidFill>
                <a:schemeClr val="accent1"/>
              </a:solidFill>
              <a:prstDash val="solid"/>
              <a:headEnd type="none" w="med" len="med"/>
              <a:tailEnd type="triangle" w="med" len="med"/>
            </a:ln>
          </p:spPr>
        </p:sp>
        <p:sp>
          <p:nvSpPr>
            <p:cNvPr id="14380" name="Text Box 84"/>
            <p:cNvSpPr txBox="1"/>
            <p:nvPr/>
          </p:nvSpPr>
          <p:spPr>
            <a:xfrm>
              <a:off x="0" y="0"/>
              <a:ext cx="192"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latin typeface="Times New Roman" panose="02020603050405020304" pitchFamily="18" charset="0"/>
                </a:rPr>
                <a:t>i</a:t>
              </a:r>
              <a:endParaRPr lang="en-US" altLang="zh-CN" sz="2000" b="1" dirty="0">
                <a:latin typeface="Times New Roman" panose="02020603050405020304" pitchFamily="18" charset="0"/>
              </a:endParaRPr>
            </a:p>
          </p:txBody>
        </p:sp>
      </p:grpSp>
      <p:sp>
        <p:nvSpPr>
          <p:cNvPr id="4" name="Text Box 85"/>
          <p:cNvSpPr txBox="1"/>
          <p:nvPr/>
        </p:nvSpPr>
        <p:spPr>
          <a:xfrm>
            <a:off x="1778000" y="5405438"/>
            <a:ext cx="23622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zh-CN" altLang="en-US" sz="2000" b="1" dirty="0">
                <a:latin typeface="Times New Roman" panose="02020603050405020304" pitchFamily="18" charset="0"/>
              </a:rPr>
              <a:t>查找成功，</a:t>
            </a:r>
            <a:r>
              <a:rPr lang="en-US" altLang="zh-CN" sz="2000" b="1" dirty="0">
                <a:latin typeface="Times New Roman" panose="02020603050405020304" pitchFamily="18" charset="0"/>
              </a:rPr>
              <a:t>i = n-2</a:t>
            </a:r>
            <a:endParaRPr lang="en-US" altLang="zh-CN" sz="20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339">
                                            <p:txEl>
                                              <p:charRg st="0" end="22"/>
                                            </p:txEl>
                                          </p:spTgt>
                                        </p:tgtEl>
                                        <p:attrNameLst>
                                          <p:attrName>style.visibility</p:attrName>
                                        </p:attrNameLst>
                                      </p:cBhvr>
                                      <p:to>
                                        <p:strVal val="visible"/>
                                      </p:to>
                                    </p:set>
                                    <p:animEffect transition="in" filter="wipe(up)">
                                      <p:cBhvr>
                                        <p:cTn id="7" dur="500"/>
                                        <p:tgtEl>
                                          <p:spTgt spid="1433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dissolve">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386"/>
                                        </p:tgtEl>
                                        <p:attrNameLst>
                                          <p:attrName>style.visibility</p:attrName>
                                        </p:attrNameLst>
                                      </p:cBhvr>
                                      <p:to>
                                        <p:strVal val="visible"/>
                                      </p:to>
                                    </p:set>
                                    <p:animEffect transition="in" filter="wipe(left)">
                                      <p:cBhvr>
                                        <p:cTn id="52" dur="500"/>
                                        <p:tgtEl>
                                          <p:spTgt spid="1438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4387"/>
                                        </p:tgtEl>
                                        <p:attrNameLst>
                                          <p:attrName>style.visibility</p:attrName>
                                        </p:attrNameLst>
                                      </p:cBhvr>
                                      <p:to>
                                        <p:strVal val="visible"/>
                                      </p:to>
                                    </p:set>
                                    <p:animEffect transition="in" filter="dissolve">
                                      <p:cBhvr>
                                        <p:cTn id="63" dur="500"/>
                                        <p:tgtEl>
                                          <p:spTgt spid="1438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dissolve">
                                      <p:cBhvr>
                                        <p:cTn id="6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dissolve">
                                      <p:cBhvr>
                                        <p:cTn id="7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dissolv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86" grpId="0"/>
      <p:bldP spid="14387"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顺序查找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363" name="Rectangle 3"/>
          <p:cNvSpPr>
            <a:spLocks noGrp="1"/>
          </p:cNvSpPr>
          <p:nvPr>
            <p:ph type="body" idx="4294967295"/>
          </p:nvPr>
        </p:nvSpPr>
        <p:spPr/>
        <p:txBody>
          <a:bodyPr vert="horz" wrap="square" lIns="91440" tIns="45720" rIns="91440" bIns="45720" anchor="t" anchorCtr="0"/>
          <a:p>
            <a:pPr>
              <a:lnSpc>
                <a:spcPct val="120000"/>
              </a:lnSpc>
              <a:spcBef>
                <a:spcPts val="10"/>
              </a:spcBef>
              <a:spcAft>
                <a:spcPts val="0"/>
              </a:spcAft>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顺序查找的效率</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10"/>
              </a:spcBef>
              <a:spcAft>
                <a:spcPts val="0"/>
              </a:spcAft>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查找成功：</a:t>
            </a:r>
            <a:endPar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ts val="10"/>
              </a:spcBef>
              <a:spcAft>
                <a:spcPts val="0"/>
              </a:spcAft>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对有</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个记录的表，假设每个元素的查找概率相等</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50000"/>
              </a:lnSpc>
              <a:spcBef>
                <a:spcPts val="20"/>
              </a:spcBef>
              <a:spcAft>
                <a:spcPts val="20"/>
              </a:spcAft>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可得</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ts val="10"/>
              </a:spcBef>
              <a:spcAft>
                <a:spcPts val="0"/>
              </a:spcAft>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T(n)=O(n)</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10"/>
              </a:spcBef>
              <a:spcAft>
                <a:spcPts val="0"/>
              </a:spcAft>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查找不成功</a:t>
            </a:r>
            <a:endPar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ts val="10"/>
              </a:spcBef>
              <a:spcAft>
                <a:spcPts val="0"/>
              </a:spcAft>
              <a:buNone/>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平均查找长度：ASLf =</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n+1</a:t>
            </a:r>
            <a:endPar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10"/>
              </a:spcBef>
              <a:spcAft>
                <a:spcPts val="0"/>
              </a:spcAft>
            </a:pPr>
            <a:endPar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5364" name="Object 4"/>
          <p:cNvGraphicFramePr>
            <a:graphicFrameLocks noChangeAspect="1"/>
          </p:cNvGraphicFramePr>
          <p:nvPr/>
        </p:nvGraphicFramePr>
        <p:xfrm>
          <a:off x="1412875" y="2530475"/>
          <a:ext cx="4316095" cy="558165"/>
        </p:xfrm>
        <a:graphic>
          <a:graphicData uri="http://schemas.openxmlformats.org/presentationml/2006/ole">
            <mc:AlternateContent xmlns:mc="http://schemas.openxmlformats.org/markup-compatibility/2006">
              <mc:Choice xmlns:v="urn:schemas-microsoft-com:vml" Requires="v">
                <p:oleObj spid="_x0000_s3076" name="" r:id="rId1" imgW="2628900" imgH="431800" progId="Equation.3">
                  <p:embed/>
                </p:oleObj>
              </mc:Choice>
              <mc:Fallback>
                <p:oleObj name="" r:id="rId1" imgW="2628900" imgH="431800" progId="Equation.3">
                  <p:embed/>
                  <p:pic>
                    <p:nvPicPr>
                      <p:cNvPr id="0" name="图片 3075"/>
                      <p:cNvPicPr/>
                      <p:nvPr/>
                    </p:nvPicPr>
                    <p:blipFill>
                      <a:blip r:embed="rId2"/>
                      <a:stretch>
                        <a:fillRect/>
                      </a:stretch>
                    </p:blipFill>
                    <p:spPr>
                      <a:xfrm>
                        <a:off x="1412875" y="2530475"/>
                        <a:ext cx="4316095" cy="558165"/>
                      </a:xfrm>
                      <a:prstGeom prst="rect">
                        <a:avLst/>
                      </a:prstGeom>
                      <a:noFill/>
                      <a:ln w="38100">
                        <a:noFill/>
                        <a:miter/>
                      </a:ln>
                    </p:spPr>
                  </p:pic>
                </p:oleObj>
              </mc:Fallback>
            </mc:AlternateContent>
          </a:graphicData>
        </a:graphic>
      </p:graphicFrame>
      <p:graphicFrame>
        <p:nvGraphicFramePr>
          <p:cNvPr id="15365" name="Object 5"/>
          <p:cNvGraphicFramePr>
            <a:graphicFrameLocks noChangeAspect="1"/>
          </p:cNvGraphicFramePr>
          <p:nvPr/>
        </p:nvGraphicFramePr>
        <p:xfrm>
          <a:off x="2484120" y="1484630"/>
          <a:ext cx="1362710" cy="611505"/>
        </p:xfrm>
        <a:graphic>
          <a:graphicData uri="http://schemas.openxmlformats.org/presentationml/2006/ole">
            <mc:AlternateContent xmlns:mc="http://schemas.openxmlformats.org/markup-compatibility/2006">
              <mc:Choice xmlns:v="urn:schemas-microsoft-com:vml" Requires="v">
                <p:oleObj spid="_x0000_s3078" name="" r:id="rId3" imgW="889635" imgH="432435" progId="Equation.3">
                  <p:embed/>
                </p:oleObj>
              </mc:Choice>
              <mc:Fallback>
                <p:oleObj name="" r:id="rId3" imgW="889635" imgH="432435" progId="Equation.3">
                  <p:embed/>
                  <p:pic>
                    <p:nvPicPr>
                      <p:cNvPr id="0" name="图片 3077"/>
                      <p:cNvPicPr/>
                      <p:nvPr/>
                    </p:nvPicPr>
                    <p:blipFill>
                      <a:blip r:embed="rId4"/>
                      <a:stretch>
                        <a:fillRect/>
                      </a:stretch>
                    </p:blipFill>
                    <p:spPr>
                      <a:xfrm>
                        <a:off x="2484120" y="1484630"/>
                        <a:ext cx="1362710" cy="611505"/>
                      </a:xfrm>
                      <a:prstGeom prst="rect">
                        <a:avLst/>
                      </a:prstGeom>
                      <a:noFill/>
                      <a:ln w="38100">
                        <a:noFill/>
                        <a:miter/>
                      </a:ln>
                    </p:spPr>
                  </p:pic>
                </p:oleObj>
              </mc:Fallback>
            </mc:AlternateContent>
          </a:graphicData>
        </a:graphic>
      </p:graphicFrame>
      <p:graphicFrame>
        <p:nvGraphicFramePr>
          <p:cNvPr id="15366" name="Object 6"/>
          <p:cNvGraphicFramePr>
            <a:graphicFrameLocks noChangeAspect="1"/>
          </p:cNvGraphicFramePr>
          <p:nvPr/>
        </p:nvGraphicFramePr>
        <p:xfrm>
          <a:off x="7307898" y="1916430"/>
          <a:ext cx="730250" cy="647700"/>
        </p:xfrm>
        <a:graphic>
          <a:graphicData uri="http://schemas.openxmlformats.org/presentationml/2006/ole">
            <mc:AlternateContent xmlns:mc="http://schemas.openxmlformats.org/markup-compatibility/2006">
              <mc:Choice xmlns:v="urn:schemas-microsoft-com:vml" Requires="v">
                <p:oleObj spid="_x0000_s3077" name="" r:id="rId5" imgW="445770" imgH="394335" progId="Equation.3">
                  <p:embed/>
                </p:oleObj>
              </mc:Choice>
              <mc:Fallback>
                <p:oleObj name="" r:id="rId5" imgW="445770" imgH="394335" progId="Equation.3">
                  <p:embed/>
                  <p:pic>
                    <p:nvPicPr>
                      <p:cNvPr id="0" name="图片 3076"/>
                      <p:cNvPicPr/>
                      <p:nvPr/>
                    </p:nvPicPr>
                    <p:blipFill>
                      <a:blip r:embed="rId6"/>
                      <a:stretch>
                        <a:fillRect/>
                      </a:stretch>
                    </p:blipFill>
                    <p:spPr>
                      <a:xfrm>
                        <a:off x="7307898" y="1916430"/>
                        <a:ext cx="730250" cy="647700"/>
                      </a:xfrm>
                      <a:prstGeom prst="rect">
                        <a:avLst/>
                      </a:prstGeom>
                      <a:noFill/>
                      <a:ln w="38100">
                        <a:noFill/>
                        <a:miter/>
                      </a:ln>
                    </p:spPr>
                  </p:pic>
                </p:oleObj>
              </mc:Fallback>
            </mc:AlternateContent>
          </a:graphicData>
        </a:graphic>
      </p:graphicFrame>
      <p:sp>
        <p:nvSpPr>
          <p:cNvPr id="2" name="文本框 1"/>
          <p:cNvSpPr txBox="1"/>
          <p:nvPr/>
        </p:nvSpPr>
        <p:spPr>
          <a:xfrm>
            <a:off x="683260" y="4436745"/>
            <a:ext cx="7954010" cy="4603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rPr>
              <a:t>非等概率查找时，</a:t>
            </a:r>
            <a:r>
              <a:rPr lang="zh-CN" altLang="en-US" sz="2400" b="1">
                <a:latin typeface="微软雅黑" panose="020B0503020204020204" pitchFamily="34" charset="-122"/>
                <a:ea typeface="微软雅黑" panose="020B0503020204020204" pitchFamily="34" charset="-122"/>
                <a:sym typeface="+mn-ea"/>
              </a:rPr>
              <a:t>改进措施：</a:t>
            </a:r>
            <a:r>
              <a:rPr lang="zh-CN" altLang="en-US" sz="2400" b="1">
                <a:latin typeface="微软雅黑" panose="020B0503020204020204" pitchFamily="34" charset="-122"/>
                <a:ea typeface="微软雅黑" panose="020B0503020204020204" pitchFamily="34" charset="-122"/>
              </a:rPr>
              <a:t>可按照查找概率进行排序。</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638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折半查找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二分查找）</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前提表中元素必须按关键字有序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升序或降序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查找过程：每次将待查记录所在区间缩小一半</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适用条件：采用顺序存储结构的有序表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387">
                                            <p:txEl>
                                              <p:charRg st="0" end="5"/>
                                            </p:txEl>
                                          </p:spTgt>
                                        </p:tgtEl>
                                        <p:attrNameLst>
                                          <p:attrName>style.visibility</p:attrName>
                                        </p:attrNameLst>
                                      </p:cBhvr>
                                      <p:to>
                                        <p:strVal val="visible"/>
                                      </p:to>
                                    </p:set>
                                    <p:animEffect transition="in" filter="wipe(up)">
                                      <p:cBhvr>
                                        <p:cTn id="7" dur="500"/>
                                        <p:tgtEl>
                                          <p:spTgt spid="16387">
                                            <p:txEl>
                                              <p:charRg st="0" end="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387">
                                            <p:txEl>
                                              <p:charRg st="5" end="32"/>
                                            </p:txEl>
                                          </p:spTgt>
                                        </p:tgtEl>
                                        <p:attrNameLst>
                                          <p:attrName>style.visibility</p:attrName>
                                        </p:attrNameLst>
                                      </p:cBhvr>
                                      <p:to>
                                        <p:strVal val="visible"/>
                                      </p:to>
                                    </p:set>
                                    <p:animEffect transition="in" filter="wipe(up)">
                                      <p:cBhvr>
                                        <p:cTn id="11" dur="500"/>
                                        <p:tgtEl>
                                          <p:spTgt spid="16387">
                                            <p:txEl>
                                              <p:charRg st="5" end="3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387">
                                            <p:txEl>
                                              <p:charRg st="32" end="53"/>
                                            </p:txEl>
                                          </p:spTgt>
                                        </p:tgtEl>
                                        <p:attrNameLst>
                                          <p:attrName>style.visibility</p:attrName>
                                        </p:attrNameLst>
                                      </p:cBhvr>
                                      <p:to>
                                        <p:strVal val="visible"/>
                                      </p:to>
                                    </p:set>
                                    <p:animEffect transition="in" filter="wipe(up)">
                                      <p:cBhvr>
                                        <p:cTn id="15" dur="500"/>
                                        <p:tgtEl>
                                          <p:spTgt spid="16387">
                                            <p:txEl>
                                              <p:charRg st="32" end="5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387">
                                            <p:txEl>
                                              <p:charRg st="53" end="71"/>
                                            </p:txEl>
                                          </p:spTgt>
                                        </p:tgtEl>
                                        <p:attrNameLst>
                                          <p:attrName>style.visibility</p:attrName>
                                        </p:attrNameLst>
                                      </p:cBhvr>
                                      <p:to>
                                        <p:strVal val="visible"/>
                                      </p:to>
                                    </p:set>
                                    <p:animEffect transition="in" filter="wipe(up)">
                                      <p:cBhvr>
                                        <p:cTn id="19" dur="500"/>
                                        <p:tgtEl>
                                          <p:spTgt spid="16387">
                                            <p:txEl>
                                              <p:charRg st="53"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算法实现</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（假设有序递增）</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设表长为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low</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high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mid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分别指向待查元素所在区间的上界、下界和中点，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为给定值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初始时，令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low=1, high=n, mid=</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(low+high)/2</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让</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key</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与</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mid</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指向的记录</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比较</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key == ST.R[mid].key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，查找成功</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key  &lt;  ST.R[mid].key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high=mid-1</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key  &gt;  ST.R[mid].key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low=mid+1</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重复上述操作，直至</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low&gt;high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时，查找失败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type="body" idx="4294967295"/>
          </p:nvPr>
        </p:nvSpPr>
        <p:spPr/>
        <p:txBody>
          <a:bodyPr vert="horz" wrap="square" lIns="91440" tIns="45720" rIns="91440" bIns="45720" anchor="t" anchorCtr="0"/>
          <a:p>
            <a:endParaRPr lang="en-US" altLang="zh-CN" dirty="0">
              <a:latin typeface="Times New Roman" panose="02020603050405020304" pitchFamily="18" charset="0"/>
            </a:endParaRPr>
          </a:p>
          <a:p>
            <a:endParaRPr lang="zh-CN" altLang="en-US" dirty="0"/>
          </a:p>
        </p:txBody>
      </p:sp>
      <p:grpSp>
        <p:nvGrpSpPr>
          <p:cNvPr id="4" name="组合 10"/>
          <p:cNvGrpSpPr/>
          <p:nvPr/>
        </p:nvGrpSpPr>
        <p:grpSpPr>
          <a:xfrm>
            <a:off x="1303338" y="3008313"/>
            <a:ext cx="531812" cy="719137"/>
            <a:chOff x="0" y="0"/>
            <a:chExt cx="531812" cy="719137"/>
          </a:xfrm>
        </p:grpSpPr>
        <p:sp>
          <p:nvSpPr>
            <p:cNvPr id="18490" name="Line 4"/>
            <p:cNvSpPr/>
            <p:nvPr/>
          </p:nvSpPr>
          <p:spPr>
            <a:xfrm flipV="1">
              <a:off x="258762" y="0"/>
              <a:ext cx="0" cy="352425"/>
            </a:xfrm>
            <a:prstGeom prst="line">
              <a:avLst/>
            </a:prstGeom>
            <a:ln w="28575" cap="flat" cmpd="sng">
              <a:solidFill>
                <a:srgbClr val="823634"/>
              </a:solidFill>
              <a:prstDash val="solid"/>
              <a:headEnd type="none" w="med" len="med"/>
              <a:tailEnd type="triangle" w="med" len="med"/>
            </a:ln>
          </p:spPr>
        </p:sp>
        <p:sp>
          <p:nvSpPr>
            <p:cNvPr id="18491" name="Text Box 5"/>
            <p:cNvSpPr txBox="1"/>
            <p:nvPr/>
          </p:nvSpPr>
          <p:spPr>
            <a:xfrm>
              <a:off x="0" y="349250"/>
              <a:ext cx="531812"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low</a:t>
              </a:r>
              <a:endParaRPr lang="en-US" altLang="zh-CN" sz="1800" b="1" dirty="0">
                <a:latin typeface="Times New Roman" panose="02020603050405020304" pitchFamily="18" charset="0"/>
                <a:ea typeface="宋体" panose="02010600030101010101" pitchFamily="2" charset="-122"/>
              </a:endParaRPr>
            </a:p>
          </p:txBody>
        </p:sp>
      </p:grpSp>
      <p:sp>
        <p:nvSpPr>
          <p:cNvPr id="18439" name="AutoShape 6"/>
          <p:cNvSpPr/>
          <p:nvPr/>
        </p:nvSpPr>
        <p:spPr>
          <a:xfrm>
            <a:off x="7019925" y="1282700"/>
            <a:ext cx="1744663" cy="522288"/>
          </a:xfrm>
          <a:prstGeom prst="wedgeEllipseCallout">
            <a:avLst>
              <a:gd name="adj1" fmla="val -38898"/>
              <a:gd name="adj2" fmla="val 105319"/>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rPr>
              <a:t>key=21</a:t>
            </a:r>
            <a:endParaRPr lang="en-US" altLang="zh-CN" sz="1800" b="1" dirty="0">
              <a:latin typeface="Times New Roman" panose="02020603050405020304" pitchFamily="18" charset="0"/>
            </a:endParaRPr>
          </a:p>
        </p:txBody>
      </p:sp>
      <p:grpSp>
        <p:nvGrpSpPr>
          <p:cNvPr id="18438" name="Group 7"/>
          <p:cNvGrpSpPr/>
          <p:nvPr/>
        </p:nvGrpSpPr>
        <p:grpSpPr>
          <a:xfrm>
            <a:off x="1333500" y="2044700"/>
            <a:ext cx="5867400" cy="914400"/>
            <a:chOff x="0" y="0"/>
            <a:chExt cx="3696" cy="576"/>
          </a:xfrm>
        </p:grpSpPr>
        <p:grpSp>
          <p:nvGrpSpPr>
            <p:cNvPr id="18457" name="Group 8"/>
            <p:cNvGrpSpPr/>
            <p:nvPr/>
          </p:nvGrpSpPr>
          <p:grpSpPr>
            <a:xfrm>
              <a:off x="0" y="0"/>
              <a:ext cx="336" cy="576"/>
              <a:chOff x="0" y="0"/>
              <a:chExt cx="336" cy="576"/>
            </a:xfrm>
          </p:grpSpPr>
          <p:sp>
            <p:nvSpPr>
              <p:cNvPr id="18488" name="Rectangle 9"/>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sp>
            <p:nvSpPr>
              <p:cNvPr id="18489" name="Rectangle 10"/>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grpSp>
        <p:grpSp>
          <p:nvGrpSpPr>
            <p:cNvPr id="18458" name="Group 11"/>
            <p:cNvGrpSpPr/>
            <p:nvPr/>
          </p:nvGrpSpPr>
          <p:grpSpPr>
            <a:xfrm>
              <a:off x="336" y="0"/>
              <a:ext cx="336" cy="576"/>
              <a:chOff x="0" y="0"/>
              <a:chExt cx="336" cy="576"/>
            </a:xfrm>
          </p:grpSpPr>
          <p:sp>
            <p:nvSpPr>
              <p:cNvPr id="18486" name="Rectangle 12"/>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13</a:t>
                </a:r>
                <a:endParaRPr lang="en-US" altLang="zh-CN" sz="2200" b="1" dirty="0">
                  <a:latin typeface="Times New Roman" panose="02020603050405020304" pitchFamily="18" charset="0"/>
                  <a:ea typeface="宋体" panose="02010600030101010101" pitchFamily="2" charset="-122"/>
                </a:endParaRPr>
              </a:p>
            </p:txBody>
          </p:sp>
          <p:sp>
            <p:nvSpPr>
              <p:cNvPr id="18487" name="Rectangle 13"/>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grpSp>
        <p:grpSp>
          <p:nvGrpSpPr>
            <p:cNvPr id="18459" name="Group 14"/>
            <p:cNvGrpSpPr/>
            <p:nvPr/>
          </p:nvGrpSpPr>
          <p:grpSpPr>
            <a:xfrm>
              <a:off x="672" y="0"/>
              <a:ext cx="336" cy="576"/>
              <a:chOff x="0" y="0"/>
              <a:chExt cx="336" cy="576"/>
            </a:xfrm>
          </p:grpSpPr>
          <p:sp>
            <p:nvSpPr>
              <p:cNvPr id="18484" name="Rectangle 15"/>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19</a:t>
                </a:r>
                <a:endParaRPr lang="en-US" altLang="zh-CN" sz="2200" b="1" dirty="0">
                  <a:latin typeface="Times New Roman" panose="02020603050405020304" pitchFamily="18" charset="0"/>
                  <a:ea typeface="宋体" panose="02010600030101010101" pitchFamily="2" charset="-122"/>
                </a:endParaRPr>
              </a:p>
            </p:txBody>
          </p:sp>
          <p:sp>
            <p:nvSpPr>
              <p:cNvPr id="18485" name="Rectangle 16"/>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18460" name="Group 17"/>
            <p:cNvGrpSpPr/>
            <p:nvPr/>
          </p:nvGrpSpPr>
          <p:grpSpPr>
            <a:xfrm>
              <a:off x="1008" y="0"/>
              <a:ext cx="336" cy="576"/>
              <a:chOff x="0" y="0"/>
              <a:chExt cx="336" cy="576"/>
            </a:xfrm>
          </p:grpSpPr>
          <p:sp>
            <p:nvSpPr>
              <p:cNvPr id="18482" name="Rectangle 18"/>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21</a:t>
                </a:r>
                <a:endParaRPr lang="en-US" altLang="zh-CN" sz="2200" b="1" dirty="0">
                  <a:latin typeface="Times New Roman" panose="02020603050405020304" pitchFamily="18" charset="0"/>
                  <a:ea typeface="宋体" panose="02010600030101010101" pitchFamily="2" charset="-122"/>
                </a:endParaRPr>
              </a:p>
            </p:txBody>
          </p:sp>
          <p:sp>
            <p:nvSpPr>
              <p:cNvPr id="18483" name="Rectangle 19"/>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grpSp>
        <p:grpSp>
          <p:nvGrpSpPr>
            <p:cNvPr id="18461" name="Group 20"/>
            <p:cNvGrpSpPr/>
            <p:nvPr/>
          </p:nvGrpSpPr>
          <p:grpSpPr>
            <a:xfrm>
              <a:off x="1344" y="0"/>
              <a:ext cx="336" cy="576"/>
              <a:chOff x="0" y="0"/>
              <a:chExt cx="336" cy="576"/>
            </a:xfrm>
          </p:grpSpPr>
          <p:sp>
            <p:nvSpPr>
              <p:cNvPr id="18480" name="Rectangle 21"/>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37</a:t>
                </a:r>
                <a:endParaRPr lang="en-US" altLang="zh-CN" sz="2200" b="1" dirty="0">
                  <a:latin typeface="Times New Roman" panose="02020603050405020304" pitchFamily="18" charset="0"/>
                  <a:ea typeface="宋体" panose="02010600030101010101" pitchFamily="2" charset="-122"/>
                </a:endParaRPr>
              </a:p>
            </p:txBody>
          </p:sp>
          <p:sp>
            <p:nvSpPr>
              <p:cNvPr id="18481" name="Rectangle 22"/>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grpSp>
        <p:grpSp>
          <p:nvGrpSpPr>
            <p:cNvPr id="18462" name="Group 23"/>
            <p:cNvGrpSpPr/>
            <p:nvPr/>
          </p:nvGrpSpPr>
          <p:grpSpPr>
            <a:xfrm>
              <a:off x="1680" y="0"/>
              <a:ext cx="336" cy="576"/>
              <a:chOff x="0" y="0"/>
              <a:chExt cx="336" cy="576"/>
            </a:xfrm>
          </p:grpSpPr>
          <p:sp>
            <p:nvSpPr>
              <p:cNvPr id="18478" name="Rectangle 24"/>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56</a:t>
                </a:r>
                <a:endParaRPr lang="en-US" altLang="zh-CN" sz="2200" b="1" dirty="0">
                  <a:latin typeface="Times New Roman" panose="02020603050405020304" pitchFamily="18" charset="0"/>
                  <a:ea typeface="宋体" panose="02010600030101010101" pitchFamily="2" charset="-122"/>
                </a:endParaRPr>
              </a:p>
            </p:txBody>
          </p:sp>
          <p:sp>
            <p:nvSpPr>
              <p:cNvPr id="18479" name="Rectangle 25"/>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grpSp>
        <p:grpSp>
          <p:nvGrpSpPr>
            <p:cNvPr id="18463" name="Group 26"/>
            <p:cNvGrpSpPr/>
            <p:nvPr/>
          </p:nvGrpSpPr>
          <p:grpSpPr>
            <a:xfrm>
              <a:off x="2016" y="0"/>
              <a:ext cx="336" cy="576"/>
              <a:chOff x="0" y="0"/>
              <a:chExt cx="336" cy="576"/>
            </a:xfrm>
          </p:grpSpPr>
          <p:sp>
            <p:nvSpPr>
              <p:cNvPr id="18476" name="Rectangle 27"/>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64</a:t>
                </a:r>
                <a:endParaRPr lang="en-US" altLang="zh-CN" sz="2200" b="1" dirty="0">
                  <a:latin typeface="Times New Roman" panose="02020603050405020304" pitchFamily="18" charset="0"/>
                  <a:ea typeface="宋体" panose="02010600030101010101" pitchFamily="2" charset="-122"/>
                </a:endParaRPr>
              </a:p>
            </p:txBody>
          </p:sp>
          <p:sp>
            <p:nvSpPr>
              <p:cNvPr id="18477" name="Rectangle 28"/>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18464" name="Group 29"/>
            <p:cNvGrpSpPr/>
            <p:nvPr/>
          </p:nvGrpSpPr>
          <p:grpSpPr>
            <a:xfrm>
              <a:off x="2352" y="0"/>
              <a:ext cx="336" cy="576"/>
              <a:chOff x="0" y="0"/>
              <a:chExt cx="336" cy="576"/>
            </a:xfrm>
          </p:grpSpPr>
          <p:sp>
            <p:nvSpPr>
              <p:cNvPr id="18474" name="Rectangle 30"/>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75</a:t>
                </a:r>
                <a:endParaRPr lang="en-US" altLang="zh-CN" sz="2200" b="1" dirty="0">
                  <a:latin typeface="Times New Roman" panose="02020603050405020304" pitchFamily="18" charset="0"/>
                  <a:ea typeface="宋体" panose="02010600030101010101" pitchFamily="2" charset="-122"/>
                </a:endParaRPr>
              </a:p>
            </p:txBody>
          </p:sp>
          <p:sp>
            <p:nvSpPr>
              <p:cNvPr id="18475" name="Rectangle 31"/>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18465" name="Group 32"/>
            <p:cNvGrpSpPr/>
            <p:nvPr/>
          </p:nvGrpSpPr>
          <p:grpSpPr>
            <a:xfrm>
              <a:off x="2688" y="0"/>
              <a:ext cx="336" cy="576"/>
              <a:chOff x="0" y="0"/>
              <a:chExt cx="336" cy="576"/>
            </a:xfrm>
          </p:grpSpPr>
          <p:sp>
            <p:nvSpPr>
              <p:cNvPr id="18472" name="Rectangle 33"/>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80</a:t>
                </a:r>
                <a:endParaRPr lang="en-US" altLang="zh-CN" sz="2200" b="1" dirty="0">
                  <a:latin typeface="Times New Roman" panose="02020603050405020304" pitchFamily="18" charset="0"/>
                  <a:ea typeface="宋体" panose="02010600030101010101" pitchFamily="2" charset="-122"/>
                </a:endParaRPr>
              </a:p>
            </p:txBody>
          </p:sp>
          <p:sp>
            <p:nvSpPr>
              <p:cNvPr id="18473" name="Rectangle 34"/>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a:t>
                </a:r>
                <a:endParaRPr lang="en-US" altLang="zh-CN" sz="2200" b="1" dirty="0">
                  <a:latin typeface="Times New Roman" panose="02020603050405020304" pitchFamily="18" charset="0"/>
                  <a:ea typeface="宋体" panose="02010600030101010101" pitchFamily="2" charset="-122"/>
                </a:endParaRPr>
              </a:p>
            </p:txBody>
          </p:sp>
        </p:grpSp>
        <p:grpSp>
          <p:nvGrpSpPr>
            <p:cNvPr id="18466" name="Group 35"/>
            <p:cNvGrpSpPr/>
            <p:nvPr/>
          </p:nvGrpSpPr>
          <p:grpSpPr>
            <a:xfrm>
              <a:off x="3024" y="0"/>
              <a:ext cx="336" cy="576"/>
              <a:chOff x="0" y="0"/>
              <a:chExt cx="336" cy="576"/>
            </a:xfrm>
          </p:grpSpPr>
          <p:sp>
            <p:nvSpPr>
              <p:cNvPr id="18470" name="Rectangle 36"/>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88</a:t>
                </a:r>
                <a:endParaRPr lang="en-US" altLang="zh-CN" sz="2200" b="1" dirty="0">
                  <a:latin typeface="Times New Roman" panose="02020603050405020304" pitchFamily="18" charset="0"/>
                  <a:ea typeface="宋体" panose="02010600030101010101" pitchFamily="2" charset="-122"/>
                </a:endParaRPr>
              </a:p>
            </p:txBody>
          </p:sp>
          <p:sp>
            <p:nvSpPr>
              <p:cNvPr id="18471" name="Rectangle 37"/>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10</a:t>
                </a:r>
                <a:endParaRPr lang="en-US" altLang="zh-CN" sz="2200" b="1" dirty="0">
                  <a:latin typeface="Times New Roman" panose="02020603050405020304" pitchFamily="18" charset="0"/>
                  <a:ea typeface="宋体" panose="02010600030101010101" pitchFamily="2" charset="-122"/>
                </a:endParaRPr>
              </a:p>
            </p:txBody>
          </p:sp>
        </p:grpSp>
        <p:grpSp>
          <p:nvGrpSpPr>
            <p:cNvPr id="18467" name="Group 38"/>
            <p:cNvGrpSpPr/>
            <p:nvPr/>
          </p:nvGrpSpPr>
          <p:grpSpPr>
            <a:xfrm>
              <a:off x="3360" y="0"/>
              <a:ext cx="336" cy="576"/>
              <a:chOff x="0" y="0"/>
              <a:chExt cx="336" cy="576"/>
            </a:xfrm>
          </p:grpSpPr>
          <p:sp>
            <p:nvSpPr>
              <p:cNvPr id="18468" name="Rectangle 39"/>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92</a:t>
                </a:r>
                <a:endParaRPr lang="en-US" altLang="zh-CN" sz="2200" b="1" dirty="0">
                  <a:latin typeface="Times New Roman" panose="02020603050405020304" pitchFamily="18" charset="0"/>
                  <a:ea typeface="宋体" panose="02010600030101010101" pitchFamily="2" charset="-122"/>
                </a:endParaRPr>
              </a:p>
            </p:txBody>
          </p:sp>
          <p:sp>
            <p:nvSpPr>
              <p:cNvPr id="18469" name="Rectangle 40"/>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11</a:t>
                </a:r>
                <a:endParaRPr lang="en-US" altLang="zh-CN" sz="2200" b="1" dirty="0">
                  <a:latin typeface="Times New Roman" panose="02020603050405020304" pitchFamily="18" charset="0"/>
                  <a:ea typeface="宋体" panose="02010600030101010101" pitchFamily="2" charset="-122"/>
                </a:endParaRPr>
              </a:p>
            </p:txBody>
          </p:sp>
        </p:grpSp>
      </p:grpSp>
      <p:grpSp>
        <p:nvGrpSpPr>
          <p:cNvPr id="23" name="组合 2"/>
          <p:cNvGrpSpPr/>
          <p:nvPr/>
        </p:nvGrpSpPr>
        <p:grpSpPr>
          <a:xfrm>
            <a:off x="3995738" y="2997200"/>
            <a:ext cx="569912" cy="736600"/>
            <a:chOff x="0" y="0"/>
            <a:chExt cx="569912" cy="736600"/>
          </a:xfrm>
        </p:grpSpPr>
        <p:sp>
          <p:nvSpPr>
            <p:cNvPr id="18455" name="Line 41"/>
            <p:cNvSpPr/>
            <p:nvPr/>
          </p:nvSpPr>
          <p:spPr>
            <a:xfrm flipV="1">
              <a:off x="233362" y="0"/>
              <a:ext cx="0" cy="352425"/>
            </a:xfrm>
            <a:prstGeom prst="line">
              <a:avLst/>
            </a:prstGeom>
            <a:ln w="28575" cap="flat" cmpd="sng">
              <a:solidFill>
                <a:schemeClr val="hlink"/>
              </a:solidFill>
              <a:prstDash val="solid"/>
              <a:headEnd type="none" w="med" len="med"/>
              <a:tailEnd type="triangle" w="med" len="med"/>
            </a:ln>
          </p:spPr>
        </p:sp>
        <p:sp>
          <p:nvSpPr>
            <p:cNvPr id="18456" name="Text Box 42"/>
            <p:cNvSpPr txBox="1"/>
            <p:nvPr/>
          </p:nvSpPr>
          <p:spPr>
            <a:xfrm>
              <a:off x="0" y="368300"/>
              <a:ext cx="569912"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24" name="组合 1"/>
          <p:cNvGrpSpPr/>
          <p:nvPr/>
        </p:nvGrpSpPr>
        <p:grpSpPr>
          <a:xfrm>
            <a:off x="6659563" y="2997200"/>
            <a:ext cx="620712" cy="719138"/>
            <a:chOff x="0" y="0"/>
            <a:chExt cx="620712" cy="719137"/>
          </a:xfrm>
        </p:grpSpPr>
        <p:sp>
          <p:nvSpPr>
            <p:cNvPr id="18453" name="Line 43"/>
            <p:cNvSpPr/>
            <p:nvPr/>
          </p:nvSpPr>
          <p:spPr>
            <a:xfrm flipV="1">
              <a:off x="288925" y="0"/>
              <a:ext cx="0" cy="352425"/>
            </a:xfrm>
            <a:prstGeom prst="line">
              <a:avLst/>
            </a:prstGeom>
            <a:ln w="28575" cap="flat" cmpd="sng">
              <a:solidFill>
                <a:schemeClr val="tx1"/>
              </a:solidFill>
              <a:prstDash val="solid"/>
              <a:headEnd type="none" w="med" len="med"/>
              <a:tailEnd type="triangle" w="med" len="med"/>
            </a:ln>
          </p:spPr>
        </p:sp>
        <p:sp>
          <p:nvSpPr>
            <p:cNvPr id="18454" name="Text Box 44"/>
            <p:cNvSpPr txBox="1"/>
            <p:nvPr/>
          </p:nvSpPr>
          <p:spPr>
            <a:xfrm>
              <a:off x="0" y="349250"/>
              <a:ext cx="620712"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high</a:t>
              </a:r>
              <a:endParaRPr lang="en-US" altLang="zh-CN" sz="1800" b="1" dirty="0">
                <a:latin typeface="Times New Roman" panose="02020603050405020304" pitchFamily="18" charset="0"/>
                <a:ea typeface="宋体" panose="02010600030101010101" pitchFamily="2" charset="-122"/>
              </a:endParaRPr>
            </a:p>
          </p:txBody>
        </p:sp>
      </p:grpSp>
      <p:grpSp>
        <p:nvGrpSpPr>
          <p:cNvPr id="25" name="组合 9"/>
          <p:cNvGrpSpPr/>
          <p:nvPr/>
        </p:nvGrpSpPr>
        <p:grpSpPr>
          <a:xfrm>
            <a:off x="2268538" y="2997200"/>
            <a:ext cx="569912" cy="719138"/>
            <a:chOff x="0" y="0"/>
            <a:chExt cx="569913" cy="719137"/>
          </a:xfrm>
        </p:grpSpPr>
        <p:sp>
          <p:nvSpPr>
            <p:cNvPr id="18451" name="Line 81"/>
            <p:cNvSpPr/>
            <p:nvPr/>
          </p:nvSpPr>
          <p:spPr>
            <a:xfrm flipV="1">
              <a:off x="358776" y="0"/>
              <a:ext cx="0" cy="352425"/>
            </a:xfrm>
            <a:prstGeom prst="line">
              <a:avLst/>
            </a:prstGeom>
            <a:ln w="28575" cap="flat" cmpd="sng">
              <a:solidFill>
                <a:schemeClr val="hlink"/>
              </a:solidFill>
              <a:prstDash val="solid"/>
              <a:headEnd type="none" w="med" len="med"/>
              <a:tailEnd type="triangle" w="med" len="med"/>
            </a:ln>
          </p:spPr>
        </p:sp>
        <p:sp>
          <p:nvSpPr>
            <p:cNvPr id="18452" name="Text Box 82"/>
            <p:cNvSpPr txBox="1"/>
            <p:nvPr/>
          </p:nvSpPr>
          <p:spPr>
            <a:xfrm>
              <a:off x="0" y="349250"/>
              <a:ext cx="56991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26" name="组合 7"/>
          <p:cNvGrpSpPr/>
          <p:nvPr/>
        </p:nvGrpSpPr>
        <p:grpSpPr>
          <a:xfrm>
            <a:off x="2987675" y="2997200"/>
            <a:ext cx="568325" cy="1079500"/>
            <a:chOff x="0" y="0"/>
            <a:chExt cx="568325" cy="1064082"/>
          </a:xfrm>
        </p:grpSpPr>
        <p:sp>
          <p:nvSpPr>
            <p:cNvPr id="18449" name="Line 121"/>
            <p:cNvSpPr/>
            <p:nvPr/>
          </p:nvSpPr>
          <p:spPr>
            <a:xfrm flipV="1">
              <a:off x="280988" y="0"/>
              <a:ext cx="0" cy="672875"/>
            </a:xfrm>
            <a:prstGeom prst="line">
              <a:avLst/>
            </a:prstGeom>
            <a:ln w="28575" cap="flat" cmpd="sng">
              <a:solidFill>
                <a:schemeClr val="hlink"/>
              </a:solidFill>
              <a:prstDash val="solid"/>
              <a:headEnd type="none" w="med" len="med"/>
              <a:tailEnd type="triangle" w="med" len="med"/>
            </a:ln>
          </p:spPr>
        </p:sp>
        <p:sp>
          <p:nvSpPr>
            <p:cNvPr id="18450" name="Text Box 122"/>
            <p:cNvSpPr txBox="1"/>
            <p:nvPr/>
          </p:nvSpPr>
          <p:spPr>
            <a:xfrm>
              <a:off x="0" y="694783"/>
              <a:ext cx="568325" cy="36929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27" name="组合 6"/>
          <p:cNvGrpSpPr/>
          <p:nvPr/>
        </p:nvGrpSpPr>
        <p:grpSpPr>
          <a:xfrm>
            <a:off x="3448050" y="2997200"/>
            <a:ext cx="619125" cy="730250"/>
            <a:chOff x="0" y="0"/>
            <a:chExt cx="619125" cy="729927"/>
          </a:xfrm>
        </p:grpSpPr>
        <p:sp>
          <p:nvSpPr>
            <p:cNvPr id="18447" name="Line 83"/>
            <p:cNvSpPr/>
            <p:nvPr/>
          </p:nvSpPr>
          <p:spPr>
            <a:xfrm flipV="1">
              <a:off x="260350" y="0"/>
              <a:ext cx="0" cy="352269"/>
            </a:xfrm>
            <a:prstGeom prst="line">
              <a:avLst/>
            </a:prstGeom>
            <a:ln w="28575" cap="flat" cmpd="sng">
              <a:solidFill>
                <a:schemeClr val="tx1"/>
              </a:solidFill>
              <a:prstDash val="solid"/>
              <a:headEnd type="none" w="med" len="med"/>
              <a:tailEnd type="triangle" w="med" len="med"/>
            </a:ln>
          </p:spPr>
        </p:sp>
        <p:sp>
          <p:nvSpPr>
            <p:cNvPr id="18448" name="Text Box 84"/>
            <p:cNvSpPr txBox="1"/>
            <p:nvPr/>
          </p:nvSpPr>
          <p:spPr>
            <a:xfrm>
              <a:off x="0" y="360204"/>
              <a:ext cx="619125" cy="36972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high</a:t>
              </a:r>
              <a:endParaRPr lang="en-US" altLang="zh-CN" sz="1800" b="1" dirty="0">
                <a:latin typeface="Times New Roman" panose="02020603050405020304" pitchFamily="18" charset="0"/>
                <a:ea typeface="宋体" panose="02010600030101010101" pitchFamily="2" charset="-122"/>
              </a:endParaRPr>
            </a:p>
          </p:txBody>
        </p:sp>
      </p:grpSp>
      <p:grpSp>
        <p:nvGrpSpPr>
          <p:cNvPr id="28" name="组合 8"/>
          <p:cNvGrpSpPr/>
          <p:nvPr/>
        </p:nvGrpSpPr>
        <p:grpSpPr>
          <a:xfrm>
            <a:off x="2744788" y="2997200"/>
            <a:ext cx="531812" cy="719138"/>
            <a:chOff x="0" y="0"/>
            <a:chExt cx="531812" cy="719137"/>
          </a:xfrm>
        </p:grpSpPr>
        <p:sp>
          <p:nvSpPr>
            <p:cNvPr id="18445" name="Line 85"/>
            <p:cNvSpPr/>
            <p:nvPr/>
          </p:nvSpPr>
          <p:spPr>
            <a:xfrm flipV="1">
              <a:off x="271462" y="0"/>
              <a:ext cx="0" cy="352425"/>
            </a:xfrm>
            <a:prstGeom prst="line">
              <a:avLst/>
            </a:prstGeom>
            <a:ln w="28575" cap="flat" cmpd="sng">
              <a:solidFill>
                <a:schemeClr val="accent2"/>
              </a:solidFill>
              <a:prstDash val="solid"/>
              <a:headEnd type="none" w="med" len="med"/>
              <a:tailEnd type="triangle" w="med" len="med"/>
            </a:ln>
          </p:spPr>
        </p:sp>
        <p:sp>
          <p:nvSpPr>
            <p:cNvPr id="18446" name="Text Box 86"/>
            <p:cNvSpPr txBox="1"/>
            <p:nvPr/>
          </p:nvSpPr>
          <p:spPr>
            <a:xfrm>
              <a:off x="0" y="349250"/>
              <a:ext cx="531812"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low</a:t>
              </a:r>
              <a:endParaRPr lang="en-US" altLang="zh-CN" sz="18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p:cTn id="7" dur="500" fill="hold"/>
                                        <p:tgtEl>
                                          <p:spTgt spid="18439"/>
                                        </p:tgtEl>
                                        <p:attrNameLst>
                                          <p:attrName>ppt_w</p:attrName>
                                        </p:attrNameLst>
                                      </p:cBhvr>
                                      <p:tavLst>
                                        <p:tav tm="0">
                                          <p:val>
                                            <p:fltVal val="0.000000"/>
                                          </p:val>
                                        </p:tav>
                                        <p:tav tm="100000">
                                          <p:val>
                                            <p:strVal val="#ppt_w"/>
                                          </p:val>
                                        </p:tav>
                                      </p:tavLst>
                                    </p:anim>
                                    <p:anim calcmode="lin" valueType="num">
                                      <p:cBhvr>
                                        <p:cTn id="8" dur="500" fill="hold"/>
                                        <p:tgtEl>
                                          <p:spTgt spid="18439"/>
                                        </p:tgtEl>
                                        <p:attrNameLst>
                                          <p:attrName>ppt_h</p:attrName>
                                        </p:attrNameLst>
                                      </p:cBhvr>
                                      <p:tavLst>
                                        <p:tav tm="0">
                                          <p:val>
                                            <p:fltVal val="0.000000"/>
                                          </p:val>
                                        </p:tav>
                                        <p:tav tm="100000">
                                          <p:val>
                                            <p:strVal val="#ppt_h"/>
                                          </p:val>
                                        </p:tav>
                                      </p:tavLst>
                                    </p:anim>
                                    <p:animEffect transition="in" filter="fade">
                                      <p:cBhvr>
                                        <p:cTn id="9" dur="500"/>
                                        <p:tgtEl>
                                          <p:spTgt spid="1843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查找</a:t>
            </a:r>
            <a:endParaRPr kumimoji="0" lang="zh-CN" altLang="zh-CN"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2" name="图片 1"/>
          <p:cNvPicPr>
            <a:picLocks noChangeAspect="1"/>
          </p:cNvPicPr>
          <p:nvPr>
            <p:custDataLst>
              <p:tags r:id="rId1"/>
            </p:custDataLst>
          </p:nvPr>
        </p:nvPicPr>
        <p:blipFill>
          <a:blip r:embed="rId2"/>
          <a:stretch>
            <a:fillRect/>
          </a:stretch>
        </p:blipFill>
        <p:spPr>
          <a:xfrm>
            <a:off x="1042035" y="1124585"/>
            <a:ext cx="6953250" cy="5238115"/>
          </a:xfrm>
          <a:prstGeom prst="rect">
            <a:avLst/>
          </a:prstGeom>
        </p:spPr>
      </p:pic>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3" name="组合 239"/>
          <p:cNvGrpSpPr/>
          <p:nvPr/>
        </p:nvGrpSpPr>
        <p:grpSpPr>
          <a:xfrm>
            <a:off x="1403350" y="2982913"/>
            <a:ext cx="531813" cy="641350"/>
            <a:chOff x="0" y="0"/>
            <a:chExt cx="530915" cy="641365"/>
          </a:xfrm>
        </p:grpSpPr>
        <p:sp>
          <p:nvSpPr>
            <p:cNvPr id="19522" name="Line 2"/>
            <p:cNvSpPr/>
            <p:nvPr/>
          </p:nvSpPr>
          <p:spPr>
            <a:xfrm flipV="1">
              <a:off x="228214" y="0"/>
              <a:ext cx="0" cy="352433"/>
            </a:xfrm>
            <a:prstGeom prst="line">
              <a:avLst/>
            </a:prstGeom>
            <a:ln w="28575" cap="flat" cmpd="sng">
              <a:solidFill>
                <a:schemeClr val="accent2"/>
              </a:solidFill>
              <a:prstDash val="solid"/>
              <a:headEnd type="none" w="med" len="med"/>
              <a:tailEnd type="triangle" w="med" len="med"/>
            </a:ln>
          </p:spPr>
        </p:sp>
        <p:sp>
          <p:nvSpPr>
            <p:cNvPr id="19523" name="Text Box 3"/>
            <p:cNvSpPr txBox="1"/>
            <p:nvPr/>
          </p:nvSpPr>
          <p:spPr>
            <a:xfrm>
              <a:off x="0" y="271468"/>
              <a:ext cx="530915" cy="36989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low</a:t>
              </a:r>
              <a:endParaRPr lang="en-US" altLang="zh-CN" sz="1800" b="1" dirty="0">
                <a:latin typeface="Times New Roman" panose="02020603050405020304" pitchFamily="18" charset="0"/>
                <a:ea typeface="宋体" panose="02010600030101010101" pitchFamily="2" charset="-122"/>
              </a:endParaRPr>
            </a:p>
          </p:txBody>
        </p:sp>
      </p:grpSp>
      <p:sp>
        <p:nvSpPr>
          <p:cNvPr id="19462" name="AutoShape 4"/>
          <p:cNvSpPr/>
          <p:nvPr/>
        </p:nvSpPr>
        <p:spPr>
          <a:xfrm>
            <a:off x="7019925" y="1268413"/>
            <a:ext cx="1744663" cy="522287"/>
          </a:xfrm>
          <a:prstGeom prst="wedgeEllipseCallout">
            <a:avLst>
              <a:gd name="adj1" fmla="val -38898"/>
              <a:gd name="adj2" fmla="val 105319"/>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rPr>
              <a:t>key=70</a:t>
            </a:r>
            <a:endParaRPr lang="en-US" altLang="zh-CN" sz="1800" b="1" dirty="0">
              <a:latin typeface="Times New Roman" panose="02020603050405020304" pitchFamily="18" charset="0"/>
            </a:endParaRPr>
          </a:p>
        </p:txBody>
      </p:sp>
      <p:grpSp>
        <p:nvGrpSpPr>
          <p:cNvPr id="19461" name="Group 5"/>
          <p:cNvGrpSpPr/>
          <p:nvPr/>
        </p:nvGrpSpPr>
        <p:grpSpPr>
          <a:xfrm>
            <a:off x="1403350" y="2030413"/>
            <a:ext cx="5867400" cy="914400"/>
            <a:chOff x="0" y="0"/>
            <a:chExt cx="3696" cy="576"/>
          </a:xfrm>
        </p:grpSpPr>
        <p:grpSp>
          <p:nvGrpSpPr>
            <p:cNvPr id="19489" name="Group 6"/>
            <p:cNvGrpSpPr/>
            <p:nvPr/>
          </p:nvGrpSpPr>
          <p:grpSpPr>
            <a:xfrm>
              <a:off x="0" y="0"/>
              <a:ext cx="336" cy="576"/>
              <a:chOff x="0" y="0"/>
              <a:chExt cx="336" cy="576"/>
            </a:xfrm>
          </p:grpSpPr>
          <p:sp>
            <p:nvSpPr>
              <p:cNvPr id="19520" name="Rectangle 7"/>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sp>
            <p:nvSpPr>
              <p:cNvPr id="19521" name="Rectangle 8"/>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grpSp>
        <p:grpSp>
          <p:nvGrpSpPr>
            <p:cNvPr id="19490" name="Group 9"/>
            <p:cNvGrpSpPr/>
            <p:nvPr/>
          </p:nvGrpSpPr>
          <p:grpSpPr>
            <a:xfrm>
              <a:off x="336" y="0"/>
              <a:ext cx="336" cy="576"/>
              <a:chOff x="0" y="0"/>
              <a:chExt cx="336" cy="576"/>
            </a:xfrm>
          </p:grpSpPr>
          <p:sp>
            <p:nvSpPr>
              <p:cNvPr id="19518" name="Rectangle 10"/>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13</a:t>
                </a:r>
                <a:endParaRPr lang="en-US" altLang="zh-CN" sz="2200" b="1" dirty="0">
                  <a:latin typeface="Times New Roman" panose="02020603050405020304" pitchFamily="18" charset="0"/>
                  <a:ea typeface="宋体" panose="02010600030101010101" pitchFamily="2" charset="-122"/>
                </a:endParaRPr>
              </a:p>
            </p:txBody>
          </p:sp>
          <p:sp>
            <p:nvSpPr>
              <p:cNvPr id="19519" name="Rectangle 11"/>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grpSp>
        <p:grpSp>
          <p:nvGrpSpPr>
            <p:cNvPr id="19491" name="Group 12"/>
            <p:cNvGrpSpPr/>
            <p:nvPr/>
          </p:nvGrpSpPr>
          <p:grpSpPr>
            <a:xfrm>
              <a:off x="672" y="0"/>
              <a:ext cx="336" cy="576"/>
              <a:chOff x="0" y="0"/>
              <a:chExt cx="336" cy="576"/>
            </a:xfrm>
          </p:grpSpPr>
          <p:sp>
            <p:nvSpPr>
              <p:cNvPr id="19516" name="Rectangle 13"/>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19</a:t>
                </a:r>
                <a:endParaRPr lang="en-US" altLang="zh-CN" sz="2200" b="1" dirty="0">
                  <a:latin typeface="Times New Roman" panose="02020603050405020304" pitchFamily="18" charset="0"/>
                  <a:ea typeface="宋体" panose="02010600030101010101" pitchFamily="2" charset="-122"/>
                </a:endParaRPr>
              </a:p>
            </p:txBody>
          </p:sp>
          <p:sp>
            <p:nvSpPr>
              <p:cNvPr id="19517" name="Rectangle 14"/>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19492" name="Group 15"/>
            <p:cNvGrpSpPr/>
            <p:nvPr/>
          </p:nvGrpSpPr>
          <p:grpSpPr>
            <a:xfrm>
              <a:off x="1008" y="0"/>
              <a:ext cx="336" cy="576"/>
              <a:chOff x="0" y="0"/>
              <a:chExt cx="336" cy="576"/>
            </a:xfrm>
          </p:grpSpPr>
          <p:sp>
            <p:nvSpPr>
              <p:cNvPr id="19514" name="Rectangle 16"/>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21</a:t>
                </a:r>
                <a:endParaRPr lang="en-US" altLang="zh-CN" sz="2200" b="1" dirty="0">
                  <a:latin typeface="Times New Roman" panose="02020603050405020304" pitchFamily="18" charset="0"/>
                  <a:ea typeface="宋体" panose="02010600030101010101" pitchFamily="2" charset="-122"/>
                </a:endParaRPr>
              </a:p>
            </p:txBody>
          </p:sp>
          <p:sp>
            <p:nvSpPr>
              <p:cNvPr id="19515" name="Rectangle 17"/>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grpSp>
        <p:grpSp>
          <p:nvGrpSpPr>
            <p:cNvPr id="19493" name="Group 18"/>
            <p:cNvGrpSpPr/>
            <p:nvPr/>
          </p:nvGrpSpPr>
          <p:grpSpPr>
            <a:xfrm>
              <a:off x="1344" y="0"/>
              <a:ext cx="336" cy="576"/>
              <a:chOff x="0" y="0"/>
              <a:chExt cx="336" cy="576"/>
            </a:xfrm>
          </p:grpSpPr>
          <p:sp>
            <p:nvSpPr>
              <p:cNvPr id="19512" name="Rectangle 19"/>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37</a:t>
                </a:r>
                <a:endParaRPr lang="en-US" altLang="zh-CN" sz="2200" b="1" dirty="0">
                  <a:latin typeface="Times New Roman" panose="02020603050405020304" pitchFamily="18" charset="0"/>
                  <a:ea typeface="宋体" panose="02010600030101010101" pitchFamily="2" charset="-122"/>
                </a:endParaRPr>
              </a:p>
            </p:txBody>
          </p:sp>
          <p:sp>
            <p:nvSpPr>
              <p:cNvPr id="19513" name="Rectangle 20"/>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grpSp>
        <p:grpSp>
          <p:nvGrpSpPr>
            <p:cNvPr id="19494" name="Group 21"/>
            <p:cNvGrpSpPr/>
            <p:nvPr/>
          </p:nvGrpSpPr>
          <p:grpSpPr>
            <a:xfrm>
              <a:off x="1680" y="0"/>
              <a:ext cx="336" cy="576"/>
              <a:chOff x="0" y="0"/>
              <a:chExt cx="336" cy="576"/>
            </a:xfrm>
          </p:grpSpPr>
          <p:sp>
            <p:nvSpPr>
              <p:cNvPr id="19510" name="Rectangle 22"/>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56</a:t>
                </a:r>
                <a:endParaRPr lang="en-US" altLang="zh-CN" sz="2200" b="1" dirty="0">
                  <a:latin typeface="Times New Roman" panose="02020603050405020304" pitchFamily="18" charset="0"/>
                  <a:ea typeface="宋体" panose="02010600030101010101" pitchFamily="2" charset="-122"/>
                </a:endParaRPr>
              </a:p>
            </p:txBody>
          </p:sp>
          <p:sp>
            <p:nvSpPr>
              <p:cNvPr id="19511" name="Rectangle 23"/>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grpSp>
        <p:grpSp>
          <p:nvGrpSpPr>
            <p:cNvPr id="19495" name="Group 24"/>
            <p:cNvGrpSpPr/>
            <p:nvPr/>
          </p:nvGrpSpPr>
          <p:grpSpPr>
            <a:xfrm>
              <a:off x="2016" y="0"/>
              <a:ext cx="336" cy="576"/>
              <a:chOff x="0" y="0"/>
              <a:chExt cx="336" cy="576"/>
            </a:xfrm>
          </p:grpSpPr>
          <p:sp>
            <p:nvSpPr>
              <p:cNvPr id="19508" name="Rectangle 25"/>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64</a:t>
                </a:r>
                <a:endParaRPr lang="en-US" altLang="zh-CN" sz="2200" b="1" dirty="0">
                  <a:latin typeface="Times New Roman" panose="02020603050405020304" pitchFamily="18" charset="0"/>
                  <a:ea typeface="宋体" panose="02010600030101010101" pitchFamily="2" charset="-122"/>
                </a:endParaRPr>
              </a:p>
            </p:txBody>
          </p:sp>
          <p:sp>
            <p:nvSpPr>
              <p:cNvPr id="19509" name="Rectangle 26"/>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19496" name="Group 27"/>
            <p:cNvGrpSpPr/>
            <p:nvPr/>
          </p:nvGrpSpPr>
          <p:grpSpPr>
            <a:xfrm>
              <a:off x="2352" y="0"/>
              <a:ext cx="336" cy="576"/>
              <a:chOff x="0" y="0"/>
              <a:chExt cx="336" cy="576"/>
            </a:xfrm>
          </p:grpSpPr>
          <p:sp>
            <p:nvSpPr>
              <p:cNvPr id="19506" name="Rectangle 28"/>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75</a:t>
                </a:r>
                <a:endParaRPr lang="en-US" altLang="zh-CN" sz="2200" b="1" dirty="0">
                  <a:latin typeface="Times New Roman" panose="02020603050405020304" pitchFamily="18" charset="0"/>
                  <a:ea typeface="宋体" panose="02010600030101010101" pitchFamily="2" charset="-122"/>
                </a:endParaRPr>
              </a:p>
            </p:txBody>
          </p:sp>
          <p:sp>
            <p:nvSpPr>
              <p:cNvPr id="19507" name="Rectangle 29"/>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19497" name="Group 30"/>
            <p:cNvGrpSpPr/>
            <p:nvPr/>
          </p:nvGrpSpPr>
          <p:grpSpPr>
            <a:xfrm>
              <a:off x="2688" y="0"/>
              <a:ext cx="336" cy="576"/>
              <a:chOff x="0" y="0"/>
              <a:chExt cx="336" cy="576"/>
            </a:xfrm>
          </p:grpSpPr>
          <p:sp>
            <p:nvSpPr>
              <p:cNvPr id="19504" name="Rectangle 31"/>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80</a:t>
                </a:r>
                <a:endParaRPr lang="en-US" altLang="zh-CN" sz="2200" b="1" dirty="0">
                  <a:latin typeface="Times New Roman" panose="02020603050405020304" pitchFamily="18" charset="0"/>
                  <a:ea typeface="宋体" panose="02010600030101010101" pitchFamily="2" charset="-122"/>
                </a:endParaRPr>
              </a:p>
            </p:txBody>
          </p:sp>
          <p:sp>
            <p:nvSpPr>
              <p:cNvPr id="19505" name="Rectangle 32"/>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a:t>
                </a:r>
                <a:endParaRPr lang="en-US" altLang="zh-CN" sz="2200" b="1" dirty="0">
                  <a:latin typeface="Times New Roman" panose="02020603050405020304" pitchFamily="18" charset="0"/>
                  <a:ea typeface="宋体" panose="02010600030101010101" pitchFamily="2" charset="-122"/>
                </a:endParaRPr>
              </a:p>
            </p:txBody>
          </p:sp>
        </p:grpSp>
        <p:grpSp>
          <p:nvGrpSpPr>
            <p:cNvPr id="19498" name="Group 33"/>
            <p:cNvGrpSpPr/>
            <p:nvPr/>
          </p:nvGrpSpPr>
          <p:grpSpPr>
            <a:xfrm>
              <a:off x="3024" y="0"/>
              <a:ext cx="336" cy="576"/>
              <a:chOff x="0" y="0"/>
              <a:chExt cx="336" cy="576"/>
            </a:xfrm>
          </p:grpSpPr>
          <p:sp>
            <p:nvSpPr>
              <p:cNvPr id="19502" name="Rectangle 34"/>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88</a:t>
                </a:r>
                <a:endParaRPr lang="en-US" altLang="zh-CN" sz="2200" b="1" dirty="0">
                  <a:latin typeface="Times New Roman" panose="02020603050405020304" pitchFamily="18" charset="0"/>
                  <a:ea typeface="宋体" panose="02010600030101010101" pitchFamily="2" charset="-122"/>
                </a:endParaRPr>
              </a:p>
            </p:txBody>
          </p:sp>
          <p:sp>
            <p:nvSpPr>
              <p:cNvPr id="19503" name="Rectangle 35"/>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10</a:t>
                </a:r>
                <a:endParaRPr lang="en-US" altLang="zh-CN" sz="2200" b="1" dirty="0">
                  <a:latin typeface="Times New Roman" panose="02020603050405020304" pitchFamily="18" charset="0"/>
                  <a:ea typeface="宋体" panose="02010600030101010101" pitchFamily="2" charset="-122"/>
                </a:endParaRPr>
              </a:p>
            </p:txBody>
          </p:sp>
        </p:grpSp>
        <p:grpSp>
          <p:nvGrpSpPr>
            <p:cNvPr id="19499" name="Group 36"/>
            <p:cNvGrpSpPr/>
            <p:nvPr/>
          </p:nvGrpSpPr>
          <p:grpSpPr>
            <a:xfrm>
              <a:off x="3360" y="0"/>
              <a:ext cx="336" cy="576"/>
              <a:chOff x="0" y="0"/>
              <a:chExt cx="336" cy="576"/>
            </a:xfrm>
          </p:grpSpPr>
          <p:sp>
            <p:nvSpPr>
              <p:cNvPr id="19500" name="Rectangle 37"/>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92</a:t>
                </a:r>
                <a:endParaRPr lang="en-US" altLang="zh-CN" sz="2200" b="1" dirty="0">
                  <a:latin typeface="Times New Roman" panose="02020603050405020304" pitchFamily="18" charset="0"/>
                  <a:ea typeface="宋体" panose="02010600030101010101" pitchFamily="2" charset="-122"/>
                </a:endParaRPr>
              </a:p>
            </p:txBody>
          </p:sp>
          <p:sp>
            <p:nvSpPr>
              <p:cNvPr id="19501" name="Rectangle 38"/>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11</a:t>
                </a:r>
                <a:endParaRPr lang="en-US" altLang="zh-CN" sz="2200" b="1" dirty="0">
                  <a:latin typeface="Times New Roman" panose="02020603050405020304" pitchFamily="18" charset="0"/>
                  <a:ea typeface="宋体" panose="02010600030101010101" pitchFamily="2" charset="-122"/>
                </a:endParaRPr>
              </a:p>
            </p:txBody>
          </p:sp>
        </p:grpSp>
      </p:grpSp>
      <p:grpSp>
        <p:nvGrpSpPr>
          <p:cNvPr id="25" name="组合 1"/>
          <p:cNvGrpSpPr/>
          <p:nvPr/>
        </p:nvGrpSpPr>
        <p:grpSpPr>
          <a:xfrm>
            <a:off x="6688138" y="2967038"/>
            <a:ext cx="620712" cy="719137"/>
            <a:chOff x="0" y="0"/>
            <a:chExt cx="620683" cy="718582"/>
          </a:xfrm>
        </p:grpSpPr>
        <p:sp>
          <p:nvSpPr>
            <p:cNvPr id="19487" name="Line 41"/>
            <p:cNvSpPr/>
            <p:nvPr/>
          </p:nvSpPr>
          <p:spPr>
            <a:xfrm flipV="1">
              <a:off x="279387" y="0"/>
              <a:ext cx="0" cy="352153"/>
            </a:xfrm>
            <a:prstGeom prst="line">
              <a:avLst/>
            </a:prstGeom>
            <a:ln w="28575" cap="flat" cmpd="sng">
              <a:solidFill>
                <a:srgbClr val="FF0000"/>
              </a:solidFill>
              <a:prstDash val="solid"/>
              <a:headEnd type="none" w="med" len="med"/>
              <a:tailEnd type="triangle" w="med" len="med"/>
            </a:ln>
          </p:spPr>
        </p:sp>
        <p:sp>
          <p:nvSpPr>
            <p:cNvPr id="19488" name="Text Box 42"/>
            <p:cNvSpPr txBox="1"/>
            <p:nvPr/>
          </p:nvSpPr>
          <p:spPr>
            <a:xfrm>
              <a:off x="0" y="348980"/>
              <a:ext cx="620683" cy="3696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high</a:t>
              </a:r>
              <a:endParaRPr lang="en-US" altLang="zh-CN" sz="1800" b="1" dirty="0">
                <a:latin typeface="Times New Roman" panose="02020603050405020304" pitchFamily="18" charset="0"/>
                <a:ea typeface="宋体" panose="02010600030101010101" pitchFamily="2" charset="-122"/>
              </a:endParaRPr>
            </a:p>
          </p:txBody>
        </p:sp>
      </p:grpSp>
      <p:grpSp>
        <p:nvGrpSpPr>
          <p:cNvPr id="26" name="组合 2"/>
          <p:cNvGrpSpPr/>
          <p:nvPr/>
        </p:nvGrpSpPr>
        <p:grpSpPr>
          <a:xfrm>
            <a:off x="4140200" y="2967038"/>
            <a:ext cx="569913" cy="719137"/>
            <a:chOff x="0" y="0"/>
            <a:chExt cx="569387" cy="718582"/>
          </a:xfrm>
        </p:grpSpPr>
        <p:sp>
          <p:nvSpPr>
            <p:cNvPr id="19485" name="Line 79"/>
            <p:cNvSpPr/>
            <p:nvPr/>
          </p:nvSpPr>
          <p:spPr>
            <a:xfrm flipV="1">
              <a:off x="220459" y="0"/>
              <a:ext cx="0" cy="352153"/>
            </a:xfrm>
            <a:prstGeom prst="line">
              <a:avLst/>
            </a:prstGeom>
            <a:ln w="28575" cap="flat" cmpd="sng">
              <a:solidFill>
                <a:schemeClr val="hlink"/>
              </a:solidFill>
              <a:prstDash val="solid"/>
              <a:headEnd type="none" w="med" len="med"/>
              <a:tailEnd type="triangle" w="med" len="med"/>
            </a:ln>
          </p:spPr>
        </p:sp>
        <p:sp>
          <p:nvSpPr>
            <p:cNvPr id="19486" name="Text Box 80"/>
            <p:cNvSpPr txBox="1"/>
            <p:nvPr/>
          </p:nvSpPr>
          <p:spPr>
            <a:xfrm>
              <a:off x="0" y="348980"/>
              <a:ext cx="569387" cy="3696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27" name="组合 245"/>
          <p:cNvGrpSpPr/>
          <p:nvPr/>
        </p:nvGrpSpPr>
        <p:grpSpPr>
          <a:xfrm>
            <a:off x="4427538" y="2968625"/>
            <a:ext cx="620712" cy="719138"/>
            <a:chOff x="0" y="0"/>
            <a:chExt cx="620683" cy="718582"/>
          </a:xfrm>
        </p:grpSpPr>
        <p:sp>
          <p:nvSpPr>
            <p:cNvPr id="19483" name="Line 41"/>
            <p:cNvSpPr/>
            <p:nvPr/>
          </p:nvSpPr>
          <p:spPr>
            <a:xfrm flipV="1">
              <a:off x="279387" y="0"/>
              <a:ext cx="0" cy="352153"/>
            </a:xfrm>
            <a:prstGeom prst="line">
              <a:avLst/>
            </a:prstGeom>
            <a:ln w="28575" cap="flat" cmpd="sng">
              <a:solidFill>
                <a:srgbClr val="FF0000"/>
              </a:solidFill>
              <a:prstDash val="solid"/>
              <a:headEnd type="none" w="med" len="med"/>
              <a:tailEnd type="triangle" w="med" len="med"/>
            </a:ln>
          </p:spPr>
        </p:sp>
        <p:sp>
          <p:nvSpPr>
            <p:cNvPr id="19484" name="Text Box 42"/>
            <p:cNvSpPr txBox="1"/>
            <p:nvPr/>
          </p:nvSpPr>
          <p:spPr>
            <a:xfrm>
              <a:off x="0" y="348980"/>
              <a:ext cx="620683" cy="3696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high</a:t>
              </a:r>
              <a:endParaRPr lang="en-US" altLang="zh-CN" sz="1800" b="1" dirty="0">
                <a:latin typeface="Times New Roman" panose="02020603050405020304" pitchFamily="18" charset="0"/>
                <a:ea typeface="宋体" panose="02010600030101010101" pitchFamily="2" charset="-122"/>
              </a:endParaRPr>
            </a:p>
          </p:txBody>
        </p:sp>
      </p:grpSp>
      <p:grpSp>
        <p:nvGrpSpPr>
          <p:cNvPr id="28" name="组合 251"/>
          <p:cNvGrpSpPr/>
          <p:nvPr/>
        </p:nvGrpSpPr>
        <p:grpSpPr>
          <a:xfrm>
            <a:off x="4616450" y="2957513"/>
            <a:ext cx="531813" cy="730250"/>
            <a:chOff x="0" y="0"/>
            <a:chExt cx="530915" cy="729372"/>
          </a:xfrm>
        </p:grpSpPr>
        <p:sp>
          <p:nvSpPr>
            <p:cNvPr id="19481" name="Line 2"/>
            <p:cNvSpPr/>
            <p:nvPr/>
          </p:nvSpPr>
          <p:spPr>
            <a:xfrm flipV="1">
              <a:off x="201273" y="0"/>
              <a:ext cx="0" cy="352001"/>
            </a:xfrm>
            <a:prstGeom prst="line">
              <a:avLst/>
            </a:prstGeom>
            <a:ln w="28575" cap="flat" cmpd="sng">
              <a:solidFill>
                <a:schemeClr val="accent2"/>
              </a:solidFill>
              <a:prstDash val="solid"/>
              <a:headEnd type="none" w="med" len="med"/>
              <a:tailEnd type="triangle" w="med" len="med"/>
            </a:ln>
          </p:spPr>
        </p:sp>
        <p:sp>
          <p:nvSpPr>
            <p:cNvPr id="19482" name="Text Box 3"/>
            <p:cNvSpPr txBox="1"/>
            <p:nvPr/>
          </p:nvSpPr>
          <p:spPr>
            <a:xfrm>
              <a:off x="0" y="359929"/>
              <a:ext cx="530915" cy="36944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low</a:t>
              </a:r>
              <a:endParaRPr lang="en-US" altLang="zh-CN" sz="1800" b="1" dirty="0">
                <a:latin typeface="Times New Roman" panose="02020603050405020304" pitchFamily="18" charset="0"/>
                <a:ea typeface="宋体" panose="02010600030101010101" pitchFamily="2" charset="-122"/>
              </a:endParaRPr>
            </a:p>
          </p:txBody>
        </p:sp>
      </p:grpSp>
      <p:grpSp>
        <p:nvGrpSpPr>
          <p:cNvPr id="29" name="组合 254"/>
          <p:cNvGrpSpPr/>
          <p:nvPr/>
        </p:nvGrpSpPr>
        <p:grpSpPr>
          <a:xfrm>
            <a:off x="5802313" y="2967038"/>
            <a:ext cx="569912" cy="719137"/>
            <a:chOff x="0" y="0"/>
            <a:chExt cx="569387" cy="718582"/>
          </a:xfrm>
        </p:grpSpPr>
        <p:sp>
          <p:nvSpPr>
            <p:cNvPr id="19479" name="Line 79"/>
            <p:cNvSpPr/>
            <p:nvPr/>
          </p:nvSpPr>
          <p:spPr>
            <a:xfrm flipV="1">
              <a:off x="220459" y="0"/>
              <a:ext cx="0" cy="352153"/>
            </a:xfrm>
            <a:prstGeom prst="line">
              <a:avLst/>
            </a:prstGeom>
            <a:ln w="28575" cap="flat" cmpd="sng">
              <a:solidFill>
                <a:schemeClr val="hlink"/>
              </a:solidFill>
              <a:prstDash val="solid"/>
              <a:headEnd type="none" w="med" len="med"/>
              <a:tailEnd type="triangle" w="med" len="med"/>
            </a:ln>
          </p:spPr>
        </p:sp>
        <p:sp>
          <p:nvSpPr>
            <p:cNvPr id="19480" name="Text Box 80"/>
            <p:cNvSpPr txBox="1"/>
            <p:nvPr/>
          </p:nvSpPr>
          <p:spPr>
            <a:xfrm>
              <a:off x="0" y="348980"/>
              <a:ext cx="569387" cy="3696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30" name="组合 257"/>
          <p:cNvGrpSpPr/>
          <p:nvPr/>
        </p:nvGrpSpPr>
        <p:grpSpPr>
          <a:xfrm>
            <a:off x="5319713" y="2967038"/>
            <a:ext cx="620712" cy="719137"/>
            <a:chOff x="0" y="0"/>
            <a:chExt cx="620683" cy="718582"/>
          </a:xfrm>
        </p:grpSpPr>
        <p:sp>
          <p:nvSpPr>
            <p:cNvPr id="19477" name="Line 41"/>
            <p:cNvSpPr/>
            <p:nvPr/>
          </p:nvSpPr>
          <p:spPr>
            <a:xfrm flipV="1">
              <a:off x="206365" y="0"/>
              <a:ext cx="0" cy="352153"/>
            </a:xfrm>
            <a:prstGeom prst="line">
              <a:avLst/>
            </a:prstGeom>
            <a:ln w="28575" cap="flat" cmpd="sng">
              <a:solidFill>
                <a:srgbClr val="FF0000"/>
              </a:solidFill>
              <a:prstDash val="solid"/>
              <a:headEnd type="none" w="med" len="med"/>
              <a:tailEnd type="triangle" w="med" len="med"/>
            </a:ln>
          </p:spPr>
        </p:sp>
        <p:sp>
          <p:nvSpPr>
            <p:cNvPr id="19478" name="Text Box 42"/>
            <p:cNvSpPr txBox="1"/>
            <p:nvPr/>
          </p:nvSpPr>
          <p:spPr>
            <a:xfrm>
              <a:off x="0" y="348980"/>
              <a:ext cx="620683" cy="3696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high</a:t>
              </a:r>
              <a:endParaRPr lang="en-US" altLang="zh-CN" sz="1800" b="1" dirty="0">
                <a:latin typeface="Times New Roman" panose="02020603050405020304" pitchFamily="18" charset="0"/>
                <a:ea typeface="宋体" panose="02010600030101010101" pitchFamily="2" charset="-122"/>
              </a:endParaRPr>
            </a:p>
          </p:txBody>
        </p:sp>
      </p:grpSp>
      <p:grpSp>
        <p:nvGrpSpPr>
          <p:cNvPr id="31" name="组合 260"/>
          <p:cNvGrpSpPr/>
          <p:nvPr/>
        </p:nvGrpSpPr>
        <p:grpSpPr>
          <a:xfrm>
            <a:off x="4722813" y="2967038"/>
            <a:ext cx="569912" cy="1368425"/>
            <a:chOff x="0" y="0"/>
            <a:chExt cx="569387" cy="657364"/>
          </a:xfrm>
        </p:grpSpPr>
        <p:sp>
          <p:nvSpPr>
            <p:cNvPr id="19475" name="Line 79"/>
            <p:cNvSpPr/>
            <p:nvPr/>
          </p:nvSpPr>
          <p:spPr>
            <a:xfrm flipV="1">
              <a:off x="220459" y="0"/>
              <a:ext cx="0" cy="352323"/>
            </a:xfrm>
            <a:prstGeom prst="line">
              <a:avLst/>
            </a:prstGeom>
            <a:ln w="28575" cap="flat" cmpd="sng">
              <a:solidFill>
                <a:schemeClr val="hlink"/>
              </a:solidFill>
              <a:prstDash val="solid"/>
              <a:headEnd type="none" w="med" len="med"/>
              <a:tailEnd type="triangle" w="med" len="med"/>
            </a:ln>
          </p:spPr>
        </p:sp>
        <p:sp>
          <p:nvSpPr>
            <p:cNvPr id="19476" name="Text Box 80"/>
            <p:cNvSpPr txBox="1"/>
            <p:nvPr/>
          </p:nvSpPr>
          <p:spPr>
            <a:xfrm>
              <a:off x="0" y="288264"/>
              <a:ext cx="569387" cy="3691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grpSp>
        <p:nvGrpSpPr>
          <p:cNvPr id="4" name="组合 263"/>
          <p:cNvGrpSpPr/>
          <p:nvPr/>
        </p:nvGrpSpPr>
        <p:grpSpPr>
          <a:xfrm>
            <a:off x="4932363" y="2967038"/>
            <a:ext cx="530225" cy="720725"/>
            <a:chOff x="0" y="0"/>
            <a:chExt cx="530915" cy="720080"/>
          </a:xfrm>
        </p:grpSpPr>
        <p:sp>
          <p:nvSpPr>
            <p:cNvPr id="19473" name="Line 2"/>
            <p:cNvSpPr/>
            <p:nvPr/>
          </p:nvSpPr>
          <p:spPr>
            <a:xfrm flipV="1">
              <a:off x="300427" y="0"/>
              <a:ext cx="0" cy="352110"/>
            </a:xfrm>
            <a:prstGeom prst="line">
              <a:avLst/>
            </a:prstGeom>
            <a:ln w="28575" cap="flat" cmpd="sng">
              <a:solidFill>
                <a:schemeClr val="accent2"/>
              </a:solidFill>
              <a:prstDash val="solid"/>
              <a:headEnd type="none" w="med" len="med"/>
              <a:tailEnd type="triangle" w="med" len="med"/>
            </a:ln>
          </p:spPr>
        </p:sp>
        <p:sp>
          <p:nvSpPr>
            <p:cNvPr id="19474" name="Text Box 3"/>
            <p:cNvSpPr txBox="1"/>
            <p:nvPr/>
          </p:nvSpPr>
          <p:spPr>
            <a:xfrm>
              <a:off x="0" y="350523"/>
              <a:ext cx="530915" cy="36955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low</a:t>
              </a:r>
              <a:endParaRPr lang="en-US" altLang="zh-CN" sz="1800" b="1" dirty="0">
                <a:latin typeface="Times New Roman" panose="02020603050405020304" pitchFamily="18" charset="0"/>
                <a:ea typeface="宋体" panose="02010600030101010101" pitchFamily="2" charset="-122"/>
              </a:endParaRPr>
            </a:p>
          </p:txBody>
        </p:sp>
      </p:grpSp>
      <p:grpSp>
        <p:nvGrpSpPr>
          <p:cNvPr id="5" name="组合 266"/>
          <p:cNvGrpSpPr/>
          <p:nvPr/>
        </p:nvGrpSpPr>
        <p:grpSpPr>
          <a:xfrm>
            <a:off x="5148263" y="2967038"/>
            <a:ext cx="569912" cy="1722437"/>
            <a:chOff x="0" y="0"/>
            <a:chExt cx="569387" cy="718582"/>
          </a:xfrm>
        </p:grpSpPr>
        <p:sp>
          <p:nvSpPr>
            <p:cNvPr id="19471" name="Line 79"/>
            <p:cNvSpPr/>
            <p:nvPr/>
          </p:nvSpPr>
          <p:spPr>
            <a:xfrm flipV="1">
              <a:off x="220459" y="0"/>
              <a:ext cx="0" cy="352337"/>
            </a:xfrm>
            <a:prstGeom prst="line">
              <a:avLst/>
            </a:prstGeom>
            <a:ln w="28575" cap="flat" cmpd="sng">
              <a:solidFill>
                <a:schemeClr val="hlink"/>
              </a:solidFill>
              <a:prstDash val="solid"/>
              <a:headEnd type="none" w="med" len="med"/>
              <a:tailEnd type="triangle" w="med" len="med"/>
            </a:ln>
          </p:spPr>
        </p:sp>
        <p:sp>
          <p:nvSpPr>
            <p:cNvPr id="19472" name="Text Box 80"/>
            <p:cNvSpPr txBox="1"/>
            <p:nvPr/>
          </p:nvSpPr>
          <p:spPr>
            <a:xfrm>
              <a:off x="0" y="349025"/>
              <a:ext cx="569387" cy="36955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mid</a:t>
              </a:r>
              <a:endParaRPr lang="en-US" altLang="zh-CN" sz="18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p:cTn id="7" dur="500" fill="hold"/>
                                        <p:tgtEl>
                                          <p:spTgt spid="19462"/>
                                        </p:tgtEl>
                                        <p:attrNameLst>
                                          <p:attrName>ppt_w</p:attrName>
                                        </p:attrNameLst>
                                      </p:cBhvr>
                                      <p:tavLst>
                                        <p:tav tm="0">
                                          <p:val>
                                            <p:fltVal val="0.000000"/>
                                          </p:val>
                                        </p:tav>
                                        <p:tav tm="100000">
                                          <p:val>
                                            <p:strVal val="#ppt_w"/>
                                          </p:val>
                                        </p:tav>
                                      </p:tavLst>
                                    </p:anim>
                                    <p:anim calcmode="lin" valueType="num">
                                      <p:cBhvr>
                                        <p:cTn id="8" dur="500" fill="hold"/>
                                        <p:tgtEl>
                                          <p:spTgt spid="19462"/>
                                        </p:tgtEl>
                                        <p:attrNameLst>
                                          <p:attrName>ppt_h</p:attrName>
                                        </p:attrNameLst>
                                      </p:cBhvr>
                                      <p:tavLst>
                                        <p:tav tm="0">
                                          <p:val>
                                            <p:fltVal val="0.000000"/>
                                          </p:val>
                                        </p:tav>
                                        <p:tav tm="100000">
                                          <p:val>
                                            <p:strVal val="#ppt_h"/>
                                          </p:val>
                                        </p:tav>
                                      </p:tavLst>
                                    </p:anim>
                                    <p:animEffect transition="in" filter="fade">
                                      <p:cBhvr>
                                        <p:cTn id="9" dur="500"/>
                                        <p:tgtEl>
                                          <p:spTgt spid="1946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childTnLst>
                          </p:cTn>
                        </p:par>
                        <p:par>
                          <p:cTn id="47" fill="hold">
                            <p:stCondLst>
                              <p:cond delay="500"/>
                            </p:stCondLst>
                            <p:childTnLst>
                              <p:par>
                                <p:cTn id="48" presetID="42"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childTnLst>
                          </p:cTn>
                        </p:par>
                        <p:par>
                          <p:cTn id="58" fill="hold">
                            <p:stCondLst>
                              <p:cond delay="500"/>
                            </p:stCondLst>
                            <p:childTnLst>
                              <p:par>
                                <p:cTn id="59" presetID="42" presetClass="entr" presetSubtype="0"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9"/>
                                        </p:tgtEl>
                                      </p:cBhvr>
                                    </p:animEffect>
                                    <p:set>
                                      <p:cBhvr>
                                        <p:cTn id="68" dur="1" fill="hold">
                                          <p:stCondLst>
                                            <p:cond delay="499"/>
                                          </p:stCondLst>
                                        </p:cTn>
                                        <p:tgtEl>
                                          <p:spTgt spid="29"/>
                                        </p:tgtEl>
                                        <p:attrNameLst>
                                          <p:attrName>style.visibility</p:attrName>
                                        </p:attrNameLst>
                                      </p:cBhvr>
                                      <p:to>
                                        <p:strVal val="hidden"/>
                                      </p:to>
                                    </p:set>
                                  </p:childTnLst>
                                </p:cTn>
                              </p:par>
                            </p:childTnLst>
                          </p:cTn>
                        </p:par>
                        <p:par>
                          <p:cTn id="69" fill="hold">
                            <p:stCondLst>
                              <p:cond delay="500"/>
                            </p:stCondLst>
                            <p:childTnLst>
                              <p:par>
                                <p:cTn id="70" presetID="42"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28"/>
                                        </p:tgtEl>
                                      </p:cBhvr>
                                    </p:animEffect>
                                    <p:set>
                                      <p:cBhvr>
                                        <p:cTn id="79" dur="1" fill="hold">
                                          <p:stCondLst>
                                            <p:cond delay="499"/>
                                          </p:stCondLst>
                                        </p:cTn>
                                        <p:tgtEl>
                                          <p:spTgt spid="28"/>
                                        </p:tgtEl>
                                        <p:attrNameLst>
                                          <p:attrName>style.visibility</p:attrName>
                                        </p:attrNameLst>
                                      </p:cBhvr>
                                      <p:to>
                                        <p:strVal val="hidden"/>
                                      </p:to>
                                    </p:set>
                                  </p:childTnLst>
                                </p:cTn>
                              </p:par>
                            </p:childTnLst>
                          </p:cTn>
                        </p:par>
                        <p:par>
                          <p:cTn id="80" fill="hold">
                            <p:stCondLst>
                              <p:cond delay="500"/>
                            </p:stCondLst>
                            <p:childTnLst>
                              <p:par>
                                <p:cTn id="81" presetID="42" presetClass="entr" presetSubtype="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1000"/>
                                        <p:tgtEl>
                                          <p:spTgt spid="4"/>
                                        </p:tgtEl>
                                      </p:cBhvr>
                                    </p:animEffect>
                                    <p:anim calcmode="lin" valueType="num">
                                      <p:cBhvr>
                                        <p:cTn id="84" dur="1000" fill="hold"/>
                                        <p:tgtEl>
                                          <p:spTgt spid="4"/>
                                        </p:tgtEl>
                                        <p:attrNameLst>
                                          <p:attrName>ppt_x</p:attrName>
                                        </p:attrNameLst>
                                      </p:cBhvr>
                                      <p:tavLst>
                                        <p:tav tm="0">
                                          <p:val>
                                            <p:strVal val="#ppt_x"/>
                                          </p:val>
                                        </p:tav>
                                        <p:tav tm="100000">
                                          <p:val>
                                            <p:strVal val="#ppt_x"/>
                                          </p:val>
                                        </p:tav>
                                      </p:tavLst>
                                    </p:anim>
                                    <p:anim calcmode="lin" valueType="num">
                                      <p:cBhvr>
                                        <p:cTn id="8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500"/>
                            </p:stCondLst>
                            <p:childTnLst>
                              <p:par>
                                <p:cTn id="92" presetID="42" presetClass="entr" presetSubtype="0" fill="hold" nodeType="after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1000"/>
                                        <p:tgtEl>
                                          <p:spTgt spid="5"/>
                                        </p:tgtEl>
                                      </p:cBhvr>
                                    </p:animEffect>
                                    <p:anim calcmode="lin" valueType="num">
                                      <p:cBhvr>
                                        <p:cTn id="95" dur="1000" fill="hold"/>
                                        <p:tgtEl>
                                          <p:spTgt spid="5"/>
                                        </p:tgtEl>
                                        <p:attrNameLst>
                                          <p:attrName>ppt_x</p:attrName>
                                        </p:attrNameLst>
                                      </p:cBhvr>
                                      <p:tavLst>
                                        <p:tav tm="0">
                                          <p:val>
                                            <p:strVal val="#ppt_x"/>
                                          </p:val>
                                        </p:tav>
                                        <p:tav tm="100000">
                                          <p:val>
                                            <p:strVal val="#ppt_x"/>
                                          </p:val>
                                        </p:tav>
                                      </p:tavLst>
                                    </p:anim>
                                    <p:anim calcmode="lin" valueType="num">
                                      <p:cBhvr>
                                        <p:cTn id="9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par>
                          <p:cTn id="102" fill="hold">
                            <p:stCondLst>
                              <p:cond delay="500"/>
                            </p:stCondLst>
                            <p:childTnLst>
                              <p:par>
                                <p:cTn id="103" presetID="42" presetClass="exit" presetSubtype="0" fill="hold" nodeType="afterEffect">
                                  <p:stCondLst>
                                    <p:cond delay="0"/>
                                  </p:stCondLst>
                                  <p:childTnLst>
                                    <p:animEffect transition="out" filter="fade">
                                      <p:cBhvr>
                                        <p:cTn id="104" dur="1000"/>
                                        <p:tgtEl>
                                          <p:spTgt spid="5"/>
                                        </p:tgtEl>
                                      </p:cBhvr>
                                    </p:animEffect>
                                    <p:anim calcmode="lin" valueType="num">
                                      <p:cBhvr>
                                        <p:cTn id="105" dur="1000"/>
                                        <p:tgtEl>
                                          <p:spTgt spid="5"/>
                                        </p:tgtEl>
                                        <p:attrNameLst>
                                          <p:attrName>ppt_x</p:attrName>
                                        </p:attrNameLst>
                                      </p:cBhvr>
                                      <p:tavLst>
                                        <p:tav tm="0">
                                          <p:val>
                                            <p:strVal val="ppt_x"/>
                                          </p:val>
                                        </p:tav>
                                        <p:tav tm="100000">
                                          <p:val>
                                            <p:strVal val="ppt_x"/>
                                          </p:val>
                                        </p:tav>
                                      </p:tavLst>
                                    </p:anim>
                                    <p:anim calcmode="lin" valueType="num">
                                      <p:cBhvr>
                                        <p:cTn id="106" dur="1000"/>
                                        <p:tgtEl>
                                          <p:spTgt spid="5"/>
                                        </p:tgtEl>
                                        <p:attrNameLst>
                                          <p:attrName>ppt_y</p:attrName>
                                        </p:attrNameLst>
                                      </p:cBhvr>
                                      <p:tavLst>
                                        <p:tav tm="0">
                                          <p:val>
                                            <p:strVal val="ppt_y"/>
                                          </p:val>
                                        </p:tav>
                                        <p:tav tm="100000">
                                          <p:val>
                                            <p:strVal val="ppt_y+.1"/>
                                          </p:val>
                                        </p:tav>
                                      </p:tavLst>
                                    </p:anim>
                                    <p:set>
                                      <p:cBhvr>
                                        <p:cTn id="107" dur="1" fill="hold">
                                          <p:stCondLst>
                                            <p:cond delay="999"/>
                                          </p:stCondLst>
                                        </p:cTn>
                                        <p:tgtEl>
                                          <p:spTgt spid="5"/>
                                        </p:tgtEl>
                                        <p:attrNameLst>
                                          <p:attrName>style.visibility</p:attrName>
                                        </p:attrNameLst>
                                      </p:cBhvr>
                                      <p:to>
                                        <p:strVal val="hidden"/>
                                      </p:to>
                                    </p:set>
                                  </p:childTnLst>
                                </p:cTn>
                              </p:par>
                            </p:childTnLst>
                          </p:cTn>
                        </p:par>
                        <p:par>
                          <p:cTn id="108" fill="hold">
                            <p:stCondLst>
                              <p:cond delay="1500"/>
                            </p:stCondLst>
                            <p:childTnLst>
                              <p:par>
                                <p:cTn id="109" presetID="42" presetClass="entr" presetSubtype="0" fill="hold" nodeType="after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1000"/>
                                        <p:tgtEl>
                                          <p:spTgt spid="27"/>
                                        </p:tgtEl>
                                      </p:cBhvr>
                                    </p:animEffect>
                                    <p:anim calcmode="lin" valueType="num">
                                      <p:cBhvr>
                                        <p:cTn id="112" dur="1000" fill="hold"/>
                                        <p:tgtEl>
                                          <p:spTgt spid="27"/>
                                        </p:tgtEl>
                                        <p:attrNameLst>
                                          <p:attrName>ppt_x</p:attrName>
                                        </p:attrNameLst>
                                      </p:cBhvr>
                                      <p:tavLst>
                                        <p:tav tm="0">
                                          <p:val>
                                            <p:strVal val="#ppt_x"/>
                                          </p:val>
                                        </p:tav>
                                        <p:tav tm="100000">
                                          <p:val>
                                            <p:strVal val="#ppt_x"/>
                                          </p:val>
                                        </p:tav>
                                      </p:tavLst>
                                    </p:anim>
                                    <p:anim calcmode="lin" valueType="num">
                                      <p:cBhvr>
                                        <p:cTn id="11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0483"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折半查找算法</a:t>
            </a:r>
            <a:r>
              <a:rPr lang="en-US" altLang="zh-CN" dirty="0">
                <a:latin typeface="Arial" panose="020B0604020202020204" pitchFamily="34" charset="0"/>
              </a:rPr>
              <a:t>--</a:t>
            </a:r>
            <a:r>
              <a:rPr lang="zh-CN" altLang="en-US" dirty="0">
                <a:latin typeface="Arial" panose="020B0604020202020204" pitchFamily="34" charset="0"/>
              </a:rPr>
              <a:t>迭代</a:t>
            </a:r>
            <a:endParaRPr lang="zh-CN" altLang="en-US" dirty="0">
              <a:latin typeface="Arial" panose="020B0604020202020204" pitchFamily="34" charset="0"/>
            </a:endParaRPr>
          </a:p>
          <a:p>
            <a:pPr marL="400050" lvl="1" indent="0">
              <a:lnSpc>
                <a:spcPct val="120000"/>
              </a:lnSpc>
              <a:buNone/>
            </a:pPr>
            <a:r>
              <a:rPr lang="en-US" altLang="zh-CN" b="1" dirty="0">
                <a:latin typeface="Times New Roman" panose="02020603050405020304" pitchFamily="18" charset="0"/>
              </a:rPr>
              <a:t>int Search_Bin(SSTable ST, KeyType key){</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low=1; high=ST.length;</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a:t>
            </a:r>
            <a:r>
              <a:rPr lang="en-US" altLang="zh-CN" b="1" dirty="0">
                <a:solidFill>
                  <a:schemeClr val="tx1"/>
                </a:solidFill>
                <a:latin typeface="Times New Roman" panose="02020603050405020304" pitchFamily="18" charset="0"/>
              </a:rPr>
              <a:t>while (low&lt;=high){</a:t>
            </a:r>
            <a:endParaRPr lang="en-US" altLang="zh-CN" b="1" dirty="0">
              <a:solidFill>
                <a:schemeClr val="tx1"/>
              </a:solidFill>
              <a:latin typeface="Times New Roman" panose="02020603050405020304" pitchFamily="18" charset="0"/>
            </a:endParaRPr>
          </a:p>
          <a:p>
            <a:pPr marL="400050" lvl="1" indent="0">
              <a:lnSpc>
                <a:spcPct val="120000"/>
              </a:lnSpc>
              <a:buNone/>
            </a:pPr>
            <a:r>
              <a:rPr lang="en-US" altLang="zh-CN" b="1" dirty="0">
                <a:solidFill>
                  <a:schemeClr val="tx1"/>
                </a:solidFill>
                <a:latin typeface="Times New Roman" panose="02020603050405020304" pitchFamily="18" charset="0"/>
              </a:rPr>
              <a:t>		mid=(low+high)/2;</a:t>
            </a:r>
            <a:endParaRPr lang="en-US" altLang="zh-CN" b="1" dirty="0">
              <a:solidFill>
                <a:schemeClr val="tx1"/>
              </a:solidFill>
              <a:latin typeface="Times New Roman" panose="02020603050405020304" pitchFamily="18" charset="0"/>
            </a:endParaRPr>
          </a:p>
          <a:p>
            <a:pPr marL="400050" lvl="1" indent="0">
              <a:lnSpc>
                <a:spcPct val="120000"/>
              </a:lnSpc>
              <a:buNone/>
            </a:pPr>
            <a:r>
              <a:rPr lang="en-US" altLang="zh-CN" b="1" dirty="0">
                <a:solidFill>
                  <a:schemeClr val="tx1"/>
                </a:solidFill>
                <a:latin typeface="Times New Roman" panose="02020603050405020304" pitchFamily="18" charset="0"/>
              </a:rPr>
              <a:t>		</a:t>
            </a:r>
            <a:r>
              <a:rPr lang="en-US" altLang="zh-CN" b="1" dirty="0">
                <a:solidFill>
                  <a:srgbClr val="0000FF"/>
                </a:solidFill>
                <a:latin typeface="Times New Roman" panose="02020603050405020304" pitchFamily="18" charset="0"/>
              </a:rPr>
              <a:t>if (key==ST.R[mid].key)  return mid;</a:t>
            </a:r>
            <a:endParaRPr lang="en-US" altLang="zh-CN" b="1" dirty="0">
              <a:solidFill>
                <a:srgbClr val="0000FF"/>
              </a:solidFill>
              <a:latin typeface="Times New Roman" panose="02020603050405020304" pitchFamily="18" charset="0"/>
            </a:endParaRPr>
          </a:p>
          <a:p>
            <a:pPr marL="400050" lvl="1" indent="0">
              <a:lnSpc>
                <a:spcPct val="120000"/>
              </a:lnSpc>
              <a:buNone/>
            </a:pPr>
            <a:r>
              <a:rPr lang="en-US" altLang="zh-CN" b="1" dirty="0">
                <a:solidFill>
                  <a:srgbClr val="0000FF"/>
                </a:solidFill>
                <a:latin typeface="Times New Roman" panose="02020603050405020304" pitchFamily="18" charset="0"/>
              </a:rPr>
              <a:t>		else if(key&lt;ST.R[mid].key) high=mid-1;</a:t>
            </a:r>
            <a:endParaRPr lang="en-US" altLang="zh-CN" b="1" dirty="0">
              <a:solidFill>
                <a:srgbClr val="0000FF"/>
              </a:solidFill>
              <a:latin typeface="Times New Roman" panose="02020603050405020304" pitchFamily="18" charset="0"/>
            </a:endParaRPr>
          </a:p>
          <a:p>
            <a:pPr marL="400050" lvl="1" indent="0">
              <a:lnSpc>
                <a:spcPct val="120000"/>
              </a:lnSpc>
              <a:buNone/>
            </a:pPr>
            <a:r>
              <a:rPr lang="en-US" altLang="zh-CN" b="1" dirty="0">
                <a:solidFill>
                  <a:srgbClr val="0000FF"/>
                </a:solidFill>
                <a:latin typeface="Times New Roman" panose="02020603050405020304" pitchFamily="18" charset="0"/>
                <a:ea typeface="黑体" panose="02010609060101010101" pitchFamily="49" charset="-122"/>
              </a:rPr>
              <a:t>		else if(key&gt;ST.R[mid].key) low=mid+1;</a:t>
            </a:r>
            <a:endParaRPr lang="en-US" altLang="zh-CN" b="1" dirty="0">
              <a:solidFill>
                <a:srgbClr val="0000FF"/>
              </a:solidFill>
              <a:latin typeface="Times New Roman" panose="02020603050405020304" pitchFamily="18" charset="0"/>
            </a:endParaRPr>
          </a:p>
          <a:p>
            <a:pPr marL="400050" lvl="1" indent="0">
              <a:lnSpc>
                <a:spcPct val="120000"/>
              </a:lnSpc>
              <a:buNone/>
            </a:pPr>
            <a:r>
              <a:rPr lang="en-US" altLang="zh-CN" b="1" dirty="0">
                <a:solidFill>
                  <a:schemeClr val="tx1"/>
                </a:solidFill>
                <a:latin typeface="Times New Roman" panose="02020603050405020304" pitchFamily="18" charset="0"/>
              </a:rPr>
              <a:t>	}</a:t>
            </a:r>
            <a:endParaRPr lang="en-US" altLang="zh-CN" b="1" dirty="0">
              <a:solidFill>
                <a:schemeClr val="tx1"/>
              </a:solidFill>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return  0;</a:t>
            </a:r>
            <a:endParaRPr lang="en-US" altLang="zh-CN" b="1" dirty="0">
              <a:latin typeface="Times New Roman" panose="02020603050405020304" pitchFamily="18" charset="0"/>
            </a:endParaRPr>
          </a:p>
          <a:p>
            <a:pPr marL="400050" lvl="1" indent="0">
              <a:lnSpc>
                <a:spcPct val="120000"/>
              </a:lnSpc>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endParaRPr lang="en-US" altLang="zh-CN" dirty="0">
              <a:latin typeface="Times New Roman" panose="02020603050405020304" pitchFamily="18" charset="0"/>
            </a:endParaRPr>
          </a:p>
          <a:p>
            <a:endParaRPr lang="zh-CN" altLang="en-US" dirty="0"/>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0483"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折半查找算法</a:t>
            </a:r>
            <a:r>
              <a:rPr lang="en-US" altLang="zh-CN" dirty="0">
                <a:latin typeface="Arial" panose="020B0604020202020204" pitchFamily="34" charset="0"/>
              </a:rPr>
              <a:t>--</a:t>
            </a:r>
            <a:r>
              <a:rPr lang="zh-CN" altLang="en-US" dirty="0">
                <a:latin typeface="Arial" panose="020B0604020202020204" pitchFamily="34" charset="0"/>
              </a:rPr>
              <a:t>递归</a:t>
            </a:r>
            <a:endParaRPr lang="zh-CN" altLang="en-US" dirty="0">
              <a:latin typeface="Arial" panose="020B0604020202020204" pitchFamily="34"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int Search_Bin (SSTable ST, keyType key, int low, int high) {    </a:t>
            </a:r>
            <a:endParaRPr lang="en-US" altLang="zh-CN" b="1" dirty="0">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if(</a:t>
            </a:r>
            <a:r>
              <a:rPr lang="en-US" altLang="zh-CN" b="1" dirty="0">
                <a:latin typeface="Times New Roman" panose="02020603050405020304" pitchFamily="18" charset="0"/>
                <a:sym typeface="+mn-ea"/>
              </a:rPr>
              <a:t>low</a:t>
            </a:r>
            <a:r>
              <a:rPr lang="en-US" altLang="zh-CN" b="1" dirty="0">
                <a:latin typeface="Times New Roman" panose="02020603050405020304" pitchFamily="18" charset="0"/>
              </a:rPr>
              <a:t>&lt;=</a:t>
            </a:r>
            <a:r>
              <a:rPr lang="en-US" altLang="zh-CN" b="1" dirty="0">
                <a:latin typeface="Times New Roman" panose="02020603050405020304" pitchFamily="18" charset="0"/>
                <a:sym typeface="+mn-ea"/>
              </a:rPr>
              <a:t>high</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int mid=(</a:t>
            </a:r>
            <a:r>
              <a:rPr lang="en-US" altLang="zh-CN" b="1" dirty="0">
                <a:latin typeface="Times New Roman" panose="02020603050405020304" pitchFamily="18" charset="0"/>
                <a:sym typeface="+mn-ea"/>
              </a:rPr>
              <a:t>low</a:t>
            </a:r>
            <a:r>
              <a:rPr lang="en-US" altLang="zh-CN" b="1" dirty="0">
                <a:latin typeface="Times New Roman" panose="02020603050405020304" pitchFamily="18" charset="0"/>
              </a:rPr>
              <a:t>+</a:t>
            </a:r>
            <a:r>
              <a:rPr lang="en-US" altLang="zh-CN" b="1" dirty="0">
                <a:latin typeface="Times New Roman" panose="02020603050405020304" pitchFamily="18" charset="0"/>
                <a:sym typeface="+mn-ea"/>
              </a:rPr>
              <a:t>high</a:t>
            </a:r>
            <a:r>
              <a:rPr lang="en-US" altLang="zh-CN" b="1" dirty="0">
                <a:latin typeface="Times New Roman" panose="02020603050405020304" pitchFamily="18" charset="0"/>
              </a:rPr>
              <a:t>)/2;</a:t>
            </a:r>
            <a:endParaRPr lang="en-US" altLang="zh-CN" b="1" dirty="0">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if(key&lt;</a:t>
            </a:r>
            <a:r>
              <a:rPr lang="en-US" altLang="zh-CN" b="1" dirty="0">
                <a:solidFill>
                  <a:srgbClr val="0000FF"/>
                </a:solidFill>
                <a:latin typeface="Times New Roman" panose="02020603050405020304" pitchFamily="18" charset="0"/>
                <a:sym typeface="+mn-ea"/>
              </a:rPr>
              <a:t>ST.R</a:t>
            </a:r>
            <a:r>
              <a:rPr lang="en-US" altLang="zh-CN" b="1" dirty="0">
                <a:solidFill>
                  <a:srgbClr val="0000FF"/>
                </a:solidFill>
                <a:latin typeface="Times New Roman" panose="02020603050405020304" pitchFamily="18" charset="0"/>
              </a:rPr>
              <a:t>[mid].key) </a:t>
            </a:r>
            <a:endParaRPr lang="en-US" altLang="zh-CN" b="1" dirty="0">
              <a:solidFill>
                <a:srgbClr val="0000FF"/>
              </a:solidFill>
              <a:latin typeface="Times New Roman" panose="02020603050405020304" pitchFamily="18" charset="0"/>
            </a:endParaRPr>
          </a:p>
          <a:p>
            <a:pPr marL="857250" lvl="2" indent="457200">
              <a:lnSpc>
                <a:spcPct val="120000"/>
              </a:lnSpc>
              <a:spcBef>
                <a:spcPts val="0"/>
              </a:spcBef>
              <a:spcAft>
                <a:spcPts val="0"/>
              </a:spcAft>
              <a:buNone/>
            </a:pPr>
            <a:r>
              <a:rPr lang="en-US" altLang="zh-CN" b="1" dirty="0">
                <a:solidFill>
                  <a:srgbClr val="0000FF"/>
                </a:solidFill>
                <a:latin typeface="Times New Roman" panose="02020603050405020304" pitchFamily="18" charset="0"/>
              </a:rPr>
              <a:t>    return </a:t>
            </a:r>
            <a:r>
              <a:rPr lang="en-US" altLang="zh-CN" b="1" dirty="0">
                <a:solidFill>
                  <a:srgbClr val="0000FF"/>
                </a:solidFill>
                <a:latin typeface="Times New Roman" panose="02020603050405020304" pitchFamily="18" charset="0"/>
                <a:sym typeface="+mn-ea"/>
              </a:rPr>
              <a:t>Search_Bin</a:t>
            </a:r>
            <a:r>
              <a:rPr lang="en-US" altLang="zh-CN"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sym typeface="+mn-ea"/>
              </a:rPr>
              <a:t>ST</a:t>
            </a:r>
            <a:r>
              <a:rPr lang="en-US" altLang="zh-CN"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sym typeface="+mn-ea"/>
              </a:rPr>
              <a:t>key</a:t>
            </a:r>
            <a:r>
              <a:rPr lang="en-US" altLang="zh-CN"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sym typeface="+mn-ea"/>
              </a:rPr>
              <a:t>low</a:t>
            </a:r>
            <a:r>
              <a:rPr lang="en-US" altLang="zh-CN" b="1" dirty="0">
                <a:solidFill>
                  <a:srgbClr val="0000FF"/>
                </a:solidFill>
                <a:latin typeface="Times New Roman" panose="02020603050405020304" pitchFamily="18" charset="0"/>
              </a:rPr>
              <a:t>,mid-1);</a:t>
            </a:r>
            <a:endParaRPr lang="en-US" altLang="zh-CN" b="1" dirty="0">
              <a:solidFill>
                <a:srgbClr val="0000FF"/>
              </a:solidFill>
              <a:latin typeface="Times New Roman" panose="02020603050405020304" pitchFamily="18" charset="0"/>
            </a:endParaRPr>
          </a:p>
          <a:p>
            <a:pPr marL="400050" lvl="1" indent="0">
              <a:lnSpc>
                <a:spcPct val="120000"/>
              </a:lnSpc>
              <a:spcBef>
                <a:spcPts val="0"/>
              </a:spcBef>
              <a:spcAft>
                <a:spcPts val="0"/>
              </a:spcAft>
              <a:buNone/>
            </a:pPr>
            <a:r>
              <a:rPr lang="en-US" altLang="zh-CN" b="1" dirty="0">
                <a:solidFill>
                  <a:srgbClr val="0000FF"/>
                </a:solidFill>
                <a:latin typeface="Times New Roman" panose="02020603050405020304" pitchFamily="18" charset="0"/>
              </a:rPr>
              <a:t>          else if(</a:t>
            </a:r>
            <a:r>
              <a:rPr lang="en-US" altLang="zh-CN" b="1" dirty="0">
                <a:solidFill>
                  <a:srgbClr val="0000FF"/>
                </a:solidFill>
                <a:latin typeface="Times New Roman" panose="02020603050405020304" pitchFamily="18" charset="0"/>
                <a:sym typeface="+mn-ea"/>
              </a:rPr>
              <a:t>key&gt;ST.R[mid].key</a:t>
            </a:r>
            <a:r>
              <a:rPr lang="en-US" altLang="zh-CN" b="1" dirty="0">
                <a:solidFill>
                  <a:srgbClr val="0000FF"/>
                </a:solidFill>
                <a:latin typeface="Times New Roman" panose="02020603050405020304" pitchFamily="18" charset="0"/>
              </a:rPr>
              <a:t>) </a:t>
            </a:r>
            <a:endParaRPr lang="en-US" altLang="zh-CN" b="1" dirty="0">
              <a:solidFill>
                <a:srgbClr val="0000FF"/>
              </a:solidFill>
              <a:latin typeface="Times New Roman" panose="02020603050405020304" pitchFamily="18" charset="0"/>
            </a:endParaRPr>
          </a:p>
          <a:p>
            <a:pPr marL="857250" lvl="2" indent="457200">
              <a:lnSpc>
                <a:spcPct val="120000"/>
              </a:lnSpc>
              <a:spcBef>
                <a:spcPts val="0"/>
              </a:spcBef>
              <a:spcAft>
                <a:spcPts val="0"/>
              </a:spcAft>
              <a:buNone/>
            </a:pPr>
            <a:r>
              <a:rPr lang="en-US" altLang="zh-CN" b="1" dirty="0">
                <a:solidFill>
                  <a:srgbClr val="0000FF"/>
                </a:solidFill>
                <a:latin typeface="Times New Roman" panose="02020603050405020304" pitchFamily="18" charset="0"/>
              </a:rPr>
              <a:t>    return </a:t>
            </a:r>
            <a:r>
              <a:rPr lang="en-US" altLang="zh-CN" b="1" dirty="0">
                <a:solidFill>
                  <a:srgbClr val="0000FF"/>
                </a:solidFill>
                <a:latin typeface="Times New Roman" panose="02020603050405020304" pitchFamily="18" charset="0"/>
                <a:sym typeface="+mn-ea"/>
              </a:rPr>
              <a:t>Search_Bin</a:t>
            </a:r>
            <a:r>
              <a:rPr lang="en-US" altLang="zh-CN"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sym typeface="+mn-ea"/>
              </a:rPr>
              <a:t>ST</a:t>
            </a:r>
            <a:r>
              <a:rPr lang="en-US" altLang="zh-CN"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sym typeface="+mn-ea"/>
              </a:rPr>
              <a:t>key</a:t>
            </a:r>
            <a:r>
              <a:rPr lang="en-US" altLang="zh-CN" b="1" dirty="0">
                <a:solidFill>
                  <a:srgbClr val="0000FF"/>
                </a:solidFill>
                <a:latin typeface="Times New Roman" panose="02020603050405020304" pitchFamily="18" charset="0"/>
              </a:rPr>
              <a:t>,mid+1,</a:t>
            </a:r>
            <a:r>
              <a:rPr lang="en-US" altLang="zh-CN" b="1" dirty="0">
                <a:solidFill>
                  <a:srgbClr val="0000FF"/>
                </a:solidFill>
                <a:latin typeface="Times New Roman" panose="02020603050405020304" pitchFamily="18" charset="0"/>
                <a:sym typeface="+mn-ea"/>
              </a:rPr>
              <a:t>high</a:t>
            </a: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a:p>
            <a:pPr marL="400050" lvl="1" indent="0">
              <a:lnSpc>
                <a:spcPct val="120000"/>
              </a:lnSpc>
              <a:spcBef>
                <a:spcPts val="0"/>
              </a:spcBef>
              <a:spcAft>
                <a:spcPts val="0"/>
              </a:spcAft>
              <a:buNone/>
            </a:pPr>
            <a:r>
              <a:rPr lang="en-US" altLang="zh-CN" b="1" dirty="0">
                <a:solidFill>
                  <a:srgbClr val="0000FF"/>
                </a:solidFill>
                <a:latin typeface="Times New Roman" panose="02020603050405020304" pitchFamily="18" charset="0"/>
              </a:rPr>
              <a:t>          else return mid;</a:t>
            </a:r>
            <a:endParaRPr lang="en-US" altLang="zh-CN" b="1" dirty="0">
              <a:solidFill>
                <a:srgbClr val="0000FF"/>
              </a:solidFill>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return -1;</a:t>
            </a:r>
            <a:endParaRPr lang="en-US" altLang="zh-CN" b="1" dirty="0">
              <a:latin typeface="Times New Roman" panose="02020603050405020304" pitchFamily="18" charset="0"/>
            </a:endParaRPr>
          </a:p>
          <a:p>
            <a:pPr marL="400050" lvl="1" indent="0">
              <a:lnSpc>
                <a:spcPct val="120000"/>
              </a:lnSpc>
              <a:spcBef>
                <a:spcPts val="0"/>
              </a:spcBef>
              <a:spcAft>
                <a:spcPts val="0"/>
              </a:spcAft>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endParaRPr lang="zh-CN" altLang="en-US" dirty="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150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折半查找的效率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折半查找过程可用二叉树来表示，结点表示查找表中的一个记录，结点的值对应元素的关键字，结点上面的数字为对应的在表中的位置。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树中每个根结点对应当前查找区间的中间元素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ST.R[mid]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，它的左子树和右子树分别对应该区间的前半部分和后半部分，称为折半查找的判定树。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2531"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折半查找的效率</a:t>
            </a:r>
            <a:endParaRPr lang="en-US" altLang="zh-CN" dirty="0">
              <a:latin typeface="Arial" panose="020B0604020202020204" pitchFamily="34" charset="0"/>
            </a:endParaRPr>
          </a:p>
          <a:p>
            <a:endParaRPr lang="zh-CN" altLang="en-US" dirty="0">
              <a:latin typeface="Arial" panose="020B0604020202020204" pitchFamily="34" charset="0"/>
            </a:endParaRPr>
          </a:p>
          <a:p>
            <a:endParaRPr lang="en-US" altLang="zh-CN" dirty="0">
              <a:latin typeface="Times New Roman" panose="02020603050405020304" pitchFamily="18" charset="0"/>
            </a:endParaRPr>
          </a:p>
          <a:p>
            <a:endParaRPr lang="zh-CN" altLang="en-US" dirty="0"/>
          </a:p>
        </p:txBody>
      </p:sp>
      <p:grpSp>
        <p:nvGrpSpPr>
          <p:cNvPr id="22532" name="Group 93"/>
          <p:cNvGrpSpPr/>
          <p:nvPr/>
        </p:nvGrpSpPr>
        <p:grpSpPr>
          <a:xfrm>
            <a:off x="3123248" y="1126490"/>
            <a:ext cx="5867400" cy="914400"/>
            <a:chOff x="0" y="0"/>
            <a:chExt cx="3696" cy="576"/>
          </a:xfrm>
        </p:grpSpPr>
        <p:grpSp>
          <p:nvGrpSpPr>
            <p:cNvPr id="22588" name="Group 94"/>
            <p:cNvGrpSpPr/>
            <p:nvPr/>
          </p:nvGrpSpPr>
          <p:grpSpPr>
            <a:xfrm>
              <a:off x="0" y="0"/>
              <a:ext cx="336" cy="576"/>
              <a:chOff x="0" y="0"/>
              <a:chExt cx="336" cy="576"/>
            </a:xfrm>
          </p:grpSpPr>
          <p:sp>
            <p:nvSpPr>
              <p:cNvPr id="22619" name="Rectangle 95"/>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sp>
            <p:nvSpPr>
              <p:cNvPr id="22620" name="Rectangle 96"/>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a:t>
                </a:r>
                <a:endParaRPr lang="en-US" altLang="zh-CN" sz="2200" b="1" dirty="0">
                  <a:latin typeface="Times New Roman" panose="02020603050405020304" pitchFamily="18" charset="0"/>
                  <a:ea typeface="宋体" panose="02010600030101010101" pitchFamily="2" charset="-122"/>
                </a:endParaRPr>
              </a:p>
            </p:txBody>
          </p:sp>
        </p:grpSp>
        <p:grpSp>
          <p:nvGrpSpPr>
            <p:cNvPr id="22589" name="Group 97"/>
            <p:cNvGrpSpPr/>
            <p:nvPr/>
          </p:nvGrpSpPr>
          <p:grpSpPr>
            <a:xfrm>
              <a:off x="336" y="0"/>
              <a:ext cx="336" cy="576"/>
              <a:chOff x="0" y="0"/>
              <a:chExt cx="336" cy="576"/>
            </a:xfrm>
          </p:grpSpPr>
          <p:sp>
            <p:nvSpPr>
              <p:cNvPr id="22617" name="Rectangle 98"/>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13</a:t>
                </a:r>
                <a:endParaRPr lang="en-US" altLang="zh-CN" sz="2200" b="1" dirty="0">
                  <a:latin typeface="Times New Roman" panose="02020603050405020304" pitchFamily="18" charset="0"/>
                  <a:ea typeface="宋体" panose="02010600030101010101" pitchFamily="2" charset="-122"/>
                </a:endParaRPr>
              </a:p>
            </p:txBody>
          </p:sp>
          <p:sp>
            <p:nvSpPr>
              <p:cNvPr id="22618" name="Rectangle 99"/>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a:t>
                </a:r>
                <a:endParaRPr lang="en-US" altLang="zh-CN" sz="2200" b="1" dirty="0">
                  <a:latin typeface="Times New Roman" panose="02020603050405020304" pitchFamily="18" charset="0"/>
                  <a:ea typeface="宋体" panose="02010600030101010101" pitchFamily="2" charset="-122"/>
                </a:endParaRPr>
              </a:p>
            </p:txBody>
          </p:sp>
        </p:grpSp>
        <p:grpSp>
          <p:nvGrpSpPr>
            <p:cNvPr id="22590" name="Group 100"/>
            <p:cNvGrpSpPr/>
            <p:nvPr/>
          </p:nvGrpSpPr>
          <p:grpSpPr>
            <a:xfrm>
              <a:off x="672" y="0"/>
              <a:ext cx="336" cy="576"/>
              <a:chOff x="0" y="0"/>
              <a:chExt cx="336" cy="576"/>
            </a:xfrm>
          </p:grpSpPr>
          <p:sp>
            <p:nvSpPr>
              <p:cNvPr id="22615" name="Rectangle 101"/>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19</a:t>
                </a:r>
                <a:endParaRPr lang="en-US" altLang="zh-CN" sz="2200" b="1" dirty="0">
                  <a:latin typeface="Times New Roman" panose="02020603050405020304" pitchFamily="18" charset="0"/>
                  <a:ea typeface="宋体" panose="02010600030101010101" pitchFamily="2" charset="-122"/>
                </a:endParaRPr>
              </a:p>
            </p:txBody>
          </p:sp>
          <p:sp>
            <p:nvSpPr>
              <p:cNvPr id="22616" name="Rectangle 102"/>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a:t>
                </a:r>
                <a:endParaRPr lang="en-US" altLang="zh-CN" sz="2200" b="1" dirty="0">
                  <a:latin typeface="Times New Roman" panose="02020603050405020304" pitchFamily="18" charset="0"/>
                  <a:ea typeface="宋体" panose="02010600030101010101" pitchFamily="2" charset="-122"/>
                </a:endParaRPr>
              </a:p>
            </p:txBody>
          </p:sp>
        </p:grpSp>
        <p:grpSp>
          <p:nvGrpSpPr>
            <p:cNvPr id="22591" name="Group 103"/>
            <p:cNvGrpSpPr/>
            <p:nvPr/>
          </p:nvGrpSpPr>
          <p:grpSpPr>
            <a:xfrm>
              <a:off x="1008" y="0"/>
              <a:ext cx="336" cy="576"/>
              <a:chOff x="0" y="0"/>
              <a:chExt cx="336" cy="576"/>
            </a:xfrm>
          </p:grpSpPr>
          <p:sp>
            <p:nvSpPr>
              <p:cNvPr id="22613" name="Rectangle 104"/>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21</a:t>
                </a:r>
                <a:endParaRPr lang="en-US" altLang="zh-CN" sz="2200" b="1" dirty="0">
                  <a:latin typeface="Times New Roman" panose="02020603050405020304" pitchFamily="18" charset="0"/>
                  <a:ea typeface="宋体" panose="02010600030101010101" pitchFamily="2" charset="-122"/>
                </a:endParaRPr>
              </a:p>
            </p:txBody>
          </p:sp>
          <p:sp>
            <p:nvSpPr>
              <p:cNvPr id="22614" name="Rectangle 105"/>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4</a:t>
                </a:r>
                <a:endParaRPr lang="en-US" altLang="zh-CN" sz="2200" b="1" dirty="0">
                  <a:latin typeface="Times New Roman" panose="02020603050405020304" pitchFamily="18" charset="0"/>
                  <a:ea typeface="宋体" panose="02010600030101010101" pitchFamily="2" charset="-122"/>
                </a:endParaRPr>
              </a:p>
            </p:txBody>
          </p:sp>
        </p:grpSp>
        <p:grpSp>
          <p:nvGrpSpPr>
            <p:cNvPr id="22592" name="Group 106"/>
            <p:cNvGrpSpPr/>
            <p:nvPr/>
          </p:nvGrpSpPr>
          <p:grpSpPr>
            <a:xfrm>
              <a:off x="1344" y="0"/>
              <a:ext cx="336" cy="576"/>
              <a:chOff x="0" y="0"/>
              <a:chExt cx="336" cy="576"/>
            </a:xfrm>
          </p:grpSpPr>
          <p:sp>
            <p:nvSpPr>
              <p:cNvPr id="22611" name="Rectangle 107"/>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37</a:t>
                </a:r>
                <a:endParaRPr lang="en-US" altLang="zh-CN" sz="2200" b="1" dirty="0">
                  <a:latin typeface="Times New Roman" panose="02020603050405020304" pitchFamily="18" charset="0"/>
                  <a:ea typeface="宋体" panose="02010600030101010101" pitchFamily="2" charset="-122"/>
                </a:endParaRPr>
              </a:p>
            </p:txBody>
          </p:sp>
          <p:sp>
            <p:nvSpPr>
              <p:cNvPr id="22612" name="Rectangle 108"/>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a:t>
                </a:r>
                <a:endParaRPr lang="en-US" altLang="zh-CN" sz="2200" b="1" dirty="0">
                  <a:latin typeface="Times New Roman" panose="02020603050405020304" pitchFamily="18" charset="0"/>
                  <a:ea typeface="宋体" panose="02010600030101010101" pitchFamily="2" charset="-122"/>
                </a:endParaRPr>
              </a:p>
            </p:txBody>
          </p:sp>
        </p:grpSp>
        <p:grpSp>
          <p:nvGrpSpPr>
            <p:cNvPr id="22593" name="Group 109"/>
            <p:cNvGrpSpPr/>
            <p:nvPr/>
          </p:nvGrpSpPr>
          <p:grpSpPr>
            <a:xfrm>
              <a:off x="1680" y="0"/>
              <a:ext cx="336" cy="576"/>
              <a:chOff x="0" y="0"/>
              <a:chExt cx="336" cy="576"/>
            </a:xfrm>
          </p:grpSpPr>
          <p:sp>
            <p:nvSpPr>
              <p:cNvPr id="22609" name="Rectangle 110"/>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56</a:t>
                </a:r>
                <a:endParaRPr lang="en-US" altLang="zh-CN" sz="2200" b="1" dirty="0">
                  <a:latin typeface="Times New Roman" panose="02020603050405020304" pitchFamily="18" charset="0"/>
                  <a:ea typeface="宋体" panose="02010600030101010101" pitchFamily="2" charset="-122"/>
                </a:endParaRPr>
              </a:p>
            </p:txBody>
          </p:sp>
          <p:sp>
            <p:nvSpPr>
              <p:cNvPr id="22610" name="Rectangle 111"/>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a:t>
                </a:r>
                <a:endParaRPr lang="en-US" altLang="zh-CN" sz="2200" b="1" dirty="0">
                  <a:latin typeface="Times New Roman" panose="02020603050405020304" pitchFamily="18" charset="0"/>
                  <a:ea typeface="宋体" panose="02010600030101010101" pitchFamily="2" charset="-122"/>
                </a:endParaRPr>
              </a:p>
            </p:txBody>
          </p:sp>
        </p:grpSp>
        <p:grpSp>
          <p:nvGrpSpPr>
            <p:cNvPr id="22594" name="Group 112"/>
            <p:cNvGrpSpPr/>
            <p:nvPr/>
          </p:nvGrpSpPr>
          <p:grpSpPr>
            <a:xfrm>
              <a:off x="2016" y="0"/>
              <a:ext cx="336" cy="576"/>
              <a:chOff x="0" y="0"/>
              <a:chExt cx="336" cy="576"/>
            </a:xfrm>
          </p:grpSpPr>
          <p:sp>
            <p:nvSpPr>
              <p:cNvPr id="22607" name="Rectangle 113"/>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64</a:t>
                </a:r>
                <a:endParaRPr lang="en-US" altLang="zh-CN" sz="2200" b="1" dirty="0">
                  <a:latin typeface="Times New Roman" panose="02020603050405020304" pitchFamily="18" charset="0"/>
                  <a:ea typeface="宋体" panose="02010600030101010101" pitchFamily="2" charset="-122"/>
                </a:endParaRPr>
              </a:p>
            </p:txBody>
          </p:sp>
          <p:sp>
            <p:nvSpPr>
              <p:cNvPr id="22608" name="Rectangle 114"/>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a:t>
                </a:r>
                <a:endParaRPr lang="en-US" altLang="zh-CN" sz="2200" b="1" dirty="0">
                  <a:latin typeface="Times New Roman" panose="02020603050405020304" pitchFamily="18" charset="0"/>
                  <a:ea typeface="宋体" panose="02010600030101010101" pitchFamily="2" charset="-122"/>
                </a:endParaRPr>
              </a:p>
            </p:txBody>
          </p:sp>
        </p:grpSp>
        <p:grpSp>
          <p:nvGrpSpPr>
            <p:cNvPr id="22595" name="Group 115"/>
            <p:cNvGrpSpPr/>
            <p:nvPr/>
          </p:nvGrpSpPr>
          <p:grpSpPr>
            <a:xfrm>
              <a:off x="2352" y="0"/>
              <a:ext cx="336" cy="576"/>
              <a:chOff x="0" y="0"/>
              <a:chExt cx="336" cy="576"/>
            </a:xfrm>
          </p:grpSpPr>
          <p:sp>
            <p:nvSpPr>
              <p:cNvPr id="22605" name="Rectangle 116"/>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75</a:t>
                </a:r>
                <a:endParaRPr lang="en-US" altLang="zh-CN" sz="2200" b="1" dirty="0">
                  <a:latin typeface="Times New Roman" panose="02020603050405020304" pitchFamily="18" charset="0"/>
                  <a:ea typeface="宋体" panose="02010600030101010101" pitchFamily="2" charset="-122"/>
                </a:endParaRPr>
              </a:p>
            </p:txBody>
          </p:sp>
          <p:sp>
            <p:nvSpPr>
              <p:cNvPr id="22606" name="Rectangle 117"/>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a:t>
                </a:r>
                <a:endParaRPr lang="en-US" altLang="zh-CN" sz="2200" b="1" dirty="0">
                  <a:latin typeface="Times New Roman" panose="02020603050405020304" pitchFamily="18" charset="0"/>
                  <a:ea typeface="宋体" panose="02010600030101010101" pitchFamily="2" charset="-122"/>
                </a:endParaRPr>
              </a:p>
            </p:txBody>
          </p:sp>
        </p:grpSp>
        <p:grpSp>
          <p:nvGrpSpPr>
            <p:cNvPr id="22596" name="Group 118"/>
            <p:cNvGrpSpPr/>
            <p:nvPr/>
          </p:nvGrpSpPr>
          <p:grpSpPr>
            <a:xfrm>
              <a:off x="2688" y="0"/>
              <a:ext cx="336" cy="576"/>
              <a:chOff x="0" y="0"/>
              <a:chExt cx="336" cy="576"/>
            </a:xfrm>
          </p:grpSpPr>
          <p:sp>
            <p:nvSpPr>
              <p:cNvPr id="22603" name="Rectangle 119"/>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80</a:t>
                </a:r>
                <a:endParaRPr lang="en-US" altLang="zh-CN" sz="2200" b="1" dirty="0">
                  <a:latin typeface="Times New Roman" panose="02020603050405020304" pitchFamily="18" charset="0"/>
                  <a:ea typeface="宋体" panose="02010600030101010101" pitchFamily="2" charset="-122"/>
                </a:endParaRPr>
              </a:p>
            </p:txBody>
          </p:sp>
          <p:sp>
            <p:nvSpPr>
              <p:cNvPr id="22604" name="Rectangle 120"/>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a:t>
                </a:r>
                <a:endParaRPr lang="en-US" altLang="zh-CN" sz="2200" b="1" dirty="0">
                  <a:latin typeface="Times New Roman" panose="02020603050405020304" pitchFamily="18" charset="0"/>
                  <a:ea typeface="宋体" panose="02010600030101010101" pitchFamily="2" charset="-122"/>
                </a:endParaRPr>
              </a:p>
            </p:txBody>
          </p:sp>
        </p:grpSp>
        <p:grpSp>
          <p:nvGrpSpPr>
            <p:cNvPr id="22597" name="Group 121"/>
            <p:cNvGrpSpPr/>
            <p:nvPr/>
          </p:nvGrpSpPr>
          <p:grpSpPr>
            <a:xfrm>
              <a:off x="3024" y="0"/>
              <a:ext cx="336" cy="576"/>
              <a:chOff x="0" y="0"/>
              <a:chExt cx="336" cy="576"/>
            </a:xfrm>
          </p:grpSpPr>
          <p:sp>
            <p:nvSpPr>
              <p:cNvPr id="22601" name="Rectangle 122"/>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88</a:t>
                </a:r>
                <a:endParaRPr lang="en-US" altLang="zh-CN" sz="2200" b="1" dirty="0">
                  <a:latin typeface="Times New Roman" panose="02020603050405020304" pitchFamily="18" charset="0"/>
                  <a:ea typeface="宋体" panose="02010600030101010101" pitchFamily="2" charset="-122"/>
                </a:endParaRPr>
              </a:p>
            </p:txBody>
          </p:sp>
          <p:sp>
            <p:nvSpPr>
              <p:cNvPr id="22602" name="Rectangle 123"/>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10</a:t>
                </a:r>
                <a:endParaRPr lang="en-US" altLang="zh-CN" sz="2200" b="1" dirty="0">
                  <a:latin typeface="Times New Roman" panose="02020603050405020304" pitchFamily="18" charset="0"/>
                  <a:ea typeface="宋体" panose="02010600030101010101" pitchFamily="2" charset="-122"/>
                </a:endParaRPr>
              </a:p>
            </p:txBody>
          </p:sp>
        </p:grpSp>
        <p:grpSp>
          <p:nvGrpSpPr>
            <p:cNvPr id="22598" name="Group 124"/>
            <p:cNvGrpSpPr/>
            <p:nvPr/>
          </p:nvGrpSpPr>
          <p:grpSpPr>
            <a:xfrm>
              <a:off x="3360" y="0"/>
              <a:ext cx="336" cy="576"/>
              <a:chOff x="0" y="0"/>
              <a:chExt cx="336" cy="576"/>
            </a:xfrm>
          </p:grpSpPr>
          <p:sp>
            <p:nvSpPr>
              <p:cNvPr id="22599" name="Rectangle 125"/>
              <p:cNvSpPr/>
              <p:nvPr/>
            </p:nvSpPr>
            <p:spPr>
              <a:xfrm>
                <a:off x="0" y="288"/>
                <a:ext cx="336" cy="288"/>
              </a:xfrm>
              <a:prstGeom prst="rect">
                <a:avLst/>
              </a:prstGeom>
              <a:noFill/>
              <a:ln w="28575"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92</a:t>
                </a:r>
                <a:endParaRPr lang="en-US" altLang="zh-CN" sz="2200" b="1" dirty="0">
                  <a:latin typeface="Times New Roman" panose="02020603050405020304" pitchFamily="18" charset="0"/>
                  <a:ea typeface="宋体" panose="02010600030101010101" pitchFamily="2" charset="-122"/>
                </a:endParaRPr>
              </a:p>
            </p:txBody>
          </p:sp>
          <p:sp>
            <p:nvSpPr>
              <p:cNvPr id="22600" name="Rectangle 126"/>
              <p:cNvSpPr/>
              <p:nvPr/>
            </p:nvSpPr>
            <p:spPr>
              <a:xfrm>
                <a:off x="0" y="0"/>
                <a:ext cx="336" cy="288"/>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latin typeface="Times New Roman" panose="02020603050405020304" pitchFamily="18" charset="0"/>
                    <a:ea typeface="宋体" panose="02010600030101010101" pitchFamily="2" charset="-122"/>
                  </a:rPr>
                  <a:t>11</a:t>
                </a:r>
                <a:endParaRPr lang="en-US" altLang="zh-CN" sz="2200" b="1" dirty="0">
                  <a:latin typeface="Times New Roman" panose="02020603050405020304" pitchFamily="18" charset="0"/>
                  <a:ea typeface="宋体" panose="02010600030101010101" pitchFamily="2" charset="-122"/>
                </a:endParaRPr>
              </a:p>
            </p:txBody>
          </p:sp>
        </p:grpSp>
      </p:grpSp>
      <p:grpSp>
        <p:nvGrpSpPr>
          <p:cNvPr id="5" name="组合 4"/>
          <p:cNvGrpSpPr/>
          <p:nvPr/>
        </p:nvGrpSpPr>
        <p:grpSpPr>
          <a:xfrm>
            <a:off x="1242695" y="2132965"/>
            <a:ext cx="6960870" cy="3695700"/>
            <a:chOff x="1957" y="3359"/>
            <a:chExt cx="10962" cy="5820"/>
          </a:xfrm>
        </p:grpSpPr>
        <p:sp>
          <p:nvSpPr>
            <p:cNvPr id="22564" name="Text Box 44"/>
            <p:cNvSpPr txBox="1"/>
            <p:nvPr/>
          </p:nvSpPr>
          <p:spPr>
            <a:xfrm>
              <a:off x="1957" y="4266"/>
              <a:ext cx="2962" cy="932"/>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latin typeface="Arial" panose="020B0604020202020204" pitchFamily="34" charset="0"/>
                </a:rPr>
                <a:t>判定树：</a:t>
              </a:r>
              <a:endParaRPr lang="zh-CN" altLang="zh-CN" dirty="0">
                <a:latin typeface="Arial" panose="020B0604020202020204" pitchFamily="34" charset="0"/>
              </a:endParaRPr>
            </a:p>
          </p:txBody>
        </p:sp>
        <p:grpSp>
          <p:nvGrpSpPr>
            <p:cNvPr id="4" name="组合 3"/>
            <p:cNvGrpSpPr/>
            <p:nvPr/>
          </p:nvGrpSpPr>
          <p:grpSpPr>
            <a:xfrm>
              <a:off x="4181" y="3359"/>
              <a:ext cx="8738" cy="5820"/>
              <a:chOff x="4181" y="3359"/>
              <a:chExt cx="8738" cy="5820"/>
            </a:xfrm>
          </p:grpSpPr>
          <p:cxnSp>
            <p:nvCxnSpPr>
              <p:cNvPr id="2" name="直接连接符 100"/>
              <p:cNvCxnSpPr>
                <a:stCxn id="22579" idx="4"/>
              </p:cNvCxnSpPr>
              <p:nvPr>
                <p:custDataLst>
                  <p:tags r:id="rId1"/>
                </p:custDataLst>
              </p:nvPr>
            </p:nvCxnSpPr>
            <p:spPr>
              <a:xfrm>
                <a:off x="8098" y="8349"/>
                <a:ext cx="576" cy="340"/>
              </a:xfrm>
              <a:prstGeom prst="line">
                <a:avLst/>
              </a:prstGeom>
              <a:ln w="38100" cap="flat" cmpd="sng">
                <a:solidFill>
                  <a:srgbClr val="0000FF"/>
                </a:solidFill>
                <a:prstDash val="solid"/>
                <a:headEnd type="none" w="med" len="med"/>
                <a:tailEnd type="none" w="med" len="med"/>
              </a:ln>
            </p:spPr>
          </p:cxnSp>
          <p:grpSp>
            <p:nvGrpSpPr>
              <p:cNvPr id="22565" name="Group 92"/>
              <p:cNvGrpSpPr/>
              <p:nvPr/>
            </p:nvGrpSpPr>
            <p:grpSpPr>
              <a:xfrm rot="0">
                <a:off x="4622" y="3359"/>
                <a:ext cx="7682" cy="4990"/>
                <a:chOff x="0" y="0"/>
                <a:chExt cx="1961" cy="1338"/>
              </a:xfrm>
            </p:grpSpPr>
            <p:sp>
              <p:nvSpPr>
                <p:cNvPr id="22566" name="Line 34"/>
                <p:cNvSpPr/>
                <p:nvPr/>
              </p:nvSpPr>
              <p:spPr>
                <a:xfrm flipH="1">
                  <a:off x="472" y="163"/>
                  <a:ext cx="323" cy="200"/>
                </a:xfrm>
                <a:prstGeom prst="line">
                  <a:avLst/>
                </a:prstGeom>
                <a:ln w="38100" cap="flat" cmpd="sng">
                  <a:solidFill>
                    <a:schemeClr val="tx1"/>
                  </a:solidFill>
                  <a:prstDash val="solid"/>
                  <a:headEnd type="none" w="med" len="med"/>
                  <a:tailEnd type="none" w="med" len="med"/>
                </a:ln>
              </p:spPr>
            </p:sp>
            <p:sp>
              <p:nvSpPr>
                <p:cNvPr id="22567" name="Line 35"/>
                <p:cNvSpPr/>
                <p:nvPr/>
              </p:nvSpPr>
              <p:spPr>
                <a:xfrm>
                  <a:off x="995" y="152"/>
                  <a:ext cx="300" cy="222"/>
                </a:xfrm>
                <a:prstGeom prst="line">
                  <a:avLst/>
                </a:prstGeom>
                <a:ln w="38100" cap="flat" cmpd="sng">
                  <a:solidFill>
                    <a:schemeClr val="tx1"/>
                  </a:solidFill>
                  <a:prstDash val="solid"/>
                  <a:headEnd type="none" w="med" len="med"/>
                  <a:tailEnd type="none" w="med" len="med"/>
                </a:ln>
              </p:spPr>
            </p:sp>
            <p:sp>
              <p:nvSpPr>
                <p:cNvPr id="22568" name="Line 36"/>
                <p:cNvSpPr/>
                <p:nvPr/>
              </p:nvSpPr>
              <p:spPr>
                <a:xfrm flipH="1">
                  <a:off x="150" y="530"/>
                  <a:ext cx="156" cy="156"/>
                </a:xfrm>
                <a:prstGeom prst="line">
                  <a:avLst/>
                </a:prstGeom>
                <a:ln w="38100" cap="flat" cmpd="sng">
                  <a:solidFill>
                    <a:schemeClr val="tx1"/>
                  </a:solidFill>
                  <a:prstDash val="solid"/>
                  <a:headEnd type="none" w="med" len="med"/>
                  <a:tailEnd type="none" w="med" len="med"/>
                </a:ln>
              </p:spPr>
            </p:sp>
            <p:sp>
              <p:nvSpPr>
                <p:cNvPr id="22569" name="Line 37"/>
                <p:cNvSpPr/>
                <p:nvPr/>
              </p:nvSpPr>
              <p:spPr>
                <a:xfrm>
                  <a:off x="450" y="530"/>
                  <a:ext cx="146" cy="156"/>
                </a:xfrm>
                <a:prstGeom prst="line">
                  <a:avLst/>
                </a:prstGeom>
                <a:ln w="38100" cap="flat" cmpd="sng">
                  <a:solidFill>
                    <a:schemeClr val="tx1"/>
                  </a:solidFill>
                  <a:prstDash val="solid"/>
                  <a:headEnd type="none" w="med" len="med"/>
                  <a:tailEnd type="none" w="med" len="med"/>
                </a:ln>
              </p:spPr>
            </p:sp>
            <p:sp>
              <p:nvSpPr>
                <p:cNvPr id="22570" name="Line 38"/>
                <p:cNvSpPr/>
                <p:nvPr/>
              </p:nvSpPr>
              <p:spPr>
                <a:xfrm flipH="1">
                  <a:off x="1161" y="541"/>
                  <a:ext cx="156" cy="156"/>
                </a:xfrm>
                <a:prstGeom prst="line">
                  <a:avLst/>
                </a:prstGeom>
                <a:ln w="38100" cap="flat" cmpd="sng">
                  <a:solidFill>
                    <a:schemeClr val="tx1"/>
                  </a:solidFill>
                  <a:prstDash val="solid"/>
                  <a:headEnd type="none" w="med" len="med"/>
                  <a:tailEnd type="none" w="med" len="med"/>
                </a:ln>
              </p:spPr>
            </p:sp>
            <p:sp>
              <p:nvSpPr>
                <p:cNvPr id="22571" name="Line 39"/>
                <p:cNvSpPr/>
                <p:nvPr/>
              </p:nvSpPr>
              <p:spPr>
                <a:xfrm>
                  <a:off x="1461" y="530"/>
                  <a:ext cx="167" cy="167"/>
                </a:xfrm>
                <a:prstGeom prst="line">
                  <a:avLst/>
                </a:prstGeom>
                <a:ln w="38100" cap="flat" cmpd="sng">
                  <a:solidFill>
                    <a:schemeClr val="tx1"/>
                  </a:solidFill>
                  <a:prstDash val="solid"/>
                  <a:headEnd type="none" w="med" len="med"/>
                  <a:tailEnd type="none" w="med" len="med"/>
                </a:ln>
              </p:spPr>
            </p:sp>
            <p:sp>
              <p:nvSpPr>
                <p:cNvPr id="22572" name="Line 40"/>
                <p:cNvSpPr/>
                <p:nvPr/>
              </p:nvSpPr>
              <p:spPr>
                <a:xfrm>
                  <a:off x="184" y="908"/>
                  <a:ext cx="133" cy="210"/>
                </a:xfrm>
                <a:prstGeom prst="line">
                  <a:avLst/>
                </a:prstGeom>
                <a:ln w="38100" cap="flat" cmpd="sng">
                  <a:solidFill>
                    <a:schemeClr val="tx1"/>
                  </a:solidFill>
                  <a:prstDash val="solid"/>
                  <a:headEnd type="none" w="med" len="med"/>
                  <a:tailEnd type="none" w="med" len="med"/>
                </a:ln>
              </p:spPr>
            </p:sp>
            <p:sp>
              <p:nvSpPr>
                <p:cNvPr id="22573" name="Line 41"/>
                <p:cNvSpPr/>
                <p:nvPr/>
              </p:nvSpPr>
              <p:spPr>
                <a:xfrm>
                  <a:off x="706" y="897"/>
                  <a:ext cx="155" cy="222"/>
                </a:xfrm>
                <a:prstGeom prst="line">
                  <a:avLst/>
                </a:prstGeom>
                <a:ln w="38100" cap="flat" cmpd="sng">
                  <a:solidFill>
                    <a:schemeClr val="tx1"/>
                  </a:solidFill>
                  <a:prstDash val="solid"/>
                  <a:headEnd type="none" w="med" len="med"/>
                  <a:tailEnd type="none" w="med" len="med"/>
                </a:ln>
              </p:spPr>
            </p:sp>
            <p:sp>
              <p:nvSpPr>
                <p:cNvPr id="22574" name="Line 42"/>
                <p:cNvSpPr/>
                <p:nvPr/>
              </p:nvSpPr>
              <p:spPr>
                <a:xfrm>
                  <a:off x="1184" y="897"/>
                  <a:ext cx="155" cy="222"/>
                </a:xfrm>
                <a:prstGeom prst="line">
                  <a:avLst/>
                </a:prstGeom>
                <a:ln w="38100" cap="flat" cmpd="sng">
                  <a:solidFill>
                    <a:schemeClr val="tx1"/>
                  </a:solidFill>
                  <a:prstDash val="solid"/>
                  <a:headEnd type="none" w="med" len="med"/>
                  <a:tailEnd type="none" w="med" len="med"/>
                </a:ln>
              </p:spPr>
            </p:sp>
            <p:sp>
              <p:nvSpPr>
                <p:cNvPr id="22575" name="Line 43"/>
                <p:cNvSpPr/>
                <p:nvPr/>
              </p:nvSpPr>
              <p:spPr>
                <a:xfrm>
                  <a:off x="1695" y="882"/>
                  <a:ext cx="155" cy="215"/>
                </a:xfrm>
                <a:prstGeom prst="line">
                  <a:avLst/>
                </a:prstGeom>
                <a:ln w="38100" cap="flat" cmpd="sng">
                  <a:solidFill>
                    <a:schemeClr val="tx1"/>
                  </a:solidFill>
                  <a:prstDash val="solid"/>
                  <a:headEnd type="none" w="med" len="med"/>
                  <a:tailEnd type="none" w="med" len="med"/>
                </a:ln>
              </p:spPr>
            </p:sp>
            <p:grpSp>
              <p:nvGrpSpPr>
                <p:cNvPr id="22576" name="Group 91"/>
                <p:cNvGrpSpPr/>
                <p:nvPr/>
              </p:nvGrpSpPr>
              <p:grpSpPr>
                <a:xfrm>
                  <a:off x="0" y="0"/>
                  <a:ext cx="1961" cy="1338"/>
                  <a:chOff x="0" y="0"/>
                  <a:chExt cx="1961" cy="1338"/>
                </a:xfrm>
              </p:grpSpPr>
              <p:sp>
                <p:nvSpPr>
                  <p:cNvPr id="22577" name="Oval 23"/>
                  <p:cNvSpPr/>
                  <p:nvPr/>
                </p:nvSpPr>
                <p:spPr>
                  <a:xfrm>
                    <a:off x="1716" y="1104"/>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11</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78" name="Oval 24"/>
                  <p:cNvSpPr/>
                  <p:nvPr/>
                </p:nvSpPr>
                <p:spPr>
                  <a:xfrm>
                    <a:off x="1234" y="1104"/>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8</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79" name="Oval 25"/>
                  <p:cNvSpPr/>
                  <p:nvPr/>
                </p:nvSpPr>
                <p:spPr>
                  <a:xfrm>
                    <a:off x="765" y="1104"/>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5</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0" name="Oval 26"/>
                  <p:cNvSpPr/>
                  <p:nvPr/>
                </p:nvSpPr>
                <p:spPr>
                  <a:xfrm>
                    <a:off x="238" y="1104"/>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2</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1" name="Oval 27"/>
                  <p:cNvSpPr/>
                  <p:nvPr/>
                </p:nvSpPr>
                <p:spPr>
                  <a:xfrm>
                    <a:off x="1489" y="680"/>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10</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2" name="Oval 28"/>
                  <p:cNvSpPr/>
                  <p:nvPr/>
                </p:nvSpPr>
                <p:spPr>
                  <a:xfrm>
                    <a:off x="974" y="680"/>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7</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3" name="Oval 29"/>
                  <p:cNvSpPr/>
                  <p:nvPr/>
                </p:nvSpPr>
                <p:spPr>
                  <a:xfrm>
                    <a:off x="515" y="680"/>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4</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4" name="Oval 30"/>
                  <p:cNvSpPr/>
                  <p:nvPr/>
                </p:nvSpPr>
                <p:spPr>
                  <a:xfrm>
                    <a:off x="0" y="680"/>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5" name="Oval 31"/>
                  <p:cNvSpPr/>
                  <p:nvPr/>
                </p:nvSpPr>
                <p:spPr>
                  <a:xfrm>
                    <a:off x="1263" y="316"/>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9</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6" name="Oval 32"/>
                  <p:cNvSpPr/>
                  <p:nvPr/>
                </p:nvSpPr>
                <p:spPr>
                  <a:xfrm>
                    <a:off x="247" y="316"/>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3</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22587" name="Oval 33"/>
                  <p:cNvSpPr/>
                  <p:nvPr/>
                </p:nvSpPr>
                <p:spPr>
                  <a:xfrm>
                    <a:off x="777" y="0"/>
                    <a:ext cx="245" cy="234"/>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6</a:t>
                    </a:r>
                    <a:endParaRPr lang="en-US" altLang="zh-CN" sz="2000" b="1" dirty="0">
                      <a:solidFill>
                        <a:schemeClr val="bg1"/>
                      </a:solidFill>
                      <a:latin typeface="Times New Roman" panose="02020603050405020304" pitchFamily="18" charset="0"/>
                      <a:ea typeface="宋体" panose="02010600030101010101" pitchFamily="2" charset="-122"/>
                    </a:endParaRPr>
                  </a:p>
                </p:txBody>
              </p:sp>
            </p:grpSp>
          </p:grpSp>
          <p:grpSp>
            <p:nvGrpSpPr>
              <p:cNvPr id="22535" name="组合 52234"/>
              <p:cNvGrpSpPr/>
              <p:nvPr/>
            </p:nvGrpSpPr>
            <p:grpSpPr>
              <a:xfrm rot="0">
                <a:off x="6222" y="6649"/>
                <a:ext cx="865" cy="829"/>
                <a:chOff x="0" y="0"/>
                <a:chExt cx="549263" cy="526014"/>
              </a:xfrm>
            </p:grpSpPr>
            <p:cxnSp>
              <p:nvCxnSpPr>
                <p:cNvPr id="22562" name="直接连接符 52228"/>
                <p:cNvCxnSpPr/>
                <p:nvPr/>
              </p:nvCxnSpPr>
              <p:spPr>
                <a:xfrm flipH="1">
                  <a:off x="261682" y="0"/>
                  <a:ext cx="143565" cy="196542"/>
                </a:xfrm>
                <a:prstGeom prst="line">
                  <a:avLst/>
                </a:prstGeom>
                <a:ln w="38100" cap="flat" cmpd="sng">
                  <a:solidFill>
                    <a:srgbClr val="0000FF"/>
                  </a:solidFill>
                  <a:prstDash val="solid"/>
                  <a:headEnd type="none" w="med" len="med"/>
                  <a:tailEnd type="none" w="med" len="med"/>
                </a:ln>
              </p:spPr>
            </p:cxnSp>
            <p:sp>
              <p:nvSpPr>
                <p:cNvPr id="22563" name="矩形 52224"/>
                <p:cNvSpPr/>
                <p:nvPr/>
              </p:nvSpPr>
              <p:spPr>
                <a:xfrm>
                  <a:off x="-698" y="180928"/>
                  <a:ext cx="549294" cy="34439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3-4</a:t>
                  </a:r>
                  <a:endParaRPr lang="zh-CN" altLang="en-US" sz="1800" b="1" dirty="0">
                    <a:latin typeface="Times New Roman" panose="02020603050405020304" pitchFamily="18" charset="0"/>
                    <a:ea typeface="宋体" panose="02010600030101010101" pitchFamily="2" charset="-122"/>
                  </a:endParaRPr>
                </a:p>
              </p:txBody>
            </p:sp>
          </p:grpSp>
          <p:grpSp>
            <p:nvGrpSpPr>
              <p:cNvPr id="22536" name="组合 52235"/>
              <p:cNvGrpSpPr/>
              <p:nvPr/>
            </p:nvGrpSpPr>
            <p:grpSpPr>
              <a:xfrm rot="0">
                <a:off x="8151" y="6768"/>
                <a:ext cx="865" cy="709"/>
                <a:chOff x="759" y="75507"/>
                <a:chExt cx="549294" cy="449820"/>
              </a:xfrm>
            </p:grpSpPr>
            <p:cxnSp>
              <p:nvCxnSpPr>
                <p:cNvPr id="22560" name="直接连接符 81"/>
                <p:cNvCxnSpPr>
                  <a:stCxn id="22582" idx="4"/>
                </p:cNvCxnSpPr>
                <p:nvPr/>
              </p:nvCxnSpPr>
              <p:spPr>
                <a:xfrm flipH="1">
                  <a:off x="261740" y="75507"/>
                  <a:ext cx="225420" cy="121193"/>
                </a:xfrm>
                <a:prstGeom prst="line">
                  <a:avLst/>
                </a:prstGeom>
                <a:ln w="38100" cap="flat" cmpd="sng">
                  <a:solidFill>
                    <a:srgbClr val="0000FF"/>
                  </a:solidFill>
                  <a:prstDash val="solid"/>
                  <a:headEnd type="none" w="med" len="med"/>
                  <a:tailEnd type="none" w="med" len="med"/>
                </a:ln>
              </p:spPr>
            </p:cxnSp>
            <p:sp>
              <p:nvSpPr>
                <p:cNvPr id="22561" name="矩形 82"/>
                <p:cNvSpPr/>
                <p:nvPr/>
              </p:nvSpPr>
              <p:spPr>
                <a:xfrm>
                  <a:off x="759" y="180928"/>
                  <a:ext cx="549294" cy="34439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6-7</a:t>
                  </a:r>
                  <a:endParaRPr lang="zh-CN" altLang="en-US" sz="1800" b="1" dirty="0">
                    <a:latin typeface="Times New Roman" panose="02020603050405020304" pitchFamily="18" charset="0"/>
                    <a:ea typeface="宋体" panose="02010600030101010101" pitchFamily="2" charset="-122"/>
                  </a:endParaRPr>
                </a:p>
              </p:txBody>
            </p:sp>
          </p:grpSp>
          <p:grpSp>
            <p:nvGrpSpPr>
              <p:cNvPr id="22537" name="组合 52236"/>
              <p:cNvGrpSpPr/>
              <p:nvPr/>
            </p:nvGrpSpPr>
            <p:grpSpPr>
              <a:xfrm rot="0">
                <a:off x="10261" y="6768"/>
                <a:ext cx="865" cy="709"/>
                <a:chOff x="-695" y="75507"/>
                <a:chExt cx="549294" cy="449820"/>
              </a:xfrm>
            </p:grpSpPr>
            <p:cxnSp>
              <p:nvCxnSpPr>
                <p:cNvPr id="22558" name="直接连接符 83"/>
                <p:cNvCxnSpPr>
                  <a:stCxn id="22581" idx="4"/>
                </p:cNvCxnSpPr>
                <p:nvPr/>
              </p:nvCxnSpPr>
              <p:spPr>
                <a:xfrm flipH="1">
                  <a:off x="261740" y="75507"/>
                  <a:ext cx="165096" cy="121193"/>
                </a:xfrm>
                <a:prstGeom prst="line">
                  <a:avLst/>
                </a:prstGeom>
                <a:ln w="38100" cap="flat" cmpd="sng">
                  <a:solidFill>
                    <a:srgbClr val="0000FF"/>
                  </a:solidFill>
                  <a:prstDash val="solid"/>
                  <a:headEnd type="none" w="med" len="med"/>
                  <a:tailEnd type="none" w="med" len="med"/>
                </a:ln>
              </p:spPr>
            </p:cxnSp>
            <p:sp>
              <p:nvSpPr>
                <p:cNvPr id="22559" name="矩形 84"/>
                <p:cNvSpPr/>
                <p:nvPr/>
              </p:nvSpPr>
              <p:spPr>
                <a:xfrm>
                  <a:off x="-695" y="180928"/>
                  <a:ext cx="549294" cy="34439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9-10</a:t>
                  </a:r>
                  <a:endParaRPr lang="zh-CN" altLang="en-US" sz="1800" b="1" dirty="0">
                    <a:latin typeface="Times New Roman" panose="02020603050405020304" pitchFamily="18" charset="0"/>
                    <a:ea typeface="宋体" panose="02010600030101010101" pitchFamily="2" charset="-122"/>
                  </a:endParaRPr>
                </a:p>
              </p:txBody>
            </p:sp>
          </p:grpSp>
          <p:grpSp>
            <p:nvGrpSpPr>
              <p:cNvPr id="22538" name="组合 52233"/>
              <p:cNvGrpSpPr/>
              <p:nvPr/>
            </p:nvGrpSpPr>
            <p:grpSpPr>
              <a:xfrm rot="0">
                <a:off x="4181" y="6649"/>
                <a:ext cx="865" cy="829"/>
                <a:chOff x="0" y="0"/>
                <a:chExt cx="549263" cy="526014"/>
              </a:xfrm>
            </p:grpSpPr>
            <p:cxnSp>
              <p:nvCxnSpPr>
                <p:cNvPr id="22556" name="直接连接符 85"/>
                <p:cNvCxnSpPr/>
                <p:nvPr/>
              </p:nvCxnSpPr>
              <p:spPr>
                <a:xfrm flipH="1">
                  <a:off x="261682" y="0"/>
                  <a:ext cx="143565" cy="196542"/>
                </a:xfrm>
                <a:prstGeom prst="line">
                  <a:avLst/>
                </a:prstGeom>
                <a:ln w="38100" cap="flat" cmpd="sng">
                  <a:solidFill>
                    <a:srgbClr val="0000FF"/>
                  </a:solidFill>
                  <a:prstDash val="solid"/>
                  <a:headEnd type="none" w="med" len="med"/>
                  <a:tailEnd type="none" w="med" len="med"/>
                </a:ln>
              </p:spPr>
            </p:cxnSp>
            <p:sp>
              <p:nvSpPr>
                <p:cNvPr id="22557" name="矩形 86"/>
                <p:cNvSpPr/>
                <p:nvPr/>
              </p:nvSpPr>
              <p:spPr>
                <a:xfrm>
                  <a:off x="0" y="180928"/>
                  <a:ext cx="549294" cy="34439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a:t>
                  </a:r>
                  <a:endParaRPr lang="zh-CN" altLang="en-US" sz="1800" b="1" dirty="0">
                    <a:latin typeface="Times New Roman" panose="02020603050405020304" pitchFamily="18" charset="0"/>
                    <a:ea typeface="宋体" panose="02010600030101010101" pitchFamily="2" charset="-122"/>
                  </a:endParaRPr>
                </a:p>
              </p:txBody>
            </p:sp>
          </p:grpSp>
          <p:grpSp>
            <p:nvGrpSpPr>
              <p:cNvPr id="22539" name="组合 52237"/>
              <p:cNvGrpSpPr/>
              <p:nvPr/>
            </p:nvGrpSpPr>
            <p:grpSpPr>
              <a:xfrm rot="0">
                <a:off x="5159" y="8349"/>
                <a:ext cx="7760" cy="830"/>
                <a:chOff x="-536" y="79874"/>
                <a:chExt cx="4927773" cy="527287"/>
              </a:xfrm>
            </p:grpSpPr>
            <p:cxnSp>
              <p:nvCxnSpPr>
                <p:cNvPr id="22540" name="直接连接符 87"/>
                <p:cNvCxnSpPr>
                  <a:stCxn id="22580" idx="4"/>
                </p:cNvCxnSpPr>
                <p:nvPr/>
              </p:nvCxnSpPr>
              <p:spPr>
                <a:xfrm flipH="1">
                  <a:off x="261732" y="80148"/>
                  <a:ext cx="293380" cy="175290"/>
                </a:xfrm>
                <a:prstGeom prst="line">
                  <a:avLst/>
                </a:prstGeom>
                <a:ln w="38100" cap="flat" cmpd="sng">
                  <a:solidFill>
                    <a:srgbClr val="0000FF"/>
                  </a:solidFill>
                  <a:prstDash val="solid"/>
                  <a:headEnd type="none" w="med" len="med"/>
                  <a:tailEnd type="none" w="med" len="med"/>
                </a:ln>
              </p:spPr>
            </p:cxnSp>
            <p:sp>
              <p:nvSpPr>
                <p:cNvPr id="22541" name="矩形 88"/>
                <p:cNvSpPr/>
                <p:nvPr/>
              </p:nvSpPr>
              <p:spPr>
                <a:xfrm>
                  <a:off x="-536" y="238956"/>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1-2</a:t>
                  </a:r>
                  <a:endParaRPr lang="zh-CN" altLang="en-US" sz="1800" b="1" dirty="0">
                    <a:latin typeface="Times New Roman" panose="02020603050405020304" pitchFamily="18" charset="0"/>
                    <a:ea typeface="宋体" panose="02010600030101010101" pitchFamily="2" charset="-122"/>
                  </a:endParaRPr>
                </a:p>
              </p:txBody>
            </p:sp>
            <p:cxnSp>
              <p:nvCxnSpPr>
                <p:cNvPr id="22542" name="直接连接符 89"/>
                <p:cNvCxnSpPr>
                  <a:stCxn id="22579" idx="4"/>
                </p:cNvCxnSpPr>
                <p:nvPr/>
              </p:nvCxnSpPr>
              <p:spPr>
                <a:xfrm flipH="1">
                  <a:off x="1584677" y="79877"/>
                  <a:ext cx="281315" cy="197519"/>
                </a:xfrm>
                <a:prstGeom prst="line">
                  <a:avLst/>
                </a:prstGeom>
                <a:ln w="38100" cap="flat" cmpd="sng">
                  <a:solidFill>
                    <a:srgbClr val="0000FF"/>
                  </a:solidFill>
                  <a:prstDash val="solid"/>
                  <a:headEnd type="none" w="med" len="med"/>
                  <a:tailEnd type="none" w="med" len="med"/>
                </a:ln>
              </p:spPr>
            </p:cxnSp>
            <p:sp>
              <p:nvSpPr>
                <p:cNvPr id="22543" name="矩形 90"/>
                <p:cNvSpPr/>
                <p:nvPr/>
              </p:nvSpPr>
              <p:spPr>
                <a:xfrm>
                  <a:off x="1321897" y="261175"/>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4-5</a:t>
                  </a:r>
                  <a:endParaRPr lang="zh-CN" altLang="en-US" sz="1800" b="1" dirty="0">
                    <a:latin typeface="Times New Roman" panose="02020603050405020304" pitchFamily="18" charset="0"/>
                    <a:ea typeface="宋体" panose="02010600030101010101" pitchFamily="2" charset="-122"/>
                  </a:endParaRPr>
                </a:p>
              </p:txBody>
            </p:sp>
            <p:cxnSp>
              <p:nvCxnSpPr>
                <p:cNvPr id="22544" name="直接连接符 91"/>
                <p:cNvCxnSpPr/>
                <p:nvPr/>
              </p:nvCxnSpPr>
              <p:spPr>
                <a:xfrm flipH="1">
                  <a:off x="2808813" y="79877"/>
                  <a:ext cx="215273" cy="198069"/>
                </a:xfrm>
                <a:prstGeom prst="line">
                  <a:avLst/>
                </a:prstGeom>
                <a:ln w="38100" cap="flat" cmpd="sng">
                  <a:solidFill>
                    <a:srgbClr val="0000FF"/>
                  </a:solidFill>
                  <a:prstDash val="solid"/>
                  <a:headEnd type="none" w="med" len="med"/>
                  <a:tailEnd type="none" w="med" len="med"/>
                </a:ln>
              </p:spPr>
            </p:cxnSp>
            <p:sp>
              <p:nvSpPr>
                <p:cNvPr id="22545" name="矩形 92"/>
                <p:cNvSpPr/>
                <p:nvPr/>
              </p:nvSpPr>
              <p:spPr>
                <a:xfrm>
                  <a:off x="2547490" y="261175"/>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7-8</a:t>
                  </a:r>
                  <a:endParaRPr lang="zh-CN" altLang="en-US" sz="1800" b="1" dirty="0">
                    <a:latin typeface="Times New Roman" panose="02020603050405020304" pitchFamily="18" charset="0"/>
                    <a:ea typeface="宋体" panose="02010600030101010101" pitchFamily="2" charset="-122"/>
                  </a:endParaRPr>
                </a:p>
              </p:txBody>
            </p:sp>
            <p:cxnSp>
              <p:nvCxnSpPr>
                <p:cNvPr id="22546" name="直接连接符 93"/>
                <p:cNvCxnSpPr/>
                <p:nvPr/>
              </p:nvCxnSpPr>
              <p:spPr>
                <a:xfrm flipH="1">
                  <a:off x="3961907" y="79874"/>
                  <a:ext cx="287030" cy="196164"/>
                </a:xfrm>
                <a:prstGeom prst="line">
                  <a:avLst/>
                </a:prstGeom>
                <a:ln w="38100" cap="flat" cmpd="sng">
                  <a:solidFill>
                    <a:srgbClr val="0000FF"/>
                  </a:solidFill>
                  <a:prstDash val="solid"/>
                  <a:headEnd type="none" w="med" len="med"/>
                  <a:tailEnd type="none" w="med" len="med"/>
                </a:ln>
              </p:spPr>
            </p:cxnSp>
            <p:sp>
              <p:nvSpPr>
                <p:cNvPr id="22547" name="矩形 94"/>
                <p:cNvSpPr/>
                <p:nvPr/>
              </p:nvSpPr>
              <p:spPr>
                <a:xfrm>
                  <a:off x="3771496" y="261175"/>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10-11</a:t>
                  </a:r>
                  <a:endParaRPr lang="zh-CN" altLang="en-US" sz="1800" b="1" dirty="0">
                    <a:latin typeface="Times New Roman" panose="02020603050405020304" pitchFamily="18" charset="0"/>
                    <a:ea typeface="宋体" panose="02010600030101010101" pitchFamily="2" charset="-122"/>
                  </a:endParaRPr>
                </a:p>
              </p:txBody>
            </p:sp>
            <p:sp>
              <p:nvSpPr>
                <p:cNvPr id="22549" name="矩形 96"/>
                <p:cNvSpPr/>
                <p:nvPr/>
              </p:nvSpPr>
              <p:spPr>
                <a:xfrm>
                  <a:off x="575746" y="238956"/>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2-3</a:t>
                  </a:r>
                  <a:endParaRPr lang="zh-CN" altLang="en-US" sz="1800" b="1" dirty="0">
                    <a:latin typeface="Times New Roman" panose="02020603050405020304" pitchFamily="18" charset="0"/>
                    <a:ea typeface="宋体" panose="02010600030101010101" pitchFamily="2" charset="-122"/>
                  </a:endParaRPr>
                </a:p>
              </p:txBody>
            </p:sp>
            <p:cxnSp>
              <p:nvCxnSpPr>
                <p:cNvPr id="22550" name="直接连接符 98"/>
                <p:cNvCxnSpPr>
                  <a:stCxn id="22577" idx="4"/>
                  <a:endCxn id="22555" idx="0"/>
                </p:cNvCxnSpPr>
                <p:nvPr/>
              </p:nvCxnSpPr>
              <p:spPr>
                <a:xfrm>
                  <a:off x="4232368" y="80239"/>
                  <a:ext cx="420385" cy="173310"/>
                </a:xfrm>
                <a:prstGeom prst="line">
                  <a:avLst/>
                </a:prstGeom>
                <a:ln w="38100" cap="flat" cmpd="sng">
                  <a:solidFill>
                    <a:srgbClr val="0000FF"/>
                  </a:solidFill>
                  <a:prstDash val="solid"/>
                  <a:headEnd type="none" w="med" len="med"/>
                  <a:tailEnd type="none" w="med" len="med"/>
                </a:ln>
              </p:spPr>
            </p:cxnSp>
            <p:sp>
              <p:nvSpPr>
                <p:cNvPr id="22551" name="矩形 99"/>
                <p:cNvSpPr/>
                <p:nvPr/>
              </p:nvSpPr>
              <p:spPr>
                <a:xfrm>
                  <a:off x="1944219" y="253241"/>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5-6</a:t>
                  </a:r>
                  <a:endParaRPr lang="zh-CN" altLang="en-US" sz="1800" b="1" dirty="0">
                    <a:latin typeface="Times New Roman" panose="02020603050405020304" pitchFamily="18" charset="0"/>
                    <a:ea typeface="宋体" panose="02010600030101010101" pitchFamily="2" charset="-122"/>
                  </a:endParaRPr>
                </a:p>
              </p:txBody>
            </p:sp>
            <p:cxnSp>
              <p:nvCxnSpPr>
                <p:cNvPr id="22552" name="直接连接符 100"/>
                <p:cNvCxnSpPr>
                  <a:stCxn id="22578" idx="4"/>
                </p:cNvCxnSpPr>
                <p:nvPr/>
              </p:nvCxnSpPr>
              <p:spPr>
                <a:xfrm>
                  <a:off x="3033029" y="79986"/>
                  <a:ext cx="366408" cy="187911"/>
                </a:xfrm>
                <a:prstGeom prst="line">
                  <a:avLst/>
                </a:prstGeom>
                <a:ln w="38100" cap="flat" cmpd="sng">
                  <a:solidFill>
                    <a:srgbClr val="0000FF"/>
                  </a:solidFill>
                  <a:prstDash val="solid"/>
                  <a:headEnd type="none" w="med" len="med"/>
                  <a:tailEnd type="none" w="med" len="med"/>
                </a:ln>
              </p:spPr>
            </p:cxnSp>
            <p:sp>
              <p:nvSpPr>
                <p:cNvPr id="22553" name="矩形 101"/>
                <p:cNvSpPr/>
                <p:nvPr/>
              </p:nvSpPr>
              <p:spPr>
                <a:xfrm>
                  <a:off x="3138061" y="253241"/>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8-9</a:t>
                  </a:r>
                  <a:endParaRPr lang="zh-CN" altLang="en-US" sz="1800" b="1" dirty="0">
                    <a:latin typeface="Times New Roman" panose="02020603050405020304" pitchFamily="18" charset="0"/>
                    <a:ea typeface="宋体" panose="02010600030101010101" pitchFamily="2" charset="-122"/>
                  </a:endParaRPr>
                </a:p>
              </p:txBody>
            </p:sp>
            <p:cxnSp>
              <p:nvCxnSpPr>
                <p:cNvPr id="22554" name="直接连接符 103"/>
                <p:cNvCxnSpPr>
                  <a:stCxn id="22580" idx="4"/>
                </p:cNvCxnSpPr>
                <p:nvPr/>
              </p:nvCxnSpPr>
              <p:spPr>
                <a:xfrm>
                  <a:off x="555179" y="80021"/>
                  <a:ext cx="308621" cy="143534"/>
                </a:xfrm>
                <a:prstGeom prst="line">
                  <a:avLst/>
                </a:prstGeom>
                <a:ln w="38100" cap="flat" cmpd="sng">
                  <a:solidFill>
                    <a:srgbClr val="0000FF"/>
                  </a:solidFill>
                  <a:prstDash val="solid"/>
                  <a:headEnd type="none" w="med" len="med"/>
                  <a:tailEnd type="none" w="med" len="med"/>
                </a:ln>
              </p:spPr>
            </p:cxnSp>
            <p:sp>
              <p:nvSpPr>
                <p:cNvPr id="22555" name="矩形 104"/>
                <p:cNvSpPr/>
                <p:nvPr/>
              </p:nvSpPr>
              <p:spPr>
                <a:xfrm>
                  <a:off x="4377943" y="253241"/>
                  <a:ext cx="549294" cy="345986"/>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11+</a:t>
                  </a:r>
                  <a:endParaRPr lang="zh-CN" altLang="en-US" sz="1800" b="1" dirty="0">
                    <a:latin typeface="Times New Roman" panose="02020603050405020304" pitchFamily="18" charset="0"/>
                    <a:ea typeface="宋体" panose="02010600030101010101" pitchFamily="2" charset="-122"/>
                  </a:endParaRPr>
                </a:p>
              </p:txBody>
            </p:sp>
          </p:grpSp>
          <p:sp>
            <p:nvSpPr>
              <p:cNvPr id="3" name="Text Box 70"/>
              <p:cNvSpPr txBox="1">
                <a:spLocks noChangeArrowheads="1"/>
              </p:cNvSpPr>
              <p:nvPr>
                <p:custDataLst>
                  <p:tags r:id="rId2"/>
                </p:custDataLst>
              </p:nvPr>
            </p:nvSpPr>
            <p:spPr bwMode="auto">
              <a:xfrm>
                <a:off x="6092" y="4046"/>
                <a:ext cx="4033" cy="822"/>
              </a:xfrm>
              <a:prstGeom prst="rect">
                <a:avLst/>
              </a:prstGeom>
              <a:noFill/>
              <a:ln>
                <a:noFill/>
              </a:ln>
            </p:spPr>
            <p:txBody>
              <a:bodyPr wrap="squar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&lt;   =  &gt;</a:t>
                </a:r>
                <a:endParaRPr kumimoji="0" lang="en-US" altLang="zh-CN"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grpSp>
      </p:grpSp>
      <p:sp>
        <p:nvSpPr>
          <p:cNvPr id="31814" name="Rectangle 72"/>
          <p:cNvSpPr>
            <a:spLocks noChangeArrowheads="1"/>
          </p:cNvSpPr>
          <p:nvPr/>
        </p:nvSpPr>
        <p:spPr bwMode="auto">
          <a:xfrm>
            <a:off x="0" y="5877560"/>
            <a:ext cx="9144000" cy="641350"/>
          </a:xfrm>
          <a:prstGeom prst="rect">
            <a:avLst/>
          </a:prstGeom>
          <a:solidFill>
            <a:schemeClr val="accent1">
              <a:lumMod val="75000"/>
            </a:schemeClr>
          </a:solidFill>
          <a:ln w="38100">
            <a:noFill/>
            <a:miter lim="800000"/>
          </a:ln>
        </p:spPr>
        <p:txBody>
          <a:bodyPr wrap="square" anchor="ctr">
            <a:no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    ASL</a:t>
            </a:r>
            <a:r>
              <a:rPr kumimoji="0" lang="zh-CN" altLang="en-US"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a:t>
            </a:r>
            <a:r>
              <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(1*1</a:t>
            </a:r>
            <a:r>
              <a:rPr kumimoji="0" lang="zh-CN" altLang="en-US"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a:t>
            </a:r>
            <a:r>
              <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2×2</a:t>
            </a:r>
            <a:r>
              <a:rPr kumimoji="0" lang="zh-CN" altLang="en-US"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a:t>
            </a:r>
            <a:r>
              <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4×3+4*4 )/11</a:t>
            </a:r>
            <a:r>
              <a:rPr kumimoji="0" lang="zh-CN" altLang="en-US"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a:t>
            </a:r>
            <a:r>
              <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rPr>
              <a:t>33/11=3</a:t>
            </a:r>
            <a:endParaRPr kumimoji="0" lang="en-US" altLang="zh-CN" sz="2800" i="0" u="none" strike="noStrike" kern="1200" cap="none" spc="0" normalizeH="0" baseline="0" noProof="0" dirty="0">
              <a:ln>
                <a:noFill/>
              </a:ln>
              <a:solidFill>
                <a:schemeClr val="bg1"/>
              </a:solidFill>
              <a:effectLst/>
              <a:uLnTx/>
              <a:uFillTx/>
              <a:ea typeface="微软雅黑" panose="020B0503020204020204" pitchFamily="34" charset="-122"/>
              <a:cs typeface="Times New Roman" panose="02020603050405020304" pitchFamily="18" charset="0"/>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2" nodeType="clickEffect">
                                  <p:stCondLst>
                                    <p:cond delay="0"/>
                                  </p:stCondLst>
                                  <p:childTnLst>
                                    <p:set>
                                      <p:cBhvr>
                                        <p:cTn id="11" dur="1" fill="hold">
                                          <p:stCondLst>
                                            <p:cond delay="0"/>
                                          </p:stCondLst>
                                        </p:cTn>
                                        <p:tgtEl>
                                          <p:spTgt spid="31814"/>
                                        </p:tgtEl>
                                        <p:attrNameLst>
                                          <p:attrName>style.visibility</p:attrName>
                                        </p:attrNameLst>
                                      </p:cBhvr>
                                      <p:to>
                                        <p:strVal val="visible"/>
                                      </p:to>
                                    </p:set>
                                    <p:animEffect transition="in" filter="barn(inVertical)">
                                      <p:cBhvr>
                                        <p:cTn id="12" dur="500"/>
                                        <p:tgtEl>
                                          <p:spTgt spid="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14" grpId="1" animBg="1"/>
      <p:bldP spid="31814"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折半查找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3555" name="Rectangle 3"/>
          <p:cNvSpPr>
            <a:spLocks noGrp="1"/>
          </p:cNvSpPr>
          <p:nvPr>
            <p:ph type="body" idx="4294967295"/>
          </p:nvPr>
        </p:nvSpPr>
        <p:spPr/>
        <p:txBody>
          <a:bodyPr vert="horz" wrap="square" lIns="91440" tIns="45720" rIns="91440" bIns="45720" anchor="t" anchorCtr="0"/>
          <a:p>
            <a:pPr>
              <a:lnSpc>
                <a:spcPct val="125000"/>
              </a:lnSpc>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折半查找的效率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5000"/>
              </a:lnSpc>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个结点的判定树的高度为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log</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，折半查找法在查找过程中进行的比较次数最多不超过其判定树的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高</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度。</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1">
              <a:lnSpc>
                <a:spcPct val="125000"/>
              </a:lnSpc>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假设表长为               ，树的高度                       ，即判定树是高度为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的满二叉树。假设每个数据元素查找概率相等</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5000"/>
              </a:lnSpc>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5000"/>
              </a:lnSpc>
              <a:spcBef>
                <a:spcPct val="0"/>
              </a:spcBef>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5000"/>
              </a:lnSpc>
              <a:spcBef>
                <a:spcPts val="12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T(n)=O(log</a:t>
            </a:r>
            <a:r>
              <a:rPr lang="en-US" altLang="zh-CN" b="1"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3556" name="Object 4"/>
          <p:cNvGraphicFramePr>
            <a:graphicFrameLocks noChangeAspect="1"/>
          </p:cNvGraphicFramePr>
          <p:nvPr/>
        </p:nvGraphicFramePr>
        <p:xfrm>
          <a:off x="1331913" y="3357563"/>
          <a:ext cx="6907212" cy="1223962"/>
        </p:xfrm>
        <a:graphic>
          <a:graphicData uri="http://schemas.openxmlformats.org/presentationml/2006/ole">
            <mc:AlternateContent xmlns:mc="http://schemas.openxmlformats.org/markup-compatibility/2006">
              <mc:Choice xmlns:v="urn:schemas-microsoft-com:vml" Requires="v">
                <p:oleObj spid="_x0000_s3080" name="" r:id="rId1" imgW="3568700" imgH="685800" progId="Equation.3">
                  <p:embed/>
                </p:oleObj>
              </mc:Choice>
              <mc:Fallback>
                <p:oleObj name="" r:id="rId1" imgW="3568700" imgH="685800" progId="Equation.3">
                  <p:embed/>
                  <p:pic>
                    <p:nvPicPr>
                      <p:cNvPr id="0" name="图片 3079"/>
                      <p:cNvPicPr/>
                      <p:nvPr/>
                    </p:nvPicPr>
                    <p:blipFill>
                      <a:blip r:embed="rId2"/>
                      <a:stretch>
                        <a:fillRect/>
                      </a:stretch>
                    </p:blipFill>
                    <p:spPr>
                      <a:xfrm>
                        <a:off x="1331913" y="3357563"/>
                        <a:ext cx="6907212" cy="1223962"/>
                      </a:xfrm>
                      <a:prstGeom prst="rect">
                        <a:avLst/>
                      </a:prstGeom>
                      <a:noFill/>
                      <a:ln w="38100">
                        <a:noFill/>
                        <a:miter/>
                      </a:ln>
                    </p:spPr>
                  </p:pic>
                </p:oleObj>
              </mc:Fallback>
            </mc:AlternateContent>
          </a:graphicData>
        </a:graphic>
      </p:graphicFrame>
      <p:graphicFrame>
        <p:nvGraphicFramePr>
          <p:cNvPr id="23557" name="Object 5"/>
          <p:cNvGraphicFramePr>
            <a:graphicFrameLocks noChangeAspect="1"/>
          </p:cNvGraphicFramePr>
          <p:nvPr/>
        </p:nvGraphicFramePr>
        <p:xfrm>
          <a:off x="5595938" y="2624138"/>
          <a:ext cx="1711325" cy="373062"/>
        </p:xfrm>
        <a:graphic>
          <a:graphicData uri="http://schemas.openxmlformats.org/presentationml/2006/ole">
            <mc:AlternateContent xmlns:mc="http://schemas.openxmlformats.org/markup-compatibility/2006">
              <mc:Choice xmlns:v="urn:schemas-microsoft-com:vml" Requires="v">
                <p:oleObj spid="_x0000_s3079" name="" r:id="rId3" imgW="915035" imgH="215900" progId="Equation.3">
                  <p:embed/>
                </p:oleObj>
              </mc:Choice>
              <mc:Fallback>
                <p:oleObj name="" r:id="rId3" imgW="915035" imgH="215900" progId="Equation.3">
                  <p:embed/>
                  <p:pic>
                    <p:nvPicPr>
                      <p:cNvPr id="0" name="图片 3078"/>
                      <p:cNvPicPr/>
                      <p:nvPr/>
                    </p:nvPicPr>
                    <p:blipFill>
                      <a:blip r:embed="rId4"/>
                      <a:stretch>
                        <a:fillRect/>
                      </a:stretch>
                    </p:blipFill>
                    <p:spPr>
                      <a:xfrm>
                        <a:off x="5595938" y="2624138"/>
                        <a:ext cx="1711325" cy="373062"/>
                      </a:xfrm>
                      <a:prstGeom prst="rect">
                        <a:avLst/>
                      </a:prstGeom>
                      <a:noFill/>
                      <a:ln w="38100">
                        <a:noFill/>
                        <a:miter/>
                      </a:ln>
                    </p:spPr>
                  </p:pic>
                </p:oleObj>
              </mc:Fallback>
            </mc:AlternateContent>
          </a:graphicData>
        </a:graphic>
      </p:graphicFrame>
      <p:graphicFrame>
        <p:nvGraphicFramePr>
          <p:cNvPr id="23558" name="Object 6"/>
          <p:cNvGraphicFramePr>
            <a:graphicFrameLocks noChangeAspect="1"/>
          </p:cNvGraphicFramePr>
          <p:nvPr/>
        </p:nvGraphicFramePr>
        <p:xfrm>
          <a:off x="2627630" y="2565400"/>
          <a:ext cx="1044575" cy="395288"/>
        </p:xfrm>
        <a:graphic>
          <a:graphicData uri="http://schemas.openxmlformats.org/presentationml/2006/ole">
            <mc:AlternateContent xmlns:mc="http://schemas.openxmlformats.org/markup-compatibility/2006">
              <mc:Choice xmlns:v="urn:schemas-microsoft-com:vml" Requires="v">
                <p:oleObj spid="_x0000_s3081" name="" r:id="rId5" imgW="610870" imgH="203835" progId="Equation.3">
                  <p:embed/>
                </p:oleObj>
              </mc:Choice>
              <mc:Fallback>
                <p:oleObj name="" r:id="rId5" imgW="610870" imgH="203835" progId="Equation.3">
                  <p:embed/>
                  <p:pic>
                    <p:nvPicPr>
                      <p:cNvPr id="0" name="图片 3080"/>
                      <p:cNvPicPr/>
                      <p:nvPr/>
                    </p:nvPicPr>
                    <p:blipFill>
                      <a:blip r:embed="rId6"/>
                      <a:stretch>
                        <a:fillRect/>
                      </a:stretch>
                    </p:blipFill>
                    <p:spPr>
                      <a:xfrm>
                        <a:off x="2627630" y="2565400"/>
                        <a:ext cx="1044575" cy="3952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555">
                                            <p:txEl>
                                              <p:charRg st="0" end="8"/>
                                            </p:txEl>
                                          </p:spTgt>
                                        </p:tgtEl>
                                        <p:attrNameLst>
                                          <p:attrName>style.visibility</p:attrName>
                                        </p:attrNameLst>
                                      </p:cBhvr>
                                      <p:to>
                                        <p:strVal val="visible"/>
                                      </p:to>
                                    </p:set>
                                    <p:animEffect transition="in" filter="wipe(up)">
                                      <p:cBhvr>
                                        <p:cTn id="7" dur="500"/>
                                        <p:tgtEl>
                                          <p:spTgt spid="23555">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555">
                                            <p:txEl>
                                              <p:charRg st="8" end="63"/>
                                            </p:txEl>
                                          </p:spTgt>
                                        </p:tgtEl>
                                        <p:attrNameLst>
                                          <p:attrName>style.visibility</p:attrName>
                                        </p:attrNameLst>
                                      </p:cBhvr>
                                      <p:to>
                                        <p:strVal val="visible"/>
                                      </p:to>
                                    </p:set>
                                    <p:animEffect transition="in" filter="wipe(up)">
                                      <p:cBhvr>
                                        <p:cTn id="12" dur="500"/>
                                        <p:tgtEl>
                                          <p:spTgt spid="23555">
                                            <p:txEl>
                                              <p:charRg st="8"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555">
                                            <p:txEl>
                                              <p:charRg st="63" end="142"/>
                                            </p:txEl>
                                          </p:spTgt>
                                        </p:tgtEl>
                                        <p:attrNameLst>
                                          <p:attrName>style.visibility</p:attrName>
                                        </p:attrNameLst>
                                      </p:cBhvr>
                                      <p:to>
                                        <p:strVal val="visible"/>
                                      </p:to>
                                    </p:set>
                                    <p:animEffect transition="in" filter="wipe(up)">
                                      <p:cBhvr>
                                        <p:cTn id="17" dur="500"/>
                                        <p:tgtEl>
                                          <p:spTgt spid="23555">
                                            <p:txEl>
                                              <p:charRg st="63" end="14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3558"/>
                                        </p:tgtEl>
                                        <p:attrNameLst>
                                          <p:attrName>style.visibility</p:attrName>
                                        </p:attrNameLst>
                                      </p:cBhvr>
                                      <p:to>
                                        <p:strVal val="visible"/>
                                      </p:to>
                                    </p:set>
                                    <p:animEffect transition="in" filter="barn(inVertical)">
                                      <p:cBhvr>
                                        <p:cTn id="20" dur="500"/>
                                        <p:tgtEl>
                                          <p:spTgt spid="23558"/>
                                        </p:tgtEl>
                                      </p:cBhvr>
                                    </p:animEffect>
                                  </p:childTnLst>
                                </p:cTn>
                              </p:par>
                              <p:par>
                                <p:cTn id="21" presetID="16" presetClass="entr" presetSubtype="21" fill="hold" nodeType="withEffect">
                                  <p:stCondLst>
                                    <p:cond delay="0"/>
                                  </p:stCondLst>
                                  <p:childTnLst>
                                    <p:set>
                                      <p:cBhvr>
                                        <p:cTn id="22" dur="1" fill="hold">
                                          <p:stCondLst>
                                            <p:cond delay="0"/>
                                          </p:stCondLst>
                                        </p:cTn>
                                        <p:tgtEl>
                                          <p:spTgt spid="23557"/>
                                        </p:tgtEl>
                                        <p:attrNameLst>
                                          <p:attrName>style.visibility</p:attrName>
                                        </p:attrNameLst>
                                      </p:cBhvr>
                                      <p:to>
                                        <p:strVal val="visible"/>
                                      </p:to>
                                    </p:set>
                                    <p:animEffect transition="in" filter="barn(inVertical)">
                                      <p:cBhvr>
                                        <p:cTn id="23" dur="500"/>
                                        <p:tgtEl>
                                          <p:spTgt spid="235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3555">
                                            <p:txEl>
                                              <p:charRg st="142" end="144"/>
                                            </p:txEl>
                                          </p:spTgt>
                                        </p:tgtEl>
                                        <p:attrNameLst>
                                          <p:attrName>style.visibility</p:attrName>
                                        </p:attrNameLst>
                                      </p:cBhvr>
                                      <p:to>
                                        <p:strVal val="visible"/>
                                      </p:to>
                                    </p:set>
                                    <p:animEffect transition="in" filter="wipe(up)">
                                      <p:cBhvr>
                                        <p:cTn id="28" dur="500"/>
                                        <p:tgtEl>
                                          <p:spTgt spid="23555">
                                            <p:txEl>
                                              <p:charRg st="142" end="144"/>
                                            </p:txEl>
                                          </p:spTgt>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23556"/>
                                        </p:tgtEl>
                                        <p:attrNameLst>
                                          <p:attrName>style.visibility</p:attrName>
                                        </p:attrNameLst>
                                      </p:cBhvr>
                                      <p:to>
                                        <p:strVal val="visible"/>
                                      </p:to>
                                    </p:set>
                                    <p:anim calcmode="lin" valueType="num">
                                      <p:cBhvr additive="base">
                                        <p:cTn id="32" dur="500" fill="hold"/>
                                        <p:tgtEl>
                                          <p:spTgt spid="23556"/>
                                        </p:tgtEl>
                                        <p:attrNameLst>
                                          <p:attrName>ppt_x</p:attrName>
                                        </p:attrNameLst>
                                      </p:cBhvr>
                                      <p:tavLst>
                                        <p:tav tm="0">
                                          <p:val>
                                            <p:strVal val="0-#ppt_w/2"/>
                                          </p:val>
                                        </p:tav>
                                        <p:tav tm="100000">
                                          <p:val>
                                            <p:strVal val="#ppt_x"/>
                                          </p:val>
                                        </p:tav>
                                      </p:tavLst>
                                    </p:anim>
                                    <p:anim calcmode="lin" valueType="num">
                                      <p:cBhvr additive="base">
                                        <p:cTn id="33"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3555">
                                            <p:txEl>
                                              <p:charRg st="145" end="162"/>
                                            </p:txEl>
                                          </p:spTgt>
                                        </p:tgtEl>
                                        <p:attrNameLst>
                                          <p:attrName>style.visibility</p:attrName>
                                        </p:attrNameLst>
                                      </p:cBhvr>
                                      <p:to>
                                        <p:strVal val="visible"/>
                                      </p:to>
                                    </p:set>
                                    <p:animEffect transition="in" filter="wipe(up)">
                                      <p:cBhvr>
                                        <p:cTn id="38" dur="500"/>
                                        <p:tgtEl>
                                          <p:spTgt spid="23555">
                                            <p:txEl>
                                              <p:charRg st="145"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分块查找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p:cNvSpPr>
          <p:nvPr>
            <p:ph type="body" idx="4294967295"/>
          </p:nvPr>
        </p:nvSpPr>
        <p:spPr/>
        <p:txBody>
          <a:bodyPr vert="horz" wrap="square" lIns="91440" tIns="45720" rIns="91440" bIns="45720" anchor="t" anchorCtr="0"/>
          <a:p>
            <a:pPr algn="just"/>
            <a:r>
              <a:rPr lang="zh-CN" altLang="en-US" dirty="0">
                <a:latin typeface="微软雅黑" panose="020B0503020204020204" pitchFamily="34" charset="-122"/>
                <a:ea typeface="微软雅黑" panose="020B0503020204020204" pitchFamily="34" charset="-122"/>
              </a:rPr>
              <a:t>分块查找适用于线性表的分块存储结构（即分块有序表）。</a:t>
            </a:r>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查找过程</a:t>
            </a:r>
            <a:endParaRPr lang="en-US" altLang="zh-CN" dirty="0">
              <a:latin typeface="微软雅黑" panose="020B0503020204020204" pitchFamily="34" charset="-122"/>
              <a:ea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rPr>
              <a:t>将表等分成几块，</a:t>
            </a:r>
            <a:r>
              <a:rPr lang="zh-CN" altLang="en-US" dirty="0">
                <a:solidFill>
                  <a:srgbClr val="FF0000"/>
                </a:solidFill>
                <a:latin typeface="微软雅黑" panose="020B0503020204020204" pitchFamily="34" charset="-122"/>
                <a:ea typeface="微软雅黑" panose="020B0503020204020204" pitchFamily="34" charset="-122"/>
              </a:rPr>
              <a:t>块内无序，块间有序</a:t>
            </a:r>
            <a:r>
              <a:rPr lang="zh-CN" altLang="en-US" dirty="0">
                <a:latin typeface="微软雅黑" panose="020B0503020204020204" pitchFamily="34" charset="-122"/>
                <a:ea typeface="微软雅黑" panose="020B0503020204020204" pitchFamily="34" charset="-122"/>
              </a:rPr>
              <a:t>；可用折半查找先确定待查记录所在块，再在块内顺序查找。</a:t>
            </a:r>
            <a:endParaRPr lang="en-US" altLang="zh-CN" dirty="0">
              <a:latin typeface="微软雅黑" panose="020B0503020204020204" pitchFamily="34" charset="-122"/>
              <a:ea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rPr>
              <a:t>分块有序：指的是后一块中的最小关键字必须大于前一块中最大关键字。</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3" name="组合 1"/>
          <p:cNvGrpSpPr/>
          <p:nvPr/>
        </p:nvGrpSpPr>
        <p:grpSpPr>
          <a:xfrm>
            <a:off x="1042988" y="4005263"/>
            <a:ext cx="6769100" cy="749300"/>
            <a:chOff x="0" y="0"/>
            <a:chExt cx="6768752" cy="749472"/>
          </a:xfrm>
        </p:grpSpPr>
        <p:sp>
          <p:nvSpPr>
            <p:cNvPr id="24581" name="Text Box 5"/>
            <p:cNvSpPr txBox="1"/>
            <p:nvPr/>
          </p:nvSpPr>
          <p:spPr>
            <a:xfrm>
              <a:off x="17461" y="0"/>
              <a:ext cx="6751291" cy="36997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1     2    3     4    5     6    7     8    9    10  11   12  13  14   15   16  17   18</a:t>
              </a:r>
              <a:endParaRPr lang="en-US" altLang="zh-CN" sz="1800" b="1" dirty="0">
                <a:latin typeface="Times New Roman" panose="02020603050405020304" pitchFamily="18" charset="0"/>
                <a:ea typeface="宋体" panose="02010600030101010101" pitchFamily="2" charset="-122"/>
              </a:endParaRPr>
            </a:p>
          </p:txBody>
        </p:sp>
        <p:sp>
          <p:nvSpPr>
            <p:cNvPr id="24582" name="Rectangle 6"/>
            <p:cNvSpPr/>
            <p:nvPr/>
          </p:nvSpPr>
          <p:spPr>
            <a:xfrm>
              <a:off x="0" y="325512"/>
              <a:ext cx="6702080" cy="423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宋体" panose="02010600030101010101" pitchFamily="2" charset="-122"/>
                </a:rPr>
                <a:t>22   12  13    8    9    20  </a:t>
              </a:r>
              <a:r>
                <a:rPr lang="en-US" altLang="zh-CN" sz="1800" b="1" dirty="0">
                  <a:latin typeface="Times New Roman" panose="02020603050405020304" pitchFamily="18" charset="0"/>
                  <a:ea typeface="宋体" panose="02010600030101010101" pitchFamily="2" charset="-122"/>
                </a:rPr>
                <a:t>33   42  44   38  24   48  </a:t>
              </a:r>
              <a:r>
                <a:rPr lang="en-US" altLang="zh-CN" sz="1800" b="1" dirty="0">
                  <a:solidFill>
                    <a:srgbClr val="0000FF"/>
                  </a:solidFill>
                  <a:latin typeface="Times New Roman" panose="02020603050405020304" pitchFamily="18" charset="0"/>
                  <a:ea typeface="宋体" panose="02010600030101010101" pitchFamily="2" charset="-122"/>
                </a:rPr>
                <a:t>60   58  74  57   86  53</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24583" name="Line 7"/>
            <p:cNvSpPr/>
            <p:nvPr/>
          </p:nvSpPr>
          <p:spPr>
            <a:xfrm>
              <a:off x="404791" y="322336"/>
              <a:ext cx="0" cy="423960"/>
            </a:xfrm>
            <a:prstGeom prst="line">
              <a:avLst/>
            </a:prstGeom>
            <a:ln w="9525" cap="flat" cmpd="sng">
              <a:solidFill>
                <a:schemeClr val="tx1"/>
              </a:solidFill>
              <a:prstDash val="solid"/>
              <a:headEnd type="none" w="med" len="med"/>
              <a:tailEnd type="none" w="med" len="med"/>
            </a:ln>
          </p:spPr>
        </p:sp>
        <p:sp>
          <p:nvSpPr>
            <p:cNvPr id="24584" name="Line 8"/>
            <p:cNvSpPr/>
            <p:nvPr/>
          </p:nvSpPr>
          <p:spPr>
            <a:xfrm>
              <a:off x="773072" y="322336"/>
              <a:ext cx="0" cy="423960"/>
            </a:xfrm>
            <a:prstGeom prst="line">
              <a:avLst/>
            </a:prstGeom>
            <a:ln w="9525" cap="flat" cmpd="sng">
              <a:solidFill>
                <a:schemeClr val="tx1"/>
              </a:solidFill>
              <a:prstDash val="solid"/>
              <a:headEnd type="none" w="med" len="med"/>
              <a:tailEnd type="none" w="med" len="med"/>
            </a:ln>
          </p:spPr>
        </p:sp>
        <p:sp>
          <p:nvSpPr>
            <p:cNvPr id="24585" name="Line 9"/>
            <p:cNvSpPr/>
            <p:nvPr/>
          </p:nvSpPr>
          <p:spPr>
            <a:xfrm>
              <a:off x="1141353" y="322336"/>
              <a:ext cx="0" cy="423960"/>
            </a:xfrm>
            <a:prstGeom prst="line">
              <a:avLst/>
            </a:prstGeom>
            <a:ln w="9525" cap="flat" cmpd="sng">
              <a:solidFill>
                <a:schemeClr val="tx1"/>
              </a:solidFill>
              <a:prstDash val="solid"/>
              <a:headEnd type="none" w="med" len="med"/>
              <a:tailEnd type="none" w="med" len="med"/>
            </a:ln>
          </p:spPr>
        </p:sp>
        <p:sp>
          <p:nvSpPr>
            <p:cNvPr id="24586" name="Line 10"/>
            <p:cNvSpPr/>
            <p:nvPr/>
          </p:nvSpPr>
          <p:spPr>
            <a:xfrm>
              <a:off x="1509634" y="322336"/>
              <a:ext cx="0" cy="423960"/>
            </a:xfrm>
            <a:prstGeom prst="line">
              <a:avLst/>
            </a:prstGeom>
            <a:ln w="9525" cap="flat" cmpd="sng">
              <a:solidFill>
                <a:schemeClr val="tx1"/>
              </a:solidFill>
              <a:prstDash val="solid"/>
              <a:headEnd type="none" w="med" len="med"/>
              <a:tailEnd type="none" w="med" len="med"/>
            </a:ln>
          </p:spPr>
        </p:sp>
        <p:sp>
          <p:nvSpPr>
            <p:cNvPr id="24587" name="Line 11"/>
            <p:cNvSpPr/>
            <p:nvPr/>
          </p:nvSpPr>
          <p:spPr>
            <a:xfrm>
              <a:off x="1877915" y="322336"/>
              <a:ext cx="0" cy="423960"/>
            </a:xfrm>
            <a:prstGeom prst="line">
              <a:avLst/>
            </a:prstGeom>
            <a:ln w="9525" cap="flat" cmpd="sng">
              <a:solidFill>
                <a:schemeClr val="tx1"/>
              </a:solidFill>
              <a:prstDash val="solid"/>
              <a:headEnd type="none" w="med" len="med"/>
              <a:tailEnd type="none" w="med" len="med"/>
            </a:ln>
          </p:spPr>
        </p:sp>
        <p:sp>
          <p:nvSpPr>
            <p:cNvPr id="24588" name="Line 12"/>
            <p:cNvSpPr/>
            <p:nvPr/>
          </p:nvSpPr>
          <p:spPr>
            <a:xfrm>
              <a:off x="2246197" y="322336"/>
              <a:ext cx="0" cy="423960"/>
            </a:xfrm>
            <a:prstGeom prst="line">
              <a:avLst/>
            </a:prstGeom>
            <a:ln w="9525" cap="flat" cmpd="sng">
              <a:solidFill>
                <a:schemeClr val="tx1"/>
              </a:solidFill>
              <a:prstDash val="solid"/>
              <a:headEnd type="none" w="med" len="med"/>
              <a:tailEnd type="none" w="med" len="med"/>
            </a:ln>
          </p:spPr>
        </p:sp>
        <p:sp>
          <p:nvSpPr>
            <p:cNvPr id="24589" name="Line 13"/>
            <p:cNvSpPr/>
            <p:nvPr/>
          </p:nvSpPr>
          <p:spPr>
            <a:xfrm>
              <a:off x="2614478" y="322336"/>
              <a:ext cx="0" cy="423960"/>
            </a:xfrm>
            <a:prstGeom prst="line">
              <a:avLst/>
            </a:prstGeom>
            <a:ln w="9525" cap="flat" cmpd="sng">
              <a:solidFill>
                <a:schemeClr val="tx1"/>
              </a:solidFill>
              <a:prstDash val="solid"/>
              <a:headEnd type="none" w="med" len="med"/>
              <a:tailEnd type="none" w="med" len="med"/>
            </a:ln>
          </p:spPr>
        </p:sp>
        <p:sp>
          <p:nvSpPr>
            <p:cNvPr id="24590" name="Line 14"/>
            <p:cNvSpPr/>
            <p:nvPr/>
          </p:nvSpPr>
          <p:spPr>
            <a:xfrm>
              <a:off x="2982759" y="322336"/>
              <a:ext cx="0" cy="423960"/>
            </a:xfrm>
            <a:prstGeom prst="line">
              <a:avLst/>
            </a:prstGeom>
            <a:ln w="9525" cap="flat" cmpd="sng">
              <a:solidFill>
                <a:schemeClr val="tx1"/>
              </a:solidFill>
              <a:prstDash val="solid"/>
              <a:headEnd type="none" w="med" len="med"/>
              <a:tailEnd type="none" w="med" len="med"/>
            </a:ln>
          </p:spPr>
        </p:sp>
        <p:sp>
          <p:nvSpPr>
            <p:cNvPr id="24591" name="Line 15"/>
            <p:cNvSpPr/>
            <p:nvPr/>
          </p:nvSpPr>
          <p:spPr>
            <a:xfrm>
              <a:off x="3352628" y="322336"/>
              <a:ext cx="0" cy="423960"/>
            </a:xfrm>
            <a:prstGeom prst="line">
              <a:avLst/>
            </a:prstGeom>
            <a:ln w="9525" cap="flat" cmpd="sng">
              <a:solidFill>
                <a:schemeClr val="tx1"/>
              </a:solidFill>
              <a:prstDash val="solid"/>
              <a:headEnd type="none" w="med" len="med"/>
              <a:tailEnd type="none" w="med" len="med"/>
            </a:ln>
          </p:spPr>
        </p:sp>
        <p:sp>
          <p:nvSpPr>
            <p:cNvPr id="24592" name="Line 16"/>
            <p:cNvSpPr/>
            <p:nvPr/>
          </p:nvSpPr>
          <p:spPr>
            <a:xfrm>
              <a:off x="3720909" y="322336"/>
              <a:ext cx="0" cy="423960"/>
            </a:xfrm>
            <a:prstGeom prst="line">
              <a:avLst/>
            </a:prstGeom>
            <a:ln w="9525" cap="flat" cmpd="sng">
              <a:solidFill>
                <a:schemeClr val="tx1"/>
              </a:solidFill>
              <a:prstDash val="solid"/>
              <a:headEnd type="none" w="med" len="med"/>
              <a:tailEnd type="none" w="med" len="med"/>
            </a:ln>
          </p:spPr>
        </p:sp>
        <p:sp>
          <p:nvSpPr>
            <p:cNvPr id="24593" name="Line 17"/>
            <p:cNvSpPr/>
            <p:nvPr/>
          </p:nvSpPr>
          <p:spPr>
            <a:xfrm>
              <a:off x="4089190" y="322336"/>
              <a:ext cx="0" cy="423960"/>
            </a:xfrm>
            <a:prstGeom prst="line">
              <a:avLst/>
            </a:prstGeom>
            <a:ln w="9525" cap="flat" cmpd="sng">
              <a:solidFill>
                <a:schemeClr val="tx1"/>
              </a:solidFill>
              <a:prstDash val="solid"/>
              <a:headEnd type="none" w="med" len="med"/>
              <a:tailEnd type="none" w="med" len="med"/>
            </a:ln>
          </p:spPr>
        </p:sp>
        <p:sp>
          <p:nvSpPr>
            <p:cNvPr id="24594" name="Line 18"/>
            <p:cNvSpPr/>
            <p:nvPr/>
          </p:nvSpPr>
          <p:spPr>
            <a:xfrm>
              <a:off x="4457471" y="322336"/>
              <a:ext cx="0" cy="423960"/>
            </a:xfrm>
            <a:prstGeom prst="line">
              <a:avLst/>
            </a:prstGeom>
            <a:ln w="9525" cap="flat" cmpd="sng">
              <a:solidFill>
                <a:schemeClr val="tx1"/>
              </a:solidFill>
              <a:prstDash val="solid"/>
              <a:headEnd type="none" w="med" len="med"/>
              <a:tailEnd type="none" w="med" len="med"/>
            </a:ln>
          </p:spPr>
        </p:sp>
        <p:sp>
          <p:nvSpPr>
            <p:cNvPr id="24595" name="Line 19"/>
            <p:cNvSpPr/>
            <p:nvPr/>
          </p:nvSpPr>
          <p:spPr>
            <a:xfrm>
              <a:off x="4825752" y="322336"/>
              <a:ext cx="0" cy="423960"/>
            </a:xfrm>
            <a:prstGeom prst="line">
              <a:avLst/>
            </a:prstGeom>
            <a:ln w="9525" cap="flat" cmpd="sng">
              <a:solidFill>
                <a:schemeClr val="tx1"/>
              </a:solidFill>
              <a:prstDash val="solid"/>
              <a:headEnd type="none" w="med" len="med"/>
              <a:tailEnd type="none" w="med" len="med"/>
            </a:ln>
          </p:spPr>
        </p:sp>
        <p:sp>
          <p:nvSpPr>
            <p:cNvPr id="24596" name="Line 20"/>
            <p:cNvSpPr/>
            <p:nvPr/>
          </p:nvSpPr>
          <p:spPr>
            <a:xfrm>
              <a:off x="5194033" y="322336"/>
              <a:ext cx="0" cy="423960"/>
            </a:xfrm>
            <a:prstGeom prst="line">
              <a:avLst/>
            </a:prstGeom>
            <a:ln w="9525" cap="flat" cmpd="sng">
              <a:solidFill>
                <a:schemeClr val="tx1"/>
              </a:solidFill>
              <a:prstDash val="solid"/>
              <a:headEnd type="none" w="med" len="med"/>
              <a:tailEnd type="none" w="med" len="med"/>
            </a:ln>
          </p:spPr>
        </p:sp>
        <p:sp>
          <p:nvSpPr>
            <p:cNvPr id="24597" name="Line 21"/>
            <p:cNvSpPr/>
            <p:nvPr/>
          </p:nvSpPr>
          <p:spPr>
            <a:xfrm>
              <a:off x="5562314" y="322336"/>
              <a:ext cx="0" cy="423960"/>
            </a:xfrm>
            <a:prstGeom prst="line">
              <a:avLst/>
            </a:prstGeom>
            <a:ln w="9525" cap="flat" cmpd="sng">
              <a:solidFill>
                <a:schemeClr val="tx1"/>
              </a:solidFill>
              <a:prstDash val="solid"/>
              <a:headEnd type="none" w="med" len="med"/>
              <a:tailEnd type="none" w="med" len="med"/>
            </a:ln>
          </p:spPr>
        </p:sp>
        <p:sp>
          <p:nvSpPr>
            <p:cNvPr id="24598" name="Line 22"/>
            <p:cNvSpPr/>
            <p:nvPr/>
          </p:nvSpPr>
          <p:spPr>
            <a:xfrm>
              <a:off x="5930595" y="322336"/>
              <a:ext cx="0" cy="423960"/>
            </a:xfrm>
            <a:prstGeom prst="line">
              <a:avLst/>
            </a:prstGeom>
            <a:ln w="9525" cap="flat" cmpd="sng">
              <a:solidFill>
                <a:schemeClr val="tx1"/>
              </a:solidFill>
              <a:prstDash val="solid"/>
              <a:headEnd type="none" w="med" len="med"/>
              <a:tailEnd type="none" w="med" len="med"/>
            </a:ln>
          </p:spPr>
        </p:sp>
        <p:sp>
          <p:nvSpPr>
            <p:cNvPr id="24599" name="Line 23"/>
            <p:cNvSpPr/>
            <p:nvPr/>
          </p:nvSpPr>
          <p:spPr>
            <a:xfrm>
              <a:off x="6300463" y="322336"/>
              <a:ext cx="0" cy="423960"/>
            </a:xfrm>
            <a:prstGeom prst="line">
              <a:avLst/>
            </a:prstGeom>
            <a:ln w="9525"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9">
                                            <p:txEl>
                                              <p:charRg st="0" end="35"/>
                                            </p:txEl>
                                          </p:spTgt>
                                        </p:tgtEl>
                                        <p:attrNameLst>
                                          <p:attrName>style.visibility</p:attrName>
                                        </p:attrNameLst>
                                      </p:cBhvr>
                                      <p:to>
                                        <p:strVal val="visible"/>
                                      </p:to>
                                    </p:set>
                                    <p:animEffect transition="in" filter="wipe(up)">
                                      <p:cBhvr>
                                        <p:cTn id="7" dur="500"/>
                                        <p:tgtEl>
                                          <p:spTgt spid="24579">
                                            <p:txEl>
                                              <p:charRg st="0" end="3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579">
                                            <p:txEl>
                                              <p:charRg st="35" end="40"/>
                                            </p:txEl>
                                          </p:spTgt>
                                        </p:tgtEl>
                                        <p:attrNameLst>
                                          <p:attrName>style.visibility</p:attrName>
                                        </p:attrNameLst>
                                      </p:cBhvr>
                                      <p:to>
                                        <p:strVal val="visible"/>
                                      </p:to>
                                    </p:set>
                                    <p:animEffect transition="in" filter="wipe(up)">
                                      <p:cBhvr>
                                        <p:cTn id="11" dur="500"/>
                                        <p:tgtEl>
                                          <p:spTgt spid="24579">
                                            <p:txEl>
                                              <p:charRg st="35" end="4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79">
                                            <p:txEl>
                                              <p:charRg st="40" end="85"/>
                                            </p:txEl>
                                          </p:spTgt>
                                        </p:tgtEl>
                                        <p:attrNameLst>
                                          <p:attrName>style.visibility</p:attrName>
                                        </p:attrNameLst>
                                      </p:cBhvr>
                                      <p:to>
                                        <p:strVal val="visible"/>
                                      </p:to>
                                    </p:set>
                                    <p:animEffect transition="in" filter="wipe(up)">
                                      <p:cBhvr>
                                        <p:cTn id="15" dur="500"/>
                                        <p:tgtEl>
                                          <p:spTgt spid="24579">
                                            <p:txEl>
                                              <p:charRg st="40" end="8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79">
                                            <p:txEl>
                                              <p:charRg st="85" end="118"/>
                                            </p:txEl>
                                          </p:spTgt>
                                        </p:tgtEl>
                                        <p:attrNameLst>
                                          <p:attrName>style.visibility</p:attrName>
                                        </p:attrNameLst>
                                      </p:cBhvr>
                                      <p:to>
                                        <p:strVal val="visible"/>
                                      </p:to>
                                    </p:set>
                                    <p:animEffect transition="in" filter="wipe(up)">
                                      <p:cBhvr>
                                        <p:cTn id="19" dur="500"/>
                                        <p:tgtEl>
                                          <p:spTgt spid="24579">
                                            <p:txEl>
                                              <p:charRg st="85" end="11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000000"/>
                                          </p:val>
                                        </p:tav>
                                        <p:tav tm="100000">
                                          <p:val>
                                            <p:strVal val="#ppt_w"/>
                                          </p:val>
                                        </p:tav>
                                      </p:tavLst>
                                    </p:anim>
                                    <p:anim calcmode="lin" valueType="num">
                                      <p:cBhvr>
                                        <p:cTn id="25" dur="500" fill="hold"/>
                                        <p:tgtEl>
                                          <p:spTgt spid="3"/>
                                        </p:tgtEl>
                                        <p:attrNameLst>
                                          <p:attrName>ppt_h</p:attrName>
                                        </p:attrNameLst>
                                      </p:cBhvr>
                                      <p:tavLst>
                                        <p:tav tm="0">
                                          <p:val>
                                            <p:fltVal val="0.00000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分块查找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603" name="Rectangle 3"/>
          <p:cNvSpPr>
            <a:spLocks noGrp="1"/>
          </p:cNvSpPr>
          <p:nvPr>
            <p:ph type="body" idx="4294967295"/>
          </p:nvPr>
        </p:nvSpPr>
        <p:spPr>
          <a:xfrm>
            <a:off x="228600" y="1080135"/>
            <a:ext cx="8785225" cy="5496560"/>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算法实现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建立</a:t>
            </a:r>
            <a:r>
              <a:rPr lang="zh-CN" altLang="en-US" dirty="0">
                <a:solidFill>
                  <a:srgbClr val="FF0000"/>
                </a:solidFill>
                <a:latin typeface="微软雅黑" panose="020B0503020204020204" pitchFamily="34" charset="-122"/>
                <a:ea typeface="微软雅黑" panose="020B0503020204020204" pitchFamily="34" charset="-122"/>
              </a:rPr>
              <a:t>索引表</a:t>
            </a:r>
            <a:r>
              <a:rPr lang="zh-CN" altLang="en-US" dirty="0">
                <a:latin typeface="微软雅黑" panose="020B0503020204020204" pitchFamily="34" charset="-122"/>
                <a:ea typeface="微软雅黑" panose="020B0503020204020204" pitchFamily="34" charset="-122"/>
              </a:rPr>
              <a:t>，每个索引表结点含有最大关键字域和指向本块第一个结点的指针，可用折半查找或顺序查找</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用数组存放待查记录，顺序查找</a:t>
            </a:r>
            <a:endParaRPr lang="en-US" altLang="zh-CN"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25604" name="AutoShape 88"/>
          <p:cNvSpPr/>
          <p:nvPr/>
        </p:nvSpPr>
        <p:spPr>
          <a:xfrm>
            <a:off x="6443663" y="3544888"/>
            <a:ext cx="1570037" cy="460375"/>
          </a:xfrm>
          <a:prstGeom prst="wedgeEllipseCallout">
            <a:avLst>
              <a:gd name="adj1" fmla="val -50606"/>
              <a:gd name="adj2" fmla="val 110343"/>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dirty="0">
                <a:latin typeface="Times New Roman" panose="02020603050405020304" pitchFamily="18" charset="0"/>
              </a:rPr>
              <a:t>查</a:t>
            </a:r>
            <a:r>
              <a:rPr lang="en-US" altLang="zh-CN" sz="1800" b="1" dirty="0">
                <a:solidFill>
                  <a:srgbClr val="FF0000"/>
                </a:solidFill>
                <a:latin typeface="Times New Roman" panose="02020603050405020304" pitchFamily="18" charset="0"/>
              </a:rPr>
              <a:t>38</a:t>
            </a:r>
            <a:endParaRPr lang="en-US" altLang="zh-CN" sz="1800" b="1" dirty="0">
              <a:solidFill>
                <a:srgbClr val="FF0000"/>
              </a:solidFill>
              <a:latin typeface="Times New Roman" panose="02020603050405020304" pitchFamily="18" charset="0"/>
            </a:endParaRPr>
          </a:p>
        </p:txBody>
      </p:sp>
      <p:sp>
        <p:nvSpPr>
          <p:cNvPr id="25606" name="Line 92"/>
          <p:cNvSpPr/>
          <p:nvPr/>
        </p:nvSpPr>
        <p:spPr>
          <a:xfrm>
            <a:off x="4305300" y="2974975"/>
            <a:ext cx="0" cy="457200"/>
          </a:xfrm>
          <a:prstGeom prst="line">
            <a:avLst/>
          </a:prstGeom>
          <a:ln w="38100" cap="flat" cmpd="sng">
            <a:solidFill>
              <a:schemeClr val="tx1"/>
            </a:solidFill>
            <a:prstDash val="solid"/>
            <a:headEnd type="none" w="med" len="med"/>
            <a:tailEnd type="triangle" w="med" len="med"/>
          </a:ln>
        </p:spPr>
      </p:sp>
      <p:sp>
        <p:nvSpPr>
          <p:cNvPr id="25607" name="Line 93"/>
          <p:cNvSpPr/>
          <p:nvPr/>
        </p:nvSpPr>
        <p:spPr>
          <a:xfrm>
            <a:off x="3554413" y="5564188"/>
            <a:ext cx="0" cy="457200"/>
          </a:xfrm>
          <a:prstGeom prst="line">
            <a:avLst/>
          </a:prstGeom>
          <a:ln w="38100" cap="flat" cmpd="sng">
            <a:solidFill>
              <a:schemeClr val="tx1"/>
            </a:solidFill>
            <a:prstDash val="solid"/>
            <a:headEnd type="triangle" w="med" len="med"/>
            <a:tailEnd type="none" w="med" len="med"/>
          </a:ln>
        </p:spPr>
      </p:sp>
      <p:sp>
        <p:nvSpPr>
          <p:cNvPr id="25608" name="Line 94"/>
          <p:cNvSpPr/>
          <p:nvPr/>
        </p:nvSpPr>
        <p:spPr>
          <a:xfrm>
            <a:off x="3924300" y="5564188"/>
            <a:ext cx="0" cy="457200"/>
          </a:xfrm>
          <a:prstGeom prst="line">
            <a:avLst/>
          </a:prstGeom>
          <a:ln w="38100" cap="flat" cmpd="sng">
            <a:solidFill>
              <a:schemeClr val="tx1"/>
            </a:solidFill>
            <a:prstDash val="solid"/>
            <a:headEnd type="triangle" w="med" len="med"/>
            <a:tailEnd type="none" w="med" len="med"/>
          </a:ln>
        </p:spPr>
      </p:sp>
      <p:sp>
        <p:nvSpPr>
          <p:cNvPr id="25609" name="Line 95"/>
          <p:cNvSpPr/>
          <p:nvPr/>
        </p:nvSpPr>
        <p:spPr>
          <a:xfrm>
            <a:off x="4240213" y="5564188"/>
            <a:ext cx="0" cy="457200"/>
          </a:xfrm>
          <a:prstGeom prst="line">
            <a:avLst/>
          </a:prstGeom>
          <a:ln w="38100" cap="flat" cmpd="sng">
            <a:solidFill>
              <a:schemeClr val="tx1"/>
            </a:solidFill>
            <a:prstDash val="solid"/>
            <a:headEnd type="triangle" w="med" len="med"/>
            <a:tailEnd type="none" w="med" len="med"/>
          </a:ln>
        </p:spPr>
      </p:sp>
      <p:sp>
        <p:nvSpPr>
          <p:cNvPr id="25610" name="Line 96"/>
          <p:cNvSpPr/>
          <p:nvPr/>
        </p:nvSpPr>
        <p:spPr>
          <a:xfrm>
            <a:off x="4621213" y="5564188"/>
            <a:ext cx="0" cy="457200"/>
          </a:xfrm>
          <a:prstGeom prst="line">
            <a:avLst/>
          </a:prstGeom>
          <a:ln w="38100" cap="flat" cmpd="sng">
            <a:solidFill>
              <a:schemeClr val="tx1"/>
            </a:solidFill>
            <a:prstDash val="solid"/>
            <a:headEnd type="triangle" w="med" len="med"/>
            <a:tailEnd type="none" w="med" len="med"/>
          </a:ln>
        </p:spPr>
      </p:sp>
      <p:grpSp>
        <p:nvGrpSpPr>
          <p:cNvPr id="3" name="组合 1"/>
          <p:cNvGrpSpPr/>
          <p:nvPr/>
        </p:nvGrpSpPr>
        <p:grpSpPr>
          <a:xfrm>
            <a:off x="1116013" y="3417888"/>
            <a:ext cx="6769100" cy="2098675"/>
            <a:chOff x="0" y="0"/>
            <a:chExt cx="6768752" cy="2099320"/>
          </a:xfrm>
        </p:grpSpPr>
        <p:grpSp>
          <p:nvGrpSpPr>
            <p:cNvPr id="25611" name="Group 71"/>
            <p:cNvGrpSpPr/>
            <p:nvPr/>
          </p:nvGrpSpPr>
          <p:grpSpPr>
            <a:xfrm>
              <a:off x="2292350" y="14288"/>
              <a:ext cx="1797050" cy="758825"/>
              <a:chOff x="0" y="0"/>
              <a:chExt cx="1076" cy="478"/>
            </a:xfrm>
          </p:grpSpPr>
          <p:sp>
            <p:nvSpPr>
              <p:cNvPr id="25648" name="Rectangle 72"/>
              <p:cNvSpPr/>
              <p:nvPr/>
            </p:nvSpPr>
            <p:spPr>
              <a:xfrm>
                <a:off x="0" y="0"/>
                <a:ext cx="1076" cy="47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Times New Roman" panose="02020603050405020304" pitchFamily="18" charset="0"/>
                  <a:ea typeface="宋体" panose="02010600030101010101" pitchFamily="2" charset="-122"/>
                </a:endParaRPr>
              </a:p>
            </p:txBody>
          </p:sp>
          <p:sp>
            <p:nvSpPr>
              <p:cNvPr id="25649" name="Line 73"/>
              <p:cNvSpPr/>
              <p:nvPr/>
            </p:nvSpPr>
            <p:spPr>
              <a:xfrm>
                <a:off x="0" y="245"/>
                <a:ext cx="1056" cy="0"/>
              </a:xfrm>
              <a:prstGeom prst="line">
                <a:avLst/>
              </a:prstGeom>
              <a:ln w="9525" cap="flat" cmpd="sng">
                <a:solidFill>
                  <a:schemeClr val="tx1"/>
                </a:solidFill>
                <a:prstDash val="solid"/>
                <a:headEnd type="none" w="med" len="med"/>
                <a:tailEnd type="none" w="med" len="med"/>
              </a:ln>
            </p:spPr>
          </p:sp>
        </p:grpSp>
        <p:sp>
          <p:nvSpPr>
            <p:cNvPr id="25612" name="Text Box 74"/>
            <p:cNvSpPr txBox="1"/>
            <p:nvPr/>
          </p:nvSpPr>
          <p:spPr>
            <a:xfrm>
              <a:off x="2376365" y="20643"/>
              <a:ext cx="1627104" cy="37000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22       48      86</a:t>
              </a:r>
              <a:endParaRPr lang="en-US" altLang="zh-CN" sz="1800" b="1" dirty="0">
                <a:latin typeface="Times New Roman" panose="02020603050405020304" pitchFamily="18" charset="0"/>
                <a:ea typeface="宋体" panose="02010600030101010101" pitchFamily="2" charset="-122"/>
              </a:endParaRPr>
            </a:p>
          </p:txBody>
        </p:sp>
        <p:sp>
          <p:nvSpPr>
            <p:cNvPr id="25613" name="Line 75"/>
            <p:cNvSpPr/>
            <p:nvPr/>
          </p:nvSpPr>
          <p:spPr>
            <a:xfrm>
              <a:off x="2874963" y="14288"/>
              <a:ext cx="0" cy="758825"/>
            </a:xfrm>
            <a:prstGeom prst="line">
              <a:avLst/>
            </a:prstGeom>
            <a:ln w="9525" cap="flat" cmpd="sng">
              <a:solidFill>
                <a:schemeClr val="tx1"/>
              </a:solidFill>
              <a:prstDash val="solid"/>
              <a:headEnd type="none" w="med" len="med"/>
              <a:tailEnd type="none" w="med" len="med"/>
            </a:ln>
          </p:spPr>
        </p:sp>
        <p:sp>
          <p:nvSpPr>
            <p:cNvPr id="25614" name="Line 76"/>
            <p:cNvSpPr/>
            <p:nvPr/>
          </p:nvSpPr>
          <p:spPr>
            <a:xfrm>
              <a:off x="3509963" y="14288"/>
              <a:ext cx="0" cy="758825"/>
            </a:xfrm>
            <a:prstGeom prst="line">
              <a:avLst/>
            </a:prstGeom>
            <a:ln w="9525" cap="flat" cmpd="sng">
              <a:solidFill>
                <a:schemeClr val="tx1"/>
              </a:solidFill>
              <a:prstDash val="solid"/>
              <a:headEnd type="none" w="med" len="med"/>
              <a:tailEnd type="none" w="med" len="med"/>
            </a:ln>
          </p:spPr>
        </p:sp>
        <p:sp>
          <p:nvSpPr>
            <p:cNvPr id="25615" name="Text Box 77"/>
            <p:cNvSpPr txBox="1"/>
            <p:nvPr/>
          </p:nvSpPr>
          <p:spPr>
            <a:xfrm>
              <a:off x="2436687" y="409701"/>
              <a:ext cx="1569957" cy="3684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1         7       13</a:t>
              </a:r>
              <a:endParaRPr lang="en-US" altLang="zh-CN" sz="1800" b="1" dirty="0">
                <a:latin typeface="Times New Roman" panose="02020603050405020304" pitchFamily="18" charset="0"/>
                <a:ea typeface="宋体" panose="02010600030101010101" pitchFamily="2" charset="-122"/>
              </a:endParaRPr>
            </a:p>
          </p:txBody>
        </p:sp>
        <p:sp>
          <p:nvSpPr>
            <p:cNvPr id="25616" name="Line 78"/>
            <p:cNvSpPr/>
            <p:nvPr/>
          </p:nvSpPr>
          <p:spPr>
            <a:xfrm>
              <a:off x="2505075" y="773113"/>
              <a:ext cx="0" cy="265112"/>
            </a:xfrm>
            <a:prstGeom prst="line">
              <a:avLst/>
            </a:prstGeom>
            <a:ln w="28575" cap="flat" cmpd="sng">
              <a:solidFill>
                <a:schemeClr val="hlink"/>
              </a:solidFill>
              <a:prstDash val="solid"/>
              <a:headEnd type="none" w="med" len="med"/>
              <a:tailEnd type="none" w="med" len="med"/>
            </a:ln>
          </p:spPr>
        </p:sp>
        <p:sp>
          <p:nvSpPr>
            <p:cNvPr id="25617" name="Line 79"/>
            <p:cNvSpPr/>
            <p:nvPr/>
          </p:nvSpPr>
          <p:spPr>
            <a:xfrm flipH="1">
              <a:off x="280988" y="1038225"/>
              <a:ext cx="2224087" cy="0"/>
            </a:xfrm>
            <a:prstGeom prst="line">
              <a:avLst/>
            </a:prstGeom>
            <a:ln w="28575" cap="flat" cmpd="sng">
              <a:solidFill>
                <a:schemeClr val="hlink"/>
              </a:solidFill>
              <a:prstDash val="solid"/>
              <a:headEnd type="none" w="med" len="med"/>
              <a:tailEnd type="none" w="med" len="med"/>
            </a:ln>
          </p:spPr>
        </p:sp>
        <p:sp>
          <p:nvSpPr>
            <p:cNvPr id="25618" name="Line 80"/>
            <p:cNvSpPr/>
            <p:nvPr/>
          </p:nvSpPr>
          <p:spPr>
            <a:xfrm>
              <a:off x="263525" y="1038225"/>
              <a:ext cx="0" cy="563563"/>
            </a:xfrm>
            <a:prstGeom prst="line">
              <a:avLst/>
            </a:prstGeom>
            <a:ln w="28575" cap="flat" cmpd="sng">
              <a:solidFill>
                <a:schemeClr val="hlink"/>
              </a:solidFill>
              <a:prstDash val="solid"/>
              <a:headEnd type="none" w="med" len="med"/>
              <a:tailEnd type="triangle" w="med" len="med"/>
            </a:ln>
          </p:spPr>
        </p:sp>
        <p:sp>
          <p:nvSpPr>
            <p:cNvPr id="25619" name="Line 81"/>
            <p:cNvSpPr/>
            <p:nvPr/>
          </p:nvSpPr>
          <p:spPr>
            <a:xfrm>
              <a:off x="3157538" y="773113"/>
              <a:ext cx="0" cy="528637"/>
            </a:xfrm>
            <a:prstGeom prst="line">
              <a:avLst/>
            </a:prstGeom>
            <a:ln w="28575" cap="flat" cmpd="sng">
              <a:solidFill>
                <a:schemeClr val="hlink"/>
              </a:solidFill>
              <a:prstDash val="solid"/>
              <a:headEnd type="none" w="med" len="med"/>
              <a:tailEnd type="none" w="med" len="med"/>
            </a:ln>
          </p:spPr>
        </p:sp>
        <p:sp>
          <p:nvSpPr>
            <p:cNvPr id="25620" name="Line 82"/>
            <p:cNvSpPr/>
            <p:nvPr/>
          </p:nvSpPr>
          <p:spPr>
            <a:xfrm flipH="1">
              <a:off x="2487613" y="1307232"/>
              <a:ext cx="669925" cy="0"/>
            </a:xfrm>
            <a:prstGeom prst="line">
              <a:avLst/>
            </a:prstGeom>
            <a:ln w="28575" cap="flat" cmpd="sng">
              <a:solidFill>
                <a:schemeClr val="hlink"/>
              </a:solidFill>
              <a:prstDash val="solid"/>
              <a:headEnd type="none" w="med" len="med"/>
              <a:tailEnd type="none" w="med" len="med"/>
            </a:ln>
          </p:spPr>
        </p:sp>
        <p:sp>
          <p:nvSpPr>
            <p:cNvPr id="25621" name="Line 83"/>
            <p:cNvSpPr/>
            <p:nvPr/>
          </p:nvSpPr>
          <p:spPr>
            <a:xfrm>
              <a:off x="2505075" y="1284288"/>
              <a:ext cx="0" cy="406400"/>
            </a:xfrm>
            <a:prstGeom prst="line">
              <a:avLst/>
            </a:prstGeom>
            <a:ln w="28575" cap="flat" cmpd="sng">
              <a:solidFill>
                <a:schemeClr val="hlink"/>
              </a:solidFill>
              <a:prstDash val="solid"/>
              <a:headEnd type="none" w="med" len="med"/>
              <a:tailEnd type="triangle" w="med" len="med"/>
            </a:ln>
          </p:spPr>
        </p:sp>
        <p:sp>
          <p:nvSpPr>
            <p:cNvPr id="25622" name="Line 84"/>
            <p:cNvSpPr/>
            <p:nvPr/>
          </p:nvSpPr>
          <p:spPr>
            <a:xfrm>
              <a:off x="3844925" y="773113"/>
              <a:ext cx="0" cy="352425"/>
            </a:xfrm>
            <a:prstGeom prst="line">
              <a:avLst/>
            </a:prstGeom>
            <a:ln w="28575" cap="flat" cmpd="sng">
              <a:solidFill>
                <a:schemeClr val="hlink"/>
              </a:solidFill>
              <a:prstDash val="solid"/>
              <a:headEnd type="none" w="med" len="med"/>
              <a:tailEnd type="none" w="med" len="med"/>
            </a:ln>
          </p:spPr>
        </p:sp>
        <p:sp>
          <p:nvSpPr>
            <p:cNvPr id="25623" name="Line 85"/>
            <p:cNvSpPr/>
            <p:nvPr/>
          </p:nvSpPr>
          <p:spPr>
            <a:xfrm>
              <a:off x="3844925" y="1125538"/>
              <a:ext cx="907603" cy="0"/>
            </a:xfrm>
            <a:prstGeom prst="line">
              <a:avLst/>
            </a:prstGeom>
            <a:ln w="28575" cap="flat" cmpd="sng">
              <a:solidFill>
                <a:schemeClr val="hlink"/>
              </a:solidFill>
              <a:prstDash val="solid"/>
              <a:headEnd type="none" w="med" len="med"/>
              <a:tailEnd type="none" w="med" len="med"/>
            </a:ln>
          </p:spPr>
        </p:sp>
        <p:sp>
          <p:nvSpPr>
            <p:cNvPr id="25624" name="Line 86"/>
            <p:cNvSpPr/>
            <p:nvPr/>
          </p:nvSpPr>
          <p:spPr>
            <a:xfrm>
              <a:off x="4752528" y="1125538"/>
              <a:ext cx="0" cy="530225"/>
            </a:xfrm>
            <a:prstGeom prst="line">
              <a:avLst/>
            </a:prstGeom>
            <a:ln w="28575" cap="flat" cmpd="sng">
              <a:solidFill>
                <a:schemeClr val="hlink"/>
              </a:solidFill>
              <a:prstDash val="solid"/>
              <a:headEnd type="none" w="med" len="med"/>
              <a:tailEnd type="triangle" w="med" len="med"/>
            </a:ln>
          </p:spPr>
        </p:sp>
        <p:sp>
          <p:nvSpPr>
            <p:cNvPr id="25625" name="Text Box 87"/>
            <p:cNvSpPr txBox="1"/>
            <p:nvPr/>
          </p:nvSpPr>
          <p:spPr>
            <a:xfrm>
              <a:off x="4176464" y="217820"/>
              <a:ext cx="877163" cy="36933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1800" dirty="0">
                  <a:latin typeface="Times New Roman" panose="02020603050405020304" pitchFamily="18" charset="0"/>
                </a:rPr>
                <a:t>索引表</a:t>
              </a:r>
              <a:endParaRPr lang="zh-CN" altLang="zh-CN" sz="1800" dirty="0">
                <a:latin typeface="Times New Roman" panose="02020603050405020304" pitchFamily="18" charset="0"/>
              </a:endParaRPr>
            </a:p>
          </p:txBody>
        </p:sp>
        <p:sp>
          <p:nvSpPr>
            <p:cNvPr id="25626" name="Text Box 89"/>
            <p:cNvSpPr txBox="1"/>
            <p:nvPr/>
          </p:nvSpPr>
          <p:spPr>
            <a:xfrm>
              <a:off x="792088" y="0"/>
              <a:ext cx="1676400" cy="36933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1800" dirty="0">
                  <a:latin typeface="Times New Roman" panose="02020603050405020304" pitchFamily="18" charset="0"/>
                </a:rPr>
                <a:t>最大关键字</a:t>
              </a:r>
              <a:endParaRPr lang="zh-CN" altLang="zh-CN" sz="1800" dirty="0">
                <a:latin typeface="Times New Roman" panose="02020603050405020304" pitchFamily="18" charset="0"/>
              </a:endParaRPr>
            </a:p>
          </p:txBody>
        </p:sp>
        <p:sp>
          <p:nvSpPr>
            <p:cNvPr id="25627" name="Text Box 90"/>
            <p:cNvSpPr txBox="1"/>
            <p:nvPr/>
          </p:nvSpPr>
          <p:spPr>
            <a:xfrm>
              <a:off x="850900" y="381000"/>
              <a:ext cx="1358900" cy="36933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1800" dirty="0">
                  <a:latin typeface="Times New Roman" panose="02020603050405020304" pitchFamily="18" charset="0"/>
                </a:rPr>
                <a:t>起始地址</a:t>
              </a:r>
              <a:endParaRPr lang="zh-CN" altLang="zh-CN" sz="1800" dirty="0">
                <a:latin typeface="Times New Roman" panose="02020603050405020304" pitchFamily="18" charset="0"/>
              </a:endParaRPr>
            </a:p>
          </p:txBody>
        </p:sp>
        <p:grpSp>
          <p:nvGrpSpPr>
            <p:cNvPr id="25628" name="组合 48"/>
            <p:cNvGrpSpPr/>
            <p:nvPr/>
          </p:nvGrpSpPr>
          <p:grpSpPr>
            <a:xfrm>
              <a:off x="0" y="1349848"/>
              <a:ext cx="6768752" cy="749472"/>
              <a:chOff x="0" y="0"/>
              <a:chExt cx="6768752" cy="749472"/>
            </a:xfrm>
          </p:grpSpPr>
          <p:sp>
            <p:nvSpPr>
              <p:cNvPr id="25629" name="Text Box 5"/>
              <p:cNvSpPr txBox="1"/>
              <p:nvPr/>
            </p:nvSpPr>
            <p:spPr>
              <a:xfrm>
                <a:off x="17461" y="-58"/>
                <a:ext cx="6751291" cy="37000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1     2    3     4    5     6    7     8    9    10  11   12  13  14   15   16  17   18</a:t>
                </a:r>
                <a:endParaRPr lang="en-US" altLang="zh-CN" sz="1800" b="1" dirty="0">
                  <a:latin typeface="Times New Roman" panose="02020603050405020304" pitchFamily="18" charset="0"/>
                  <a:ea typeface="宋体" panose="02010600030101010101" pitchFamily="2" charset="-122"/>
                </a:endParaRPr>
              </a:p>
            </p:txBody>
          </p:sp>
          <p:sp>
            <p:nvSpPr>
              <p:cNvPr id="25630" name="Rectangle 6"/>
              <p:cNvSpPr/>
              <p:nvPr/>
            </p:nvSpPr>
            <p:spPr>
              <a:xfrm>
                <a:off x="0" y="325479"/>
                <a:ext cx="6702080" cy="42399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宋体" panose="02010600030101010101" pitchFamily="2" charset="-122"/>
                  </a:rPr>
                  <a:t>22   12  13    8    9    20  </a:t>
                </a:r>
                <a:r>
                  <a:rPr lang="en-US" altLang="zh-CN" sz="1800" b="1" dirty="0">
                    <a:latin typeface="Times New Roman" panose="02020603050405020304" pitchFamily="18" charset="0"/>
                    <a:ea typeface="宋体" panose="02010600030101010101" pitchFamily="2" charset="-122"/>
                  </a:rPr>
                  <a:t>33   42  44  38   24   48  </a:t>
                </a:r>
                <a:r>
                  <a:rPr lang="en-US" altLang="zh-CN" sz="1800" b="1" dirty="0">
                    <a:solidFill>
                      <a:srgbClr val="0000FF"/>
                    </a:solidFill>
                    <a:latin typeface="Times New Roman" panose="02020603050405020304" pitchFamily="18" charset="0"/>
                    <a:ea typeface="宋体" panose="02010600030101010101" pitchFamily="2" charset="-122"/>
                  </a:rPr>
                  <a:t>60   58  74  57   86  53</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25631" name="Line 7"/>
              <p:cNvSpPr/>
              <p:nvPr/>
            </p:nvSpPr>
            <p:spPr>
              <a:xfrm>
                <a:off x="404791" y="322303"/>
                <a:ext cx="0" cy="423993"/>
              </a:xfrm>
              <a:prstGeom prst="line">
                <a:avLst/>
              </a:prstGeom>
              <a:ln w="9525" cap="flat" cmpd="sng">
                <a:solidFill>
                  <a:schemeClr val="tx1"/>
                </a:solidFill>
                <a:prstDash val="solid"/>
                <a:headEnd type="none" w="med" len="med"/>
                <a:tailEnd type="none" w="med" len="med"/>
              </a:ln>
            </p:spPr>
          </p:sp>
          <p:sp>
            <p:nvSpPr>
              <p:cNvPr id="25632" name="Line 8"/>
              <p:cNvSpPr/>
              <p:nvPr/>
            </p:nvSpPr>
            <p:spPr>
              <a:xfrm>
                <a:off x="773072" y="322303"/>
                <a:ext cx="0" cy="423993"/>
              </a:xfrm>
              <a:prstGeom prst="line">
                <a:avLst/>
              </a:prstGeom>
              <a:ln w="9525" cap="flat" cmpd="sng">
                <a:solidFill>
                  <a:schemeClr val="tx1"/>
                </a:solidFill>
                <a:prstDash val="solid"/>
                <a:headEnd type="none" w="med" len="med"/>
                <a:tailEnd type="none" w="med" len="med"/>
              </a:ln>
            </p:spPr>
          </p:sp>
          <p:sp>
            <p:nvSpPr>
              <p:cNvPr id="25633" name="Line 9"/>
              <p:cNvSpPr/>
              <p:nvPr/>
            </p:nvSpPr>
            <p:spPr>
              <a:xfrm>
                <a:off x="1141353" y="322303"/>
                <a:ext cx="0" cy="423993"/>
              </a:xfrm>
              <a:prstGeom prst="line">
                <a:avLst/>
              </a:prstGeom>
              <a:ln w="9525" cap="flat" cmpd="sng">
                <a:solidFill>
                  <a:schemeClr val="tx1"/>
                </a:solidFill>
                <a:prstDash val="solid"/>
                <a:headEnd type="none" w="med" len="med"/>
                <a:tailEnd type="none" w="med" len="med"/>
              </a:ln>
            </p:spPr>
          </p:sp>
          <p:sp>
            <p:nvSpPr>
              <p:cNvPr id="25634" name="Line 10"/>
              <p:cNvSpPr/>
              <p:nvPr/>
            </p:nvSpPr>
            <p:spPr>
              <a:xfrm>
                <a:off x="1509634" y="322303"/>
                <a:ext cx="0" cy="423993"/>
              </a:xfrm>
              <a:prstGeom prst="line">
                <a:avLst/>
              </a:prstGeom>
              <a:ln w="9525" cap="flat" cmpd="sng">
                <a:solidFill>
                  <a:schemeClr val="tx1"/>
                </a:solidFill>
                <a:prstDash val="solid"/>
                <a:headEnd type="none" w="med" len="med"/>
                <a:tailEnd type="none" w="med" len="med"/>
              </a:ln>
            </p:spPr>
          </p:sp>
          <p:sp>
            <p:nvSpPr>
              <p:cNvPr id="25635" name="Line 11"/>
              <p:cNvSpPr/>
              <p:nvPr/>
            </p:nvSpPr>
            <p:spPr>
              <a:xfrm>
                <a:off x="1877915" y="322303"/>
                <a:ext cx="0" cy="423993"/>
              </a:xfrm>
              <a:prstGeom prst="line">
                <a:avLst/>
              </a:prstGeom>
              <a:ln w="9525" cap="flat" cmpd="sng">
                <a:solidFill>
                  <a:schemeClr val="tx1"/>
                </a:solidFill>
                <a:prstDash val="solid"/>
                <a:headEnd type="none" w="med" len="med"/>
                <a:tailEnd type="none" w="med" len="med"/>
              </a:ln>
            </p:spPr>
          </p:sp>
          <p:sp>
            <p:nvSpPr>
              <p:cNvPr id="25636" name="Line 12"/>
              <p:cNvSpPr/>
              <p:nvPr/>
            </p:nvSpPr>
            <p:spPr>
              <a:xfrm>
                <a:off x="2246197" y="322303"/>
                <a:ext cx="0" cy="423993"/>
              </a:xfrm>
              <a:prstGeom prst="line">
                <a:avLst/>
              </a:prstGeom>
              <a:ln w="9525" cap="flat" cmpd="sng">
                <a:solidFill>
                  <a:schemeClr val="tx1"/>
                </a:solidFill>
                <a:prstDash val="solid"/>
                <a:headEnd type="none" w="med" len="med"/>
                <a:tailEnd type="none" w="med" len="med"/>
              </a:ln>
            </p:spPr>
          </p:sp>
          <p:sp>
            <p:nvSpPr>
              <p:cNvPr id="25637" name="Line 13"/>
              <p:cNvSpPr/>
              <p:nvPr/>
            </p:nvSpPr>
            <p:spPr>
              <a:xfrm>
                <a:off x="2614478" y="322303"/>
                <a:ext cx="0" cy="423993"/>
              </a:xfrm>
              <a:prstGeom prst="line">
                <a:avLst/>
              </a:prstGeom>
              <a:ln w="9525" cap="flat" cmpd="sng">
                <a:solidFill>
                  <a:schemeClr val="tx1"/>
                </a:solidFill>
                <a:prstDash val="solid"/>
                <a:headEnd type="none" w="med" len="med"/>
                <a:tailEnd type="none" w="med" len="med"/>
              </a:ln>
            </p:spPr>
          </p:sp>
          <p:sp>
            <p:nvSpPr>
              <p:cNvPr id="25638" name="Line 14"/>
              <p:cNvSpPr/>
              <p:nvPr/>
            </p:nvSpPr>
            <p:spPr>
              <a:xfrm>
                <a:off x="2982759" y="322303"/>
                <a:ext cx="0" cy="423993"/>
              </a:xfrm>
              <a:prstGeom prst="line">
                <a:avLst/>
              </a:prstGeom>
              <a:ln w="9525" cap="flat" cmpd="sng">
                <a:solidFill>
                  <a:schemeClr val="tx1"/>
                </a:solidFill>
                <a:prstDash val="solid"/>
                <a:headEnd type="none" w="med" len="med"/>
                <a:tailEnd type="none" w="med" len="med"/>
              </a:ln>
            </p:spPr>
          </p:sp>
          <p:sp>
            <p:nvSpPr>
              <p:cNvPr id="25639" name="Line 15"/>
              <p:cNvSpPr/>
              <p:nvPr/>
            </p:nvSpPr>
            <p:spPr>
              <a:xfrm>
                <a:off x="3352628" y="322303"/>
                <a:ext cx="0" cy="423993"/>
              </a:xfrm>
              <a:prstGeom prst="line">
                <a:avLst/>
              </a:prstGeom>
              <a:ln w="9525" cap="flat" cmpd="sng">
                <a:solidFill>
                  <a:schemeClr val="tx1"/>
                </a:solidFill>
                <a:prstDash val="solid"/>
                <a:headEnd type="none" w="med" len="med"/>
                <a:tailEnd type="none" w="med" len="med"/>
              </a:ln>
            </p:spPr>
          </p:sp>
          <p:sp>
            <p:nvSpPr>
              <p:cNvPr id="25640" name="Line 16"/>
              <p:cNvSpPr/>
              <p:nvPr/>
            </p:nvSpPr>
            <p:spPr>
              <a:xfrm>
                <a:off x="3720909" y="322303"/>
                <a:ext cx="0" cy="423993"/>
              </a:xfrm>
              <a:prstGeom prst="line">
                <a:avLst/>
              </a:prstGeom>
              <a:ln w="9525" cap="flat" cmpd="sng">
                <a:solidFill>
                  <a:schemeClr val="tx1"/>
                </a:solidFill>
                <a:prstDash val="solid"/>
                <a:headEnd type="none" w="med" len="med"/>
                <a:tailEnd type="none" w="med" len="med"/>
              </a:ln>
            </p:spPr>
          </p:sp>
          <p:sp>
            <p:nvSpPr>
              <p:cNvPr id="25641" name="Line 17"/>
              <p:cNvSpPr/>
              <p:nvPr/>
            </p:nvSpPr>
            <p:spPr>
              <a:xfrm>
                <a:off x="4089190" y="322303"/>
                <a:ext cx="0" cy="423993"/>
              </a:xfrm>
              <a:prstGeom prst="line">
                <a:avLst/>
              </a:prstGeom>
              <a:ln w="9525" cap="flat" cmpd="sng">
                <a:solidFill>
                  <a:schemeClr val="tx1"/>
                </a:solidFill>
                <a:prstDash val="solid"/>
                <a:headEnd type="none" w="med" len="med"/>
                <a:tailEnd type="none" w="med" len="med"/>
              </a:ln>
            </p:spPr>
          </p:sp>
          <p:sp>
            <p:nvSpPr>
              <p:cNvPr id="25642" name="Line 18"/>
              <p:cNvSpPr/>
              <p:nvPr/>
            </p:nvSpPr>
            <p:spPr>
              <a:xfrm>
                <a:off x="4457471" y="322303"/>
                <a:ext cx="0" cy="423993"/>
              </a:xfrm>
              <a:prstGeom prst="line">
                <a:avLst/>
              </a:prstGeom>
              <a:ln w="9525" cap="flat" cmpd="sng">
                <a:solidFill>
                  <a:schemeClr val="tx1"/>
                </a:solidFill>
                <a:prstDash val="solid"/>
                <a:headEnd type="none" w="med" len="med"/>
                <a:tailEnd type="none" w="med" len="med"/>
              </a:ln>
            </p:spPr>
          </p:sp>
          <p:sp>
            <p:nvSpPr>
              <p:cNvPr id="25643" name="Line 19"/>
              <p:cNvSpPr/>
              <p:nvPr/>
            </p:nvSpPr>
            <p:spPr>
              <a:xfrm>
                <a:off x="4825752" y="322303"/>
                <a:ext cx="0" cy="423993"/>
              </a:xfrm>
              <a:prstGeom prst="line">
                <a:avLst/>
              </a:prstGeom>
              <a:ln w="9525" cap="flat" cmpd="sng">
                <a:solidFill>
                  <a:schemeClr val="tx1"/>
                </a:solidFill>
                <a:prstDash val="solid"/>
                <a:headEnd type="none" w="med" len="med"/>
                <a:tailEnd type="none" w="med" len="med"/>
              </a:ln>
            </p:spPr>
          </p:sp>
          <p:sp>
            <p:nvSpPr>
              <p:cNvPr id="25644" name="Line 20"/>
              <p:cNvSpPr/>
              <p:nvPr/>
            </p:nvSpPr>
            <p:spPr>
              <a:xfrm>
                <a:off x="5194033" y="322303"/>
                <a:ext cx="0" cy="423993"/>
              </a:xfrm>
              <a:prstGeom prst="line">
                <a:avLst/>
              </a:prstGeom>
              <a:ln w="9525" cap="flat" cmpd="sng">
                <a:solidFill>
                  <a:schemeClr val="tx1"/>
                </a:solidFill>
                <a:prstDash val="solid"/>
                <a:headEnd type="none" w="med" len="med"/>
                <a:tailEnd type="none" w="med" len="med"/>
              </a:ln>
            </p:spPr>
          </p:sp>
          <p:sp>
            <p:nvSpPr>
              <p:cNvPr id="25645" name="Line 21"/>
              <p:cNvSpPr/>
              <p:nvPr/>
            </p:nvSpPr>
            <p:spPr>
              <a:xfrm>
                <a:off x="5562314" y="322303"/>
                <a:ext cx="0" cy="423993"/>
              </a:xfrm>
              <a:prstGeom prst="line">
                <a:avLst/>
              </a:prstGeom>
              <a:ln w="9525" cap="flat" cmpd="sng">
                <a:solidFill>
                  <a:schemeClr val="tx1"/>
                </a:solidFill>
                <a:prstDash val="solid"/>
                <a:headEnd type="none" w="med" len="med"/>
                <a:tailEnd type="none" w="med" len="med"/>
              </a:ln>
            </p:spPr>
          </p:sp>
          <p:sp>
            <p:nvSpPr>
              <p:cNvPr id="25646" name="Line 22"/>
              <p:cNvSpPr/>
              <p:nvPr/>
            </p:nvSpPr>
            <p:spPr>
              <a:xfrm>
                <a:off x="5930595" y="322303"/>
                <a:ext cx="0" cy="423993"/>
              </a:xfrm>
              <a:prstGeom prst="line">
                <a:avLst/>
              </a:prstGeom>
              <a:ln w="9525" cap="flat" cmpd="sng">
                <a:solidFill>
                  <a:schemeClr val="tx1"/>
                </a:solidFill>
                <a:prstDash val="solid"/>
                <a:headEnd type="none" w="med" len="med"/>
                <a:tailEnd type="none" w="med" len="med"/>
              </a:ln>
            </p:spPr>
          </p:sp>
          <p:sp>
            <p:nvSpPr>
              <p:cNvPr id="25647" name="Line 23"/>
              <p:cNvSpPr/>
              <p:nvPr/>
            </p:nvSpPr>
            <p:spPr>
              <a:xfrm>
                <a:off x="6300463" y="322303"/>
                <a:ext cx="0" cy="423993"/>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604"/>
                                        </p:tgtEl>
                                        <p:attrNameLst>
                                          <p:attrName>style.visibility</p:attrName>
                                        </p:attrNameLst>
                                      </p:cBhvr>
                                      <p:to>
                                        <p:strVal val="visible"/>
                                      </p:to>
                                    </p:set>
                                    <p:animEffect transition="in" filter="wipe(down)">
                                      <p:cBhvr>
                                        <p:cTn id="11" dur="500"/>
                                        <p:tgtEl>
                                          <p:spTgt spid="256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606"/>
                                        </p:tgtEl>
                                        <p:attrNameLst>
                                          <p:attrName>style.visibility</p:attrName>
                                        </p:attrNameLst>
                                      </p:cBhvr>
                                      <p:to>
                                        <p:strVal val="visible"/>
                                      </p:to>
                                    </p:set>
                                    <p:animEffect transition="in" filter="wipe(down)">
                                      <p:cBhvr>
                                        <p:cTn id="16" dur="500"/>
                                        <p:tgtEl>
                                          <p:spTgt spid="2560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5607"/>
                                        </p:tgtEl>
                                        <p:attrNameLst>
                                          <p:attrName>style.visibility</p:attrName>
                                        </p:attrNameLst>
                                      </p:cBhvr>
                                      <p:to>
                                        <p:strVal val="visible"/>
                                      </p:to>
                                    </p:set>
                                    <p:animEffect transition="in" filter="wipe(down)">
                                      <p:cBhvr>
                                        <p:cTn id="21" dur="500"/>
                                        <p:tgtEl>
                                          <p:spTgt spid="2560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5607"/>
                                        </p:tgtEl>
                                      </p:cBhvr>
                                    </p:animEffect>
                                    <p:set>
                                      <p:cBhvr>
                                        <p:cTn id="26" dur="1" fill="hold">
                                          <p:stCondLst>
                                            <p:cond delay="499"/>
                                          </p:stCondLst>
                                        </p:cTn>
                                        <p:tgtEl>
                                          <p:spTgt spid="25607"/>
                                        </p:tgtEl>
                                        <p:attrNameLst>
                                          <p:attrName>style.visibility</p:attrName>
                                        </p:attrNameLst>
                                      </p:cBhvr>
                                      <p:to>
                                        <p:strVal val="hidden"/>
                                      </p:to>
                                    </p:set>
                                  </p:childTnLst>
                                </p:cTn>
                              </p:par>
                              <p:par>
                                <p:cTn id="27" presetID="22" presetClass="entr" presetSubtype="4" fill="hold" nodeType="withEffect">
                                  <p:stCondLst>
                                    <p:cond delay="0"/>
                                  </p:stCondLst>
                                  <p:childTnLst>
                                    <p:set>
                                      <p:cBhvr>
                                        <p:cTn id="28" dur="1" fill="hold">
                                          <p:stCondLst>
                                            <p:cond delay="0"/>
                                          </p:stCondLst>
                                        </p:cTn>
                                        <p:tgtEl>
                                          <p:spTgt spid="25608"/>
                                        </p:tgtEl>
                                        <p:attrNameLst>
                                          <p:attrName>style.visibility</p:attrName>
                                        </p:attrNameLst>
                                      </p:cBhvr>
                                      <p:to>
                                        <p:strVal val="visible"/>
                                      </p:to>
                                    </p:set>
                                    <p:animEffect transition="in" filter="wipe(down)">
                                      <p:cBhvr>
                                        <p:cTn id="29" dur="500"/>
                                        <p:tgtEl>
                                          <p:spTgt spid="2560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25608"/>
                                        </p:tgtEl>
                                      </p:cBhvr>
                                    </p:animEffect>
                                    <p:set>
                                      <p:cBhvr>
                                        <p:cTn id="34" dur="1" fill="hold">
                                          <p:stCondLst>
                                            <p:cond delay="499"/>
                                          </p:stCondLst>
                                        </p:cTn>
                                        <p:tgtEl>
                                          <p:spTgt spid="25608"/>
                                        </p:tgtEl>
                                        <p:attrNameLst>
                                          <p:attrName>style.visibility</p:attrName>
                                        </p:attrNameLst>
                                      </p:cBhvr>
                                      <p:to>
                                        <p:strVal val="hidden"/>
                                      </p:to>
                                    </p:set>
                                  </p:childTnLst>
                                </p:cTn>
                              </p:par>
                              <p:par>
                                <p:cTn id="35" presetID="22" presetClass="entr" presetSubtype="4" fill="hold" nodeType="withEffect">
                                  <p:stCondLst>
                                    <p:cond delay="0"/>
                                  </p:stCondLst>
                                  <p:childTnLst>
                                    <p:set>
                                      <p:cBhvr>
                                        <p:cTn id="36" dur="1" fill="hold">
                                          <p:stCondLst>
                                            <p:cond delay="0"/>
                                          </p:stCondLst>
                                        </p:cTn>
                                        <p:tgtEl>
                                          <p:spTgt spid="25609"/>
                                        </p:tgtEl>
                                        <p:attrNameLst>
                                          <p:attrName>style.visibility</p:attrName>
                                        </p:attrNameLst>
                                      </p:cBhvr>
                                      <p:to>
                                        <p:strVal val="visible"/>
                                      </p:to>
                                    </p:set>
                                    <p:animEffect transition="in" filter="wipe(down)">
                                      <p:cBhvr>
                                        <p:cTn id="37" dur="500"/>
                                        <p:tgtEl>
                                          <p:spTgt spid="256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5609"/>
                                        </p:tgtEl>
                                      </p:cBhvr>
                                    </p:animEffect>
                                    <p:set>
                                      <p:cBhvr>
                                        <p:cTn id="42" dur="1" fill="hold">
                                          <p:stCondLst>
                                            <p:cond delay="499"/>
                                          </p:stCondLst>
                                        </p:cTn>
                                        <p:tgtEl>
                                          <p:spTgt spid="25609"/>
                                        </p:tgtEl>
                                        <p:attrNameLst>
                                          <p:attrName>style.visibility</p:attrName>
                                        </p:attrNameLst>
                                      </p:cBhvr>
                                      <p:to>
                                        <p:strVal val="hidden"/>
                                      </p:to>
                                    </p:set>
                                  </p:childTnLst>
                                </p:cTn>
                              </p:par>
                              <p:par>
                                <p:cTn id="43" presetID="22" presetClass="entr" presetSubtype="4" fill="hold" nodeType="withEffect">
                                  <p:stCondLst>
                                    <p:cond delay="0"/>
                                  </p:stCondLst>
                                  <p:childTnLst>
                                    <p:set>
                                      <p:cBhvr>
                                        <p:cTn id="44" dur="1" fill="hold">
                                          <p:stCondLst>
                                            <p:cond delay="0"/>
                                          </p:stCondLst>
                                        </p:cTn>
                                        <p:tgtEl>
                                          <p:spTgt spid="25610"/>
                                        </p:tgtEl>
                                        <p:attrNameLst>
                                          <p:attrName>style.visibility</p:attrName>
                                        </p:attrNameLst>
                                      </p:cBhvr>
                                      <p:to>
                                        <p:strVal val="visible"/>
                                      </p:to>
                                    </p:set>
                                    <p:animEffect transition="in" filter="wipe(down)">
                                      <p:cBhvr>
                                        <p:cTn id="45"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r>
              <a:rPr lang="en-US" altLang="zh-CN" sz="2000" b="1" noProof="0">
                <a:ln>
                  <a:noFill/>
                </a:ln>
                <a:effectLst>
                  <a:outerShdw blurRad="38100" dist="38100" dir="2700000" algn="tl">
                    <a:srgbClr val="C0C0C0"/>
                  </a:outerShdw>
                </a:effectLst>
                <a:uLnTx/>
                <a:uFillTx/>
                <a:sym typeface="+mn-ea"/>
              </a:rPr>
              <a:t>--</a:t>
            </a:r>
            <a:r>
              <a:rPr lang="zh-CN" altLang="en-US" sz="2000" b="1" noProof="0">
                <a:ln>
                  <a:noFill/>
                </a:ln>
                <a:effectLst>
                  <a:outerShdw blurRad="38100" dist="38100" dir="2700000" algn="tl">
                    <a:srgbClr val="C0C0C0"/>
                  </a:outerShdw>
                </a:effectLst>
                <a:uLnTx/>
                <a:uFillTx/>
                <a:sym typeface="+mn-ea"/>
              </a:rPr>
              <a:t>分块查找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6627"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分块查找的效率</a:t>
            </a:r>
            <a:endParaRPr lang="en-US" altLang="zh-CN" dirty="0">
              <a:latin typeface="Arial" panose="020B0604020202020204" pitchFamily="34" charset="0"/>
            </a:endParaRPr>
          </a:p>
          <a:p>
            <a:pPr lvl="1"/>
            <a:r>
              <a:rPr lang="zh-CN" altLang="en-US" dirty="0">
                <a:latin typeface="Times New Roman" panose="02020603050405020304" pitchFamily="18" charset="0"/>
                <a:ea typeface="黑体" panose="02010609060101010101" pitchFamily="49" charset="-122"/>
              </a:rPr>
              <a:t>将表长</a:t>
            </a:r>
            <a:r>
              <a:rPr lang="en-US" altLang="zh-CN" dirty="0">
                <a:latin typeface="Times New Roman" panose="02020603050405020304" pitchFamily="18" charset="0"/>
                <a:ea typeface="黑体" panose="02010609060101010101" pitchFamily="49" charset="-122"/>
              </a:rPr>
              <a:t>n</a:t>
            </a:r>
            <a:r>
              <a:rPr lang="zh-CN" altLang="en-US" dirty="0">
                <a:latin typeface="Times New Roman" panose="02020603050405020304" pitchFamily="18" charset="0"/>
                <a:ea typeface="黑体" panose="02010609060101010101" pitchFamily="49" charset="-122"/>
              </a:rPr>
              <a:t>为的表平均分成</a:t>
            </a:r>
            <a:r>
              <a:rPr lang="en-US" altLang="zh-CN" dirty="0">
                <a:latin typeface="Times New Roman" panose="02020603050405020304" pitchFamily="18" charset="0"/>
                <a:ea typeface="黑体" panose="02010609060101010101" pitchFamily="49" charset="-122"/>
              </a:rPr>
              <a:t>b</a:t>
            </a:r>
            <a:r>
              <a:rPr lang="zh-CN" altLang="en-US" dirty="0">
                <a:latin typeface="Times New Roman" panose="02020603050405020304" pitchFamily="18" charset="0"/>
                <a:ea typeface="黑体" panose="02010609060101010101" pitchFamily="49" charset="-122"/>
              </a:rPr>
              <a:t>块，每块含</a:t>
            </a:r>
            <a:r>
              <a:rPr lang="en-US" altLang="zh-CN" dirty="0">
                <a:latin typeface="Times New Roman" panose="02020603050405020304" pitchFamily="18" charset="0"/>
                <a:ea typeface="黑体" panose="02010609060101010101" pitchFamily="49" charset="-122"/>
              </a:rPr>
              <a:t>s</a:t>
            </a:r>
            <a:r>
              <a:rPr lang="zh-CN" altLang="en-US" dirty="0">
                <a:latin typeface="Times New Roman" panose="02020603050405020304" pitchFamily="18" charset="0"/>
                <a:ea typeface="黑体" panose="02010609060101010101" pitchFamily="49" charset="-122"/>
              </a:rPr>
              <a:t>个记录，并设表中每个记录的查找概率相等</a:t>
            </a:r>
            <a:endParaRPr lang="en-US" altLang="zh-CN" dirty="0">
              <a:latin typeface="Times New Roman" panose="02020603050405020304" pitchFamily="18" charset="0"/>
              <a:ea typeface="黑体" panose="02010609060101010101" pitchFamily="49" charset="-122"/>
            </a:endParaRPr>
          </a:p>
          <a:p>
            <a:pPr lvl="1"/>
            <a:r>
              <a:rPr lang="en-US" altLang="zh-CN" dirty="0">
                <a:latin typeface="Arial" panose="020B0604020202020204" pitchFamily="34" charset="0"/>
                <a:ea typeface="黑体" panose="02010609060101010101" pitchFamily="49" charset="-122"/>
              </a:rPr>
              <a:t> </a:t>
            </a:r>
            <a:endParaRPr lang="en-US" altLang="zh-CN" dirty="0">
              <a:latin typeface="Arial" panose="020B0604020202020204" pitchFamily="34" charset="0"/>
              <a:ea typeface="黑体" panose="02010609060101010101" pitchFamily="49" charset="-122"/>
            </a:endParaRPr>
          </a:p>
          <a:p>
            <a:pPr lvl="1">
              <a:lnSpc>
                <a:spcPct val="130000"/>
              </a:lnSpc>
              <a:buNone/>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其中：</a:t>
            </a:r>
            <a:r>
              <a:rPr lang="en-US" altLang="zh-CN" i="1" dirty="0">
                <a:latin typeface="Times New Roman" panose="02020603050405020304" pitchFamily="18" charset="0"/>
                <a:ea typeface="黑体" panose="02010609060101010101" pitchFamily="49" charset="-122"/>
              </a:rPr>
              <a:t>L</a:t>
            </a:r>
            <a:r>
              <a:rPr lang="en-US" altLang="zh-CN" i="1" baseline="-25000" dirty="0">
                <a:latin typeface="Times New Roman" panose="02020603050405020304" pitchFamily="18" charset="0"/>
                <a:ea typeface="黑体" panose="02010609060101010101" pitchFamily="49" charset="-122"/>
              </a:rPr>
              <a:t>b</a:t>
            </a:r>
            <a:r>
              <a:rPr lang="zh-CN" altLang="en-US" i="1" baseline="-25000"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查找索引表确定所在块的平均查找长度</a:t>
            </a:r>
            <a:endParaRPr lang="en-US" altLang="zh-CN" dirty="0">
              <a:latin typeface="Times New Roman" panose="02020603050405020304" pitchFamily="18" charset="0"/>
              <a:ea typeface="黑体" panose="02010609060101010101" pitchFamily="49" charset="-122"/>
            </a:endParaRPr>
          </a:p>
          <a:p>
            <a:pPr lvl="1">
              <a:lnSpc>
                <a:spcPct val="130000"/>
              </a:lnSpc>
              <a:buNone/>
            </a:pPr>
            <a:r>
              <a:rPr lang="zh-CN" altLang="en-US" i="1" dirty="0">
                <a:latin typeface="Times New Roman" panose="02020603050405020304" pitchFamily="18" charset="0"/>
                <a:ea typeface="黑体" panose="02010609060101010101" pitchFamily="49" charset="-122"/>
              </a:rPr>
              <a:t>               </a:t>
            </a:r>
            <a:r>
              <a:rPr lang="en-US" altLang="zh-CN" i="1" dirty="0">
                <a:latin typeface="Times New Roman" panose="02020603050405020304" pitchFamily="18" charset="0"/>
                <a:ea typeface="黑体" panose="02010609060101010101" pitchFamily="49" charset="-122"/>
              </a:rPr>
              <a:t>L</a:t>
            </a:r>
            <a:r>
              <a:rPr lang="en-US" altLang="zh-CN" i="1" baseline="-25000" dirty="0">
                <a:latin typeface="Times New Roman" panose="02020603050405020304" pitchFamily="18" charset="0"/>
                <a:ea typeface="黑体" panose="02010609060101010101" pitchFamily="49" charset="-122"/>
              </a:rPr>
              <a:t>w</a:t>
            </a:r>
            <a:r>
              <a:rPr lang="zh-CN" altLang="en-US" i="1" baseline="-25000"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在块中查找元素的平均查找长度</a:t>
            </a:r>
            <a:endParaRPr lang="zh-CN" altLang="en-US" dirty="0">
              <a:latin typeface="Times New Roman" panose="02020603050405020304" pitchFamily="18" charset="0"/>
              <a:ea typeface="黑体" panose="02010609060101010101" pitchFamily="49" charset="-122"/>
            </a:endParaRPr>
          </a:p>
          <a:p>
            <a:pPr lvl="1">
              <a:lnSpc>
                <a:spcPct val="130000"/>
              </a:lnSpc>
            </a:pPr>
            <a:r>
              <a:rPr lang="zh-CN" altLang="en-US" dirty="0">
                <a:latin typeface="Times New Roman" panose="02020603050405020304" pitchFamily="18" charset="0"/>
                <a:ea typeface="黑体" panose="02010609060101010101" pitchFamily="49" charset="-122"/>
              </a:rPr>
              <a:t>用顺序查找确定所在块：</a:t>
            </a:r>
            <a:endParaRPr lang="zh-CN" altLang="en-US" dirty="0">
              <a:latin typeface="Times New Roman" panose="02020603050405020304" pitchFamily="18" charset="0"/>
              <a:ea typeface="黑体" panose="02010609060101010101" pitchFamily="49" charset="-122"/>
            </a:endParaRPr>
          </a:p>
          <a:p>
            <a:pPr lvl="1">
              <a:lnSpc>
                <a:spcPct val="150000"/>
              </a:lnSpc>
              <a:buNone/>
            </a:pPr>
            <a:r>
              <a:rPr lang="zh-CN" altLang="en-US" dirty="0">
                <a:latin typeface="Times New Roman" panose="02020603050405020304" pitchFamily="18" charset="0"/>
                <a:ea typeface="黑体" panose="02010609060101010101" pitchFamily="49" charset="-122"/>
              </a:rPr>
              <a:t>    用折半查找确定所在块：</a:t>
            </a:r>
            <a:endParaRPr lang="zh-CN" altLang="en-US" dirty="0">
              <a:latin typeface="Times New Roman" panose="02020603050405020304" pitchFamily="18" charset="0"/>
              <a:ea typeface="黑体" panose="02010609060101010101" pitchFamily="49" charset="-122"/>
            </a:endParaRPr>
          </a:p>
          <a:p>
            <a:pPr lvl="1"/>
            <a:endParaRPr lang="zh-CN" altLang="en-US" dirty="0">
              <a:latin typeface="Arial" panose="020B0604020202020204" pitchFamily="34" charset="0"/>
              <a:ea typeface="黑体" panose="02010609060101010101" pitchFamily="49" charset="-122"/>
            </a:endParaRPr>
          </a:p>
          <a:p>
            <a:endParaRPr lang="zh-CN" altLang="en-US" dirty="0"/>
          </a:p>
        </p:txBody>
      </p:sp>
      <p:grpSp>
        <p:nvGrpSpPr>
          <p:cNvPr id="26628" name="Group 54"/>
          <p:cNvGrpSpPr/>
          <p:nvPr/>
        </p:nvGrpSpPr>
        <p:grpSpPr>
          <a:xfrm>
            <a:off x="1116013" y="2349500"/>
            <a:ext cx="1990725" cy="504825"/>
            <a:chOff x="0" y="0"/>
            <a:chExt cx="1254" cy="318"/>
          </a:xfrm>
        </p:grpSpPr>
        <p:sp>
          <p:nvSpPr>
            <p:cNvPr id="26663" name="Rectangle 7"/>
            <p:cNvSpPr/>
            <p:nvPr/>
          </p:nvSpPr>
          <p:spPr>
            <a:xfrm>
              <a:off x="1070" y="21"/>
              <a:ext cx="118"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26664" name="Rectangle 8"/>
            <p:cNvSpPr/>
            <p:nvPr/>
          </p:nvSpPr>
          <p:spPr>
            <a:xfrm>
              <a:off x="680" y="21"/>
              <a:ext cx="118"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26665" name="Rectangle 9"/>
            <p:cNvSpPr/>
            <p:nvPr/>
          </p:nvSpPr>
          <p:spPr>
            <a:xfrm>
              <a:off x="0" y="21"/>
              <a:ext cx="355"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ASL</a:t>
              </a:r>
              <a:endParaRPr lang="en-US" altLang="zh-CN" b="1" dirty="0">
                <a:latin typeface="Times New Roman" panose="02020603050405020304" pitchFamily="18" charset="0"/>
                <a:ea typeface="宋体" panose="02010600030101010101" pitchFamily="2" charset="-122"/>
              </a:endParaRPr>
            </a:p>
          </p:txBody>
        </p:sp>
        <p:sp>
          <p:nvSpPr>
            <p:cNvPr id="26666" name="Rectangle 10"/>
            <p:cNvSpPr/>
            <p:nvPr/>
          </p:nvSpPr>
          <p:spPr>
            <a:xfrm>
              <a:off x="1157" y="136"/>
              <a:ext cx="97" cy="174"/>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i="1" dirty="0">
                  <a:latin typeface="Times New Roman" panose="02020603050405020304" pitchFamily="18" charset="0"/>
                  <a:ea typeface="宋体" panose="02010600030101010101" pitchFamily="2" charset="-122"/>
                </a:rPr>
                <a:t>w</a:t>
              </a:r>
              <a:endParaRPr lang="en-US" altLang="zh-CN" sz="1800" b="1" dirty="0">
                <a:latin typeface="Times New Roman" panose="02020603050405020304" pitchFamily="18" charset="0"/>
                <a:ea typeface="宋体" panose="02010600030101010101" pitchFamily="2" charset="-122"/>
              </a:endParaRPr>
            </a:p>
          </p:txBody>
        </p:sp>
        <p:sp>
          <p:nvSpPr>
            <p:cNvPr id="26667" name="Rectangle 11"/>
            <p:cNvSpPr/>
            <p:nvPr/>
          </p:nvSpPr>
          <p:spPr>
            <a:xfrm>
              <a:off x="782" y="136"/>
              <a:ext cx="73" cy="174"/>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i="1" dirty="0">
                  <a:latin typeface="Times New Roman" panose="02020603050405020304" pitchFamily="18" charset="0"/>
                  <a:ea typeface="宋体" panose="02010600030101010101" pitchFamily="2" charset="-122"/>
                </a:rPr>
                <a:t>b</a:t>
              </a:r>
              <a:endParaRPr lang="en-US" altLang="zh-CN" sz="1800" b="1" dirty="0">
                <a:latin typeface="Times New Roman" panose="02020603050405020304" pitchFamily="18" charset="0"/>
                <a:ea typeface="宋体" panose="02010600030101010101" pitchFamily="2" charset="-122"/>
              </a:endParaRPr>
            </a:p>
          </p:txBody>
        </p:sp>
        <p:sp>
          <p:nvSpPr>
            <p:cNvPr id="26668" name="Rectangle 12"/>
            <p:cNvSpPr/>
            <p:nvPr/>
          </p:nvSpPr>
          <p:spPr>
            <a:xfrm>
              <a:off x="358" y="85"/>
              <a:ext cx="129"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i="1" dirty="0">
                  <a:latin typeface="Times New Roman" panose="02020603050405020304" pitchFamily="18" charset="0"/>
                  <a:ea typeface="宋体" panose="02010600030101010101" pitchFamily="2" charset="-122"/>
                </a:rPr>
                <a:t>bs</a:t>
              </a:r>
              <a:endParaRPr lang="en-US" altLang="zh-CN" b="1" dirty="0">
                <a:latin typeface="Times New Roman" panose="02020603050405020304" pitchFamily="18" charset="0"/>
                <a:ea typeface="宋体" panose="02010600030101010101" pitchFamily="2" charset="-122"/>
              </a:endParaRPr>
            </a:p>
          </p:txBody>
        </p:sp>
        <p:sp>
          <p:nvSpPr>
            <p:cNvPr id="26669" name="Rectangle 13"/>
            <p:cNvSpPr/>
            <p:nvPr/>
          </p:nvSpPr>
          <p:spPr>
            <a:xfrm>
              <a:off x="912" y="0"/>
              <a:ext cx="10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70" name="Rectangle 14"/>
            <p:cNvSpPr/>
            <p:nvPr/>
          </p:nvSpPr>
          <p:spPr>
            <a:xfrm>
              <a:off x="525" y="0"/>
              <a:ext cx="10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26629" name="组合 2"/>
          <p:cNvGrpSpPr/>
          <p:nvPr/>
        </p:nvGrpSpPr>
        <p:grpSpPr>
          <a:xfrm>
            <a:off x="4327525" y="4210050"/>
            <a:ext cx="2765425" cy="803275"/>
            <a:chOff x="0" y="0"/>
            <a:chExt cx="2765426" cy="803276"/>
          </a:xfrm>
        </p:grpSpPr>
        <p:sp>
          <p:nvSpPr>
            <p:cNvPr id="26647" name="Rectangle 36"/>
            <p:cNvSpPr/>
            <p:nvPr/>
          </p:nvSpPr>
          <p:spPr>
            <a:xfrm>
              <a:off x="0" y="252413"/>
              <a:ext cx="563563"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ASL</a:t>
              </a:r>
              <a:endParaRPr lang="en-US" altLang="zh-CN" b="1" dirty="0">
                <a:latin typeface="Times New Roman" panose="02020603050405020304" pitchFamily="18" charset="0"/>
                <a:ea typeface="宋体" panose="02010600030101010101" pitchFamily="2" charset="-122"/>
              </a:endParaRPr>
            </a:p>
          </p:txBody>
        </p:sp>
        <p:sp>
          <p:nvSpPr>
            <p:cNvPr id="26648" name="Rectangle 37"/>
            <p:cNvSpPr/>
            <p:nvPr/>
          </p:nvSpPr>
          <p:spPr>
            <a:xfrm>
              <a:off x="590550" y="442913"/>
              <a:ext cx="182563" cy="2460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600" b="1" i="1" dirty="0">
                  <a:latin typeface="Times New Roman" panose="02020603050405020304" pitchFamily="18" charset="0"/>
                  <a:ea typeface="宋体" panose="02010600030101010101" pitchFamily="2" charset="-122"/>
                </a:rPr>
                <a:t>bs</a:t>
              </a:r>
              <a:endParaRPr lang="en-US" altLang="zh-CN" b="1" dirty="0">
                <a:latin typeface="Times New Roman" panose="02020603050405020304" pitchFamily="18" charset="0"/>
                <a:ea typeface="宋体" panose="02010600030101010101" pitchFamily="2" charset="-122"/>
              </a:endParaRPr>
            </a:p>
          </p:txBody>
        </p:sp>
        <p:sp>
          <p:nvSpPr>
            <p:cNvPr id="26649" name="Rectangle 38"/>
            <p:cNvSpPr/>
            <p:nvPr/>
          </p:nvSpPr>
          <p:spPr>
            <a:xfrm>
              <a:off x="714375" y="219075"/>
              <a:ext cx="168275"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50" name="Line 40"/>
            <p:cNvSpPr/>
            <p:nvPr/>
          </p:nvSpPr>
          <p:spPr>
            <a:xfrm>
              <a:off x="1608138" y="406400"/>
              <a:ext cx="176213" cy="1588"/>
            </a:xfrm>
            <a:prstGeom prst="line">
              <a:avLst/>
            </a:prstGeom>
            <a:ln w="11113" cap="flat" cmpd="sng">
              <a:solidFill>
                <a:schemeClr val="tx1"/>
              </a:solidFill>
              <a:prstDash val="solid"/>
              <a:headEnd type="none" w="med" len="med"/>
              <a:tailEnd type="none" w="med" len="med"/>
            </a:ln>
          </p:spPr>
        </p:sp>
        <p:sp>
          <p:nvSpPr>
            <p:cNvPr id="26651" name="Line 41"/>
            <p:cNvSpPr/>
            <p:nvPr/>
          </p:nvSpPr>
          <p:spPr>
            <a:xfrm>
              <a:off x="2582863" y="406400"/>
              <a:ext cx="171450" cy="1588"/>
            </a:xfrm>
            <a:prstGeom prst="line">
              <a:avLst/>
            </a:prstGeom>
            <a:ln w="11113" cap="flat" cmpd="sng">
              <a:solidFill>
                <a:schemeClr val="tx1"/>
              </a:solidFill>
              <a:prstDash val="solid"/>
              <a:headEnd type="none" w="med" len="med"/>
              <a:tailEnd type="none" w="med" len="med"/>
            </a:ln>
          </p:spPr>
        </p:sp>
        <p:sp>
          <p:nvSpPr>
            <p:cNvPr id="26652" name="Rectangle 42"/>
            <p:cNvSpPr/>
            <p:nvPr/>
          </p:nvSpPr>
          <p:spPr>
            <a:xfrm>
              <a:off x="2611438" y="433388"/>
              <a:ext cx="153988"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26653" name="Rectangle 43"/>
            <p:cNvSpPr/>
            <p:nvPr/>
          </p:nvSpPr>
          <p:spPr>
            <a:xfrm>
              <a:off x="2192338" y="217488"/>
              <a:ext cx="103188"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54" name="Rectangle 44"/>
            <p:cNvSpPr/>
            <p:nvPr/>
          </p:nvSpPr>
          <p:spPr>
            <a:xfrm>
              <a:off x="2071688" y="217488"/>
              <a:ext cx="153988"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26655" name="Rectangle 45"/>
            <p:cNvSpPr/>
            <p:nvPr/>
          </p:nvSpPr>
          <p:spPr>
            <a:xfrm>
              <a:off x="1504950" y="217488"/>
              <a:ext cx="103188"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56" name="Rectangle 46"/>
            <p:cNvSpPr/>
            <p:nvPr/>
          </p:nvSpPr>
          <p:spPr>
            <a:xfrm>
              <a:off x="1014413" y="217488"/>
              <a:ext cx="392113"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log</a:t>
              </a:r>
              <a:endParaRPr lang="en-US" altLang="zh-CN" b="1" dirty="0">
                <a:latin typeface="Times New Roman" panose="02020603050405020304" pitchFamily="18" charset="0"/>
                <a:ea typeface="宋体" panose="02010600030101010101" pitchFamily="2" charset="-122"/>
              </a:endParaRPr>
            </a:p>
          </p:txBody>
        </p:sp>
        <p:sp>
          <p:nvSpPr>
            <p:cNvPr id="26657" name="Rectangle 47"/>
            <p:cNvSpPr/>
            <p:nvPr/>
          </p:nvSpPr>
          <p:spPr>
            <a:xfrm>
              <a:off x="1408113" y="442913"/>
              <a:ext cx="103188" cy="2460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a:t>
              </a:r>
              <a:endParaRPr lang="en-US" altLang="zh-CN" sz="1600" b="1" dirty="0">
                <a:latin typeface="Times New Roman" panose="02020603050405020304" pitchFamily="18" charset="0"/>
                <a:ea typeface="宋体" panose="02010600030101010101" pitchFamily="2" charset="-122"/>
              </a:endParaRPr>
            </a:p>
          </p:txBody>
        </p:sp>
        <p:sp>
          <p:nvSpPr>
            <p:cNvPr id="26658" name="Rectangle 48"/>
            <p:cNvSpPr/>
            <p:nvPr/>
          </p:nvSpPr>
          <p:spPr>
            <a:xfrm>
              <a:off x="2622550" y="0"/>
              <a:ext cx="120650"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sp>
          <p:nvSpPr>
            <p:cNvPr id="26659" name="Rectangle 49"/>
            <p:cNvSpPr/>
            <p:nvPr/>
          </p:nvSpPr>
          <p:spPr>
            <a:xfrm>
              <a:off x="1649413" y="369888"/>
              <a:ext cx="120650"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sp>
          <p:nvSpPr>
            <p:cNvPr id="26660" name="Rectangle 50"/>
            <p:cNvSpPr/>
            <p:nvPr/>
          </p:nvSpPr>
          <p:spPr>
            <a:xfrm>
              <a:off x="1636713" y="0"/>
              <a:ext cx="171450"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n</a:t>
              </a:r>
              <a:endParaRPr lang="en-US" altLang="zh-CN" b="1" dirty="0">
                <a:latin typeface="Times New Roman" panose="02020603050405020304" pitchFamily="18" charset="0"/>
                <a:ea typeface="宋体" panose="02010600030101010101" pitchFamily="2" charset="-122"/>
              </a:endParaRPr>
            </a:p>
          </p:txBody>
        </p:sp>
        <p:sp>
          <p:nvSpPr>
            <p:cNvPr id="26661" name="Rectangle 51"/>
            <p:cNvSpPr/>
            <p:nvPr/>
          </p:nvSpPr>
          <p:spPr>
            <a:xfrm>
              <a:off x="2359025" y="184150"/>
              <a:ext cx="168275"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62" name="Rectangle 52"/>
            <p:cNvSpPr/>
            <p:nvPr/>
          </p:nvSpPr>
          <p:spPr>
            <a:xfrm>
              <a:off x="1871663" y="184150"/>
              <a:ext cx="168275"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26630" name="组合 1"/>
          <p:cNvGrpSpPr/>
          <p:nvPr/>
        </p:nvGrpSpPr>
        <p:grpSpPr>
          <a:xfrm>
            <a:off x="4330700" y="3633788"/>
            <a:ext cx="2401888" cy="793750"/>
            <a:chOff x="0" y="0"/>
            <a:chExt cx="2401888" cy="792163"/>
          </a:xfrm>
        </p:grpSpPr>
        <p:sp>
          <p:nvSpPr>
            <p:cNvPr id="26631" name="Rectangle 18"/>
            <p:cNvSpPr/>
            <p:nvPr/>
          </p:nvSpPr>
          <p:spPr>
            <a:xfrm>
              <a:off x="0" y="209550"/>
              <a:ext cx="563563"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ASL</a:t>
              </a:r>
              <a:endParaRPr lang="en-US" altLang="zh-CN" b="1" dirty="0">
                <a:latin typeface="Times New Roman" panose="02020603050405020304" pitchFamily="18" charset="0"/>
                <a:ea typeface="宋体" panose="02010600030101010101" pitchFamily="2" charset="-122"/>
              </a:endParaRPr>
            </a:p>
          </p:txBody>
        </p:sp>
        <p:sp>
          <p:nvSpPr>
            <p:cNvPr id="26632" name="Rectangle 19"/>
            <p:cNvSpPr/>
            <p:nvPr/>
          </p:nvSpPr>
          <p:spPr>
            <a:xfrm>
              <a:off x="573088" y="403225"/>
              <a:ext cx="182563" cy="2460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600" b="1" i="1" dirty="0">
                  <a:latin typeface="Times New Roman" panose="02020603050405020304" pitchFamily="18" charset="0"/>
                  <a:ea typeface="宋体" panose="02010600030101010101" pitchFamily="2" charset="-122"/>
                </a:rPr>
                <a:t>bs</a:t>
              </a:r>
              <a:endParaRPr lang="en-US" altLang="zh-CN" b="1" dirty="0">
                <a:latin typeface="Times New Roman" panose="02020603050405020304" pitchFamily="18" charset="0"/>
                <a:ea typeface="宋体" panose="02010600030101010101" pitchFamily="2" charset="-122"/>
              </a:endParaRPr>
            </a:p>
          </p:txBody>
        </p:sp>
        <p:sp>
          <p:nvSpPr>
            <p:cNvPr id="26633" name="Rectangle 20"/>
            <p:cNvSpPr/>
            <p:nvPr/>
          </p:nvSpPr>
          <p:spPr>
            <a:xfrm>
              <a:off x="714375" y="176213"/>
              <a:ext cx="168275" cy="36988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nvGrpSpPr>
            <p:cNvPr id="26634" name="Group 21"/>
            <p:cNvGrpSpPr/>
            <p:nvPr/>
          </p:nvGrpSpPr>
          <p:grpSpPr>
            <a:xfrm>
              <a:off x="938213" y="0"/>
              <a:ext cx="1463675" cy="792163"/>
              <a:chOff x="0" y="0"/>
              <a:chExt cx="922" cy="499"/>
            </a:xfrm>
          </p:grpSpPr>
          <p:sp>
            <p:nvSpPr>
              <p:cNvPr id="26635" name="Line 22"/>
              <p:cNvSpPr/>
              <p:nvPr/>
            </p:nvSpPr>
            <p:spPr>
              <a:xfrm>
                <a:off x="0" y="251"/>
                <a:ext cx="109" cy="1"/>
              </a:xfrm>
              <a:prstGeom prst="line">
                <a:avLst/>
              </a:prstGeom>
              <a:ln w="11113" cap="flat" cmpd="sng">
                <a:solidFill>
                  <a:schemeClr val="tx1"/>
                </a:solidFill>
                <a:prstDash val="solid"/>
                <a:headEnd type="none" w="med" len="med"/>
                <a:tailEnd type="none" w="med" len="med"/>
              </a:ln>
            </p:spPr>
          </p:sp>
          <p:sp>
            <p:nvSpPr>
              <p:cNvPr id="26636" name="Line 23"/>
              <p:cNvSpPr/>
              <p:nvPr/>
            </p:nvSpPr>
            <p:spPr>
              <a:xfrm>
                <a:off x="203" y="251"/>
                <a:ext cx="111" cy="1"/>
              </a:xfrm>
              <a:prstGeom prst="line">
                <a:avLst/>
              </a:prstGeom>
              <a:ln w="11113" cap="flat" cmpd="sng">
                <a:solidFill>
                  <a:schemeClr val="tx1"/>
                </a:solidFill>
                <a:prstDash val="solid"/>
                <a:headEnd type="none" w="med" len="med"/>
                <a:tailEnd type="none" w="med" len="med"/>
              </a:ln>
            </p:spPr>
          </p:sp>
          <p:sp>
            <p:nvSpPr>
              <p:cNvPr id="26637" name="Rectangle 24"/>
              <p:cNvSpPr/>
              <p:nvPr/>
            </p:nvSpPr>
            <p:spPr>
              <a:xfrm>
                <a:off x="825" y="132"/>
                <a:ext cx="97"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26638" name="Rectangle 25"/>
              <p:cNvSpPr/>
              <p:nvPr/>
            </p:nvSpPr>
            <p:spPr>
              <a:xfrm>
                <a:off x="593" y="132"/>
                <a:ext cx="65"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39" name="Rectangle 26"/>
              <p:cNvSpPr/>
              <p:nvPr/>
            </p:nvSpPr>
            <p:spPr>
              <a:xfrm>
                <a:off x="138" y="132"/>
                <a:ext cx="65"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40" name="Rectangle 27"/>
              <p:cNvSpPr/>
              <p:nvPr/>
            </p:nvSpPr>
            <p:spPr>
              <a:xfrm>
                <a:off x="19" y="266"/>
                <a:ext cx="97"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26641" name="Rectangle 28"/>
              <p:cNvSpPr/>
              <p:nvPr/>
            </p:nvSpPr>
            <p:spPr>
              <a:xfrm>
                <a:off x="16" y="0"/>
                <a:ext cx="97"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26642" name="Rectangle 29"/>
              <p:cNvSpPr/>
              <p:nvPr/>
            </p:nvSpPr>
            <p:spPr>
              <a:xfrm>
                <a:off x="516" y="132"/>
                <a:ext cx="7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sp>
            <p:nvSpPr>
              <p:cNvPr id="26643" name="Rectangle 30"/>
              <p:cNvSpPr/>
              <p:nvPr/>
            </p:nvSpPr>
            <p:spPr>
              <a:xfrm>
                <a:off x="229" y="221"/>
                <a:ext cx="7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sp>
            <p:nvSpPr>
              <p:cNvPr id="26644" name="Rectangle 31"/>
              <p:cNvSpPr/>
              <p:nvPr/>
            </p:nvSpPr>
            <p:spPr>
              <a:xfrm>
                <a:off x="221" y="0"/>
                <a:ext cx="108"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latin typeface="Times New Roman" panose="02020603050405020304" pitchFamily="18" charset="0"/>
                    <a:ea typeface="宋体" panose="02010600030101010101" pitchFamily="2" charset="-122"/>
                  </a:rPr>
                  <a:t>n</a:t>
                </a:r>
                <a:endParaRPr lang="en-US" altLang="zh-CN" b="1" dirty="0">
                  <a:latin typeface="Times New Roman" panose="02020603050405020304" pitchFamily="18" charset="0"/>
                  <a:ea typeface="宋体" panose="02010600030101010101" pitchFamily="2" charset="-122"/>
                </a:endParaRPr>
              </a:p>
            </p:txBody>
          </p:sp>
          <p:sp>
            <p:nvSpPr>
              <p:cNvPr id="26645" name="Rectangle 32"/>
              <p:cNvSpPr/>
              <p:nvPr/>
            </p:nvSpPr>
            <p:spPr>
              <a:xfrm>
                <a:off x="699" y="111"/>
                <a:ext cx="10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6646" name="Rectangle 33"/>
              <p:cNvSpPr/>
              <p:nvPr/>
            </p:nvSpPr>
            <p:spPr>
              <a:xfrm>
                <a:off x="369" y="111"/>
                <a:ext cx="106" cy="23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Symbol" panose="05050102010706020507" pitchFamily="18" charset="2"/>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sp>
        <p:nvSpPr>
          <p:cNvPr id="12" name="Rectangle 9"/>
          <p:cNvSpPr>
            <a:spLocks noChangeArrowheads="1"/>
          </p:cNvSpPr>
          <p:nvPr>
            <p:custDataLst>
              <p:tags r:id="rId1"/>
            </p:custDataLst>
          </p:nvPr>
        </p:nvSpPr>
        <p:spPr bwMode="auto">
          <a:xfrm>
            <a:off x="387350" y="5049520"/>
            <a:ext cx="8324850" cy="736600"/>
          </a:xfrm>
          <a:prstGeom prst="rect">
            <a:avLst/>
          </a:prstGeom>
          <a:solidFill>
            <a:schemeClr val="tx2">
              <a:lumMod val="20000"/>
              <a:lumOff val="80000"/>
            </a:schemeClr>
          </a:solidFill>
          <a:ln w="28575" cmpd="sng">
            <a:solidFill>
              <a:schemeClr val="accent1">
                <a:shade val="50000"/>
              </a:schemeClr>
            </a:solidFill>
            <a:prstDash val="sysDash"/>
          </a:ln>
        </p:spPr>
        <p:txBody>
          <a:bodyPr wrap="square" anchor="ctr" anchorCtr="0">
            <a:no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例如，当</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n=9</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s=3</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时：</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ASL</a:t>
            </a:r>
            <a:r>
              <a:rPr kumimoji="0" lang="en-US" altLang="zh-CN" sz="2400" b="0" i="0" u="none" strike="noStrike" kern="1200" cap="none" spc="0" normalizeH="0" baseline="-25000" noProof="0" dirty="0" err="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bs</a:t>
            </a:r>
            <a:r>
              <a:rPr kumimoji="0" lang="zh-CN" altLang="en-US" sz="2400" b="0" i="0" u="none" strike="noStrike" kern="1200" cap="none" spc="0" normalizeH="0" baseline="-25000" noProof="0" dirty="0" err="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顺序</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4</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400" b="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ASL</a:t>
            </a:r>
            <a:r>
              <a:rPr lang="en-US" altLang="zh-CN" sz="2400" b="0" baseline="-2500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bs</a:t>
            </a:r>
            <a:r>
              <a:rPr lang="zh-CN" altLang="en-US" sz="2400" b="0" baseline="-2500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折半</a:t>
            </a:r>
            <a:r>
              <a:rPr lang="en-US" altLang="zh-CN" sz="24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400" b="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3.5</a:t>
            </a:r>
            <a:endPar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7651" name="Rectangle 3"/>
          <p:cNvSpPr>
            <a:spLocks noGrp="1"/>
          </p:cNvSpPr>
          <p:nvPr>
            <p:ph type="body" idx="4294967295"/>
          </p:nvPr>
        </p:nvSpPr>
        <p:spPr/>
        <p:txBody>
          <a:bodyPr vert="horz" wrap="square" lIns="91440" tIns="45720" rIns="91440" bIns="45720" anchor="t" anchorCtr="0"/>
          <a:p>
            <a:r>
              <a:rPr lang="zh-CN" altLang="zh-CN" dirty="0">
                <a:latin typeface="Arial" panose="020B0604020202020204" pitchFamily="34" charset="0"/>
              </a:rPr>
              <a:t>小结</a:t>
            </a:r>
            <a:endParaRPr lang="zh-CN" altLang="zh-CN" dirty="0"/>
          </a:p>
        </p:txBody>
      </p:sp>
      <p:graphicFrame>
        <p:nvGraphicFramePr>
          <p:cNvPr id="27652" name="Group 4"/>
          <p:cNvGraphicFramePr>
            <a:graphicFrameLocks noGrp="1"/>
          </p:cNvGraphicFramePr>
          <p:nvPr/>
        </p:nvGraphicFramePr>
        <p:xfrm>
          <a:off x="1260475" y="1700213"/>
          <a:ext cx="6696075" cy="2736851"/>
        </p:xfrm>
        <a:graphic>
          <a:graphicData uri="http://schemas.openxmlformats.org/drawingml/2006/table">
            <a:tbl>
              <a:tblPr/>
              <a:tblGrid>
                <a:gridCol w="3095625"/>
                <a:gridCol w="3600450"/>
              </a:tblGrid>
              <a:tr h="576263">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查找方法</a:t>
                      </a:r>
                      <a:endPar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ASL</a:t>
                      </a:r>
                      <a:endPar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顺序查找</a:t>
                      </a:r>
                      <a:endPar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a:t>
                      </a:r>
                      <a:endPar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折半查找</a:t>
                      </a:r>
                      <a:endParaRPr kumimoji="0"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log</a:t>
                      </a:r>
                      <a:r>
                        <a:rPr kumimoji="0" lang="en-US" altLang="zh-CN" sz="2400" b="0"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a:t>
                      </a:r>
                      <a:endPar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分块查找</a:t>
                      </a: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顺序查块</a:t>
                      </a: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(n/s+s)</a:t>
                      </a:r>
                      <a:endPar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分块查找</a:t>
                      </a: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折半查块</a:t>
                      </a:r>
                      <a:r>
                        <a:rPr kumimoji="0" lang="en-US"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zh-CN"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log</a:t>
                      </a:r>
                      <a:r>
                        <a:rPr kumimoji="0" lang="en-US" altLang="zh-CN" sz="2400" b="0" i="0" u="none" strike="noStrike" cap="none" normalizeH="0" baseline="-2500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(n/s+1)+s/2</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90001" marR="90001"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1484313"/>
            <a:ext cx="7240588" cy="679450"/>
            <a:chOff x="0" y="0"/>
            <a:chExt cx="7241884" cy="678766"/>
          </a:xfrm>
        </p:grpSpPr>
        <p:grpSp>
          <p:nvGrpSpPr>
            <p:cNvPr id="8213" name="组合 10"/>
            <p:cNvGrpSpPr/>
            <p:nvPr/>
          </p:nvGrpSpPr>
          <p:grpSpPr>
            <a:xfrm>
              <a:off x="0" y="0"/>
              <a:ext cx="7241884" cy="678766"/>
              <a:chOff x="0" y="0"/>
              <a:chExt cx="4074496" cy="450454"/>
            </a:xfrm>
          </p:grpSpPr>
          <p:sp>
            <p:nvSpPr>
              <p:cNvPr id="8215" name="矩形 4"/>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16" name="椭圆 5"/>
              <p:cNvGrpSpPr/>
              <p:nvPr/>
            </p:nvGrpSpPr>
            <p:grpSpPr>
              <a:xfrm>
                <a:off x="104341" y="54601"/>
                <a:ext cx="308736" cy="335441"/>
                <a:chOff x="0" y="0"/>
                <a:chExt cx="548640" cy="505968"/>
              </a:xfrm>
            </p:grpSpPr>
            <p:pic>
              <p:nvPicPr>
                <p:cNvPr id="8218" name="椭圆 5"/>
                <p:cNvPicPr/>
                <p:nvPr/>
              </p:nvPicPr>
              <p:blipFill>
                <a:blip r:embed="rId1"/>
                <a:stretch>
                  <a:fillRect/>
                </a:stretch>
              </p:blipFill>
              <p:spPr>
                <a:xfrm>
                  <a:off x="0" y="0"/>
                  <a:ext cx="548640" cy="505968"/>
                </a:xfrm>
                <a:prstGeom prst="rect">
                  <a:avLst/>
                </a:prstGeom>
                <a:noFill/>
                <a:ln w="9525">
                  <a:noFill/>
                </a:ln>
              </p:spPr>
            </p:pic>
            <p:sp>
              <p:nvSpPr>
                <p:cNvPr id="821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查找的基本概念</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8197" name="组合 41"/>
          <p:cNvGrpSpPr/>
          <p:nvPr/>
        </p:nvGrpSpPr>
        <p:grpSpPr>
          <a:xfrm>
            <a:off x="1003300" y="2263775"/>
            <a:ext cx="7240588" cy="679450"/>
            <a:chOff x="0" y="0"/>
            <a:chExt cx="7241884" cy="678766"/>
          </a:xfrm>
        </p:grpSpPr>
        <p:grpSp>
          <p:nvGrpSpPr>
            <p:cNvPr id="8206" name="组合 10"/>
            <p:cNvGrpSpPr/>
            <p:nvPr/>
          </p:nvGrpSpPr>
          <p:grpSpPr>
            <a:xfrm>
              <a:off x="0" y="0"/>
              <a:ext cx="7241884" cy="678766"/>
              <a:chOff x="0" y="0"/>
              <a:chExt cx="4074496" cy="450454"/>
            </a:xfrm>
          </p:grpSpPr>
          <p:sp>
            <p:nvSpPr>
              <p:cNvPr id="8208" name="矩形 25"/>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9" name="椭圆 26"/>
              <p:cNvGrpSpPr/>
              <p:nvPr/>
            </p:nvGrpSpPr>
            <p:grpSpPr>
              <a:xfrm>
                <a:off x="104341" y="54812"/>
                <a:ext cx="308736" cy="335441"/>
                <a:chOff x="0" y="0"/>
                <a:chExt cx="548640" cy="505968"/>
              </a:xfrm>
            </p:grpSpPr>
            <p:pic>
              <p:nvPicPr>
                <p:cNvPr id="8211" name="椭圆 26"/>
                <p:cNvPicPr/>
                <p:nvPr/>
              </p:nvPicPr>
              <p:blipFill>
                <a:blip r:embed="rId1"/>
                <a:stretch>
                  <a:fillRect/>
                </a:stretch>
              </p:blipFill>
              <p:spPr>
                <a:xfrm>
                  <a:off x="0" y="0"/>
                  <a:ext cx="548640" cy="505968"/>
                </a:xfrm>
                <a:prstGeom prst="rect">
                  <a:avLst/>
                </a:prstGeom>
                <a:noFill/>
                <a:ln w="9525">
                  <a:noFill/>
                </a:ln>
              </p:spPr>
            </p:pic>
            <p:sp>
              <p:nvSpPr>
                <p:cNvPr id="821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8198" name="组合 40"/>
          <p:cNvGrpSpPr/>
          <p:nvPr/>
        </p:nvGrpSpPr>
        <p:grpSpPr>
          <a:xfrm>
            <a:off x="1003300" y="3036888"/>
            <a:ext cx="7240588" cy="679450"/>
            <a:chOff x="0" y="0"/>
            <a:chExt cx="7241884" cy="678766"/>
          </a:xfrm>
        </p:grpSpPr>
        <p:grpSp>
          <p:nvGrpSpPr>
            <p:cNvPr id="8199" name="组合 10"/>
            <p:cNvGrpSpPr/>
            <p:nvPr/>
          </p:nvGrpSpPr>
          <p:grpSpPr>
            <a:xfrm>
              <a:off x="0" y="0"/>
              <a:ext cx="7241884" cy="678766"/>
              <a:chOff x="0" y="0"/>
              <a:chExt cx="4074496" cy="450454"/>
            </a:xfrm>
          </p:grpSpPr>
          <p:sp>
            <p:nvSpPr>
              <p:cNvPr id="8201"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2" name="椭圆 31"/>
              <p:cNvGrpSpPr/>
              <p:nvPr/>
            </p:nvGrpSpPr>
            <p:grpSpPr>
              <a:xfrm>
                <a:off x="104341" y="55022"/>
                <a:ext cx="308736" cy="335441"/>
                <a:chOff x="0" y="0"/>
                <a:chExt cx="548640" cy="505968"/>
              </a:xfrm>
            </p:grpSpPr>
            <p:pic>
              <p:nvPicPr>
                <p:cNvPr id="8204" name="椭圆 31"/>
                <p:cNvPicPr/>
                <p:nvPr/>
              </p:nvPicPr>
              <p:blipFill>
                <a:blip r:embed="rId1"/>
                <a:stretch>
                  <a:fillRect/>
                </a:stretch>
              </p:blipFill>
              <p:spPr>
                <a:xfrm>
                  <a:off x="0" y="0"/>
                  <a:ext cx="548640" cy="505968"/>
                </a:xfrm>
                <a:prstGeom prst="rect">
                  <a:avLst/>
                </a:prstGeom>
                <a:noFill/>
                <a:ln w="9525">
                  <a:noFill/>
                </a:ln>
              </p:spPr>
            </p:pic>
            <p:sp>
              <p:nvSpPr>
                <p:cNvPr id="82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2" name="组合 40"/>
          <p:cNvGrpSpPr/>
          <p:nvPr/>
        </p:nvGrpSpPr>
        <p:grpSpPr>
          <a:xfrm>
            <a:off x="1002030" y="3809683"/>
            <a:ext cx="7240588" cy="679450"/>
            <a:chOff x="0" y="0"/>
            <a:chExt cx="7241884" cy="678766"/>
          </a:xfrm>
        </p:grpSpPr>
        <p:grpSp>
          <p:nvGrpSpPr>
            <p:cNvPr id="6" name="组合 10"/>
            <p:cNvGrpSpPr/>
            <p:nvPr/>
          </p:nvGrpSpPr>
          <p:grpSpPr>
            <a:xfrm>
              <a:off x="0" y="0"/>
              <a:ext cx="7241884" cy="678766"/>
              <a:chOff x="0" y="0"/>
              <a:chExt cx="4074496" cy="450454"/>
            </a:xfrm>
          </p:grpSpPr>
          <p:sp>
            <p:nvSpPr>
              <p:cNvPr id="7" name="矩形 30"/>
              <p:cNvSpPr/>
              <p:nvPr>
                <p:custDataLst>
                  <p:tags r:id="rId2"/>
                </p:custDataLst>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 name="椭圆 31"/>
              <p:cNvGrpSpPr/>
              <p:nvPr/>
            </p:nvGrpSpPr>
            <p:grpSpPr>
              <a:xfrm>
                <a:off x="104341" y="55022"/>
                <a:ext cx="308736" cy="335441"/>
                <a:chOff x="0" y="0"/>
                <a:chExt cx="548640" cy="505968"/>
              </a:xfrm>
            </p:grpSpPr>
            <p:pic>
              <p:nvPicPr>
                <p:cNvPr id="9" name="椭圆 31"/>
                <p:cNvPicPr/>
                <p:nvPr>
                  <p:custDataLst>
                    <p:tags r:id="rId3"/>
                  </p:custDataLst>
                </p:nvPr>
              </p:nvPicPr>
              <p:blipFill>
                <a:blip r:embed="rId1"/>
                <a:stretch>
                  <a:fillRect/>
                </a:stretch>
              </p:blipFill>
              <p:spPr>
                <a:xfrm>
                  <a:off x="0" y="0"/>
                  <a:ext cx="548640" cy="505968"/>
                </a:xfrm>
                <a:prstGeom prst="rect">
                  <a:avLst/>
                </a:prstGeom>
                <a:noFill/>
                <a:ln w="9525">
                  <a:noFill/>
                </a:ln>
              </p:spPr>
            </p:pic>
            <p:sp>
              <p:nvSpPr>
                <p:cNvPr id="10" name="Text Box 25"/>
                <p:cNvSpPr txBox="1"/>
                <p:nvPr>
                  <p:custDataLst>
                    <p:tags r:id="rId4"/>
                  </p:custDataLst>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1" name="TextBox 32"/>
              <p:cNvSpPr txBox="1">
                <a:spLocks noChangeArrowheads="1"/>
              </p:cNvSpPr>
              <p:nvPr>
                <p:custDataLst>
                  <p:tags r:id="rId5"/>
                </p:custDataLst>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散列表的查找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2" name="TextBox 33"/>
            <p:cNvSpPr txBox="1"/>
            <p:nvPr>
              <p:custDataLst>
                <p:tags r:id="rId6"/>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7.2 </a:t>
            </a:r>
            <a:r>
              <a:rPr lang="zh-CN" altLang="en-US" noProof="0">
                <a:ln>
                  <a:noFill/>
                </a:ln>
                <a:effectLst>
                  <a:outerShdw blurRad="38100" dist="38100" dir="2700000" algn="tl">
                    <a:srgbClr val="C0C0C0"/>
                  </a:outerShdw>
                </a:effectLst>
                <a:uLnTx/>
                <a:uFillTx/>
                <a:sym typeface="+mn-ea"/>
              </a:rPr>
              <a:t>线性表的查找</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type="body" idx="4294967295"/>
          </p:nvPr>
        </p:nvSpPr>
        <p:spPr>
          <a:xfrm>
            <a:off x="179388" y="1125538"/>
            <a:ext cx="8785225" cy="590550"/>
          </a:xfrm>
        </p:spPr>
        <p:txBody>
          <a:bodyPr vert="horz" wrap="square" lIns="91440" tIns="45720" rIns="91440" bIns="45720" anchor="t" anchorCtr="0"/>
          <a:p>
            <a:r>
              <a:rPr lang="zh-CN" altLang="zh-CN" dirty="0">
                <a:latin typeface="Arial" panose="020B0604020202020204" pitchFamily="34" charset="0"/>
              </a:rPr>
              <a:t>小结</a:t>
            </a:r>
            <a:endParaRPr lang="zh-CN" altLang="zh-CN" dirty="0"/>
          </a:p>
        </p:txBody>
      </p:sp>
      <p:sp>
        <p:nvSpPr>
          <p:cNvPr id="28676" name="Text Box 53"/>
          <p:cNvSpPr txBox="1"/>
          <p:nvPr/>
        </p:nvSpPr>
        <p:spPr>
          <a:xfrm>
            <a:off x="684213" y="2386013"/>
            <a:ext cx="782637" cy="461962"/>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Times New Roman" panose="02020603050405020304" pitchFamily="18" charset="0"/>
              </a:rPr>
              <a:t>ASL</a:t>
            </a:r>
            <a:endParaRPr lang="en-US" altLang="zh-CN" dirty="0">
              <a:latin typeface="Times New Roman" panose="02020603050405020304" pitchFamily="18" charset="0"/>
            </a:endParaRPr>
          </a:p>
        </p:txBody>
      </p:sp>
      <p:sp>
        <p:nvSpPr>
          <p:cNvPr id="28677" name="Text Box 54"/>
          <p:cNvSpPr txBox="1"/>
          <p:nvPr/>
        </p:nvSpPr>
        <p:spPr>
          <a:xfrm>
            <a:off x="2195513" y="2386013"/>
            <a:ext cx="803275" cy="461962"/>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最大</a:t>
            </a:r>
            <a:endParaRPr lang="zh-CN" altLang="zh-CN" dirty="0">
              <a:latin typeface="Times New Roman" panose="02020603050405020304" pitchFamily="18" charset="0"/>
            </a:endParaRPr>
          </a:p>
        </p:txBody>
      </p:sp>
      <p:sp>
        <p:nvSpPr>
          <p:cNvPr id="28678" name="Text Box 55"/>
          <p:cNvSpPr txBox="1"/>
          <p:nvPr/>
        </p:nvSpPr>
        <p:spPr>
          <a:xfrm>
            <a:off x="4211638" y="2386013"/>
            <a:ext cx="804862" cy="461962"/>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最小</a:t>
            </a:r>
            <a:endParaRPr lang="zh-CN" altLang="zh-CN" dirty="0">
              <a:latin typeface="Times New Roman" panose="02020603050405020304" pitchFamily="18" charset="0"/>
            </a:endParaRPr>
          </a:p>
        </p:txBody>
      </p:sp>
      <p:sp>
        <p:nvSpPr>
          <p:cNvPr id="28679" name="Text Box 56"/>
          <p:cNvSpPr txBox="1"/>
          <p:nvPr/>
        </p:nvSpPr>
        <p:spPr>
          <a:xfrm>
            <a:off x="6299200" y="2386013"/>
            <a:ext cx="1411288" cy="458787"/>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两者之间</a:t>
            </a:r>
            <a:endParaRPr lang="zh-CN" altLang="zh-CN" dirty="0">
              <a:latin typeface="Times New Roman" panose="02020603050405020304" pitchFamily="18" charset="0"/>
            </a:endParaRPr>
          </a:p>
        </p:txBody>
      </p:sp>
      <p:sp>
        <p:nvSpPr>
          <p:cNvPr id="28680" name="Text Box 58"/>
          <p:cNvSpPr txBox="1"/>
          <p:nvPr/>
        </p:nvSpPr>
        <p:spPr>
          <a:xfrm>
            <a:off x="684213" y="3038475"/>
            <a:ext cx="1112837" cy="461963"/>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表结构</a:t>
            </a:r>
            <a:endParaRPr lang="zh-CN" altLang="zh-CN" dirty="0">
              <a:latin typeface="Times New Roman" panose="02020603050405020304" pitchFamily="18" charset="0"/>
            </a:endParaRPr>
          </a:p>
        </p:txBody>
      </p:sp>
      <p:sp>
        <p:nvSpPr>
          <p:cNvPr id="28681" name="Text Box 59"/>
          <p:cNvSpPr txBox="1"/>
          <p:nvPr/>
        </p:nvSpPr>
        <p:spPr>
          <a:xfrm>
            <a:off x="2184400" y="3022600"/>
            <a:ext cx="1724025"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有序、无序</a:t>
            </a:r>
            <a:endParaRPr lang="zh-CN" altLang="zh-CN" dirty="0">
              <a:latin typeface="Times New Roman" panose="02020603050405020304" pitchFamily="18" charset="0"/>
            </a:endParaRPr>
          </a:p>
        </p:txBody>
      </p:sp>
      <p:sp>
        <p:nvSpPr>
          <p:cNvPr id="28682" name="Text Box 60"/>
          <p:cNvSpPr txBox="1"/>
          <p:nvPr/>
        </p:nvSpPr>
        <p:spPr>
          <a:xfrm>
            <a:off x="4211638" y="3022600"/>
            <a:ext cx="800100"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有序</a:t>
            </a:r>
            <a:endParaRPr lang="zh-CN" altLang="zh-CN" dirty="0">
              <a:latin typeface="Times New Roman" panose="02020603050405020304" pitchFamily="18" charset="0"/>
            </a:endParaRPr>
          </a:p>
        </p:txBody>
      </p:sp>
      <p:sp>
        <p:nvSpPr>
          <p:cNvPr id="28683" name="Text Box 61"/>
          <p:cNvSpPr txBox="1"/>
          <p:nvPr/>
        </p:nvSpPr>
        <p:spPr>
          <a:xfrm>
            <a:off x="6299200" y="3022600"/>
            <a:ext cx="1731963"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分块有序表</a:t>
            </a:r>
            <a:endParaRPr lang="zh-CN" altLang="zh-CN" dirty="0">
              <a:latin typeface="Times New Roman" panose="02020603050405020304" pitchFamily="18" charset="0"/>
            </a:endParaRPr>
          </a:p>
        </p:txBody>
      </p:sp>
      <p:sp>
        <p:nvSpPr>
          <p:cNvPr id="28684" name="Text Box 63"/>
          <p:cNvSpPr txBox="1"/>
          <p:nvPr/>
        </p:nvSpPr>
        <p:spPr>
          <a:xfrm>
            <a:off x="701675" y="3686175"/>
            <a:ext cx="1422400"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存储结构</a:t>
            </a:r>
            <a:endParaRPr lang="zh-CN" altLang="zh-CN" dirty="0">
              <a:latin typeface="Times New Roman" panose="02020603050405020304" pitchFamily="18" charset="0"/>
            </a:endParaRPr>
          </a:p>
        </p:txBody>
      </p:sp>
      <p:sp>
        <p:nvSpPr>
          <p:cNvPr id="28685" name="Text Box 64"/>
          <p:cNvSpPr txBox="1"/>
          <p:nvPr/>
        </p:nvSpPr>
        <p:spPr>
          <a:xfrm>
            <a:off x="2185988" y="3632200"/>
            <a:ext cx="1416050" cy="831850"/>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顺序存储</a:t>
            </a:r>
            <a:endParaRPr lang="zh-CN" altLang="zh-CN" dirty="0">
              <a:latin typeface="Times New Roman" panose="02020603050405020304" pitchFamily="18" charset="0"/>
            </a:endParaRPr>
          </a:p>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线性链表</a:t>
            </a:r>
            <a:endParaRPr lang="zh-CN" altLang="zh-CN" dirty="0">
              <a:latin typeface="Times New Roman" panose="02020603050405020304" pitchFamily="18" charset="0"/>
            </a:endParaRPr>
          </a:p>
        </p:txBody>
      </p:sp>
      <p:sp>
        <p:nvSpPr>
          <p:cNvPr id="28686" name="Text Box 65"/>
          <p:cNvSpPr txBox="1"/>
          <p:nvPr/>
        </p:nvSpPr>
        <p:spPr>
          <a:xfrm>
            <a:off x="4211638" y="3689350"/>
            <a:ext cx="1416050" cy="461963"/>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顺序存储</a:t>
            </a:r>
            <a:endParaRPr lang="zh-CN" altLang="zh-CN" dirty="0">
              <a:latin typeface="Times New Roman" panose="02020603050405020304" pitchFamily="18" charset="0"/>
            </a:endParaRPr>
          </a:p>
        </p:txBody>
      </p:sp>
      <p:sp>
        <p:nvSpPr>
          <p:cNvPr id="28687" name="Text Box 66"/>
          <p:cNvSpPr txBox="1"/>
          <p:nvPr/>
        </p:nvSpPr>
        <p:spPr>
          <a:xfrm>
            <a:off x="6299200" y="3632200"/>
            <a:ext cx="1416050" cy="831850"/>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顺序存储</a:t>
            </a:r>
            <a:endParaRPr lang="zh-CN" altLang="zh-CN" dirty="0">
              <a:latin typeface="Times New Roman" panose="02020603050405020304" pitchFamily="18" charset="0"/>
            </a:endParaRPr>
          </a:p>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线性链表</a:t>
            </a:r>
            <a:endParaRPr lang="zh-CN" altLang="zh-CN" dirty="0">
              <a:latin typeface="Times New Roman" panose="02020603050405020304" pitchFamily="18" charset="0"/>
            </a:endParaRPr>
          </a:p>
        </p:txBody>
      </p:sp>
      <p:sp>
        <p:nvSpPr>
          <p:cNvPr id="28688" name="Text Box 69"/>
          <p:cNvSpPr txBox="1"/>
          <p:nvPr/>
        </p:nvSpPr>
        <p:spPr>
          <a:xfrm>
            <a:off x="2192338" y="1857375"/>
            <a:ext cx="1422400"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顺序查找</a:t>
            </a:r>
            <a:endParaRPr lang="zh-CN" altLang="zh-CN" dirty="0">
              <a:latin typeface="Times New Roman" panose="02020603050405020304" pitchFamily="18" charset="0"/>
            </a:endParaRPr>
          </a:p>
        </p:txBody>
      </p:sp>
      <p:sp>
        <p:nvSpPr>
          <p:cNvPr id="28689" name="Text Box 70"/>
          <p:cNvSpPr txBox="1"/>
          <p:nvPr/>
        </p:nvSpPr>
        <p:spPr>
          <a:xfrm>
            <a:off x="4211638" y="1843088"/>
            <a:ext cx="1422400"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折半查找</a:t>
            </a:r>
            <a:endParaRPr lang="zh-CN" altLang="zh-CN" dirty="0">
              <a:latin typeface="Times New Roman" panose="02020603050405020304" pitchFamily="18" charset="0"/>
            </a:endParaRPr>
          </a:p>
        </p:txBody>
      </p:sp>
      <p:sp>
        <p:nvSpPr>
          <p:cNvPr id="28690" name="Text Box 71"/>
          <p:cNvSpPr txBox="1"/>
          <p:nvPr/>
        </p:nvSpPr>
        <p:spPr>
          <a:xfrm>
            <a:off x="6299200" y="1843088"/>
            <a:ext cx="1423988" cy="460375"/>
          </a:xfrm>
          <a:prstGeom prst="rect">
            <a:avLst/>
          </a:prstGeom>
          <a:noFill/>
          <a:ln w="9525">
            <a:noFill/>
          </a:ln>
        </p:spPr>
        <p:txBody>
          <a:bodyPr wrap="none" anchor="ctr" anchorCtr="1">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latin typeface="Times New Roman" panose="02020603050405020304" pitchFamily="18" charset="0"/>
              </a:rPr>
              <a:t>分块查找</a:t>
            </a:r>
            <a:endParaRPr lang="zh-CN" altLang="zh-CN" dirty="0">
              <a:latin typeface="Times New Roman" panose="02020603050405020304" pitchFamily="18" charset="0"/>
            </a:endParaRPr>
          </a:p>
        </p:txBody>
      </p:sp>
      <p:sp>
        <p:nvSpPr>
          <p:cNvPr id="28691" name="Line 72"/>
          <p:cNvSpPr/>
          <p:nvPr/>
        </p:nvSpPr>
        <p:spPr>
          <a:xfrm>
            <a:off x="631825" y="2322513"/>
            <a:ext cx="7827963" cy="0"/>
          </a:xfrm>
          <a:prstGeom prst="line">
            <a:avLst/>
          </a:prstGeom>
          <a:ln w="9525" cap="flat" cmpd="sng">
            <a:solidFill>
              <a:schemeClr val="tx1"/>
            </a:solidFill>
            <a:prstDash val="solid"/>
            <a:headEnd type="none" w="med" len="med"/>
            <a:tailEnd type="none" w="med" len="med"/>
          </a:ln>
        </p:spPr>
      </p:sp>
      <p:grpSp>
        <p:nvGrpSpPr>
          <p:cNvPr id="28692" name="Group 73"/>
          <p:cNvGrpSpPr/>
          <p:nvPr/>
        </p:nvGrpSpPr>
        <p:grpSpPr>
          <a:xfrm>
            <a:off x="611188" y="1773238"/>
            <a:ext cx="7848600" cy="2789237"/>
            <a:chOff x="0" y="0"/>
            <a:chExt cx="4310" cy="1622"/>
          </a:xfrm>
        </p:grpSpPr>
        <p:sp>
          <p:nvSpPr>
            <p:cNvPr id="28695" name="Rectangle 74"/>
            <p:cNvSpPr/>
            <p:nvPr/>
          </p:nvSpPr>
          <p:spPr>
            <a:xfrm>
              <a:off x="0" y="0"/>
              <a:ext cx="4310" cy="1622"/>
            </a:xfrm>
            <a:prstGeom prst="rect">
              <a:avLst/>
            </a:prstGeom>
            <a:noFill/>
            <a:ln w="9525" cap="flat" cmpd="sng">
              <a:solidFill>
                <a:schemeClr val="tx1"/>
              </a:solidFill>
              <a:prstDash val="solid"/>
              <a:miter/>
              <a:headEnd type="none" w="med" len="med"/>
              <a:tailEnd type="none" w="med" len="med"/>
            </a:ln>
          </p:spPr>
          <p:txBody>
            <a:bodyPr wrap="none" anchor="ctr"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dirty="0">
                <a:latin typeface="Times New Roman" panose="02020603050405020304" pitchFamily="18" charset="0"/>
              </a:endParaRPr>
            </a:p>
          </p:txBody>
        </p:sp>
        <p:sp>
          <p:nvSpPr>
            <p:cNvPr id="28696" name="Line 75"/>
            <p:cNvSpPr/>
            <p:nvPr/>
          </p:nvSpPr>
          <p:spPr>
            <a:xfrm>
              <a:off x="811" y="11"/>
              <a:ext cx="0" cy="1611"/>
            </a:xfrm>
            <a:prstGeom prst="line">
              <a:avLst/>
            </a:prstGeom>
            <a:ln w="9525" cap="flat" cmpd="sng">
              <a:solidFill>
                <a:schemeClr val="tx1"/>
              </a:solidFill>
              <a:prstDash val="solid"/>
              <a:headEnd type="none" w="med" len="med"/>
              <a:tailEnd type="none" w="med" len="med"/>
            </a:ln>
          </p:spPr>
        </p:sp>
        <p:sp>
          <p:nvSpPr>
            <p:cNvPr id="28697" name="Line 76"/>
            <p:cNvSpPr/>
            <p:nvPr/>
          </p:nvSpPr>
          <p:spPr>
            <a:xfrm>
              <a:off x="1848" y="0"/>
              <a:ext cx="0" cy="1622"/>
            </a:xfrm>
            <a:prstGeom prst="line">
              <a:avLst/>
            </a:prstGeom>
            <a:ln w="9525" cap="flat" cmpd="sng">
              <a:solidFill>
                <a:schemeClr val="tx1"/>
              </a:solidFill>
              <a:prstDash val="solid"/>
              <a:headEnd type="none" w="med" len="med"/>
              <a:tailEnd type="none" w="med" len="med"/>
            </a:ln>
          </p:spPr>
        </p:sp>
        <p:sp>
          <p:nvSpPr>
            <p:cNvPr id="28698" name="Line 77"/>
            <p:cNvSpPr/>
            <p:nvPr/>
          </p:nvSpPr>
          <p:spPr>
            <a:xfrm flipH="1">
              <a:off x="2888" y="0"/>
              <a:ext cx="0" cy="1622"/>
            </a:xfrm>
            <a:prstGeom prst="line">
              <a:avLst/>
            </a:prstGeom>
            <a:ln w="9525" cap="flat" cmpd="sng">
              <a:solidFill>
                <a:schemeClr val="tx1"/>
              </a:solidFill>
              <a:prstDash val="solid"/>
              <a:headEnd type="none" w="med" len="med"/>
              <a:tailEnd type="none" w="med" len="med"/>
            </a:ln>
          </p:spPr>
        </p:sp>
      </p:grpSp>
      <p:sp>
        <p:nvSpPr>
          <p:cNvPr id="28693" name="Line 78"/>
          <p:cNvSpPr/>
          <p:nvPr/>
        </p:nvSpPr>
        <p:spPr>
          <a:xfrm>
            <a:off x="611188" y="2917825"/>
            <a:ext cx="7848600" cy="0"/>
          </a:xfrm>
          <a:prstGeom prst="line">
            <a:avLst/>
          </a:prstGeom>
          <a:ln w="9525" cap="flat" cmpd="sng">
            <a:solidFill>
              <a:schemeClr val="tx1"/>
            </a:solidFill>
            <a:prstDash val="solid"/>
            <a:headEnd type="none" w="med" len="med"/>
            <a:tailEnd type="none" w="med" len="med"/>
          </a:ln>
        </p:spPr>
      </p:sp>
      <p:sp>
        <p:nvSpPr>
          <p:cNvPr id="28694" name="Line 79"/>
          <p:cNvSpPr/>
          <p:nvPr/>
        </p:nvSpPr>
        <p:spPr>
          <a:xfrm>
            <a:off x="611188" y="3535363"/>
            <a:ext cx="7848600" cy="0"/>
          </a:xfrm>
          <a:prstGeom prst="line">
            <a:avLst/>
          </a:prstGeom>
          <a:ln w="9525" cap="flat" cmpd="sng">
            <a:solidFill>
              <a:schemeClr val="tx1"/>
            </a:solidFill>
            <a:prstDash val="solid"/>
            <a:headEnd type="none" w="med" len="med"/>
            <a:tailEnd type="none" w="med" len="med"/>
          </a:ln>
        </p:spPr>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1484313"/>
            <a:ext cx="7240588" cy="679450"/>
            <a:chOff x="0" y="0"/>
            <a:chExt cx="7241884" cy="678766"/>
          </a:xfrm>
        </p:grpSpPr>
        <p:grpSp>
          <p:nvGrpSpPr>
            <p:cNvPr id="8213" name="组合 10"/>
            <p:cNvGrpSpPr/>
            <p:nvPr/>
          </p:nvGrpSpPr>
          <p:grpSpPr>
            <a:xfrm>
              <a:off x="0" y="0"/>
              <a:ext cx="7241884" cy="678766"/>
              <a:chOff x="0" y="0"/>
              <a:chExt cx="4074496" cy="450454"/>
            </a:xfrm>
          </p:grpSpPr>
          <p:sp>
            <p:nvSpPr>
              <p:cNvPr id="8215"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16" name="椭圆 5"/>
              <p:cNvGrpSpPr/>
              <p:nvPr/>
            </p:nvGrpSpPr>
            <p:grpSpPr>
              <a:xfrm>
                <a:off x="104341" y="54601"/>
                <a:ext cx="308736" cy="335441"/>
                <a:chOff x="0" y="0"/>
                <a:chExt cx="548640" cy="505968"/>
              </a:xfrm>
            </p:grpSpPr>
            <p:pic>
              <p:nvPicPr>
                <p:cNvPr id="8218" name="椭圆 5"/>
                <p:cNvPicPr/>
                <p:nvPr/>
              </p:nvPicPr>
              <p:blipFill>
                <a:blip r:embed="rId1"/>
                <a:stretch>
                  <a:fillRect/>
                </a:stretch>
              </p:blipFill>
              <p:spPr>
                <a:xfrm>
                  <a:off x="0" y="0"/>
                  <a:ext cx="548640" cy="505968"/>
                </a:xfrm>
                <a:prstGeom prst="rect">
                  <a:avLst/>
                </a:prstGeom>
                <a:noFill/>
                <a:ln w="9525">
                  <a:noFill/>
                </a:ln>
              </p:spPr>
            </p:pic>
            <p:sp>
              <p:nvSpPr>
                <p:cNvPr id="821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查找的基本概念</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8197" name="组合 41"/>
          <p:cNvGrpSpPr/>
          <p:nvPr/>
        </p:nvGrpSpPr>
        <p:grpSpPr>
          <a:xfrm>
            <a:off x="1003300" y="2263775"/>
            <a:ext cx="7240588" cy="679450"/>
            <a:chOff x="0" y="0"/>
            <a:chExt cx="7241884" cy="678766"/>
          </a:xfrm>
        </p:grpSpPr>
        <p:grpSp>
          <p:nvGrpSpPr>
            <p:cNvPr id="8206" name="组合 10"/>
            <p:cNvGrpSpPr/>
            <p:nvPr/>
          </p:nvGrpSpPr>
          <p:grpSpPr>
            <a:xfrm>
              <a:off x="0" y="0"/>
              <a:ext cx="7241884" cy="678766"/>
              <a:chOff x="0" y="0"/>
              <a:chExt cx="4074496" cy="450454"/>
            </a:xfrm>
          </p:grpSpPr>
          <p:sp>
            <p:nvSpPr>
              <p:cNvPr id="8208"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9" name="椭圆 26"/>
              <p:cNvGrpSpPr/>
              <p:nvPr/>
            </p:nvGrpSpPr>
            <p:grpSpPr>
              <a:xfrm>
                <a:off x="104341" y="54812"/>
                <a:ext cx="308736" cy="335441"/>
                <a:chOff x="0" y="0"/>
                <a:chExt cx="548640" cy="505968"/>
              </a:xfrm>
            </p:grpSpPr>
            <p:pic>
              <p:nvPicPr>
                <p:cNvPr id="8211" name="椭圆 26"/>
                <p:cNvPicPr/>
                <p:nvPr/>
              </p:nvPicPr>
              <p:blipFill>
                <a:blip r:embed="rId1"/>
                <a:stretch>
                  <a:fillRect/>
                </a:stretch>
              </p:blipFill>
              <p:spPr>
                <a:xfrm>
                  <a:off x="0" y="0"/>
                  <a:ext cx="548640" cy="505968"/>
                </a:xfrm>
                <a:prstGeom prst="rect">
                  <a:avLst/>
                </a:prstGeom>
                <a:noFill/>
                <a:ln w="9525">
                  <a:noFill/>
                </a:ln>
              </p:spPr>
            </p:pic>
            <p:sp>
              <p:nvSpPr>
                <p:cNvPr id="821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8198" name="组合 40"/>
          <p:cNvGrpSpPr/>
          <p:nvPr/>
        </p:nvGrpSpPr>
        <p:grpSpPr>
          <a:xfrm>
            <a:off x="1003300" y="3036888"/>
            <a:ext cx="7240588" cy="679450"/>
            <a:chOff x="0" y="0"/>
            <a:chExt cx="7241884" cy="678766"/>
          </a:xfrm>
        </p:grpSpPr>
        <p:grpSp>
          <p:nvGrpSpPr>
            <p:cNvPr id="8199" name="组合 10"/>
            <p:cNvGrpSpPr/>
            <p:nvPr/>
          </p:nvGrpSpPr>
          <p:grpSpPr>
            <a:xfrm>
              <a:off x="0" y="0"/>
              <a:ext cx="7241884" cy="678766"/>
              <a:chOff x="0" y="0"/>
              <a:chExt cx="4074496" cy="450454"/>
            </a:xfrm>
          </p:grpSpPr>
          <p:sp>
            <p:nvSpPr>
              <p:cNvPr id="8201"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2" name="椭圆 31"/>
              <p:cNvGrpSpPr/>
              <p:nvPr/>
            </p:nvGrpSpPr>
            <p:grpSpPr>
              <a:xfrm>
                <a:off x="104341" y="55022"/>
                <a:ext cx="308736" cy="335441"/>
                <a:chOff x="0" y="0"/>
                <a:chExt cx="548640" cy="505968"/>
              </a:xfrm>
            </p:grpSpPr>
            <p:pic>
              <p:nvPicPr>
                <p:cNvPr id="8204" name="椭圆 31"/>
                <p:cNvPicPr/>
                <p:nvPr/>
              </p:nvPicPr>
              <p:blipFill>
                <a:blip r:embed="rId1"/>
                <a:stretch>
                  <a:fillRect/>
                </a:stretch>
              </p:blipFill>
              <p:spPr>
                <a:xfrm>
                  <a:off x="0" y="0"/>
                  <a:ext cx="548640" cy="505968"/>
                </a:xfrm>
                <a:prstGeom prst="rect">
                  <a:avLst/>
                </a:prstGeom>
                <a:noFill/>
                <a:ln w="9525">
                  <a:noFill/>
                </a:ln>
              </p:spPr>
            </p:pic>
            <p:sp>
              <p:nvSpPr>
                <p:cNvPr id="82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2" name="组合 40"/>
          <p:cNvGrpSpPr/>
          <p:nvPr/>
        </p:nvGrpSpPr>
        <p:grpSpPr>
          <a:xfrm>
            <a:off x="1002030" y="3809683"/>
            <a:ext cx="7240588" cy="679450"/>
            <a:chOff x="0" y="0"/>
            <a:chExt cx="7241884" cy="678766"/>
          </a:xfrm>
        </p:grpSpPr>
        <p:grpSp>
          <p:nvGrpSpPr>
            <p:cNvPr id="6" name="组合 10"/>
            <p:cNvGrpSpPr/>
            <p:nvPr/>
          </p:nvGrpSpPr>
          <p:grpSpPr>
            <a:xfrm>
              <a:off x="0" y="0"/>
              <a:ext cx="7241884" cy="678766"/>
              <a:chOff x="0" y="0"/>
              <a:chExt cx="4074496" cy="450454"/>
            </a:xfrm>
          </p:grpSpPr>
          <p:sp>
            <p:nvSpPr>
              <p:cNvPr id="7" name="矩形 30"/>
              <p:cNvSpPr/>
              <p:nvPr>
                <p:custDataLst>
                  <p:tags r:id="rId2"/>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 name="椭圆 31"/>
              <p:cNvGrpSpPr/>
              <p:nvPr/>
            </p:nvGrpSpPr>
            <p:grpSpPr>
              <a:xfrm>
                <a:off x="104341" y="55022"/>
                <a:ext cx="308736" cy="335441"/>
                <a:chOff x="0" y="0"/>
                <a:chExt cx="548640" cy="505968"/>
              </a:xfrm>
            </p:grpSpPr>
            <p:pic>
              <p:nvPicPr>
                <p:cNvPr id="9" name="椭圆 31"/>
                <p:cNvPicPr/>
                <p:nvPr>
                  <p:custDataLst>
                    <p:tags r:id="rId3"/>
                  </p:custDataLst>
                </p:nvPr>
              </p:nvPicPr>
              <p:blipFill>
                <a:blip r:embed="rId1"/>
                <a:stretch>
                  <a:fillRect/>
                </a:stretch>
              </p:blipFill>
              <p:spPr>
                <a:xfrm>
                  <a:off x="0" y="0"/>
                  <a:ext cx="548640" cy="505968"/>
                </a:xfrm>
                <a:prstGeom prst="rect">
                  <a:avLst/>
                </a:prstGeom>
                <a:noFill/>
                <a:ln w="9525">
                  <a:noFill/>
                </a:ln>
              </p:spPr>
            </p:pic>
            <p:sp>
              <p:nvSpPr>
                <p:cNvPr id="10" name="Text Box 25"/>
                <p:cNvSpPr txBox="1"/>
                <p:nvPr>
                  <p:custDataLst>
                    <p:tags r:id="rId4"/>
                  </p:custDataLst>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1" name="TextBox 32"/>
              <p:cNvSpPr txBox="1">
                <a:spLocks noChangeArrowheads="1"/>
              </p:cNvSpPr>
              <p:nvPr>
                <p:custDataLst>
                  <p:tags r:id="rId5"/>
                </p:custDataLst>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散列表的查找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2" name="TextBox 33"/>
            <p:cNvSpPr txBox="1"/>
            <p:nvPr>
              <p:custDataLst>
                <p:tags r:id="rId6"/>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7.3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树表的查找</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79987" name="Rectangle 19"/>
          <p:cNvSpPr>
            <a:spLocks noChangeArrowheads="1"/>
          </p:cNvSpPr>
          <p:nvPr>
            <p:custDataLst>
              <p:tags r:id="rId1"/>
            </p:custDataLst>
          </p:nvPr>
        </p:nvSpPr>
        <p:spPr bwMode="auto">
          <a:xfrm>
            <a:off x="250825" y="1335088"/>
            <a:ext cx="4145280" cy="55308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ea"/>
                <a:sym typeface="+mn-lt"/>
              </a:rPr>
              <a:t>表结构在</a:t>
            </a:r>
            <a:r>
              <a:rPr kumimoji="1" lang="zh-CN" altLang="en-US" sz="24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ea"/>
                <a:sym typeface="+mn-lt"/>
              </a:rPr>
              <a:t>查找过程中动态生成</a:t>
            </a:r>
            <a:endParaRPr kumimoji="1" lang="zh-CN" altLang="en-US" sz="24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79988" name="Rectangle 20"/>
          <p:cNvSpPr>
            <a:spLocks noChangeArrowheads="1"/>
          </p:cNvSpPr>
          <p:nvPr>
            <p:custDataLst>
              <p:tags r:id="rId2"/>
            </p:custDataLst>
          </p:nvPr>
        </p:nvSpPr>
        <p:spPr bwMode="auto">
          <a:xfrm>
            <a:off x="250825" y="1920875"/>
            <a:ext cx="5202238" cy="14763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对于给定值</a:t>
            </a:r>
            <a:r>
              <a:rPr kumimoji="1"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key</a:t>
            </a:r>
            <a:endParaRPr kumimoji="1"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若表中存在，则成功返回；</a:t>
            </a:r>
            <a:endParaRPr kumimoji="1"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否则插入关键字等于</a:t>
            </a:r>
            <a:r>
              <a:rPr kumimoji="1" lang="en-US" altLang="zh-CN"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key </a:t>
            </a:r>
            <a:r>
              <a:rPr kumimoji="1" lang="zh-CN" altLang="en-US"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的记录</a:t>
            </a:r>
            <a:endParaRPr kumimoji="1" lang="zh-CN" altLang="en-US"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2" name="Group 22"/>
          <p:cNvGrpSpPr/>
          <p:nvPr/>
        </p:nvGrpSpPr>
        <p:grpSpPr>
          <a:xfrm>
            <a:off x="4644708" y="1316355"/>
            <a:ext cx="3670300" cy="2366963"/>
            <a:chOff x="3289" y="1099"/>
            <a:chExt cx="2312" cy="1491"/>
          </a:xfrm>
        </p:grpSpPr>
        <p:sp>
          <p:nvSpPr>
            <p:cNvPr id="40968" name="Rectangle 18"/>
            <p:cNvSpPr>
              <a:spLocks noChangeArrowheads="1"/>
            </p:cNvSpPr>
            <p:nvPr>
              <p:custDataLst>
                <p:tags r:id="rId3"/>
              </p:custDataLst>
            </p:nvPr>
          </p:nvSpPr>
          <p:spPr bwMode="auto">
            <a:xfrm>
              <a:off x="3813" y="1099"/>
              <a:ext cx="1788" cy="1491"/>
            </a:xfrm>
            <a:prstGeom prst="roundRect">
              <a:avLst>
                <a:gd name="adj" fmla="val 4208"/>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二叉排序树</a:t>
              </a:r>
              <a:endParaRPr kumimoji="0" lang="zh-CN" altLang="en-US" sz="24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66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平衡二叉树</a:t>
              </a:r>
              <a:endParaRPr kumimoji="0" lang="zh-CN" altLang="en-US" sz="2400" b="0" i="0" u="none" strike="noStrike" kern="1200" cap="none" spc="0" normalizeH="0" baseline="0" noProof="0" dirty="0">
                <a:ln>
                  <a:noFill/>
                </a:ln>
                <a:solidFill>
                  <a:srgbClr val="FF66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树</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B</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树</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键树</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0969" name="AutoShape 21"/>
            <p:cNvSpPr>
              <a:spLocks noChangeArrowheads="1"/>
            </p:cNvSpPr>
            <p:nvPr>
              <p:custDataLst>
                <p:tags r:id="rId4"/>
              </p:custDataLst>
            </p:nvPr>
          </p:nvSpPr>
          <p:spPr bwMode="auto">
            <a:xfrm>
              <a:off x="3289" y="1661"/>
              <a:ext cx="589" cy="272"/>
            </a:xfrm>
            <a:prstGeom prst="rightArrow">
              <a:avLst>
                <a:gd name="adj1" fmla="val 50000"/>
                <a:gd name="adj2" fmla="val 54116"/>
              </a:avLst>
            </a:prstGeom>
            <a:solidFill>
              <a:schemeClr val="accent1"/>
            </a:solidFill>
            <a:ln>
              <a:noFill/>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979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979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87" grpId="0" bldLvl="0" animBg="1"/>
      <p:bldP spid="97998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30723" name="Rectangle 3"/>
          <p:cNvSpPr>
            <a:spLocks noGrp="1"/>
          </p:cNvSpPr>
          <p:nvPr>
            <p:ph type="body" idx="4294967295"/>
          </p:nvPr>
        </p:nvSpPr>
        <p:spPr/>
        <p:txBody>
          <a:bodyPr vert="horz" wrap="square" lIns="91440" tIns="45720" rIns="91440" bIns="45720" anchor="t" anchorCtr="0"/>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(Binary Sort Tree)</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定义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或者是一棵空树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或者是具有下列性质的二叉树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若左子树不空，则左子树上所有结点值均小于根结点值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若右子树不空，则右子树上所有结点值均大于根结点值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根结点的左、右子树也分别为二叉排序树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Group 34"/>
          <p:cNvGrpSpPr/>
          <p:nvPr/>
        </p:nvGrpSpPr>
        <p:grpSpPr>
          <a:xfrm>
            <a:off x="1408113" y="3592513"/>
            <a:ext cx="2300287" cy="2932112"/>
            <a:chOff x="0" y="0"/>
            <a:chExt cx="1639" cy="2408"/>
          </a:xfrm>
        </p:grpSpPr>
        <p:sp>
          <p:nvSpPr>
            <p:cNvPr id="30725" name="Line 35"/>
            <p:cNvSpPr/>
            <p:nvPr/>
          </p:nvSpPr>
          <p:spPr>
            <a:xfrm flipH="1">
              <a:off x="535" y="192"/>
              <a:ext cx="245" cy="288"/>
            </a:xfrm>
            <a:prstGeom prst="line">
              <a:avLst/>
            </a:prstGeom>
            <a:ln w="38100" cap="flat" cmpd="sng">
              <a:solidFill>
                <a:srgbClr val="572423"/>
              </a:solidFill>
              <a:prstDash val="solid"/>
              <a:headEnd type="none" w="med" len="med"/>
              <a:tailEnd type="none" w="med" len="med"/>
            </a:ln>
          </p:spPr>
        </p:sp>
        <p:sp>
          <p:nvSpPr>
            <p:cNvPr id="30726" name="Oval 36"/>
            <p:cNvSpPr/>
            <p:nvPr/>
          </p:nvSpPr>
          <p:spPr>
            <a:xfrm>
              <a:off x="679" y="0"/>
              <a:ext cx="283"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45</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27" name="Oval 37"/>
            <p:cNvSpPr/>
            <p:nvPr/>
          </p:nvSpPr>
          <p:spPr>
            <a:xfrm>
              <a:off x="343" y="385"/>
              <a:ext cx="283"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12</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28" name="Line 38"/>
            <p:cNvSpPr/>
            <p:nvPr/>
          </p:nvSpPr>
          <p:spPr>
            <a:xfrm>
              <a:off x="918" y="240"/>
              <a:ext cx="190" cy="192"/>
            </a:xfrm>
            <a:prstGeom prst="line">
              <a:avLst/>
            </a:prstGeom>
            <a:ln w="38100" cap="flat" cmpd="sng">
              <a:solidFill>
                <a:srgbClr val="572423"/>
              </a:solidFill>
              <a:prstDash val="solid"/>
              <a:headEnd type="none" w="med" len="med"/>
              <a:tailEnd type="none" w="med" len="med"/>
            </a:ln>
          </p:spPr>
        </p:sp>
        <p:sp>
          <p:nvSpPr>
            <p:cNvPr id="30729" name="Oval 39"/>
            <p:cNvSpPr/>
            <p:nvPr/>
          </p:nvSpPr>
          <p:spPr>
            <a:xfrm>
              <a:off x="1023" y="375"/>
              <a:ext cx="284"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53</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30" name="Line 40"/>
            <p:cNvSpPr/>
            <p:nvPr/>
          </p:nvSpPr>
          <p:spPr>
            <a:xfrm flipH="1">
              <a:off x="150" y="624"/>
              <a:ext cx="242" cy="288"/>
            </a:xfrm>
            <a:prstGeom prst="line">
              <a:avLst/>
            </a:prstGeom>
            <a:ln w="38100" cap="flat" cmpd="sng">
              <a:solidFill>
                <a:srgbClr val="572423"/>
              </a:solidFill>
              <a:prstDash val="solid"/>
              <a:headEnd type="none" w="med" len="med"/>
              <a:tailEnd type="none" w="med" len="med"/>
            </a:ln>
          </p:spPr>
        </p:sp>
        <p:sp>
          <p:nvSpPr>
            <p:cNvPr id="30731" name="Oval 41"/>
            <p:cNvSpPr/>
            <p:nvPr/>
          </p:nvSpPr>
          <p:spPr>
            <a:xfrm>
              <a:off x="0" y="87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3</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32" name="Line 42"/>
            <p:cNvSpPr/>
            <p:nvPr/>
          </p:nvSpPr>
          <p:spPr>
            <a:xfrm>
              <a:off x="528" y="671"/>
              <a:ext cx="235" cy="296"/>
            </a:xfrm>
            <a:prstGeom prst="line">
              <a:avLst/>
            </a:prstGeom>
            <a:ln w="38100" cap="flat" cmpd="sng">
              <a:solidFill>
                <a:srgbClr val="572423"/>
              </a:solidFill>
              <a:prstDash val="solid"/>
              <a:headEnd type="none" w="med" len="med"/>
              <a:tailEnd type="none" w="med" len="med"/>
            </a:ln>
          </p:spPr>
        </p:sp>
        <p:sp>
          <p:nvSpPr>
            <p:cNvPr id="30733" name="Oval 43"/>
            <p:cNvSpPr/>
            <p:nvPr/>
          </p:nvSpPr>
          <p:spPr>
            <a:xfrm>
              <a:off x="631" y="86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37</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34" name="Line 44"/>
            <p:cNvSpPr/>
            <p:nvPr/>
          </p:nvSpPr>
          <p:spPr>
            <a:xfrm>
              <a:off x="1256" y="624"/>
              <a:ext cx="191" cy="192"/>
            </a:xfrm>
            <a:prstGeom prst="line">
              <a:avLst/>
            </a:prstGeom>
            <a:ln w="38100" cap="flat" cmpd="sng">
              <a:solidFill>
                <a:srgbClr val="572423"/>
              </a:solidFill>
              <a:prstDash val="solid"/>
              <a:headEnd type="none" w="med" len="med"/>
              <a:tailEnd type="none" w="med" len="med"/>
            </a:ln>
          </p:spPr>
        </p:sp>
        <p:sp>
          <p:nvSpPr>
            <p:cNvPr id="30735" name="Oval 45"/>
            <p:cNvSpPr/>
            <p:nvPr/>
          </p:nvSpPr>
          <p:spPr>
            <a:xfrm>
              <a:off x="1358" y="76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100</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36" name="Line 46"/>
            <p:cNvSpPr/>
            <p:nvPr/>
          </p:nvSpPr>
          <p:spPr>
            <a:xfrm flipH="1">
              <a:off x="446" y="1096"/>
              <a:ext cx="245" cy="288"/>
            </a:xfrm>
            <a:prstGeom prst="line">
              <a:avLst/>
            </a:prstGeom>
            <a:ln w="38100" cap="flat" cmpd="sng">
              <a:solidFill>
                <a:srgbClr val="572423"/>
              </a:solidFill>
              <a:prstDash val="solid"/>
              <a:headEnd type="none" w="med" len="med"/>
              <a:tailEnd type="none" w="med" len="med"/>
            </a:ln>
          </p:spPr>
        </p:sp>
        <p:sp>
          <p:nvSpPr>
            <p:cNvPr id="30737" name="Oval 47"/>
            <p:cNvSpPr/>
            <p:nvPr/>
          </p:nvSpPr>
          <p:spPr>
            <a:xfrm>
              <a:off x="295" y="13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24</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38" name="Line 48"/>
            <p:cNvSpPr/>
            <p:nvPr/>
          </p:nvSpPr>
          <p:spPr>
            <a:xfrm flipH="1">
              <a:off x="1166" y="1048"/>
              <a:ext cx="244" cy="288"/>
            </a:xfrm>
            <a:prstGeom prst="line">
              <a:avLst/>
            </a:prstGeom>
            <a:ln w="38100" cap="flat" cmpd="sng">
              <a:solidFill>
                <a:srgbClr val="572423"/>
              </a:solidFill>
              <a:prstDash val="solid"/>
              <a:headEnd type="none" w="med" len="med"/>
              <a:tailEnd type="none" w="med" len="med"/>
            </a:ln>
          </p:spPr>
        </p:sp>
        <p:sp>
          <p:nvSpPr>
            <p:cNvPr id="30739" name="Oval 49"/>
            <p:cNvSpPr/>
            <p:nvPr/>
          </p:nvSpPr>
          <p:spPr>
            <a:xfrm>
              <a:off x="1015" y="1296"/>
              <a:ext cx="284"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61</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40" name="Line 50"/>
            <p:cNvSpPr/>
            <p:nvPr/>
          </p:nvSpPr>
          <p:spPr>
            <a:xfrm>
              <a:off x="1200" y="1588"/>
              <a:ext cx="192" cy="192"/>
            </a:xfrm>
            <a:prstGeom prst="line">
              <a:avLst/>
            </a:prstGeom>
            <a:ln w="38100" cap="flat" cmpd="sng">
              <a:solidFill>
                <a:srgbClr val="572423"/>
              </a:solidFill>
              <a:prstDash val="solid"/>
              <a:headEnd type="none" w="med" len="med"/>
              <a:tailEnd type="none" w="med" len="med"/>
            </a:ln>
          </p:spPr>
        </p:sp>
        <p:sp>
          <p:nvSpPr>
            <p:cNvPr id="30741" name="Oval 51"/>
            <p:cNvSpPr/>
            <p:nvPr/>
          </p:nvSpPr>
          <p:spPr>
            <a:xfrm>
              <a:off x="1303" y="172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90</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30742" name="Line 52"/>
            <p:cNvSpPr/>
            <p:nvPr/>
          </p:nvSpPr>
          <p:spPr>
            <a:xfrm flipH="1">
              <a:off x="1104" y="1969"/>
              <a:ext cx="245" cy="287"/>
            </a:xfrm>
            <a:prstGeom prst="line">
              <a:avLst/>
            </a:prstGeom>
            <a:ln w="38100" cap="flat" cmpd="sng">
              <a:solidFill>
                <a:srgbClr val="572423"/>
              </a:solidFill>
              <a:prstDash val="solid"/>
              <a:headEnd type="none" w="med" len="med"/>
              <a:tailEnd type="none" w="med" len="med"/>
            </a:ln>
          </p:spPr>
        </p:sp>
        <p:sp>
          <p:nvSpPr>
            <p:cNvPr id="30743" name="Oval 53"/>
            <p:cNvSpPr/>
            <p:nvPr/>
          </p:nvSpPr>
          <p:spPr>
            <a:xfrm>
              <a:off x="864" y="211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78</a:t>
              </a:r>
              <a:endParaRPr lang="en-US" altLang="zh-CN" sz="2000" b="1" dirty="0">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723">
                                            <p:txEl>
                                              <p:charRg st="0" end="26"/>
                                            </p:txEl>
                                          </p:spTgt>
                                        </p:tgtEl>
                                        <p:attrNameLst>
                                          <p:attrName>style.visibility</p:attrName>
                                        </p:attrNameLst>
                                      </p:cBhvr>
                                      <p:to>
                                        <p:strVal val="visible"/>
                                      </p:to>
                                    </p:set>
                                    <p:animEffect transition="in" filter="wipe(up)">
                                      <p:cBhvr>
                                        <p:cTn id="7" dur="500"/>
                                        <p:tgtEl>
                                          <p:spTgt spid="30723">
                                            <p:txEl>
                                              <p:charRg st="0" end="2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23">
                                            <p:txEl>
                                              <p:charRg st="26" end="34"/>
                                            </p:txEl>
                                          </p:spTgt>
                                        </p:tgtEl>
                                        <p:attrNameLst>
                                          <p:attrName>style.visibility</p:attrName>
                                        </p:attrNameLst>
                                      </p:cBhvr>
                                      <p:to>
                                        <p:strVal val="visible"/>
                                      </p:to>
                                    </p:set>
                                    <p:animEffect transition="in" filter="wipe(up)">
                                      <p:cBhvr>
                                        <p:cTn id="11" dur="500"/>
                                        <p:tgtEl>
                                          <p:spTgt spid="30723">
                                            <p:txEl>
                                              <p:charRg st="26" end="3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723">
                                            <p:txEl>
                                              <p:charRg st="34" end="48"/>
                                            </p:txEl>
                                          </p:spTgt>
                                        </p:tgtEl>
                                        <p:attrNameLst>
                                          <p:attrName>style.visibility</p:attrName>
                                        </p:attrNameLst>
                                      </p:cBhvr>
                                      <p:to>
                                        <p:strVal val="visible"/>
                                      </p:to>
                                    </p:set>
                                    <p:animEffect transition="in" filter="wipe(up)">
                                      <p:cBhvr>
                                        <p:cTn id="15" dur="500"/>
                                        <p:tgtEl>
                                          <p:spTgt spid="30723">
                                            <p:txEl>
                                              <p:charRg st="34" end="48"/>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723">
                                            <p:txEl>
                                              <p:charRg st="48" end="73"/>
                                            </p:txEl>
                                          </p:spTgt>
                                        </p:tgtEl>
                                        <p:attrNameLst>
                                          <p:attrName>style.visibility</p:attrName>
                                        </p:attrNameLst>
                                      </p:cBhvr>
                                      <p:to>
                                        <p:strVal val="visible"/>
                                      </p:to>
                                    </p:set>
                                    <p:animEffect transition="in" filter="wipe(up)">
                                      <p:cBhvr>
                                        <p:cTn id="19" dur="500"/>
                                        <p:tgtEl>
                                          <p:spTgt spid="30723">
                                            <p:txEl>
                                              <p:charRg st="48" end="7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0723">
                                            <p:txEl>
                                              <p:charRg st="73" end="98"/>
                                            </p:txEl>
                                          </p:spTgt>
                                        </p:tgtEl>
                                        <p:attrNameLst>
                                          <p:attrName>style.visibility</p:attrName>
                                        </p:attrNameLst>
                                      </p:cBhvr>
                                      <p:to>
                                        <p:strVal val="visible"/>
                                      </p:to>
                                    </p:set>
                                    <p:animEffect transition="in" filter="wipe(up)">
                                      <p:cBhvr>
                                        <p:cTn id="23" dur="500"/>
                                        <p:tgtEl>
                                          <p:spTgt spid="30723">
                                            <p:txEl>
                                              <p:charRg st="73" end="98"/>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0723">
                                            <p:txEl>
                                              <p:charRg st="98" end="117"/>
                                            </p:txEl>
                                          </p:spTgt>
                                        </p:tgtEl>
                                        <p:attrNameLst>
                                          <p:attrName>style.visibility</p:attrName>
                                        </p:attrNameLst>
                                      </p:cBhvr>
                                      <p:to>
                                        <p:strVal val="visible"/>
                                      </p:to>
                                    </p:set>
                                    <p:animEffect transition="in" filter="wipe(up)">
                                      <p:cBhvr>
                                        <p:cTn id="27" dur="500"/>
                                        <p:tgtEl>
                                          <p:spTgt spid="30723">
                                            <p:txEl>
                                              <p:charRg st="98" end="117"/>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noProof="0">
              <a:ln>
                <a:noFill/>
              </a:ln>
              <a:effectLst>
                <a:outerShdw blurRad="38100" dist="38100" dir="2700000" algn="tl">
                  <a:srgbClr val="C0C0C0"/>
                </a:outerShdw>
              </a:effectLst>
              <a:uLnTx/>
              <a:uFillTx/>
              <a:sym typeface="+mn-ea"/>
            </a:endParaRPr>
          </a:p>
        </p:txBody>
      </p:sp>
      <p:sp>
        <p:nvSpPr>
          <p:cNvPr id="3174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二叉排序树查找过程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由二叉排序树的定义可知，对一棵二叉排序树</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中序遍历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后得到的结点序列是一个</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递增</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序列。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中序序列为：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55</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1116330" y="2378075"/>
            <a:ext cx="2361565" cy="1842770"/>
            <a:chOff x="1758" y="3745"/>
            <a:chExt cx="3719" cy="2902"/>
          </a:xfrm>
        </p:grpSpPr>
        <p:sp>
          <p:nvSpPr>
            <p:cNvPr id="31749" name="Oval 3"/>
            <p:cNvSpPr/>
            <p:nvPr/>
          </p:nvSpPr>
          <p:spPr>
            <a:xfrm>
              <a:off x="2455" y="482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15</a:t>
              </a:r>
              <a:endParaRPr lang="en-US" altLang="zh-CN" sz="2000" b="1" dirty="0">
                <a:latin typeface="Times New Roman" panose="02020603050405020304" pitchFamily="18" charset="0"/>
                <a:ea typeface="宋体" panose="02010600030101010101" pitchFamily="2" charset="-122"/>
              </a:endParaRPr>
            </a:p>
          </p:txBody>
        </p:sp>
        <p:sp>
          <p:nvSpPr>
            <p:cNvPr id="31750" name="Oval 4"/>
            <p:cNvSpPr/>
            <p:nvPr/>
          </p:nvSpPr>
          <p:spPr>
            <a:xfrm>
              <a:off x="4158" y="482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48</a:t>
              </a:r>
              <a:endParaRPr lang="en-US" altLang="zh-CN" sz="2000" b="1" dirty="0">
                <a:latin typeface="Times New Roman" panose="02020603050405020304" pitchFamily="18" charset="0"/>
                <a:ea typeface="宋体" panose="02010600030101010101" pitchFamily="2" charset="-122"/>
              </a:endParaRPr>
            </a:p>
          </p:txBody>
        </p:sp>
        <p:sp>
          <p:nvSpPr>
            <p:cNvPr id="31751" name="Oval 5"/>
            <p:cNvSpPr/>
            <p:nvPr/>
          </p:nvSpPr>
          <p:spPr>
            <a:xfrm>
              <a:off x="3318" y="374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31752" name="Oval 6"/>
            <p:cNvSpPr/>
            <p:nvPr/>
          </p:nvSpPr>
          <p:spPr>
            <a:xfrm>
              <a:off x="3055" y="602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25</a:t>
              </a:r>
              <a:endParaRPr lang="en-US" altLang="zh-CN" sz="2000" b="1" dirty="0">
                <a:latin typeface="Times New Roman" panose="02020603050405020304" pitchFamily="18" charset="0"/>
                <a:ea typeface="宋体" panose="02010600030101010101" pitchFamily="2" charset="-122"/>
              </a:endParaRPr>
            </a:p>
          </p:txBody>
        </p:sp>
        <p:sp>
          <p:nvSpPr>
            <p:cNvPr id="31753" name="Oval 7"/>
            <p:cNvSpPr/>
            <p:nvPr/>
          </p:nvSpPr>
          <p:spPr>
            <a:xfrm>
              <a:off x="1758" y="602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11</a:t>
              </a:r>
              <a:endParaRPr lang="en-US" altLang="zh-CN" sz="2000" b="1" dirty="0">
                <a:latin typeface="Times New Roman" panose="02020603050405020304" pitchFamily="18" charset="0"/>
                <a:ea typeface="宋体" panose="02010600030101010101" pitchFamily="2" charset="-122"/>
              </a:endParaRPr>
            </a:p>
          </p:txBody>
        </p:sp>
        <p:sp>
          <p:nvSpPr>
            <p:cNvPr id="31754" name="Oval 8"/>
            <p:cNvSpPr/>
            <p:nvPr/>
          </p:nvSpPr>
          <p:spPr>
            <a:xfrm>
              <a:off x="4855" y="6025"/>
              <a:ext cx="623" cy="623"/>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55</a:t>
              </a:r>
              <a:endParaRPr lang="en-US" altLang="zh-CN" sz="2000" b="1" dirty="0">
                <a:latin typeface="Times New Roman" panose="02020603050405020304" pitchFamily="18" charset="0"/>
                <a:ea typeface="宋体" panose="02010600030101010101" pitchFamily="2" charset="-122"/>
              </a:endParaRPr>
            </a:p>
          </p:txBody>
        </p:sp>
        <p:cxnSp>
          <p:nvCxnSpPr>
            <p:cNvPr id="31755" name="AutoShape 9"/>
            <p:cNvCxnSpPr>
              <a:stCxn id="31751" idx="3"/>
            </p:cNvCxnSpPr>
            <p:nvPr/>
          </p:nvCxnSpPr>
          <p:spPr>
            <a:xfrm flipH="1">
              <a:off x="2988" y="4277"/>
              <a:ext cx="421" cy="639"/>
            </a:xfrm>
            <a:prstGeom prst="straightConnector1">
              <a:avLst/>
            </a:prstGeom>
            <a:ln w="9525" cap="flat" cmpd="sng">
              <a:solidFill>
                <a:schemeClr val="tx1"/>
              </a:solidFill>
              <a:prstDash val="solid"/>
              <a:headEnd type="none" w="med" len="med"/>
              <a:tailEnd type="none" w="med" len="med"/>
            </a:ln>
          </p:spPr>
        </p:cxnSp>
        <p:cxnSp>
          <p:nvCxnSpPr>
            <p:cNvPr id="31756" name="AutoShape 10"/>
            <p:cNvCxnSpPr>
              <a:endCxn id="31753" idx="0"/>
            </p:cNvCxnSpPr>
            <p:nvPr/>
          </p:nvCxnSpPr>
          <p:spPr>
            <a:xfrm flipH="1">
              <a:off x="2070" y="5400"/>
              <a:ext cx="481" cy="625"/>
            </a:xfrm>
            <a:prstGeom prst="straightConnector1">
              <a:avLst/>
            </a:prstGeom>
            <a:ln w="9525" cap="flat" cmpd="sng">
              <a:solidFill>
                <a:schemeClr val="tx1"/>
              </a:solidFill>
              <a:prstDash val="solid"/>
              <a:headEnd type="none" w="med" len="med"/>
              <a:tailEnd type="none" w="med" len="med"/>
            </a:ln>
          </p:spPr>
        </p:cxnSp>
        <p:cxnSp>
          <p:nvCxnSpPr>
            <p:cNvPr id="31757" name="AutoShape 11"/>
            <p:cNvCxnSpPr>
              <a:stCxn id="31751" idx="3"/>
              <a:endCxn id="31752" idx="0"/>
            </p:cNvCxnSpPr>
            <p:nvPr/>
          </p:nvCxnSpPr>
          <p:spPr>
            <a:xfrm>
              <a:off x="2988" y="5358"/>
              <a:ext cx="380" cy="668"/>
            </a:xfrm>
            <a:prstGeom prst="straightConnector1">
              <a:avLst/>
            </a:prstGeom>
            <a:ln w="9525" cap="flat" cmpd="sng">
              <a:solidFill>
                <a:schemeClr val="tx1"/>
              </a:solidFill>
              <a:prstDash val="solid"/>
              <a:headEnd type="none" w="med" len="med"/>
              <a:tailEnd type="none" w="med" len="med"/>
            </a:ln>
          </p:spPr>
        </p:cxnSp>
        <p:cxnSp>
          <p:nvCxnSpPr>
            <p:cNvPr id="31758" name="AutoShape 12"/>
            <p:cNvCxnSpPr>
              <a:stCxn id="31751" idx="5"/>
              <a:endCxn id="31750" idx="1"/>
            </p:cNvCxnSpPr>
            <p:nvPr/>
          </p:nvCxnSpPr>
          <p:spPr>
            <a:xfrm>
              <a:off x="3850" y="4278"/>
              <a:ext cx="398" cy="638"/>
            </a:xfrm>
            <a:prstGeom prst="straightConnector1">
              <a:avLst/>
            </a:prstGeom>
            <a:ln w="9525" cap="flat" cmpd="sng">
              <a:solidFill>
                <a:schemeClr val="tx1"/>
              </a:solidFill>
              <a:prstDash val="solid"/>
              <a:headEnd type="none" w="med" len="med"/>
              <a:tailEnd type="none" w="med" len="med"/>
            </a:ln>
          </p:spPr>
        </p:cxnSp>
        <p:cxnSp>
          <p:nvCxnSpPr>
            <p:cNvPr id="31759" name="AutoShape 13"/>
            <p:cNvCxnSpPr>
              <a:stCxn id="31750" idx="5"/>
              <a:endCxn id="31754" idx="0"/>
            </p:cNvCxnSpPr>
            <p:nvPr/>
          </p:nvCxnSpPr>
          <p:spPr>
            <a:xfrm>
              <a:off x="4690" y="5358"/>
              <a:ext cx="478" cy="668"/>
            </a:xfrm>
            <a:prstGeom prst="straightConnector1">
              <a:avLst/>
            </a:prstGeom>
            <a:ln w="9525" cap="flat" cmpd="sng">
              <a:solidFill>
                <a:schemeClr val="tx1"/>
              </a:solidFill>
              <a:prstDash val="solid"/>
              <a:headEnd type="none" w="med" len="med"/>
              <a:tailEnd type="none" w="med" len="med"/>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747">
                                            <p:txEl>
                                              <p:charRg st="0" end="10"/>
                                            </p:txEl>
                                          </p:spTgt>
                                        </p:tgtEl>
                                        <p:attrNameLst>
                                          <p:attrName>style.visibility</p:attrName>
                                        </p:attrNameLst>
                                      </p:cBhvr>
                                      <p:to>
                                        <p:strVal val="visible"/>
                                      </p:to>
                                    </p:set>
                                    <p:animEffect transition="in" filter="wipe(up)">
                                      <p:cBhvr>
                                        <p:cTn id="7" dur="500"/>
                                        <p:tgtEl>
                                          <p:spTgt spid="31747">
                                            <p:txEl>
                                              <p:charRg st="0" end="1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747">
                                            <p:txEl>
                                              <p:charRg st="10" end="52"/>
                                            </p:txEl>
                                          </p:spTgt>
                                        </p:tgtEl>
                                        <p:attrNameLst>
                                          <p:attrName>style.visibility</p:attrName>
                                        </p:attrNameLst>
                                      </p:cBhvr>
                                      <p:to>
                                        <p:strVal val="visible"/>
                                      </p:to>
                                    </p:set>
                                    <p:animEffect transition="in" filter="wipe(up)">
                                      <p:cBhvr>
                                        <p:cTn id="11" dur="500"/>
                                        <p:tgtEl>
                                          <p:spTgt spid="31747">
                                            <p:txEl>
                                              <p:charRg st="10" end="5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747">
                                            <p:txEl>
                                              <p:charRg st="57" end="81"/>
                                            </p:txEl>
                                          </p:spTgt>
                                        </p:tgtEl>
                                        <p:attrNameLst>
                                          <p:attrName>style.visibility</p:attrName>
                                        </p:attrNameLst>
                                      </p:cBhvr>
                                      <p:to>
                                        <p:strVal val="visible"/>
                                      </p:to>
                                    </p:set>
                                    <p:animEffect transition="in" filter="wipe(up)">
                                      <p:cBhvr>
                                        <p:cTn id="19" dur="500"/>
                                        <p:tgtEl>
                                          <p:spTgt spid="31747">
                                            <p:txEl>
                                              <p:charRg st="57"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277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二叉排序树的存储结构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BSTNode{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0">
              <a:buNone/>
            </a:pP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ElemType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data;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结点的关键字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struct Node *lchild,*rchild;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}BSTNode, *BSTree;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二叉排序树的操作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查找</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插入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删除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771">
                                            <p:txEl>
                                              <p:charRg st="0" end="11"/>
                                            </p:txEl>
                                          </p:spTgt>
                                        </p:tgtEl>
                                        <p:attrNameLst>
                                          <p:attrName>style.visibility</p:attrName>
                                        </p:attrNameLst>
                                      </p:cBhvr>
                                      <p:to>
                                        <p:strVal val="visible"/>
                                      </p:to>
                                    </p:set>
                                    <p:animEffect transition="in" filter="wipe(up)">
                                      <p:cBhvr>
                                        <p:cTn id="7" dur="500"/>
                                        <p:tgtEl>
                                          <p:spTgt spid="32771">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771">
                                            <p:txEl>
                                              <p:charRg st="11" end="32"/>
                                            </p:txEl>
                                          </p:spTgt>
                                        </p:tgtEl>
                                        <p:attrNameLst>
                                          <p:attrName>style.visibility</p:attrName>
                                        </p:attrNameLst>
                                      </p:cBhvr>
                                      <p:to>
                                        <p:strVal val="visible"/>
                                      </p:to>
                                    </p:set>
                                    <p:animEffect transition="in" filter="wipe(up)">
                                      <p:cBhvr>
                                        <p:cTn id="12" dur="500"/>
                                        <p:tgtEl>
                                          <p:spTgt spid="32771">
                                            <p:txEl>
                                              <p:charRg st="11" end="3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2771">
                                            <p:txEl>
                                              <p:charRg st="32" end="58"/>
                                            </p:txEl>
                                          </p:spTgt>
                                        </p:tgtEl>
                                        <p:attrNameLst>
                                          <p:attrName>style.visibility</p:attrName>
                                        </p:attrNameLst>
                                      </p:cBhvr>
                                      <p:to>
                                        <p:strVal val="visible"/>
                                      </p:to>
                                    </p:set>
                                    <p:animEffect transition="in" filter="wipe(up)">
                                      <p:cBhvr>
                                        <p:cTn id="16" dur="500"/>
                                        <p:tgtEl>
                                          <p:spTgt spid="32771">
                                            <p:txEl>
                                              <p:charRg st="32" end="58"/>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2771">
                                            <p:txEl>
                                              <p:charRg st="58" end="89"/>
                                            </p:txEl>
                                          </p:spTgt>
                                        </p:tgtEl>
                                        <p:attrNameLst>
                                          <p:attrName>style.visibility</p:attrName>
                                        </p:attrNameLst>
                                      </p:cBhvr>
                                      <p:to>
                                        <p:strVal val="visible"/>
                                      </p:to>
                                    </p:set>
                                    <p:animEffect transition="in" filter="wipe(up)">
                                      <p:cBhvr>
                                        <p:cTn id="20" dur="500"/>
                                        <p:tgtEl>
                                          <p:spTgt spid="32771">
                                            <p:txEl>
                                              <p:charRg st="58" end="89"/>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2771">
                                            <p:txEl>
                                              <p:charRg st="89" end="108"/>
                                            </p:txEl>
                                          </p:spTgt>
                                        </p:tgtEl>
                                        <p:attrNameLst>
                                          <p:attrName>style.visibility</p:attrName>
                                        </p:attrNameLst>
                                      </p:cBhvr>
                                      <p:to>
                                        <p:strVal val="visible"/>
                                      </p:to>
                                    </p:set>
                                    <p:animEffect transition="in" filter="wipe(up)">
                                      <p:cBhvr>
                                        <p:cTn id="24" dur="500"/>
                                        <p:tgtEl>
                                          <p:spTgt spid="32771">
                                            <p:txEl>
                                              <p:charRg st="89" end="10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2771">
                                            <p:txEl>
                                              <p:charRg st="108" end="117"/>
                                            </p:txEl>
                                          </p:spTgt>
                                        </p:tgtEl>
                                        <p:attrNameLst>
                                          <p:attrName>style.visibility</p:attrName>
                                        </p:attrNameLst>
                                      </p:cBhvr>
                                      <p:to>
                                        <p:strVal val="visible"/>
                                      </p:to>
                                    </p:set>
                                    <p:animEffect transition="in" filter="wipe(up)">
                                      <p:cBhvr>
                                        <p:cTn id="29" dur="500"/>
                                        <p:tgtEl>
                                          <p:spTgt spid="32771">
                                            <p:txEl>
                                              <p:charRg st="108" end="117"/>
                                            </p:txEl>
                                          </p:spTgt>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771">
                                            <p:txEl>
                                              <p:charRg st="117" end="120"/>
                                            </p:txEl>
                                          </p:spTgt>
                                        </p:tgtEl>
                                        <p:attrNameLst>
                                          <p:attrName>style.visibility</p:attrName>
                                        </p:attrNameLst>
                                      </p:cBhvr>
                                      <p:to>
                                        <p:strVal val="visible"/>
                                      </p:to>
                                    </p:set>
                                    <p:animEffect transition="in" filter="wipe(up)">
                                      <p:cBhvr>
                                        <p:cTn id="33" dur="500"/>
                                        <p:tgtEl>
                                          <p:spTgt spid="32771">
                                            <p:txEl>
                                              <p:charRg st="117" end="120"/>
                                            </p:txEl>
                                          </p:spTgt>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32771">
                                            <p:txEl>
                                              <p:charRg st="120" end="123"/>
                                            </p:txEl>
                                          </p:spTgt>
                                        </p:tgtEl>
                                        <p:attrNameLst>
                                          <p:attrName>style.visibility</p:attrName>
                                        </p:attrNameLst>
                                      </p:cBhvr>
                                      <p:to>
                                        <p:strVal val="visible"/>
                                      </p:to>
                                    </p:set>
                                    <p:animEffect transition="in" filter="wipe(up)">
                                      <p:cBhvr>
                                        <p:cTn id="37" dur="500"/>
                                        <p:tgtEl>
                                          <p:spTgt spid="32771">
                                            <p:txEl>
                                              <p:charRg st="120" end="123"/>
                                            </p:txEl>
                                          </p:spTgt>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32771">
                                            <p:txEl>
                                              <p:charRg st="123" end="127"/>
                                            </p:txEl>
                                          </p:spTgt>
                                        </p:tgtEl>
                                        <p:attrNameLst>
                                          <p:attrName>style.visibility</p:attrName>
                                        </p:attrNameLst>
                                      </p:cBhvr>
                                      <p:to>
                                        <p:strVal val="visible"/>
                                      </p:to>
                                    </p:set>
                                    <p:animEffect transition="in" filter="wipe(up)">
                                      <p:cBhvr>
                                        <p:cTn id="41" dur="500"/>
                                        <p:tgtEl>
                                          <p:spTgt spid="32771">
                                            <p:txEl>
                                              <p:charRg st="123"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3795" name="Rectangle 3"/>
          <p:cNvSpPr>
            <a:spLocks noGrp="1"/>
          </p:cNvSpPr>
          <p:nvPr>
            <p:ph type="body" idx="4294967295"/>
          </p:nvPr>
        </p:nvSpPr>
        <p:spPr/>
        <p:txBody>
          <a:bodyPr vert="horz" wrap="square" lIns="91440" tIns="45720" rIns="91440" bIns="45720" anchor="t" anchorCtr="0"/>
          <a:p>
            <a:pPr>
              <a:spcBef>
                <a:spcPct val="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dirty="0">
                <a:latin typeface="Times New Roman" panose="02020603050405020304" pitchFamily="18" charset="0"/>
                <a:ea typeface="微软雅黑" panose="020B0503020204020204" pitchFamily="34" charset="-122"/>
              </a:rPr>
              <a:t>二叉排序树的</a:t>
            </a:r>
            <a:r>
              <a:rPr lang="zh-CN" altLang="en-US" b="1" dirty="0">
                <a:latin typeface="Times New Roman" panose="02020603050405020304" pitchFamily="18" charset="0"/>
                <a:ea typeface="微软雅黑" panose="020B0503020204020204" pitchFamily="34" charset="-122"/>
              </a:rPr>
              <a:t>查找</a:t>
            </a:r>
            <a:endParaRPr lang="en-US" altLang="zh-CN" dirty="0">
              <a:latin typeface="Times New Roman" panose="02020603050405020304" pitchFamily="18" charset="0"/>
              <a:ea typeface="微软雅黑" panose="020B0503020204020204" pitchFamily="34" charset="-122"/>
            </a:endParaRPr>
          </a:p>
          <a:p>
            <a:pPr lvl="1">
              <a:spcBef>
                <a:spcPct val="0"/>
              </a:spcBef>
            </a:pPr>
            <a:r>
              <a:rPr lang="zh-CN" altLang="en-US" dirty="0">
                <a:latin typeface="Times New Roman" panose="02020603050405020304" pitchFamily="18" charset="0"/>
                <a:ea typeface="微软雅黑" panose="020B0503020204020204" pitchFamily="34" charset="-122"/>
              </a:rPr>
              <a:t>若二叉排序树为空，则查找不成功；</a:t>
            </a:r>
            <a:endParaRPr lang="en-US" altLang="zh-CN" dirty="0">
              <a:latin typeface="Times New Roman" panose="02020603050405020304" pitchFamily="18" charset="0"/>
              <a:ea typeface="微软雅黑" panose="020B0503020204020204" pitchFamily="34" charset="-122"/>
            </a:endParaRPr>
          </a:p>
          <a:p>
            <a:pPr lvl="1">
              <a:spcBef>
                <a:spcPct val="0"/>
              </a:spcBef>
            </a:pPr>
            <a:r>
              <a:rPr lang="zh-CN" altLang="en-US" dirty="0">
                <a:latin typeface="Times New Roman" panose="02020603050405020304" pitchFamily="18" charset="0"/>
                <a:ea typeface="微软雅黑" panose="020B0503020204020204" pitchFamily="34" charset="-122"/>
              </a:rPr>
              <a:t>否则</a:t>
            </a:r>
            <a:endParaRPr lang="en-US" altLang="zh-CN" dirty="0">
              <a:latin typeface="Times New Roman" panose="02020603050405020304" pitchFamily="18" charset="0"/>
              <a:ea typeface="微软雅黑" panose="020B0503020204020204" pitchFamily="34" charset="-122"/>
            </a:endParaRPr>
          </a:p>
          <a:p>
            <a:pPr lvl="2">
              <a:spcBef>
                <a:spcPct val="0"/>
              </a:spcBef>
            </a:pPr>
            <a:r>
              <a:rPr lang="zh-CN" altLang="en-US" dirty="0">
                <a:latin typeface="Times New Roman" panose="02020603050405020304" pitchFamily="18" charset="0"/>
                <a:ea typeface="微软雅黑" panose="020B0503020204020204" pitchFamily="34" charset="-122"/>
              </a:rPr>
              <a:t>若给定值等于根结点的关键字，则查找成功</a:t>
            </a:r>
            <a:endParaRPr lang="en-US" altLang="zh-CN" dirty="0">
              <a:latin typeface="Times New Roman" panose="02020603050405020304" pitchFamily="18" charset="0"/>
              <a:ea typeface="微软雅黑" panose="020B0503020204020204" pitchFamily="34" charset="-122"/>
            </a:endParaRPr>
          </a:p>
          <a:p>
            <a:pPr lvl="2">
              <a:spcBef>
                <a:spcPct val="0"/>
              </a:spcBef>
            </a:pPr>
            <a:r>
              <a:rPr lang="zh-CN" altLang="en-US" dirty="0">
                <a:latin typeface="Times New Roman" panose="02020603050405020304" pitchFamily="18" charset="0"/>
                <a:ea typeface="微软雅黑" panose="020B0503020204020204" pitchFamily="34" charset="-122"/>
              </a:rPr>
              <a:t>若给定值小于根结点的关键字，则在左子树上进行查找</a:t>
            </a:r>
            <a:endParaRPr lang="en-US" altLang="zh-CN" dirty="0">
              <a:latin typeface="Times New Roman" panose="02020603050405020304" pitchFamily="18" charset="0"/>
              <a:ea typeface="微软雅黑" panose="020B0503020204020204" pitchFamily="34" charset="-122"/>
            </a:endParaRPr>
          </a:p>
          <a:p>
            <a:pPr lvl="2">
              <a:spcBef>
                <a:spcPct val="0"/>
              </a:spcBef>
            </a:pPr>
            <a:r>
              <a:rPr lang="zh-CN" altLang="en-US" dirty="0">
                <a:latin typeface="Times New Roman" panose="02020603050405020304" pitchFamily="18" charset="0"/>
                <a:ea typeface="微软雅黑" panose="020B0503020204020204" pitchFamily="34" charset="-122"/>
              </a:rPr>
              <a:t>若给定值大于根结点的关键字，则在右子树上进行查找</a:t>
            </a:r>
            <a:endParaRPr lang="zh-CN" altLang="en-US" dirty="0">
              <a:latin typeface="Times New Roman" panose="02020603050405020304" pitchFamily="18" charset="0"/>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795">
                                            <p:txEl>
                                              <p:charRg st="0" end="9"/>
                                            </p:txEl>
                                          </p:spTgt>
                                        </p:tgtEl>
                                        <p:attrNameLst>
                                          <p:attrName>style.visibility</p:attrName>
                                        </p:attrNameLst>
                                      </p:cBhvr>
                                      <p:to>
                                        <p:strVal val="visible"/>
                                      </p:to>
                                    </p:set>
                                    <p:animEffect transition="in" filter="wipe(up)">
                                      <p:cBhvr>
                                        <p:cTn id="7" dur="500"/>
                                        <p:tgtEl>
                                          <p:spTgt spid="33795">
                                            <p:txEl>
                                              <p:charRg st="0" end="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3795">
                                            <p:txEl>
                                              <p:charRg st="9" end="26"/>
                                            </p:txEl>
                                          </p:spTgt>
                                        </p:tgtEl>
                                        <p:attrNameLst>
                                          <p:attrName>style.visibility</p:attrName>
                                        </p:attrNameLst>
                                      </p:cBhvr>
                                      <p:to>
                                        <p:strVal val="visible"/>
                                      </p:to>
                                    </p:set>
                                    <p:animEffect transition="in" filter="wipe(up)">
                                      <p:cBhvr>
                                        <p:cTn id="11" dur="500"/>
                                        <p:tgtEl>
                                          <p:spTgt spid="33795">
                                            <p:txEl>
                                              <p:charRg st="9" end="2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795">
                                            <p:txEl>
                                              <p:charRg st="26" end="29"/>
                                            </p:txEl>
                                          </p:spTgt>
                                        </p:tgtEl>
                                        <p:attrNameLst>
                                          <p:attrName>style.visibility</p:attrName>
                                        </p:attrNameLst>
                                      </p:cBhvr>
                                      <p:to>
                                        <p:strVal val="visible"/>
                                      </p:to>
                                    </p:set>
                                    <p:animEffect transition="in" filter="wipe(up)">
                                      <p:cBhvr>
                                        <p:cTn id="15" dur="500"/>
                                        <p:tgtEl>
                                          <p:spTgt spid="33795">
                                            <p:txEl>
                                              <p:charRg st="26" end="29"/>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795">
                                            <p:txEl>
                                              <p:charRg st="29" end="49"/>
                                            </p:txEl>
                                          </p:spTgt>
                                        </p:tgtEl>
                                        <p:attrNameLst>
                                          <p:attrName>style.visibility</p:attrName>
                                        </p:attrNameLst>
                                      </p:cBhvr>
                                      <p:to>
                                        <p:strVal val="visible"/>
                                      </p:to>
                                    </p:set>
                                    <p:animEffect transition="in" filter="wipe(up)">
                                      <p:cBhvr>
                                        <p:cTn id="19" dur="500"/>
                                        <p:tgtEl>
                                          <p:spTgt spid="33795">
                                            <p:txEl>
                                              <p:charRg st="29" end="49"/>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795">
                                            <p:txEl>
                                              <p:charRg st="49" end="74"/>
                                            </p:txEl>
                                          </p:spTgt>
                                        </p:tgtEl>
                                        <p:attrNameLst>
                                          <p:attrName>style.visibility</p:attrName>
                                        </p:attrNameLst>
                                      </p:cBhvr>
                                      <p:to>
                                        <p:strVal val="visible"/>
                                      </p:to>
                                    </p:set>
                                    <p:animEffect transition="in" filter="wipe(up)">
                                      <p:cBhvr>
                                        <p:cTn id="23" dur="500"/>
                                        <p:tgtEl>
                                          <p:spTgt spid="33795">
                                            <p:txEl>
                                              <p:charRg st="49" end="7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795">
                                            <p:txEl>
                                              <p:charRg st="74" end="99"/>
                                            </p:txEl>
                                          </p:spTgt>
                                        </p:tgtEl>
                                        <p:attrNameLst>
                                          <p:attrName>style.visibility</p:attrName>
                                        </p:attrNameLst>
                                      </p:cBhvr>
                                      <p:to>
                                        <p:strVal val="visible"/>
                                      </p:to>
                                    </p:set>
                                    <p:animEffect transition="in" filter="wipe(up)">
                                      <p:cBhvr>
                                        <p:cTn id="27" dur="500"/>
                                        <p:tgtEl>
                                          <p:spTgt spid="33795">
                                            <p:txEl>
                                              <p:charRg st="74"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type="body" idx="4294967295"/>
          </p:nvPr>
        </p:nvSpPr>
        <p:spPr/>
        <p:txBody>
          <a:bodyPr vert="horz" wrap="square" lIns="91440" tIns="45720" rIns="91440" bIns="45720" anchor="t" anchorCtr="0"/>
          <a:p>
            <a:pPr>
              <a:spcBef>
                <a:spcPct val="0"/>
              </a:spcBef>
            </a:pPr>
            <a:r>
              <a:rPr lang="zh-CN" altLang="en-US" dirty="0">
                <a:latin typeface="Times New Roman" panose="02020603050405020304" pitchFamily="18" charset="0"/>
              </a:rPr>
              <a:t>二叉排序树的查找</a:t>
            </a:r>
            <a:r>
              <a:rPr lang="en-US" altLang="zh-CN" dirty="0">
                <a:latin typeface="Times New Roman" panose="02020603050405020304" pitchFamily="18" charset="0"/>
              </a:rPr>
              <a:t>(</a:t>
            </a:r>
            <a:r>
              <a:rPr lang="zh-CN" altLang="en-US" dirty="0">
                <a:latin typeface="Times New Roman" panose="02020603050405020304" pitchFamily="18" charset="0"/>
              </a:rPr>
              <a:t>递归查找</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BSTree </a:t>
            </a:r>
            <a:r>
              <a:rPr lang="en-US" altLang="zh-CN" b="1" dirty="0">
                <a:solidFill>
                  <a:srgbClr val="0000FF"/>
                </a:solidFill>
                <a:latin typeface="Times New Roman" panose="02020603050405020304" pitchFamily="18" charset="0"/>
                <a:ea typeface="黑体" panose="02010609060101010101" pitchFamily="49" charset="-122"/>
              </a:rPr>
              <a:t>SearchBST</a:t>
            </a:r>
            <a:r>
              <a:rPr lang="en-US" altLang="zh-CN" b="1" dirty="0">
                <a:latin typeface="Times New Roman" panose="02020603050405020304" pitchFamily="18" charset="0"/>
                <a:ea typeface="黑体" panose="02010609060101010101" pitchFamily="49" charset="-122"/>
              </a:rPr>
              <a:t>(BSTree T, KeyType key)</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if( (!T) || key==T-&gt;data.key) </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return T;       	 </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else if (key&lt;T-&gt;data.key)  </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return </a:t>
            </a:r>
            <a:r>
              <a:rPr lang="en-US" altLang="zh-CN" b="1" dirty="0">
                <a:solidFill>
                  <a:srgbClr val="0000FF"/>
                </a:solidFill>
                <a:latin typeface="Times New Roman" panose="02020603050405020304" pitchFamily="18" charset="0"/>
                <a:ea typeface="黑体" panose="02010609060101010101" pitchFamily="49" charset="-122"/>
              </a:rPr>
              <a:t>SearchBST</a:t>
            </a:r>
            <a:r>
              <a:rPr lang="en-US" altLang="zh-CN" b="1" dirty="0">
                <a:latin typeface="Times New Roman" panose="02020603050405020304" pitchFamily="18" charset="0"/>
                <a:ea typeface="黑体" panose="02010609060101010101" pitchFamily="49" charset="-122"/>
              </a:rPr>
              <a:t>(T-&gt;lchild,key);</a:t>
            </a:r>
            <a:r>
              <a:rPr lang="en-US" altLang="zh-CN" sz="2000" b="1" dirty="0">
                <a:latin typeface="Times New Roman" panose="02020603050405020304" pitchFamily="18" charset="0"/>
                <a:ea typeface="黑体" panose="02010609060101010101" pitchFamily="49" charset="-122"/>
              </a:rPr>
              <a:t>//在左子树中继续查找</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else</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          return </a:t>
            </a:r>
            <a:r>
              <a:rPr lang="en-US" altLang="zh-CN" b="1" dirty="0">
                <a:solidFill>
                  <a:srgbClr val="0000FF"/>
                </a:solidFill>
                <a:latin typeface="Times New Roman" panose="02020603050405020304" pitchFamily="18" charset="0"/>
                <a:ea typeface="黑体" panose="02010609060101010101" pitchFamily="49" charset="-122"/>
              </a:rPr>
              <a:t>SearchBST</a:t>
            </a:r>
            <a:r>
              <a:rPr lang="en-US" altLang="zh-CN" b="1" dirty="0">
                <a:latin typeface="Times New Roman" panose="02020603050405020304" pitchFamily="18" charset="0"/>
                <a:ea typeface="黑体" panose="02010609060101010101" pitchFamily="49" charset="-122"/>
              </a:rPr>
              <a:t>(T-&gt;rchild,key);</a:t>
            </a:r>
            <a:r>
              <a:rPr lang="en-US" altLang="zh-CN" sz="2000" b="1" dirty="0">
                <a:latin typeface="Times New Roman" panose="02020603050405020304" pitchFamily="18" charset="0"/>
                <a:ea typeface="黑体" panose="02010609060101010101" pitchFamily="49" charset="-122"/>
                <a:sym typeface="+mn-ea"/>
              </a:rPr>
              <a:t>//在右子树中继续查找</a:t>
            </a:r>
            <a:r>
              <a:rPr lang="en-US" altLang="zh-CN" b="1" dirty="0">
                <a:latin typeface="Times New Roman" panose="02020603050405020304" pitchFamily="18" charset="0"/>
                <a:ea typeface="黑体" panose="02010609060101010101" pitchFamily="49" charset="-122"/>
              </a:rPr>
              <a:t>  </a:t>
            </a:r>
            <a:endParaRPr lang="en-US" altLang="zh-CN" b="1" dirty="0">
              <a:latin typeface="Times New Roman" panose="02020603050405020304" pitchFamily="18" charset="0"/>
              <a:ea typeface="黑体" panose="02010609060101010101" pitchFamily="49" charset="-122"/>
            </a:endParaRPr>
          </a:p>
          <a:p>
            <a:pPr marL="457200" lvl="1" indent="0">
              <a:spcBef>
                <a:spcPct val="0"/>
              </a:spcBef>
              <a:buNone/>
            </a:pPr>
            <a:r>
              <a:rPr lang="en-US" altLang="zh-CN" b="1" dirty="0">
                <a:latin typeface="Times New Roman" panose="02020603050405020304" pitchFamily="18" charset="0"/>
                <a:ea typeface="黑体" panose="02010609060101010101" pitchFamily="49" charset="-122"/>
              </a:rPr>
              <a:t>}</a:t>
            </a:r>
            <a:endParaRPr lang="en-US" altLang="zh-CN" b="1" dirty="0">
              <a:latin typeface="Times New Roman" panose="02020603050405020304" pitchFamily="18" charset="0"/>
              <a:ea typeface="黑体" panose="02010609060101010101" pitchFamily="49" charset="-122"/>
            </a:endParaRPr>
          </a:p>
          <a:p>
            <a:pPr>
              <a:spcBef>
                <a:spcPct val="0"/>
              </a:spcBef>
            </a:pPr>
            <a:endParaRPr lang="zh-CN" altLang="en-US" dirty="0"/>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type="body" idx="4294967295"/>
          </p:nvPr>
        </p:nvSpPr>
        <p:spPr/>
        <p:txBody>
          <a:bodyPr vert="horz" wrap="square" lIns="91440" tIns="45720" rIns="91440" bIns="45720" anchor="t" anchorCtr="0"/>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插入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在每一步插入过程中，二叉排序树中原有的结点位置不动，将待插入的结点作为一个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叶结点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插入到适当的位置，使得树中任何结点与其左，右子树结点之间的关系仍然满足二叉排序树的性质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插入过程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为空的二叉树，则将新结点作为根结点插入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若新结点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的值等于二叉排序树的根结点，说明该结点已存在，不需要插入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若新结点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的值小于二叉排序树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的根结点，则将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的左子树中去。反之，则将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的右子树中去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843">
                                            <p:txEl>
                                              <p:charRg st="0" end="13"/>
                                            </p:txEl>
                                          </p:spTgt>
                                        </p:tgtEl>
                                        <p:attrNameLst>
                                          <p:attrName>style.visibility</p:attrName>
                                        </p:attrNameLst>
                                      </p:cBhvr>
                                      <p:to>
                                        <p:strVal val="visible"/>
                                      </p:to>
                                    </p:set>
                                    <p:animEffect transition="in" filter="wipe(up)">
                                      <p:cBhvr>
                                        <p:cTn id="7" dur="500"/>
                                        <p:tgtEl>
                                          <p:spTgt spid="35843">
                                            <p:txEl>
                                              <p:charRg st="0" end="1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843">
                                            <p:txEl>
                                              <p:charRg st="13" end="97"/>
                                            </p:txEl>
                                          </p:spTgt>
                                        </p:tgtEl>
                                        <p:attrNameLst>
                                          <p:attrName>style.visibility</p:attrName>
                                        </p:attrNameLst>
                                      </p:cBhvr>
                                      <p:to>
                                        <p:strVal val="visible"/>
                                      </p:to>
                                    </p:set>
                                    <p:animEffect transition="in" filter="wipe(up)">
                                      <p:cBhvr>
                                        <p:cTn id="11" dur="500"/>
                                        <p:tgtEl>
                                          <p:spTgt spid="35843">
                                            <p:txEl>
                                              <p:charRg st="13" end="9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5843">
                                            <p:txEl>
                                              <p:charRg st="97" end="102"/>
                                            </p:txEl>
                                          </p:spTgt>
                                        </p:tgtEl>
                                        <p:attrNameLst>
                                          <p:attrName>style.visibility</p:attrName>
                                        </p:attrNameLst>
                                      </p:cBhvr>
                                      <p:to>
                                        <p:strVal val="visible"/>
                                      </p:to>
                                    </p:set>
                                    <p:animEffect transition="in" filter="wipe(up)">
                                      <p:cBhvr>
                                        <p:cTn id="16" dur="500"/>
                                        <p:tgtEl>
                                          <p:spTgt spid="35843">
                                            <p:txEl>
                                              <p:charRg st="97" end="102"/>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5843">
                                            <p:txEl>
                                              <p:charRg st="102" end="124"/>
                                            </p:txEl>
                                          </p:spTgt>
                                        </p:tgtEl>
                                        <p:attrNameLst>
                                          <p:attrName>style.visibility</p:attrName>
                                        </p:attrNameLst>
                                      </p:cBhvr>
                                      <p:to>
                                        <p:strVal val="visible"/>
                                      </p:to>
                                    </p:set>
                                    <p:animEffect transition="in" filter="wipe(up)">
                                      <p:cBhvr>
                                        <p:cTn id="20" dur="500"/>
                                        <p:tgtEl>
                                          <p:spTgt spid="35843">
                                            <p:txEl>
                                              <p:charRg st="102" end="124"/>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5843">
                                            <p:txEl>
                                              <p:charRg st="124" end="158"/>
                                            </p:txEl>
                                          </p:spTgt>
                                        </p:tgtEl>
                                        <p:attrNameLst>
                                          <p:attrName>style.visibility</p:attrName>
                                        </p:attrNameLst>
                                      </p:cBhvr>
                                      <p:to>
                                        <p:strVal val="visible"/>
                                      </p:to>
                                    </p:set>
                                    <p:animEffect transition="in" filter="wipe(up)">
                                      <p:cBhvr>
                                        <p:cTn id="24" dur="500"/>
                                        <p:tgtEl>
                                          <p:spTgt spid="35843">
                                            <p:txEl>
                                              <p:charRg st="124" end="158"/>
                                            </p:txEl>
                                          </p:spTgt>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35843">
                                            <p:txEl>
                                              <p:charRg st="158" end="209"/>
                                            </p:txEl>
                                          </p:spTgt>
                                        </p:tgtEl>
                                        <p:attrNameLst>
                                          <p:attrName>style.visibility</p:attrName>
                                        </p:attrNameLst>
                                      </p:cBhvr>
                                      <p:to>
                                        <p:strVal val="visible"/>
                                      </p:to>
                                    </p:set>
                                    <p:animEffect transition="in" filter="wipe(up)">
                                      <p:cBhvr>
                                        <p:cTn id="28" dur="500"/>
                                        <p:tgtEl>
                                          <p:spTgt spid="35843">
                                            <p:txEl>
                                              <p:charRg st="158"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867" name="Rectangle 3"/>
          <p:cNvSpPr>
            <a:spLocks noGrp="1"/>
          </p:cNvSpPr>
          <p:nvPr>
            <p:ph type="body" idx="4294967295"/>
          </p:nvPr>
        </p:nvSpPr>
        <p:spPr/>
        <p:txBody>
          <a:bodyPr vert="horz" wrap="square" lIns="91440" tIns="45720" rIns="91440" bIns="45720" anchor="t" anchorCtr="0"/>
          <a:p>
            <a:pPr eaLnBrk="1" hangingPunct="1">
              <a:spcBef>
                <a:spcPts val="300"/>
              </a:spcBef>
            </a:pPr>
            <a:r>
              <a:rPr lang="zh-CN" altLang="en-US" dirty="0"/>
              <a:t>二叉排序树的插入算法</a:t>
            </a:r>
            <a:endParaRPr lang="en-US" altLang="zh-CN" dirty="0"/>
          </a:p>
          <a:p>
            <a:pPr eaLnBrk="1" hangingPunct="1">
              <a:spcBef>
                <a:spcPct val="0"/>
              </a:spcBef>
              <a:buNone/>
            </a:pPr>
            <a:r>
              <a:rPr lang="en-US" altLang="zh-CN" b="1" dirty="0">
                <a:latin typeface="Times New Roman" panose="02020603050405020304" pitchFamily="18" charset="0"/>
                <a:ea typeface="宋体" panose="02010600030101010101" pitchFamily="2" charset="-122"/>
              </a:rPr>
              <a:t>void InsertBST(BSTree &amp;T, ElemType e)</a:t>
            </a:r>
            <a:endParaRPr lang="en-US" altLang="zh-CN" b="1" dirty="0">
              <a:latin typeface="Times New Roman" panose="02020603050405020304" pitchFamily="18" charset="0"/>
              <a:ea typeface="宋体" panose="02010600030101010101" pitchFamily="2" charset="-122"/>
            </a:endParaRPr>
          </a:p>
          <a:p>
            <a:pPr eaLnBrk="1" hangingPunct="1">
              <a:spcBef>
                <a:spcPct val="0"/>
              </a:spcBef>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400050" lvl="1" indent="0" eaLnBrk="1" hangingPunct="1">
              <a:spcBef>
                <a:spcPct val="0"/>
              </a:spcBef>
              <a:buNone/>
            </a:pPr>
            <a:r>
              <a:rPr lang="en-US" altLang="zh-CN" b="1" dirty="0">
                <a:latin typeface="Times New Roman" panose="02020603050405020304" pitchFamily="18" charset="0"/>
              </a:rPr>
              <a:t>if(!T) {//找到插入位置，递归结束</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BSTree S = new BSTNode;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//生成新结点*S</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S-&gt;data = e;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//新结点*S的数据域置为e</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S-&gt;lchild = S-&gt;rchild = NULL;</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//新结点*S作为叶子结点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400050" lvl="1" indent="0" eaLnBrk="1" hangingPunct="1">
              <a:spcBef>
                <a:spcPct val="0"/>
              </a:spcBef>
              <a:buNone/>
            </a:pPr>
            <a:r>
              <a:rPr lang="en-US" altLang="zh-CN" b="1" dirty="0">
                <a:latin typeface="Times New Roman" panose="02020603050405020304" pitchFamily="18" charset="0"/>
              </a:rPr>
              <a:t>       T =S;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//把新结点*S链接到已找到的插入位置</a:t>
            </a:r>
            <a:endParaRPr lang="en-US" altLang="zh-CN" sz="2000"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else if (e.key&lt; T-&gt;data.key) </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InsertBST</a:t>
            </a:r>
            <a:r>
              <a:rPr lang="en-US" altLang="zh-CN" b="1" dirty="0">
                <a:latin typeface="Times New Roman" panose="02020603050405020304" pitchFamily="18" charset="0"/>
              </a:rPr>
              <a:t>(T-&gt;lchild, e );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//插入T左子树</a:t>
            </a:r>
            <a:endParaRPr lang="en-US" altLang="zh-CN" sz="2000"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else if (e.key&gt; T-&gt;data.key) </a:t>
            </a:r>
            <a:endParaRPr lang="en-US" altLang="zh-CN" b="1" dirty="0">
              <a:latin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InsertBST</a:t>
            </a:r>
            <a:r>
              <a:rPr lang="en-US" altLang="zh-CN" b="1" dirty="0">
                <a:latin typeface="Times New Roman" panose="02020603050405020304" pitchFamily="18" charset="0"/>
              </a:rPr>
              <a:t>(T-&gt;rchild, e);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//插入T右子树</a:t>
            </a:r>
            <a:endParaRPr lang="en-US" altLang="zh-CN" sz="2000" b="1" dirty="0">
              <a:latin typeface="Times New Roman" panose="02020603050405020304" pitchFamily="18" charset="0"/>
            </a:endParaRPr>
          </a:p>
          <a:p>
            <a:pPr eaLnBrk="1" hangingPunct="1">
              <a:spcBef>
                <a:spcPct val="0"/>
              </a:spcBef>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a:buNone/>
            </a:pP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本章目标</a:t>
            </a:r>
            <a:endParaRPr kumimoji="0" lang="zh-CN"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 name="矩形 24"/>
          <p:cNvSpPr/>
          <p:nvPr>
            <p:custDataLst>
              <p:tags r:id="rId1"/>
            </p:custDataLst>
          </p:nvPr>
        </p:nvSpPr>
        <p:spPr>
          <a:xfrm>
            <a:off x="925830" y="1220470"/>
            <a:ext cx="8266113" cy="3276600"/>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熟练掌握顺序表和有序表（</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折半查找</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）的查找算法及其性能分析方法；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二叉排序树的构造</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和查找算法及其性能分析方法；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掌握二叉排序树的</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插入</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算法，掌握二叉排序树的删除方法；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熟练掌握散列函数（</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除留余数法</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）的构造</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熟练掌握散列函数</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解决冲突的方法</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及其特点</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25606" name="组合 28"/>
          <p:cNvGrpSpPr/>
          <p:nvPr/>
        </p:nvGrpSpPr>
        <p:grpSpPr>
          <a:xfrm>
            <a:off x="308293" y="1201420"/>
            <a:ext cx="590550" cy="627063"/>
            <a:chOff x="6242320" y="1105727"/>
            <a:chExt cx="589786" cy="626517"/>
          </a:xfrm>
        </p:grpSpPr>
        <p:sp>
          <p:nvSpPr>
            <p:cNvPr id="12310" name="TextBox 6"/>
            <p:cNvSpPr txBox="1">
              <a:spLocks noChangeArrowheads="1"/>
            </p:cNvSpPr>
            <p:nvPr>
              <p:custDataLst>
                <p:tags r:id="rId2"/>
              </p:custDataLst>
            </p:nvPr>
          </p:nvSpPr>
          <p:spPr bwMode="auto">
            <a:xfrm>
              <a:off x="6327934" y="1105727"/>
              <a:ext cx="447096" cy="491696"/>
            </a:xfrm>
            <a:prstGeom prst="rect">
              <a:avLst/>
            </a:prstGeom>
            <a:noFill/>
            <a:ln>
              <a:noFill/>
            </a:ln>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01</a:t>
              </a:r>
              <a:endParaRPr kumimoji="0" lang="zh-CN" altLang="en-US" sz="3200" b="0"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11" name="文本框 22"/>
            <p:cNvSpPr txBox="1">
              <a:spLocks noChangeArrowheads="1"/>
            </p:cNvSpPr>
            <p:nvPr>
              <p:custDataLst>
                <p:tags r:id="rId3"/>
              </p:custDataLst>
            </p:nvPr>
          </p:nvSpPr>
          <p:spPr bwMode="auto">
            <a:xfrm>
              <a:off x="6242320" y="1516532"/>
              <a:ext cx="589786" cy="215712"/>
            </a:xfrm>
            <a:prstGeom prst="rect">
              <a:avLst/>
            </a:prstGeom>
            <a:noFill/>
            <a:ln>
              <a:noFill/>
            </a:ln>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5609" name="组合 45"/>
          <p:cNvGrpSpPr/>
          <p:nvPr/>
        </p:nvGrpSpPr>
        <p:grpSpPr>
          <a:xfrm>
            <a:off x="308293" y="2280920"/>
            <a:ext cx="590550" cy="631825"/>
            <a:chOff x="6242320" y="2373233"/>
            <a:chExt cx="589786" cy="631741"/>
          </a:xfrm>
        </p:grpSpPr>
        <p:sp>
          <p:nvSpPr>
            <p:cNvPr id="12308" name="TextBox 6"/>
            <p:cNvSpPr txBox="1">
              <a:spLocks noChangeArrowheads="1"/>
            </p:cNvSpPr>
            <p:nvPr>
              <p:custDataLst>
                <p:tags r:id="rId4"/>
              </p:custDataLst>
            </p:nvPr>
          </p:nvSpPr>
          <p:spPr bwMode="auto">
            <a:xfrm>
              <a:off x="6327934" y="2373233"/>
              <a:ext cx="447096" cy="492060"/>
            </a:xfrm>
            <a:prstGeom prst="rect">
              <a:avLst/>
            </a:prstGeom>
            <a:noFill/>
            <a:ln>
              <a:noFill/>
            </a:ln>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02</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9" name="文本框 23"/>
            <p:cNvSpPr txBox="1">
              <a:spLocks noChangeArrowheads="1"/>
            </p:cNvSpPr>
            <p:nvPr>
              <p:custDataLst>
                <p:tags r:id="rId5"/>
              </p:custDataLst>
            </p:nvPr>
          </p:nvSpPr>
          <p:spPr bwMode="auto">
            <a:xfrm>
              <a:off x="6242320" y="2789103"/>
              <a:ext cx="589786" cy="215871"/>
            </a:xfrm>
            <a:prstGeom prst="rect">
              <a:avLst/>
            </a:prstGeom>
            <a:noFill/>
            <a:ln>
              <a:noFill/>
            </a:ln>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5612" name="组合 48"/>
          <p:cNvGrpSpPr/>
          <p:nvPr/>
        </p:nvGrpSpPr>
        <p:grpSpPr>
          <a:xfrm>
            <a:off x="308293" y="2857183"/>
            <a:ext cx="590550" cy="620712"/>
            <a:chOff x="6242320" y="3640739"/>
            <a:chExt cx="589786" cy="620418"/>
          </a:xfrm>
        </p:grpSpPr>
        <p:sp>
          <p:nvSpPr>
            <p:cNvPr id="12306" name="TextBox 6"/>
            <p:cNvSpPr txBox="1">
              <a:spLocks noChangeArrowheads="1"/>
            </p:cNvSpPr>
            <p:nvPr>
              <p:custDataLst>
                <p:tags r:id="rId6"/>
              </p:custDataLst>
            </p:nvPr>
          </p:nvSpPr>
          <p:spPr bwMode="auto">
            <a:xfrm>
              <a:off x="6327934" y="3640739"/>
              <a:ext cx="447096" cy="491892"/>
            </a:xfrm>
            <a:prstGeom prst="rect">
              <a:avLst/>
            </a:prstGeom>
            <a:noFill/>
            <a:ln>
              <a:noFill/>
            </a:ln>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03</a:t>
              </a:r>
              <a:endParaRPr kumimoji="0" lang="zh-CN" altLang="en-US" sz="3200" b="0"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7" name="文本框 24"/>
            <p:cNvSpPr txBox="1">
              <a:spLocks noChangeArrowheads="1"/>
            </p:cNvSpPr>
            <p:nvPr>
              <p:custDataLst>
                <p:tags r:id="rId7"/>
              </p:custDataLst>
            </p:nvPr>
          </p:nvSpPr>
          <p:spPr bwMode="auto">
            <a:xfrm>
              <a:off x="6242320" y="4045359"/>
              <a:ext cx="589786" cy="215798"/>
            </a:xfrm>
            <a:prstGeom prst="rect">
              <a:avLst/>
            </a:prstGeom>
            <a:noFill/>
            <a:ln>
              <a:noFill/>
            </a:ln>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5615" name="组合 51"/>
          <p:cNvGrpSpPr/>
          <p:nvPr/>
        </p:nvGrpSpPr>
        <p:grpSpPr>
          <a:xfrm>
            <a:off x="308293" y="3360420"/>
            <a:ext cx="590550" cy="608013"/>
            <a:chOff x="6250444" y="4908245"/>
            <a:chExt cx="589786" cy="609656"/>
          </a:xfrm>
        </p:grpSpPr>
        <p:sp>
          <p:nvSpPr>
            <p:cNvPr id="12304" name="TextBox 6"/>
            <p:cNvSpPr txBox="1">
              <a:spLocks noChangeArrowheads="1"/>
            </p:cNvSpPr>
            <p:nvPr>
              <p:custDataLst>
                <p:tags r:id="rId8"/>
              </p:custDataLst>
            </p:nvPr>
          </p:nvSpPr>
          <p:spPr bwMode="auto">
            <a:xfrm>
              <a:off x="6326545" y="4908245"/>
              <a:ext cx="448681" cy="491864"/>
            </a:xfrm>
            <a:prstGeom prst="rect">
              <a:avLst/>
            </a:prstGeom>
            <a:noFill/>
            <a:ln>
              <a:noFill/>
            </a:ln>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04</a:t>
              </a:r>
              <a:endParaRPr kumimoji="0" lang="zh-CN" altLang="en-US"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5" name="文本框 25"/>
            <p:cNvSpPr txBox="1">
              <a:spLocks noChangeArrowheads="1"/>
            </p:cNvSpPr>
            <p:nvPr>
              <p:custDataLst>
                <p:tags r:id="rId9"/>
              </p:custDataLst>
            </p:nvPr>
          </p:nvSpPr>
          <p:spPr bwMode="auto">
            <a:xfrm>
              <a:off x="6250444" y="5301418"/>
              <a:ext cx="589786" cy="216483"/>
            </a:xfrm>
            <a:prstGeom prst="rect">
              <a:avLst/>
            </a:prstGeom>
            <a:noFill/>
            <a:ln>
              <a:noFill/>
            </a:ln>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5618" name="组合 54"/>
          <p:cNvGrpSpPr/>
          <p:nvPr/>
        </p:nvGrpSpPr>
        <p:grpSpPr>
          <a:xfrm>
            <a:off x="308293" y="3892233"/>
            <a:ext cx="590550" cy="609600"/>
            <a:chOff x="6250444" y="4908245"/>
            <a:chExt cx="589786" cy="609094"/>
          </a:xfrm>
        </p:grpSpPr>
        <p:sp>
          <p:nvSpPr>
            <p:cNvPr id="12302" name="TextBox 6"/>
            <p:cNvSpPr txBox="1">
              <a:spLocks noChangeArrowheads="1"/>
            </p:cNvSpPr>
            <p:nvPr>
              <p:custDataLst>
                <p:tags r:id="rId10"/>
              </p:custDataLst>
            </p:nvPr>
          </p:nvSpPr>
          <p:spPr bwMode="auto">
            <a:xfrm>
              <a:off x="6326545" y="4908245"/>
              <a:ext cx="448681" cy="491717"/>
            </a:xfrm>
            <a:prstGeom prst="rect">
              <a:avLst/>
            </a:prstGeom>
            <a:noFill/>
            <a:ln>
              <a:noFill/>
            </a:ln>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05</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3" name="文本框 25"/>
            <p:cNvSpPr txBox="1">
              <a:spLocks noChangeArrowheads="1"/>
            </p:cNvSpPr>
            <p:nvPr>
              <p:custDataLst>
                <p:tags r:id="rId11"/>
              </p:custDataLst>
            </p:nvPr>
          </p:nvSpPr>
          <p:spPr bwMode="auto">
            <a:xfrm>
              <a:off x="6250444" y="5301618"/>
              <a:ext cx="589786" cy="215721"/>
            </a:xfrm>
            <a:prstGeom prst="rect">
              <a:avLst/>
            </a:prstGeom>
            <a:noFill/>
            <a:ln>
              <a:noFill/>
            </a:ln>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type="body" idx="4294967295"/>
          </p:nvPr>
        </p:nvSpPr>
        <p:spPr/>
        <p:txBody>
          <a:bodyPr vert="horz" wrap="square" lIns="91440" tIns="45720" rIns="91440" bIns="45720" anchor="t" anchorCtr="0"/>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二叉排序树的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创建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利用二叉排序树的查找插入操作，从空树出发，经过一系列的查找插入之后，生成一棵二叉排序树，每输入一个结点数据，就插入到当前已生成的二叉排序树中。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建立实现算法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BiTree CreateBST(){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T=NULL;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cin&gt;&gt;e;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while(e.key!=ENDFLAG){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//ENDFLAG作为输入结束标志</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InsertBST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 e);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//将此结点插入二叉排序树T中</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cin&gt;&gt;e;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9" name="直接连接符 58"/>
          <p:cNvCxnSpPr/>
          <p:nvPr/>
        </p:nvCxnSpPr>
        <p:spPr>
          <a:xfrm rot="-5400000" flipH="1">
            <a:off x="3643313" y="3714750"/>
            <a:ext cx="428625" cy="428625"/>
          </a:xfrm>
          <a:prstGeom prst="line">
            <a:avLst/>
          </a:prstGeom>
          <a:ln w="38100" cap="flat" cmpd="sng">
            <a:solidFill>
              <a:schemeClr val="tx1"/>
            </a:solidFill>
            <a:prstDash val="solid"/>
            <a:headEnd type="none" w="med" len="med"/>
            <a:tailEnd type="none" w="med" len="med"/>
          </a:ln>
        </p:spPr>
      </p:cxnSp>
      <p:cxnSp>
        <p:nvCxnSpPr>
          <p:cNvPr id="69" name="直接连接符 68"/>
          <p:cNvCxnSpPr/>
          <p:nvPr/>
        </p:nvCxnSpPr>
        <p:spPr>
          <a:xfrm rot="5400000">
            <a:off x="3794125" y="2913063"/>
            <a:ext cx="404813" cy="436562"/>
          </a:xfrm>
          <a:prstGeom prst="line">
            <a:avLst/>
          </a:prstGeom>
          <a:ln w="38100" cap="flat" cmpd="sng">
            <a:solidFill>
              <a:schemeClr val="tx1"/>
            </a:solidFill>
            <a:prstDash val="solid"/>
            <a:headEnd type="none" w="med" len="med"/>
            <a:tailEnd type="none" w="med" len="med"/>
          </a:ln>
        </p:spPr>
      </p:cxnSp>
      <p:cxnSp>
        <p:nvCxnSpPr>
          <p:cNvPr id="75" name="直接连接符 74"/>
          <p:cNvCxnSpPr/>
          <p:nvPr/>
        </p:nvCxnSpPr>
        <p:spPr>
          <a:xfrm rot="-5400000" flipH="1">
            <a:off x="4857750" y="4643438"/>
            <a:ext cx="428625" cy="428625"/>
          </a:xfrm>
          <a:prstGeom prst="line">
            <a:avLst/>
          </a:prstGeom>
          <a:ln w="38100" cap="flat" cmpd="sng">
            <a:solidFill>
              <a:schemeClr val="tx1"/>
            </a:solidFill>
            <a:prstDash val="solid"/>
            <a:headEnd type="none" w="med" len="med"/>
            <a:tailEnd type="none" w="med" len="med"/>
          </a:ln>
        </p:spPr>
      </p:cxnSp>
      <p:cxnSp>
        <p:nvCxnSpPr>
          <p:cNvPr id="83" name="直接连接符 82"/>
          <p:cNvCxnSpPr/>
          <p:nvPr/>
        </p:nvCxnSpPr>
        <p:spPr>
          <a:xfrm rot="-5400000" flipH="1">
            <a:off x="6143625" y="4500563"/>
            <a:ext cx="428625" cy="428625"/>
          </a:xfrm>
          <a:prstGeom prst="line">
            <a:avLst/>
          </a:prstGeom>
          <a:ln w="38100" cap="flat" cmpd="sng">
            <a:solidFill>
              <a:schemeClr val="tx1"/>
            </a:solidFill>
            <a:prstDash val="solid"/>
            <a:headEnd type="none" w="med" len="med"/>
            <a:tailEnd type="none" w="med" len="med"/>
          </a:ln>
        </p:spPr>
      </p:cxnSp>
      <p:cxnSp>
        <p:nvCxnSpPr>
          <p:cNvPr id="81" name="直接连接符 80"/>
          <p:cNvCxnSpPr/>
          <p:nvPr/>
        </p:nvCxnSpPr>
        <p:spPr>
          <a:xfrm rot="-5400000" flipH="1">
            <a:off x="5429250" y="3714750"/>
            <a:ext cx="428625" cy="428625"/>
          </a:xfrm>
          <a:prstGeom prst="line">
            <a:avLst/>
          </a:prstGeom>
          <a:ln w="38100" cap="flat" cmpd="sng">
            <a:solidFill>
              <a:schemeClr val="tx1"/>
            </a:solidFill>
            <a:prstDash val="solid"/>
            <a:headEnd type="none" w="med" len="med"/>
            <a:tailEnd type="none" w="med" len="med"/>
          </a:ln>
        </p:spPr>
      </p:cxnSp>
      <p:cxnSp>
        <p:nvCxnSpPr>
          <p:cNvPr id="71" name="直接连接符 70"/>
          <p:cNvCxnSpPr/>
          <p:nvPr/>
        </p:nvCxnSpPr>
        <p:spPr>
          <a:xfrm rot="-5400000" flipH="1">
            <a:off x="4643438" y="2928938"/>
            <a:ext cx="428625" cy="428625"/>
          </a:xfrm>
          <a:prstGeom prst="line">
            <a:avLst/>
          </a:prstGeom>
          <a:ln w="38100" cap="flat" cmpd="sng">
            <a:solidFill>
              <a:schemeClr val="tx1"/>
            </a:solidFill>
            <a:prstDash val="solid"/>
            <a:headEnd type="none" w="med" len="med"/>
            <a:tailEnd type="none" w="med" len="med"/>
          </a:ln>
        </p:spPr>
      </p:cxnSp>
      <p:cxnSp>
        <p:nvCxnSpPr>
          <p:cNvPr id="77" name="直接连接符 76"/>
          <p:cNvCxnSpPr/>
          <p:nvPr/>
        </p:nvCxnSpPr>
        <p:spPr>
          <a:xfrm rot="5400000">
            <a:off x="3005138" y="3781425"/>
            <a:ext cx="490537" cy="357188"/>
          </a:xfrm>
          <a:prstGeom prst="line">
            <a:avLst/>
          </a:prstGeom>
          <a:ln w="38100" cap="flat" cmpd="sng">
            <a:solidFill>
              <a:schemeClr val="tx1"/>
            </a:solidFill>
            <a:prstDash val="solid"/>
            <a:headEnd type="none" w="med" len="med"/>
            <a:tailEnd type="none" w="med" len="med"/>
          </a:ln>
        </p:spPr>
      </p:cxnSp>
      <p:cxnSp>
        <p:nvCxnSpPr>
          <p:cNvPr id="79" name="直接连接符 78"/>
          <p:cNvCxnSpPr/>
          <p:nvPr/>
        </p:nvCxnSpPr>
        <p:spPr>
          <a:xfrm rot="5400000">
            <a:off x="2362200" y="4648200"/>
            <a:ext cx="490538" cy="357188"/>
          </a:xfrm>
          <a:prstGeom prst="line">
            <a:avLst/>
          </a:prstGeom>
          <a:ln w="38100" cap="flat" cmpd="sng">
            <a:solidFill>
              <a:schemeClr val="tx1"/>
            </a:solidFill>
            <a:prstDash val="solid"/>
            <a:headEnd type="none" w="med" len="med"/>
            <a:tailEnd type="none" w="med" len="med"/>
          </a:ln>
        </p:spPr>
      </p:cxnSp>
      <p:sp>
        <p:nvSpPr>
          <p:cNvPr id="399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8923" name="Rectangle 3"/>
          <p:cNvSpPr>
            <a:spLocks noGrp="1"/>
          </p:cNvSpPr>
          <p:nvPr>
            <p:ph type="body" idx="4294967295"/>
          </p:nvPr>
        </p:nvSpPr>
        <p:spPr>
          <a:xfrm>
            <a:off x="179388" y="1125538"/>
            <a:ext cx="8785225" cy="1374775"/>
          </a:xfrm>
        </p:spPr>
        <p:txBody>
          <a:bodyPr vert="horz" wrap="square" lIns="91440" tIns="45720" rIns="91440" bIns="45720" anchor="t" anchorCtr="0"/>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设关键字序列：</a:t>
            </a:r>
            <a:r>
              <a:rPr lang="en-US" altLang="zh-CN" dirty="0">
                <a:latin typeface="Times New Roman" panose="02020603050405020304" pitchFamily="18" charset="0"/>
              </a:rPr>
              <a:t>79, 62, 68, 90, 88, 89, 17, 3, 100, 120</a:t>
            </a:r>
            <a:r>
              <a:rPr lang="zh-CN" altLang="en-US" dirty="0">
                <a:latin typeface="Times New Roman" panose="02020603050405020304" pitchFamily="18" charset="0"/>
              </a:rPr>
              <a:t>，如何生成二叉排序树。（</a:t>
            </a:r>
            <a:r>
              <a:rPr lang="zh-CN" altLang="en-US" sz="2000" dirty="0">
                <a:solidFill>
                  <a:srgbClr val="FF0000"/>
                </a:solidFill>
                <a:latin typeface="Times New Roman" panose="02020603050405020304" pitchFamily="18" charset="0"/>
              </a:rPr>
              <a:t>二叉排序树与关键字排列顺序有关，排列顺序不一样，得到的二叉排序树也不一样</a:t>
            </a:r>
            <a:r>
              <a:rPr lang="zh-CN" altLang="en-US" dirty="0">
                <a:latin typeface="Times New Roman" panose="02020603050405020304" pitchFamily="18" charset="0"/>
              </a:rPr>
              <a:t>）</a:t>
            </a:r>
            <a:endParaRPr lang="zh-CN" altLang="en-US" dirty="0">
              <a:latin typeface="Times New Roman" panose="02020603050405020304" pitchFamily="18" charset="0"/>
            </a:endParaRPr>
          </a:p>
          <a:p>
            <a:endParaRPr lang="zh-CN" altLang="en-US" dirty="0"/>
          </a:p>
        </p:txBody>
      </p:sp>
      <p:sp>
        <p:nvSpPr>
          <p:cNvPr id="4" name="Oval 22"/>
          <p:cNvSpPr/>
          <p:nvPr/>
        </p:nvSpPr>
        <p:spPr>
          <a:xfrm>
            <a:off x="3302000" y="3238500"/>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62</a:t>
            </a:r>
            <a:endParaRPr lang="en-US" altLang="zh-CN" b="1" dirty="0">
              <a:latin typeface="Times New Roman" panose="02020603050405020304" pitchFamily="18" charset="0"/>
              <a:ea typeface="宋体" panose="02010600030101010101" pitchFamily="2" charset="-122"/>
            </a:endParaRPr>
          </a:p>
        </p:txBody>
      </p:sp>
      <p:sp>
        <p:nvSpPr>
          <p:cNvPr id="39960" name="Oval 24"/>
          <p:cNvSpPr/>
          <p:nvPr/>
        </p:nvSpPr>
        <p:spPr>
          <a:xfrm>
            <a:off x="4143375" y="2532063"/>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79</a:t>
            </a:r>
            <a:endParaRPr lang="en-US" altLang="zh-CN" b="1" dirty="0">
              <a:latin typeface="Times New Roman" panose="02020603050405020304" pitchFamily="18" charset="0"/>
              <a:ea typeface="宋体" panose="02010600030101010101" pitchFamily="2" charset="-122"/>
            </a:endParaRPr>
          </a:p>
        </p:txBody>
      </p:sp>
      <p:sp>
        <p:nvSpPr>
          <p:cNvPr id="39961" name="Oval 25"/>
          <p:cNvSpPr/>
          <p:nvPr/>
        </p:nvSpPr>
        <p:spPr>
          <a:xfrm>
            <a:off x="3817938" y="4143375"/>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68</a:t>
            </a:r>
            <a:endParaRPr lang="en-US" altLang="zh-CN" b="1" dirty="0">
              <a:latin typeface="Times New Roman" panose="02020603050405020304" pitchFamily="18" charset="0"/>
              <a:ea typeface="宋体" panose="02010600030101010101" pitchFamily="2" charset="-122"/>
            </a:endParaRPr>
          </a:p>
        </p:txBody>
      </p:sp>
      <p:sp>
        <p:nvSpPr>
          <p:cNvPr id="72" name="Oval 25"/>
          <p:cNvSpPr/>
          <p:nvPr/>
        </p:nvSpPr>
        <p:spPr>
          <a:xfrm>
            <a:off x="5032375" y="3214688"/>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90</a:t>
            </a:r>
            <a:endParaRPr lang="en-US" altLang="zh-CN" b="1" dirty="0">
              <a:latin typeface="Times New Roman" panose="02020603050405020304" pitchFamily="18" charset="0"/>
              <a:ea typeface="宋体" panose="02010600030101010101" pitchFamily="2" charset="-122"/>
            </a:endParaRPr>
          </a:p>
        </p:txBody>
      </p:sp>
      <p:cxnSp>
        <p:nvCxnSpPr>
          <p:cNvPr id="73" name="直接连接符 72"/>
          <p:cNvCxnSpPr/>
          <p:nvPr/>
        </p:nvCxnSpPr>
        <p:spPr>
          <a:xfrm rot="5400000">
            <a:off x="4719638" y="3781425"/>
            <a:ext cx="490537" cy="357188"/>
          </a:xfrm>
          <a:prstGeom prst="line">
            <a:avLst/>
          </a:prstGeom>
          <a:ln w="38100" cap="flat" cmpd="sng">
            <a:solidFill>
              <a:schemeClr val="tx1"/>
            </a:solidFill>
            <a:prstDash val="solid"/>
            <a:headEnd type="none" w="med" len="med"/>
            <a:tailEnd type="none" w="med" len="med"/>
          </a:ln>
        </p:spPr>
      </p:cxnSp>
      <p:sp>
        <p:nvSpPr>
          <p:cNvPr id="74" name="Oval 25"/>
          <p:cNvSpPr/>
          <p:nvPr/>
        </p:nvSpPr>
        <p:spPr>
          <a:xfrm>
            <a:off x="4532313" y="4143375"/>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76" name="Oval 25"/>
          <p:cNvSpPr/>
          <p:nvPr/>
        </p:nvSpPr>
        <p:spPr>
          <a:xfrm>
            <a:off x="5103813" y="5000625"/>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89</a:t>
            </a:r>
            <a:endParaRPr lang="en-US" altLang="zh-CN" b="1" dirty="0">
              <a:latin typeface="Times New Roman" panose="02020603050405020304" pitchFamily="18" charset="0"/>
              <a:ea typeface="宋体" panose="02010600030101010101" pitchFamily="2" charset="-122"/>
            </a:endParaRPr>
          </a:p>
        </p:txBody>
      </p:sp>
      <p:sp>
        <p:nvSpPr>
          <p:cNvPr id="78" name="Oval 25"/>
          <p:cNvSpPr/>
          <p:nvPr/>
        </p:nvSpPr>
        <p:spPr>
          <a:xfrm>
            <a:off x="2674938" y="4175125"/>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17</a:t>
            </a:r>
            <a:endParaRPr lang="en-US" altLang="zh-CN" b="1" dirty="0">
              <a:latin typeface="Times New Roman" panose="02020603050405020304" pitchFamily="18" charset="0"/>
              <a:ea typeface="宋体" panose="02010600030101010101" pitchFamily="2" charset="-122"/>
            </a:endParaRPr>
          </a:p>
        </p:txBody>
      </p:sp>
      <p:sp>
        <p:nvSpPr>
          <p:cNvPr id="80" name="Oval 25"/>
          <p:cNvSpPr/>
          <p:nvPr/>
        </p:nvSpPr>
        <p:spPr>
          <a:xfrm>
            <a:off x="2174875" y="5000625"/>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sp>
        <p:nvSpPr>
          <p:cNvPr id="82" name="Oval 25"/>
          <p:cNvSpPr/>
          <p:nvPr/>
        </p:nvSpPr>
        <p:spPr>
          <a:xfrm>
            <a:off x="5786438" y="4071938"/>
            <a:ext cx="539750"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100</a:t>
            </a:r>
            <a:endParaRPr lang="en-US" altLang="zh-CN" b="1" dirty="0">
              <a:latin typeface="Times New Roman" panose="02020603050405020304" pitchFamily="18" charset="0"/>
              <a:ea typeface="宋体" panose="02010600030101010101" pitchFamily="2" charset="-122"/>
            </a:endParaRPr>
          </a:p>
        </p:txBody>
      </p:sp>
      <p:sp>
        <p:nvSpPr>
          <p:cNvPr id="84" name="Oval 25"/>
          <p:cNvSpPr/>
          <p:nvPr/>
        </p:nvSpPr>
        <p:spPr>
          <a:xfrm>
            <a:off x="6357938" y="4889500"/>
            <a:ext cx="542925" cy="539750"/>
          </a:xfrm>
          <a:prstGeom prst="ellipse">
            <a:avLst/>
          </a:prstGeom>
          <a:solidFill>
            <a:srgbClr val="FFFFCC"/>
          </a:solidFill>
          <a:ln w="9525" cap="flat" cmpd="sng">
            <a:solidFill>
              <a:schemeClr val="tx1"/>
            </a:solidFill>
            <a:prstDash val="solid"/>
            <a:headEnd type="none" w="med" len="med"/>
            <a:tailEnd type="none" w="med" len="med"/>
          </a:ln>
        </p:spPr>
        <p:txBody>
          <a:bodyPr wrap="none" rIns="54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120</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transition="in" filter="barn(inHorizontal)">
                                      <p:cBhvr>
                                        <p:cTn id="7" dur="500"/>
                                        <p:tgtEl>
                                          <p:spTgt spid="399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up)">
                                      <p:cBhvr>
                                        <p:cTn id="12" dur="500"/>
                                        <p:tgtEl>
                                          <p:spTgt spid="6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up)">
                                      <p:cBhvr>
                                        <p:cTn id="21" dur="500"/>
                                        <p:tgtEl>
                                          <p:spTgt spid="59"/>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9961"/>
                                        </p:tgtEl>
                                        <p:attrNameLst>
                                          <p:attrName>style.visibility</p:attrName>
                                        </p:attrNameLst>
                                      </p:cBhvr>
                                      <p:to>
                                        <p:strVal val="visible"/>
                                      </p:to>
                                    </p:set>
                                    <p:animEffect transition="in" filter="wipe(up)">
                                      <p:cBhvr>
                                        <p:cTn id="25" dur="500"/>
                                        <p:tgtEl>
                                          <p:spTgt spid="399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up)">
                                      <p:cBhvr>
                                        <p:cTn id="30" dur="500"/>
                                        <p:tgtEl>
                                          <p:spTgt spid="71"/>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up)">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up)">
                                      <p:cBhvr>
                                        <p:cTn id="39" dur="500"/>
                                        <p:tgtEl>
                                          <p:spTgt spid="7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up)">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wipe(up)">
                                      <p:cBhvr>
                                        <p:cTn id="48" dur="500"/>
                                        <p:tgtEl>
                                          <p:spTgt spid="75"/>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up)">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up)">
                                      <p:cBhvr>
                                        <p:cTn id="57" dur="500"/>
                                        <p:tgtEl>
                                          <p:spTgt spid="77"/>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up)">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wipe(up)">
                                      <p:cBhvr>
                                        <p:cTn id="66" dur="500"/>
                                        <p:tgtEl>
                                          <p:spTgt spid="79"/>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500"/>
                                        <p:tgtEl>
                                          <p:spTgt spid="8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up)">
                                      <p:cBhvr>
                                        <p:cTn id="75" dur="500"/>
                                        <p:tgtEl>
                                          <p:spTgt spid="81"/>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wipe(up)">
                                      <p:cBhvr>
                                        <p:cTn id="79" dur="500"/>
                                        <p:tgtEl>
                                          <p:spTgt spid="8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ipe(up)">
                                      <p:cBhvr>
                                        <p:cTn id="84" dur="500"/>
                                        <p:tgtEl>
                                          <p:spTgt spid="83"/>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up)">
                                      <p:cBhvr>
                                        <p:cTn id="8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9960" grpId="0" animBg="1"/>
      <p:bldP spid="39961" grpId="0" animBg="1"/>
      <p:bldP spid="72" grpId="0" animBg="1"/>
      <p:bldP spid="74" grpId="0" animBg="1"/>
      <p:bldP spid="76" grpId="0" animBg="1"/>
      <p:bldP spid="78" grpId="0" animBg="1"/>
      <p:bldP spid="80" grpId="0" animBg="1"/>
      <p:bldP spid="82" grpId="0" animBg="1"/>
      <p:bldP spid="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1987" name="Rectangle 3"/>
          <p:cNvSpPr>
            <a:spLocks noGrp="1"/>
          </p:cNvSpPr>
          <p:nvPr>
            <p:ph type="body" idx="4294967295"/>
          </p:nvPr>
        </p:nvSpPr>
        <p:spPr/>
        <p:txBody>
          <a:bodyPr vert="horz" wrap="square" lIns="91440" tIns="45720" rIns="91440" bIns="45720" anchor="t" anchorCtr="0"/>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删除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删除二叉排序树上某个结点之后，仍然保持二叉排序树的特性。删除分三种情况：</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被删除的结点是叶子</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被删除的结点只有左子树或者只有右子树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被删除的结点既有左子树，也有右子树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987">
                                            <p:txEl>
                                              <p:charRg st="0" end="9"/>
                                            </p:txEl>
                                          </p:spTgt>
                                        </p:tgtEl>
                                        <p:attrNameLst>
                                          <p:attrName>style.visibility</p:attrName>
                                        </p:attrNameLst>
                                      </p:cBhvr>
                                      <p:to>
                                        <p:strVal val="visible"/>
                                      </p:to>
                                    </p:set>
                                    <p:animEffect transition="in" filter="wipe(up)">
                                      <p:cBhvr>
                                        <p:cTn id="7" dur="500"/>
                                        <p:tgtEl>
                                          <p:spTgt spid="41987">
                                            <p:txEl>
                                              <p:charRg st="0" end="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1987">
                                            <p:txEl>
                                              <p:charRg st="9" end="46"/>
                                            </p:txEl>
                                          </p:spTgt>
                                        </p:tgtEl>
                                        <p:attrNameLst>
                                          <p:attrName>style.visibility</p:attrName>
                                        </p:attrNameLst>
                                      </p:cBhvr>
                                      <p:to>
                                        <p:strVal val="visible"/>
                                      </p:to>
                                    </p:set>
                                    <p:animEffect transition="in" filter="wipe(up)">
                                      <p:cBhvr>
                                        <p:cTn id="11" dur="500"/>
                                        <p:tgtEl>
                                          <p:spTgt spid="41987">
                                            <p:txEl>
                                              <p:charRg st="9" end="4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1987">
                                            <p:txEl>
                                              <p:charRg st="46" end="56"/>
                                            </p:txEl>
                                          </p:spTgt>
                                        </p:tgtEl>
                                        <p:attrNameLst>
                                          <p:attrName>style.visibility</p:attrName>
                                        </p:attrNameLst>
                                      </p:cBhvr>
                                      <p:to>
                                        <p:strVal val="visible"/>
                                      </p:to>
                                    </p:set>
                                    <p:animEffect transition="in" filter="wipe(up)">
                                      <p:cBhvr>
                                        <p:cTn id="16" dur="500"/>
                                        <p:tgtEl>
                                          <p:spTgt spid="41987">
                                            <p:txEl>
                                              <p:charRg st="46" end="56"/>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1987">
                                            <p:txEl>
                                              <p:charRg st="56" end="75"/>
                                            </p:txEl>
                                          </p:spTgt>
                                        </p:tgtEl>
                                        <p:attrNameLst>
                                          <p:attrName>style.visibility</p:attrName>
                                        </p:attrNameLst>
                                      </p:cBhvr>
                                      <p:to>
                                        <p:strVal val="visible"/>
                                      </p:to>
                                    </p:set>
                                    <p:animEffect transition="in" filter="wipe(up)">
                                      <p:cBhvr>
                                        <p:cTn id="20" dur="500"/>
                                        <p:tgtEl>
                                          <p:spTgt spid="41987">
                                            <p:txEl>
                                              <p:charRg st="56" end="75"/>
                                            </p:txEl>
                                          </p:spTgt>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41987">
                                            <p:txEl>
                                              <p:charRg st="75" end="93"/>
                                            </p:txEl>
                                          </p:spTgt>
                                        </p:tgtEl>
                                        <p:attrNameLst>
                                          <p:attrName>style.visibility</p:attrName>
                                        </p:attrNameLst>
                                      </p:cBhvr>
                                      <p:to>
                                        <p:strVal val="visible"/>
                                      </p:to>
                                    </p:set>
                                    <p:animEffect transition="in" filter="wipe(up)">
                                      <p:cBhvr>
                                        <p:cTn id="24" dur="500"/>
                                        <p:tgtEl>
                                          <p:spTgt spid="41987">
                                            <p:txEl>
                                              <p:charRg st="75"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198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二叉排序树的删除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删除叶子结点，只需将其双亲结点指向它的指针置为空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再释放它即可。如：删除关键字值为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1988" name="Group 3"/>
          <p:cNvGrpSpPr/>
          <p:nvPr/>
        </p:nvGrpSpPr>
        <p:grpSpPr>
          <a:xfrm>
            <a:off x="1116013" y="2492375"/>
            <a:ext cx="2884487" cy="1841500"/>
            <a:chOff x="0" y="0"/>
            <a:chExt cx="1817" cy="1160"/>
          </a:xfrm>
        </p:grpSpPr>
        <p:sp>
          <p:nvSpPr>
            <p:cNvPr id="41993" name="Line 4"/>
            <p:cNvSpPr/>
            <p:nvPr/>
          </p:nvSpPr>
          <p:spPr>
            <a:xfrm flipH="1">
              <a:off x="1392" y="624"/>
              <a:ext cx="245" cy="240"/>
            </a:xfrm>
            <a:prstGeom prst="line">
              <a:avLst/>
            </a:prstGeom>
            <a:ln w="38100" cap="flat" cmpd="sng">
              <a:solidFill>
                <a:srgbClr val="009900"/>
              </a:solidFill>
              <a:prstDash val="solid"/>
              <a:headEnd type="none" w="med" len="med"/>
              <a:tailEnd type="none" w="med" len="med"/>
            </a:ln>
          </p:spPr>
        </p:sp>
        <p:sp>
          <p:nvSpPr>
            <p:cNvPr id="41994" name="Oval 5"/>
            <p:cNvSpPr/>
            <p:nvPr/>
          </p:nvSpPr>
          <p:spPr>
            <a:xfrm>
              <a:off x="967" y="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10</a:t>
              </a:r>
              <a:endParaRPr lang="en-US" altLang="zh-CN" b="1" dirty="0">
                <a:solidFill>
                  <a:schemeClr val="bg1"/>
                </a:solidFill>
                <a:latin typeface="Times New Roman" panose="02020603050405020304" pitchFamily="18" charset="0"/>
                <a:ea typeface="宋体" panose="02010600030101010101" pitchFamily="2" charset="-122"/>
              </a:endParaRPr>
            </a:p>
          </p:txBody>
        </p:sp>
        <p:grpSp>
          <p:nvGrpSpPr>
            <p:cNvPr id="41995" name="Group 6"/>
            <p:cNvGrpSpPr/>
            <p:nvPr/>
          </p:nvGrpSpPr>
          <p:grpSpPr>
            <a:xfrm>
              <a:off x="1200" y="240"/>
              <a:ext cx="617" cy="440"/>
              <a:chOff x="0" y="0"/>
              <a:chExt cx="617" cy="440"/>
            </a:xfrm>
          </p:grpSpPr>
          <p:sp>
            <p:nvSpPr>
              <p:cNvPr id="42006" name="Line 7"/>
              <p:cNvSpPr/>
              <p:nvPr/>
            </p:nvSpPr>
            <p:spPr>
              <a:xfrm>
                <a:off x="0" y="0"/>
                <a:ext cx="384" cy="192"/>
              </a:xfrm>
              <a:prstGeom prst="line">
                <a:avLst/>
              </a:prstGeom>
              <a:ln w="38100" cap="flat" cmpd="sng">
                <a:solidFill>
                  <a:srgbClr val="009900"/>
                </a:solidFill>
                <a:prstDash val="solid"/>
                <a:headEnd type="none" w="med" len="med"/>
                <a:tailEnd type="none" w="med" len="med"/>
              </a:ln>
            </p:spPr>
          </p:sp>
          <p:sp>
            <p:nvSpPr>
              <p:cNvPr id="42007" name="Oval 8"/>
              <p:cNvSpPr/>
              <p:nvPr/>
            </p:nvSpPr>
            <p:spPr>
              <a:xfrm>
                <a:off x="336" y="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18</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41996" name="Group 9"/>
            <p:cNvGrpSpPr/>
            <p:nvPr/>
          </p:nvGrpSpPr>
          <p:grpSpPr>
            <a:xfrm>
              <a:off x="432" y="240"/>
              <a:ext cx="581" cy="488"/>
              <a:chOff x="0" y="0"/>
              <a:chExt cx="581" cy="488"/>
            </a:xfrm>
          </p:grpSpPr>
          <p:sp>
            <p:nvSpPr>
              <p:cNvPr id="42004" name="Line 10"/>
              <p:cNvSpPr/>
              <p:nvPr/>
            </p:nvSpPr>
            <p:spPr>
              <a:xfrm flipH="1">
                <a:off x="240" y="0"/>
                <a:ext cx="341" cy="240"/>
              </a:xfrm>
              <a:prstGeom prst="line">
                <a:avLst/>
              </a:prstGeom>
              <a:ln w="38100" cap="flat" cmpd="sng">
                <a:solidFill>
                  <a:srgbClr val="009900"/>
                </a:solidFill>
                <a:prstDash val="solid"/>
                <a:headEnd type="none" w="med" len="med"/>
                <a:tailEnd type="none" w="med" len="med"/>
              </a:ln>
            </p:spPr>
          </p:sp>
          <p:sp>
            <p:nvSpPr>
              <p:cNvPr id="42005" name="Oval 11"/>
              <p:cNvSpPr/>
              <p:nvPr/>
            </p:nvSpPr>
            <p:spPr>
              <a:xfrm>
                <a:off x="0" y="19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3</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41997" name="Group 12"/>
            <p:cNvGrpSpPr/>
            <p:nvPr/>
          </p:nvGrpSpPr>
          <p:grpSpPr>
            <a:xfrm>
              <a:off x="672" y="672"/>
              <a:ext cx="425" cy="440"/>
              <a:chOff x="0" y="0"/>
              <a:chExt cx="425" cy="440"/>
            </a:xfrm>
          </p:grpSpPr>
          <p:sp>
            <p:nvSpPr>
              <p:cNvPr id="42002" name="Line 13"/>
              <p:cNvSpPr/>
              <p:nvPr/>
            </p:nvSpPr>
            <p:spPr>
              <a:xfrm>
                <a:off x="0" y="0"/>
                <a:ext cx="192" cy="192"/>
              </a:xfrm>
              <a:prstGeom prst="line">
                <a:avLst/>
              </a:prstGeom>
              <a:ln w="38100" cap="flat" cmpd="sng">
                <a:solidFill>
                  <a:srgbClr val="009900"/>
                </a:solidFill>
                <a:prstDash val="solid"/>
                <a:headEnd type="none" w="med" len="med"/>
                <a:tailEnd type="none" w="med" len="med"/>
              </a:ln>
            </p:spPr>
          </p:sp>
          <p:sp>
            <p:nvSpPr>
              <p:cNvPr id="42003" name="Oval 14"/>
              <p:cNvSpPr/>
              <p:nvPr/>
            </p:nvSpPr>
            <p:spPr>
              <a:xfrm>
                <a:off x="144" y="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8</a:t>
                </a:r>
                <a:endParaRPr lang="en-US" altLang="zh-CN" b="1" dirty="0">
                  <a:solidFill>
                    <a:schemeClr val="bg1"/>
                  </a:solidFill>
                  <a:latin typeface="Times New Roman" panose="02020603050405020304" pitchFamily="18" charset="0"/>
                  <a:ea typeface="宋体" panose="02010600030101010101" pitchFamily="2" charset="-122"/>
                </a:endParaRPr>
              </a:p>
            </p:txBody>
          </p:sp>
        </p:grpSp>
        <p:sp>
          <p:nvSpPr>
            <p:cNvPr id="41998" name="Oval 15"/>
            <p:cNvSpPr/>
            <p:nvPr/>
          </p:nvSpPr>
          <p:spPr>
            <a:xfrm>
              <a:off x="1152" y="816"/>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12</a:t>
              </a:r>
              <a:endParaRPr lang="en-US" altLang="zh-CN" b="1" dirty="0">
                <a:solidFill>
                  <a:schemeClr val="bg1"/>
                </a:solidFill>
                <a:latin typeface="Times New Roman" panose="02020603050405020304" pitchFamily="18" charset="0"/>
                <a:ea typeface="宋体" panose="02010600030101010101" pitchFamily="2" charset="-122"/>
              </a:endParaRPr>
            </a:p>
          </p:txBody>
        </p:sp>
        <p:grpSp>
          <p:nvGrpSpPr>
            <p:cNvPr id="41999" name="Group 16"/>
            <p:cNvGrpSpPr/>
            <p:nvPr/>
          </p:nvGrpSpPr>
          <p:grpSpPr>
            <a:xfrm>
              <a:off x="0" y="672"/>
              <a:ext cx="485" cy="488"/>
              <a:chOff x="0" y="0"/>
              <a:chExt cx="485" cy="488"/>
            </a:xfrm>
          </p:grpSpPr>
          <p:sp>
            <p:nvSpPr>
              <p:cNvPr id="42000" name="Oval 17"/>
              <p:cNvSpPr/>
              <p:nvPr/>
            </p:nvSpPr>
            <p:spPr>
              <a:xfrm>
                <a:off x="0" y="19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2</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2001" name="Line 18"/>
              <p:cNvSpPr/>
              <p:nvPr/>
            </p:nvSpPr>
            <p:spPr>
              <a:xfrm flipH="1">
                <a:off x="240" y="0"/>
                <a:ext cx="245" cy="240"/>
              </a:xfrm>
              <a:prstGeom prst="line">
                <a:avLst/>
              </a:prstGeom>
              <a:ln w="38100" cap="flat" cmpd="sng">
                <a:solidFill>
                  <a:srgbClr val="009900"/>
                </a:solidFill>
                <a:prstDash val="solid"/>
                <a:headEnd type="none" w="med" len="med"/>
                <a:tailEnd type="none" w="med" len="med"/>
              </a:ln>
            </p:spPr>
          </p:sp>
        </p:grpSp>
      </p:grpSp>
      <p:sp>
        <p:nvSpPr>
          <p:cNvPr id="43028" name="Oval 22"/>
          <p:cNvSpPr/>
          <p:nvPr/>
        </p:nvSpPr>
        <p:spPr>
          <a:xfrm>
            <a:off x="1492250" y="4224338"/>
            <a:ext cx="1068388" cy="1079500"/>
          </a:xfrm>
          <a:prstGeom prst="ellipse">
            <a:avLst/>
          </a:prstGeom>
          <a:noFill/>
          <a:ln w="19050" cap="flat" cmpd="sng">
            <a:solidFill>
              <a:srgbClr val="0000FF"/>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grpSp>
        <p:nvGrpSpPr>
          <p:cNvPr id="9" name="组合 1"/>
          <p:cNvGrpSpPr/>
          <p:nvPr/>
        </p:nvGrpSpPr>
        <p:grpSpPr>
          <a:xfrm>
            <a:off x="1801813" y="4168775"/>
            <a:ext cx="685800" cy="774700"/>
            <a:chOff x="0" y="0"/>
            <a:chExt cx="685800" cy="774700"/>
          </a:xfrm>
        </p:grpSpPr>
        <p:sp>
          <p:nvSpPr>
            <p:cNvPr id="41991" name="Line 20"/>
            <p:cNvSpPr/>
            <p:nvPr/>
          </p:nvSpPr>
          <p:spPr>
            <a:xfrm flipH="1">
              <a:off x="152400" y="0"/>
              <a:ext cx="533400" cy="533400"/>
            </a:xfrm>
            <a:prstGeom prst="line">
              <a:avLst/>
            </a:prstGeom>
            <a:ln w="38100" cap="flat" cmpd="sng">
              <a:solidFill>
                <a:srgbClr val="009900"/>
              </a:solidFill>
              <a:prstDash val="solid"/>
              <a:headEnd type="none" w="med" len="med"/>
              <a:tailEnd type="none" w="med" len="med"/>
            </a:ln>
          </p:spPr>
        </p:sp>
        <p:sp>
          <p:nvSpPr>
            <p:cNvPr id="41992" name="Oval 21"/>
            <p:cNvSpPr/>
            <p:nvPr/>
          </p:nvSpPr>
          <p:spPr>
            <a:xfrm>
              <a:off x="0" y="304800"/>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7</a:t>
              </a:r>
              <a:endParaRPr lang="en-US" altLang="zh-CN" b="1" dirty="0">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28"/>
                                        </p:tgtEl>
                                        <p:attrNameLst>
                                          <p:attrName>style.visibility</p:attrName>
                                        </p:attrNameLst>
                                      </p:cBhvr>
                                      <p:to>
                                        <p:strVal val="visible"/>
                                      </p:to>
                                    </p:set>
                                    <p:animEffect transition="in" filter="blinds(horizontal)">
                                      <p:cBhvr>
                                        <p:cTn id="7" dur="500"/>
                                        <p:tgtEl>
                                          <p:spTgt spid="43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3028"/>
                                        </p:tgtEl>
                                      </p:cBhvr>
                                    </p:animEffect>
                                    <p:set>
                                      <p:cBhvr>
                                        <p:cTn id="12" dur="1" fill="hold">
                                          <p:stCondLst>
                                            <p:cond delay="499"/>
                                          </p:stCondLst>
                                        </p:cTn>
                                        <p:tgtEl>
                                          <p:spTgt spid="43028"/>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8" grpId="0" animBg="1"/>
      <p:bldP spid="4302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4035"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二叉排序树的删除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删除的结点只有左子树或者只有右子树，则使其双亲结点的相应指针域的值改为指向被删除结点的左子树或右子树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只有右子树：删除关键字值为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只有左子树：删除关键字值为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012" name="Oval 4"/>
          <p:cNvSpPr/>
          <p:nvPr/>
        </p:nvSpPr>
        <p:spPr>
          <a:xfrm>
            <a:off x="3059113" y="3213100"/>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10</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43013" name="Group 8"/>
          <p:cNvGrpSpPr/>
          <p:nvPr/>
        </p:nvGrpSpPr>
        <p:grpSpPr>
          <a:xfrm>
            <a:off x="2209800" y="3594100"/>
            <a:ext cx="922338" cy="774700"/>
            <a:chOff x="0" y="0"/>
            <a:chExt cx="581" cy="488"/>
          </a:xfrm>
        </p:grpSpPr>
        <p:sp>
          <p:nvSpPr>
            <p:cNvPr id="43031" name="Line 9"/>
            <p:cNvSpPr/>
            <p:nvPr/>
          </p:nvSpPr>
          <p:spPr>
            <a:xfrm flipH="1">
              <a:off x="240" y="0"/>
              <a:ext cx="341" cy="240"/>
            </a:xfrm>
            <a:prstGeom prst="line">
              <a:avLst/>
            </a:prstGeom>
            <a:ln w="38100" cap="flat" cmpd="sng">
              <a:solidFill>
                <a:srgbClr val="009900"/>
              </a:solidFill>
              <a:prstDash val="solid"/>
              <a:headEnd type="none" w="med" len="med"/>
              <a:tailEnd type="none" w="med" len="med"/>
            </a:ln>
          </p:spPr>
        </p:sp>
        <p:sp>
          <p:nvSpPr>
            <p:cNvPr id="43032" name="Oval 10"/>
            <p:cNvSpPr/>
            <p:nvPr/>
          </p:nvSpPr>
          <p:spPr>
            <a:xfrm>
              <a:off x="0" y="19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nvGrpSpPr>
          <p:cNvPr id="43014" name="Group 11"/>
          <p:cNvGrpSpPr/>
          <p:nvPr/>
        </p:nvGrpSpPr>
        <p:grpSpPr>
          <a:xfrm>
            <a:off x="2514600" y="4343400"/>
            <a:ext cx="674688" cy="698500"/>
            <a:chOff x="0" y="0"/>
            <a:chExt cx="425" cy="440"/>
          </a:xfrm>
        </p:grpSpPr>
        <p:sp>
          <p:nvSpPr>
            <p:cNvPr id="43029" name="Line 12"/>
            <p:cNvSpPr/>
            <p:nvPr/>
          </p:nvSpPr>
          <p:spPr>
            <a:xfrm>
              <a:off x="0" y="0"/>
              <a:ext cx="192" cy="192"/>
            </a:xfrm>
            <a:prstGeom prst="line">
              <a:avLst/>
            </a:prstGeom>
            <a:ln w="38100" cap="flat" cmpd="sng">
              <a:solidFill>
                <a:srgbClr val="009900"/>
              </a:solidFill>
              <a:prstDash val="solid"/>
              <a:headEnd type="none" w="med" len="med"/>
              <a:tailEnd type="none" w="med" len="med"/>
            </a:ln>
          </p:spPr>
        </p:sp>
        <p:sp>
          <p:nvSpPr>
            <p:cNvPr id="43030" name="Oval 13"/>
            <p:cNvSpPr/>
            <p:nvPr/>
          </p:nvSpPr>
          <p:spPr>
            <a:xfrm>
              <a:off x="144" y="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sp>
        <p:nvSpPr>
          <p:cNvPr id="43015" name="Oval 15"/>
          <p:cNvSpPr/>
          <p:nvPr/>
        </p:nvSpPr>
        <p:spPr>
          <a:xfrm>
            <a:off x="3459163" y="4581525"/>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12</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7" name="组合 2"/>
          <p:cNvGrpSpPr/>
          <p:nvPr/>
        </p:nvGrpSpPr>
        <p:grpSpPr>
          <a:xfrm>
            <a:off x="3451225" y="3594100"/>
            <a:ext cx="979488" cy="1058863"/>
            <a:chOff x="0" y="0"/>
            <a:chExt cx="979488" cy="1059160"/>
          </a:xfrm>
        </p:grpSpPr>
        <p:sp>
          <p:nvSpPr>
            <p:cNvPr id="43026" name="Line 6"/>
            <p:cNvSpPr/>
            <p:nvPr/>
          </p:nvSpPr>
          <p:spPr>
            <a:xfrm>
              <a:off x="0" y="0"/>
              <a:ext cx="609600" cy="304885"/>
            </a:xfrm>
            <a:prstGeom prst="line">
              <a:avLst/>
            </a:prstGeom>
            <a:ln w="38100" cap="flat" cmpd="sng">
              <a:solidFill>
                <a:srgbClr val="009900"/>
              </a:solidFill>
              <a:prstDash val="solid"/>
              <a:headEnd type="none" w="med" len="med"/>
              <a:tailEnd type="none" w="med" len="med"/>
            </a:ln>
          </p:spPr>
        </p:sp>
        <p:sp>
          <p:nvSpPr>
            <p:cNvPr id="43027" name="Oval 7"/>
            <p:cNvSpPr/>
            <p:nvPr/>
          </p:nvSpPr>
          <p:spPr>
            <a:xfrm>
              <a:off x="533400" y="228664"/>
              <a:ext cx="446088" cy="470032"/>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43028" name="Line 16"/>
            <p:cNvSpPr/>
            <p:nvPr/>
          </p:nvSpPr>
          <p:spPr>
            <a:xfrm flipH="1">
              <a:off x="354013" y="678053"/>
              <a:ext cx="388937" cy="381107"/>
            </a:xfrm>
            <a:prstGeom prst="line">
              <a:avLst/>
            </a:prstGeom>
            <a:ln w="38100" cap="flat" cmpd="sng">
              <a:solidFill>
                <a:srgbClr val="009900"/>
              </a:solidFill>
              <a:prstDash val="solid"/>
              <a:headEnd type="none" w="med" len="med"/>
              <a:tailEnd type="none" w="med" len="med"/>
            </a:ln>
          </p:spPr>
        </p:sp>
      </p:grpSp>
      <p:grpSp>
        <p:nvGrpSpPr>
          <p:cNvPr id="8" name="组合 1"/>
          <p:cNvGrpSpPr/>
          <p:nvPr/>
        </p:nvGrpSpPr>
        <p:grpSpPr>
          <a:xfrm>
            <a:off x="1443038" y="4267200"/>
            <a:ext cx="769937" cy="979488"/>
            <a:chOff x="0" y="0"/>
            <a:chExt cx="769938" cy="978839"/>
          </a:xfrm>
        </p:grpSpPr>
        <p:sp>
          <p:nvSpPr>
            <p:cNvPr id="43023" name="Oval 18"/>
            <p:cNvSpPr/>
            <p:nvPr/>
          </p:nvSpPr>
          <p:spPr>
            <a:xfrm>
              <a:off x="0" y="258592"/>
              <a:ext cx="446088" cy="469589"/>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43024" name="Line 19"/>
            <p:cNvSpPr/>
            <p:nvPr/>
          </p:nvSpPr>
          <p:spPr>
            <a:xfrm flipH="1">
              <a:off x="381000" y="0"/>
              <a:ext cx="388938" cy="334741"/>
            </a:xfrm>
            <a:prstGeom prst="line">
              <a:avLst/>
            </a:prstGeom>
            <a:ln w="38100" cap="flat" cmpd="sng">
              <a:solidFill>
                <a:srgbClr val="009900"/>
              </a:solidFill>
              <a:prstDash val="solid"/>
              <a:headEnd type="none" w="med" len="med"/>
              <a:tailEnd type="none" w="med" len="med"/>
            </a:ln>
          </p:spPr>
        </p:sp>
        <p:sp>
          <p:nvSpPr>
            <p:cNvPr id="43025" name="Line 21"/>
            <p:cNvSpPr/>
            <p:nvPr/>
          </p:nvSpPr>
          <p:spPr>
            <a:xfrm>
              <a:off x="360362" y="674241"/>
              <a:ext cx="304800" cy="304598"/>
            </a:xfrm>
            <a:prstGeom prst="line">
              <a:avLst/>
            </a:prstGeom>
            <a:ln w="38100" cap="flat" cmpd="sng">
              <a:solidFill>
                <a:srgbClr val="009900"/>
              </a:solidFill>
              <a:prstDash val="solid"/>
              <a:headEnd type="none" w="med" len="med"/>
              <a:tailEnd type="none" w="med" len="med"/>
            </a:ln>
          </p:spPr>
        </p:sp>
      </p:grpSp>
      <p:sp>
        <p:nvSpPr>
          <p:cNvPr id="43018" name="Oval 22"/>
          <p:cNvSpPr/>
          <p:nvPr/>
        </p:nvSpPr>
        <p:spPr>
          <a:xfrm>
            <a:off x="2032000" y="5170488"/>
            <a:ext cx="446088"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44053" name="Oval 24"/>
          <p:cNvSpPr/>
          <p:nvPr/>
        </p:nvSpPr>
        <p:spPr>
          <a:xfrm>
            <a:off x="1254125" y="4325938"/>
            <a:ext cx="850900" cy="903287"/>
          </a:xfrm>
          <a:prstGeom prst="ellipse">
            <a:avLst/>
          </a:prstGeom>
          <a:noFill/>
          <a:ln w="28575" cap="flat" cmpd="sng">
            <a:solidFill>
              <a:srgbClr val="0000FF"/>
            </a:solidFill>
            <a:prstDash val="sysDot"/>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b="1" dirty="0">
              <a:latin typeface="Times New Roman" panose="02020603050405020304" pitchFamily="18" charset="0"/>
              <a:ea typeface="宋体" panose="02010600030101010101" pitchFamily="2" charset="-122"/>
            </a:endParaRPr>
          </a:p>
        </p:txBody>
      </p:sp>
      <p:sp>
        <p:nvSpPr>
          <p:cNvPr id="44054" name="Line 25"/>
          <p:cNvSpPr/>
          <p:nvPr/>
        </p:nvSpPr>
        <p:spPr>
          <a:xfrm flipH="1">
            <a:off x="2254250" y="4368800"/>
            <a:ext cx="125413" cy="801688"/>
          </a:xfrm>
          <a:prstGeom prst="line">
            <a:avLst/>
          </a:prstGeom>
          <a:ln w="28575" cap="flat" cmpd="sng">
            <a:solidFill>
              <a:srgbClr val="0000FF"/>
            </a:solidFill>
            <a:prstDash val="solid"/>
            <a:headEnd type="none" w="med" len="med"/>
            <a:tailEnd type="triangle" w="lg" len="med"/>
          </a:ln>
        </p:spPr>
      </p:sp>
      <p:sp>
        <p:nvSpPr>
          <p:cNvPr id="44055" name="Oval 27"/>
          <p:cNvSpPr/>
          <p:nvPr/>
        </p:nvSpPr>
        <p:spPr>
          <a:xfrm>
            <a:off x="3760788" y="3594100"/>
            <a:ext cx="882650" cy="931863"/>
          </a:xfrm>
          <a:prstGeom prst="ellipse">
            <a:avLst/>
          </a:prstGeom>
          <a:noFill/>
          <a:ln w="28575" cap="flat" cmpd="sng">
            <a:solidFill>
              <a:srgbClr val="0000FF"/>
            </a:solidFill>
            <a:prstDash val="sysDot"/>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b="1" dirty="0">
              <a:latin typeface="Times New Roman" panose="02020603050405020304" pitchFamily="18" charset="0"/>
              <a:ea typeface="宋体" panose="02010600030101010101" pitchFamily="2" charset="-122"/>
            </a:endParaRPr>
          </a:p>
        </p:txBody>
      </p:sp>
      <p:sp>
        <p:nvSpPr>
          <p:cNvPr id="44056" name="Line 28"/>
          <p:cNvSpPr/>
          <p:nvPr/>
        </p:nvSpPr>
        <p:spPr>
          <a:xfrm>
            <a:off x="3352800" y="3670300"/>
            <a:ext cx="330200" cy="914400"/>
          </a:xfrm>
          <a:prstGeom prst="line">
            <a:avLst/>
          </a:prstGeom>
          <a:ln w="28575" cap="flat" cmpd="sng">
            <a:solidFill>
              <a:srgbClr val="0000FF"/>
            </a:solidFill>
            <a:prstDash val="solid"/>
            <a:headEnd type="none" w="med" len="med"/>
            <a:tailEnd type="triangle" w="lg"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5">
                                            <p:txEl>
                                              <p:charRg st="60" end="78"/>
                                            </p:txEl>
                                          </p:spTgt>
                                        </p:tgtEl>
                                        <p:attrNameLst>
                                          <p:attrName>style.visibility</p:attrName>
                                        </p:attrNameLst>
                                      </p:cBhvr>
                                      <p:to>
                                        <p:strVal val="visible"/>
                                      </p:to>
                                    </p:set>
                                    <p:animEffect transition="in" filter="fade">
                                      <p:cBhvr>
                                        <p:cTn id="7" dur="500"/>
                                        <p:tgtEl>
                                          <p:spTgt spid="44035">
                                            <p:txEl>
                                              <p:charRg st="6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4053"/>
                                        </p:tgtEl>
                                        <p:attrNameLst>
                                          <p:attrName>style.visibility</p:attrName>
                                        </p:attrNameLst>
                                      </p:cBhvr>
                                      <p:to>
                                        <p:strVal val="visible"/>
                                      </p:to>
                                    </p:set>
                                    <p:animEffect transition="in" filter="fade">
                                      <p:cBhvr>
                                        <p:cTn id="12" dur="1000"/>
                                        <p:tgtEl>
                                          <p:spTgt spid="44053"/>
                                        </p:tgtEl>
                                      </p:cBhvr>
                                    </p:animEffect>
                                    <p:anim calcmode="lin" valueType="num">
                                      <p:cBhvr>
                                        <p:cTn id="13" dur="1000" fill="hold"/>
                                        <p:tgtEl>
                                          <p:spTgt spid="44053"/>
                                        </p:tgtEl>
                                        <p:attrNameLst>
                                          <p:attrName>ppt_x</p:attrName>
                                        </p:attrNameLst>
                                      </p:cBhvr>
                                      <p:tavLst>
                                        <p:tav tm="0">
                                          <p:val>
                                            <p:strVal val="#ppt_x"/>
                                          </p:val>
                                        </p:tav>
                                        <p:tav tm="100000">
                                          <p:val>
                                            <p:strVal val="#ppt_x"/>
                                          </p:val>
                                        </p:tav>
                                      </p:tavLst>
                                    </p:anim>
                                    <p:anim calcmode="lin" valueType="num">
                                      <p:cBhvr>
                                        <p:cTn id="14" dur="1000" fill="hold"/>
                                        <p:tgtEl>
                                          <p:spTgt spid="440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4054"/>
                                        </p:tgtEl>
                                        <p:attrNameLst>
                                          <p:attrName>style.visibility</p:attrName>
                                        </p:attrNameLst>
                                      </p:cBhvr>
                                      <p:to>
                                        <p:strVal val="visible"/>
                                      </p:to>
                                    </p:set>
                                    <p:animEffect transition="in" filter="wipe(down)">
                                      <p:cBhvr>
                                        <p:cTn id="19" dur="500"/>
                                        <p:tgtEl>
                                          <p:spTgt spid="4405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44053"/>
                                        </p:tgtEl>
                                      </p:cBhvr>
                                    </p:animEffect>
                                    <p:set>
                                      <p:cBhvr>
                                        <p:cTn id="24" dur="1" fill="hold">
                                          <p:stCondLst>
                                            <p:cond delay="499"/>
                                          </p:stCondLst>
                                        </p:cTn>
                                        <p:tgtEl>
                                          <p:spTgt spid="4405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5">
                                            <p:txEl>
                                              <p:charRg st="78" end="97"/>
                                            </p:txEl>
                                          </p:spTgt>
                                        </p:tgtEl>
                                        <p:attrNameLst>
                                          <p:attrName>style.visibility</p:attrName>
                                        </p:attrNameLst>
                                      </p:cBhvr>
                                      <p:to>
                                        <p:strVal val="visible"/>
                                      </p:to>
                                    </p:set>
                                    <p:animEffect transition="in" filter="fade">
                                      <p:cBhvr>
                                        <p:cTn id="32" dur="500"/>
                                        <p:tgtEl>
                                          <p:spTgt spid="44035">
                                            <p:txEl>
                                              <p:charRg st="78"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055"/>
                                        </p:tgtEl>
                                        <p:attrNameLst>
                                          <p:attrName>style.visibility</p:attrName>
                                        </p:attrNameLst>
                                      </p:cBhvr>
                                      <p:to>
                                        <p:strVal val="visible"/>
                                      </p:to>
                                    </p:set>
                                    <p:animEffect transition="in" filter="fade">
                                      <p:cBhvr>
                                        <p:cTn id="37" dur="500"/>
                                        <p:tgtEl>
                                          <p:spTgt spid="440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056"/>
                                        </p:tgtEl>
                                        <p:attrNameLst>
                                          <p:attrName>style.visibility</p:attrName>
                                        </p:attrNameLst>
                                      </p:cBhvr>
                                      <p:to>
                                        <p:strVal val="visible"/>
                                      </p:to>
                                    </p:set>
                                    <p:animEffect transition="in" filter="wipe(down)">
                                      <p:cBhvr>
                                        <p:cTn id="42" dur="500"/>
                                        <p:tgtEl>
                                          <p:spTgt spid="440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44055"/>
                                        </p:tgtEl>
                                      </p:cBhvr>
                                    </p:animEffect>
                                    <p:set>
                                      <p:cBhvr>
                                        <p:cTn id="47" dur="1" fill="hold">
                                          <p:stCondLst>
                                            <p:cond delay="499"/>
                                          </p:stCondLst>
                                        </p:cTn>
                                        <p:tgtEl>
                                          <p:spTgt spid="4405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3" grpId="0" animBg="1"/>
      <p:bldP spid="44053" grpId="1" animBg="1"/>
      <p:bldP spid="44055" grpId="0" animBg="1"/>
      <p:bldP spid="4405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 name="Line 12"/>
          <p:cNvSpPr/>
          <p:nvPr/>
        </p:nvSpPr>
        <p:spPr>
          <a:xfrm flipV="1">
            <a:off x="5929313" y="3786188"/>
            <a:ext cx="1285875" cy="857250"/>
          </a:xfrm>
          <a:prstGeom prst="line">
            <a:avLst/>
          </a:prstGeom>
          <a:ln w="38100" cap="flat" cmpd="sng">
            <a:solidFill>
              <a:srgbClr val="009900"/>
            </a:solidFill>
            <a:prstDash val="solid"/>
            <a:headEnd type="none" w="med" len="med"/>
            <a:tailEnd type="none" w="med" len="med"/>
          </a:ln>
        </p:spPr>
      </p:sp>
      <p:sp>
        <p:nvSpPr>
          <p:cNvPr id="450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5059" name="Rectangle 3"/>
          <p:cNvSpPr>
            <a:spLocks noGrp="1"/>
          </p:cNvSpPr>
          <p:nvPr>
            <p:ph type="body" idx="4294967295"/>
          </p:nvPr>
        </p:nvSpPr>
        <p:spPr>
          <a:xfrm>
            <a:off x="179388" y="1125538"/>
            <a:ext cx="8785225" cy="2374900"/>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二叉排序树的删除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删除的结点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既有左子树又有右子树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方法一</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的右子树链接到其中序前驱结点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的左子树中“最右下”且右指针域为空的结点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的右指针域</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把结点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的双亲结点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的指针链接到结点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的左子树上即可</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4037" name="Group 3"/>
          <p:cNvGrpSpPr/>
          <p:nvPr/>
        </p:nvGrpSpPr>
        <p:grpSpPr>
          <a:xfrm>
            <a:off x="862013" y="3494088"/>
            <a:ext cx="3581400" cy="2927350"/>
            <a:chOff x="0" y="0"/>
            <a:chExt cx="2558" cy="2138"/>
          </a:xfrm>
        </p:grpSpPr>
        <p:grpSp>
          <p:nvGrpSpPr>
            <p:cNvPr id="44062" name="Group 4"/>
            <p:cNvGrpSpPr/>
            <p:nvPr/>
          </p:nvGrpSpPr>
          <p:grpSpPr>
            <a:xfrm>
              <a:off x="0" y="0"/>
              <a:ext cx="2558" cy="2138"/>
              <a:chOff x="0" y="0"/>
              <a:chExt cx="2558" cy="2138"/>
            </a:xfrm>
          </p:grpSpPr>
          <p:sp>
            <p:nvSpPr>
              <p:cNvPr id="44069" name="Oval 5"/>
              <p:cNvSpPr/>
              <p:nvPr/>
            </p:nvSpPr>
            <p:spPr>
              <a:xfrm>
                <a:off x="1591" y="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F</a:t>
                </a:r>
                <a:endParaRPr lang="en-US" altLang="zh-CN" b="1" dirty="0">
                  <a:solidFill>
                    <a:schemeClr val="bg1"/>
                  </a:solidFill>
                  <a:latin typeface="Times New Roman" panose="02020603050405020304" pitchFamily="18" charset="0"/>
                  <a:ea typeface="宋体" panose="02010600030101010101" pitchFamily="2" charset="-122"/>
                </a:endParaRPr>
              </a:p>
            </p:txBody>
          </p:sp>
          <p:grpSp>
            <p:nvGrpSpPr>
              <p:cNvPr id="44070" name="Group 6"/>
              <p:cNvGrpSpPr/>
              <p:nvPr/>
            </p:nvGrpSpPr>
            <p:grpSpPr>
              <a:xfrm>
                <a:off x="1104" y="241"/>
                <a:ext cx="485" cy="440"/>
                <a:chOff x="0" y="0"/>
                <a:chExt cx="485" cy="440"/>
              </a:xfrm>
            </p:grpSpPr>
            <p:sp>
              <p:nvSpPr>
                <p:cNvPr id="44087" name="Line 7"/>
                <p:cNvSpPr/>
                <p:nvPr/>
              </p:nvSpPr>
              <p:spPr>
                <a:xfrm flipH="1">
                  <a:off x="192" y="-1"/>
                  <a:ext cx="293" cy="192"/>
                </a:xfrm>
                <a:prstGeom prst="line">
                  <a:avLst/>
                </a:prstGeom>
                <a:ln w="38100" cap="flat" cmpd="sng">
                  <a:solidFill>
                    <a:srgbClr val="009900"/>
                  </a:solidFill>
                  <a:prstDash val="solid"/>
                  <a:headEnd type="none" w="med" len="med"/>
                  <a:tailEnd type="none" w="med" len="med"/>
                </a:ln>
              </p:spPr>
            </p:sp>
            <p:sp>
              <p:nvSpPr>
                <p:cNvPr id="44088" name="Oval 8"/>
                <p:cNvSpPr/>
                <p:nvPr/>
              </p:nvSpPr>
              <p:spPr>
                <a:xfrm>
                  <a:off x="4" y="143"/>
                  <a:ext cx="277" cy="297"/>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D</a:t>
                  </a:r>
                  <a:endParaRPr lang="en-US" altLang="zh-CN" b="1" dirty="0">
                    <a:solidFill>
                      <a:schemeClr val="bg1"/>
                    </a:solidFill>
                    <a:latin typeface="Times New Roman" panose="02020603050405020304" pitchFamily="18" charset="0"/>
                    <a:ea typeface="宋体" panose="02010600030101010101" pitchFamily="2" charset="-122"/>
                  </a:endParaRPr>
                </a:p>
              </p:txBody>
            </p:sp>
          </p:grpSp>
          <p:sp>
            <p:nvSpPr>
              <p:cNvPr id="44071" name="Line 9"/>
              <p:cNvSpPr/>
              <p:nvPr/>
            </p:nvSpPr>
            <p:spPr>
              <a:xfrm>
                <a:off x="1824" y="240"/>
                <a:ext cx="384" cy="192"/>
              </a:xfrm>
              <a:prstGeom prst="line">
                <a:avLst/>
              </a:prstGeom>
              <a:ln w="38100" cap="flat" cmpd="sng">
                <a:solidFill>
                  <a:srgbClr val="009900"/>
                </a:solidFill>
                <a:prstDash val="solid"/>
                <a:headEnd type="none" w="med" len="med"/>
                <a:tailEnd type="none" w="med" len="med"/>
              </a:ln>
            </p:spPr>
          </p:sp>
          <p:sp>
            <p:nvSpPr>
              <p:cNvPr id="44072" name="Oval 10"/>
              <p:cNvSpPr/>
              <p:nvPr/>
            </p:nvSpPr>
            <p:spPr>
              <a:xfrm>
                <a:off x="1207" y="1144"/>
                <a:ext cx="281" cy="297"/>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Q</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73" name="Oval 11"/>
              <p:cNvSpPr/>
              <p:nvPr/>
            </p:nvSpPr>
            <p:spPr>
              <a:xfrm>
                <a:off x="1982" y="426"/>
                <a:ext cx="576" cy="241"/>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4074" name="Line 12"/>
              <p:cNvSpPr/>
              <p:nvPr/>
            </p:nvSpPr>
            <p:spPr>
              <a:xfrm>
                <a:off x="1368" y="614"/>
                <a:ext cx="407" cy="202"/>
              </a:xfrm>
              <a:prstGeom prst="line">
                <a:avLst/>
              </a:prstGeom>
              <a:ln w="38100" cap="flat" cmpd="sng">
                <a:solidFill>
                  <a:srgbClr val="009900"/>
                </a:solidFill>
                <a:prstDash val="solid"/>
                <a:headEnd type="none" w="med" len="med"/>
                <a:tailEnd type="none" w="med" len="med"/>
              </a:ln>
            </p:spPr>
          </p:sp>
          <p:sp>
            <p:nvSpPr>
              <p:cNvPr id="44075" name="Oval 13"/>
              <p:cNvSpPr/>
              <p:nvPr/>
            </p:nvSpPr>
            <p:spPr>
              <a:xfrm>
                <a:off x="1508" y="817"/>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4076" name="Line 14"/>
              <p:cNvSpPr/>
              <p:nvPr/>
            </p:nvSpPr>
            <p:spPr>
              <a:xfrm flipH="1">
                <a:off x="817" y="624"/>
                <a:ext cx="296" cy="192"/>
              </a:xfrm>
              <a:prstGeom prst="line">
                <a:avLst/>
              </a:prstGeom>
              <a:ln w="38100" cap="flat" cmpd="sng">
                <a:solidFill>
                  <a:srgbClr val="009900"/>
                </a:solidFill>
                <a:prstDash val="solid"/>
                <a:headEnd type="none" w="med" len="med"/>
                <a:tailEnd type="none" w="med" len="med"/>
              </a:ln>
            </p:spPr>
          </p:sp>
          <p:sp>
            <p:nvSpPr>
              <p:cNvPr id="44077" name="Oval 15"/>
              <p:cNvSpPr/>
              <p:nvPr/>
            </p:nvSpPr>
            <p:spPr>
              <a:xfrm>
                <a:off x="624" y="769"/>
                <a:ext cx="281" cy="297"/>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C</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78" name="Oval 16"/>
              <p:cNvSpPr/>
              <p:nvPr/>
            </p:nvSpPr>
            <p:spPr>
              <a:xfrm>
                <a:off x="0" y="1201"/>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4079" name="Line 17"/>
              <p:cNvSpPr/>
              <p:nvPr/>
            </p:nvSpPr>
            <p:spPr>
              <a:xfrm flipH="1">
                <a:off x="336" y="1009"/>
                <a:ext cx="295" cy="192"/>
              </a:xfrm>
              <a:prstGeom prst="line">
                <a:avLst/>
              </a:prstGeom>
              <a:ln w="38100" cap="flat" cmpd="sng">
                <a:solidFill>
                  <a:srgbClr val="009900"/>
                </a:solidFill>
                <a:prstDash val="solid"/>
                <a:headEnd type="none" w="med" len="med"/>
                <a:tailEnd type="none" w="med" len="med"/>
              </a:ln>
            </p:spPr>
          </p:sp>
          <p:sp>
            <p:nvSpPr>
              <p:cNvPr id="44080" name="Oval 18"/>
              <p:cNvSpPr/>
              <p:nvPr/>
            </p:nvSpPr>
            <p:spPr>
              <a:xfrm>
                <a:off x="576" y="1583"/>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4081" name="Oval 19"/>
              <p:cNvSpPr/>
              <p:nvPr/>
            </p:nvSpPr>
            <p:spPr>
              <a:xfrm>
                <a:off x="1159" y="1898"/>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4082" name="Line 20"/>
              <p:cNvSpPr/>
              <p:nvPr/>
            </p:nvSpPr>
            <p:spPr>
              <a:xfrm>
                <a:off x="864" y="1009"/>
                <a:ext cx="384" cy="192"/>
              </a:xfrm>
              <a:prstGeom prst="line">
                <a:avLst/>
              </a:prstGeom>
              <a:ln w="38100" cap="flat" cmpd="sng">
                <a:solidFill>
                  <a:srgbClr val="009900"/>
                </a:solidFill>
                <a:prstDash val="solid"/>
                <a:headEnd type="none" w="med" len="med"/>
                <a:tailEnd type="none" w="med" len="med"/>
              </a:ln>
            </p:spPr>
          </p:sp>
          <p:sp>
            <p:nvSpPr>
              <p:cNvPr id="44083" name="Oval 21"/>
              <p:cNvSpPr/>
              <p:nvPr/>
            </p:nvSpPr>
            <p:spPr>
              <a:xfrm>
                <a:off x="1824" y="1489"/>
                <a:ext cx="281" cy="2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S</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84" name="Line 22"/>
              <p:cNvSpPr/>
              <p:nvPr/>
            </p:nvSpPr>
            <p:spPr>
              <a:xfrm>
                <a:off x="1481" y="1353"/>
                <a:ext cx="384" cy="191"/>
              </a:xfrm>
              <a:prstGeom prst="line">
                <a:avLst/>
              </a:prstGeom>
              <a:ln w="38100" cap="flat" cmpd="sng">
                <a:solidFill>
                  <a:srgbClr val="009900"/>
                </a:solidFill>
                <a:prstDash val="solid"/>
                <a:headEnd type="none" w="med" len="med"/>
                <a:tailEnd type="none" w="med" len="med"/>
              </a:ln>
            </p:spPr>
          </p:sp>
          <p:sp>
            <p:nvSpPr>
              <p:cNvPr id="44085" name="Line 23"/>
              <p:cNvSpPr/>
              <p:nvPr/>
            </p:nvSpPr>
            <p:spPr>
              <a:xfrm flipH="1">
                <a:off x="961" y="1394"/>
                <a:ext cx="296" cy="191"/>
              </a:xfrm>
              <a:prstGeom prst="line">
                <a:avLst/>
              </a:prstGeom>
              <a:ln w="38100" cap="flat" cmpd="sng">
                <a:solidFill>
                  <a:srgbClr val="009900"/>
                </a:solidFill>
                <a:prstDash val="solid"/>
                <a:headEnd type="none" w="med" len="med"/>
                <a:tailEnd type="none" w="med" len="med"/>
              </a:ln>
            </p:spPr>
          </p:sp>
          <p:sp>
            <p:nvSpPr>
              <p:cNvPr id="44086" name="Line 24"/>
              <p:cNvSpPr/>
              <p:nvPr/>
            </p:nvSpPr>
            <p:spPr>
              <a:xfrm flipH="1">
                <a:off x="1584" y="1729"/>
                <a:ext cx="293" cy="192"/>
              </a:xfrm>
              <a:prstGeom prst="line">
                <a:avLst/>
              </a:prstGeom>
              <a:ln w="38100" cap="flat" cmpd="sng">
                <a:solidFill>
                  <a:srgbClr val="009900"/>
                </a:solidFill>
                <a:prstDash val="solid"/>
                <a:headEnd type="none" w="med" len="med"/>
                <a:tailEnd type="none" w="med" len="med"/>
              </a:ln>
            </p:spPr>
          </p:sp>
        </p:grpSp>
        <p:grpSp>
          <p:nvGrpSpPr>
            <p:cNvPr id="44063" name="Group 25"/>
            <p:cNvGrpSpPr/>
            <p:nvPr/>
          </p:nvGrpSpPr>
          <p:grpSpPr>
            <a:xfrm>
              <a:off x="459" y="321"/>
              <a:ext cx="643" cy="240"/>
              <a:chOff x="-31" y="83"/>
              <a:chExt cx="643" cy="240"/>
            </a:xfrm>
          </p:grpSpPr>
          <p:sp>
            <p:nvSpPr>
              <p:cNvPr id="44067" name="Rectangle 26"/>
              <p:cNvSpPr/>
              <p:nvPr/>
            </p:nvSpPr>
            <p:spPr>
              <a:xfrm>
                <a:off x="-31" y="83"/>
                <a:ext cx="288" cy="240"/>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sp>
            <p:nvSpPr>
              <p:cNvPr id="44068" name="Line 27"/>
              <p:cNvSpPr/>
              <p:nvPr/>
            </p:nvSpPr>
            <p:spPr>
              <a:xfrm flipV="1">
                <a:off x="206" y="240"/>
                <a:ext cx="406" cy="0"/>
              </a:xfrm>
              <a:prstGeom prst="line">
                <a:avLst/>
              </a:prstGeom>
              <a:ln w="28575" cap="flat" cmpd="sng">
                <a:solidFill>
                  <a:schemeClr val="tx1"/>
                </a:solidFill>
                <a:prstDash val="solid"/>
                <a:headEnd type="none" w="med" len="med"/>
                <a:tailEnd type="triangle" w="med" len="med"/>
              </a:ln>
            </p:spPr>
          </p:sp>
        </p:grpSp>
        <p:grpSp>
          <p:nvGrpSpPr>
            <p:cNvPr id="44064" name="Group 28"/>
            <p:cNvGrpSpPr/>
            <p:nvPr/>
          </p:nvGrpSpPr>
          <p:grpSpPr>
            <a:xfrm>
              <a:off x="1851" y="28"/>
              <a:ext cx="618" cy="240"/>
              <a:chOff x="0" y="0"/>
              <a:chExt cx="618" cy="240"/>
            </a:xfrm>
          </p:grpSpPr>
          <p:sp>
            <p:nvSpPr>
              <p:cNvPr id="44065" name="Rectangle 29"/>
              <p:cNvSpPr/>
              <p:nvPr/>
            </p:nvSpPr>
            <p:spPr>
              <a:xfrm>
                <a:off x="330" y="0"/>
                <a:ext cx="288" cy="240"/>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44066" name="Line 30"/>
              <p:cNvSpPr/>
              <p:nvPr/>
            </p:nvSpPr>
            <p:spPr>
              <a:xfrm flipH="1">
                <a:off x="0" y="134"/>
                <a:ext cx="384" cy="0"/>
              </a:xfrm>
              <a:prstGeom prst="line">
                <a:avLst/>
              </a:prstGeom>
              <a:ln w="28575" cap="flat" cmpd="sng">
                <a:solidFill>
                  <a:schemeClr val="tx1"/>
                </a:solidFill>
                <a:prstDash val="solid"/>
                <a:headEnd type="none" w="med" len="med"/>
                <a:tailEnd type="triangle" w="med" len="med"/>
              </a:ln>
            </p:spPr>
          </p:sp>
        </p:grpSp>
      </p:grpSp>
      <p:grpSp>
        <p:nvGrpSpPr>
          <p:cNvPr id="8" name="Group 31"/>
          <p:cNvGrpSpPr/>
          <p:nvPr/>
        </p:nvGrpSpPr>
        <p:grpSpPr>
          <a:xfrm>
            <a:off x="2838450" y="4437063"/>
            <a:ext cx="1263650" cy="1319212"/>
            <a:chOff x="0" y="0"/>
            <a:chExt cx="920" cy="1056"/>
          </a:xfrm>
        </p:grpSpPr>
        <p:sp>
          <p:nvSpPr>
            <p:cNvPr id="44060" name="Oval 32"/>
            <p:cNvSpPr/>
            <p:nvPr/>
          </p:nvSpPr>
          <p:spPr>
            <a:xfrm>
              <a:off x="0" y="0"/>
              <a:ext cx="768" cy="576"/>
            </a:xfrm>
            <a:prstGeom prst="ellipse">
              <a:avLst/>
            </a:prstGeom>
            <a:noFill/>
            <a:ln w="28575" cap="flat" cmpd="sng">
              <a:solidFill>
                <a:schemeClr val="accent2"/>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44061" name="Freeform 33"/>
            <p:cNvSpPr/>
            <p:nvPr/>
          </p:nvSpPr>
          <p:spPr>
            <a:xfrm>
              <a:off x="672" y="480"/>
              <a:ext cx="248" cy="576"/>
            </a:xfrm>
            <a:custGeom>
              <a:avLst/>
              <a:gdLst/>
              <a:ahLst/>
              <a:cxnLst>
                <a:cxn ang="0">
                  <a:pos x="0" y="0"/>
                </a:cxn>
                <a:cxn ang="0">
                  <a:pos x="240" y="114"/>
                </a:cxn>
                <a:cxn ang="0">
                  <a:pos x="48" y="189"/>
                </a:cxn>
              </a:cxnLst>
              <a:pathLst>
                <a:path w="248" h="720">
                  <a:moveTo>
                    <a:pt x="0" y="0"/>
                  </a:moveTo>
                  <a:cubicBezTo>
                    <a:pt x="116" y="156"/>
                    <a:pt x="232" y="312"/>
                    <a:pt x="240" y="432"/>
                  </a:cubicBezTo>
                  <a:cubicBezTo>
                    <a:pt x="248" y="552"/>
                    <a:pt x="148" y="636"/>
                    <a:pt x="48" y="720"/>
                  </a:cubicBezTo>
                </a:path>
              </a:pathLst>
            </a:custGeom>
            <a:noFill/>
            <a:ln w="28575" cap="flat" cmpd="sng">
              <a:solidFill>
                <a:schemeClr val="accent2">
                  <a:alpha val="100000"/>
                </a:schemeClr>
              </a:solidFill>
              <a:prstDash val="dash"/>
              <a:miter lim="800000"/>
              <a:headEnd type="none" w="med" len="med"/>
              <a:tailEnd type="triangle" w="med" len="med"/>
            </a:ln>
          </p:spPr>
          <p:txBody>
            <a:bodyPr/>
            <a:p>
              <a:endParaRPr lang="zh-CN" altLang="en-US"/>
            </a:p>
          </p:txBody>
        </p:sp>
      </p:grpSp>
      <p:sp>
        <p:nvSpPr>
          <p:cNvPr id="45091" name="Freeform 34"/>
          <p:cNvSpPr/>
          <p:nvPr/>
        </p:nvSpPr>
        <p:spPr>
          <a:xfrm>
            <a:off x="2008188" y="3443288"/>
            <a:ext cx="1085850" cy="1103312"/>
          </a:xfrm>
          <a:custGeom>
            <a:avLst/>
            <a:gdLst/>
            <a:ahLst/>
            <a:cxnLst>
              <a:cxn ang="0">
                <a:pos x="2147483646" y="2147483646"/>
              </a:cxn>
              <a:cxn ang="0">
                <a:pos x="2147483646" y="2147483646"/>
              </a:cxn>
              <a:cxn ang="0">
                <a:pos x="0" y="2147483646"/>
              </a:cxn>
            </a:cxnLst>
            <a:pathLst>
              <a:path w="912" h="776">
                <a:moveTo>
                  <a:pt x="912" y="152"/>
                </a:moveTo>
                <a:cubicBezTo>
                  <a:pt x="676" y="76"/>
                  <a:pt x="440" y="0"/>
                  <a:pt x="288" y="104"/>
                </a:cubicBezTo>
                <a:cubicBezTo>
                  <a:pt x="136" y="208"/>
                  <a:pt x="68" y="492"/>
                  <a:pt x="0" y="776"/>
                </a:cubicBezTo>
              </a:path>
            </a:pathLst>
          </a:custGeom>
          <a:noFill/>
          <a:ln w="28575" cap="flat" cmpd="sng">
            <a:solidFill>
              <a:schemeClr val="accent2">
                <a:alpha val="100000"/>
              </a:schemeClr>
            </a:solidFill>
            <a:prstDash val="dash"/>
            <a:miter lim="800000"/>
            <a:headEnd type="none" w="med" len="med"/>
            <a:tailEnd type="triangle" w="med" len="med"/>
          </a:ln>
        </p:spPr>
        <p:txBody>
          <a:bodyPr/>
          <a:p>
            <a:endParaRPr lang="zh-CN" altLang="en-US"/>
          </a:p>
        </p:txBody>
      </p:sp>
      <p:sp>
        <p:nvSpPr>
          <p:cNvPr id="65" name="Oval 5"/>
          <p:cNvSpPr/>
          <p:nvPr/>
        </p:nvSpPr>
        <p:spPr>
          <a:xfrm>
            <a:off x="7004050" y="3571875"/>
            <a:ext cx="393700" cy="404813"/>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F</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83" name="Line 7"/>
          <p:cNvSpPr/>
          <p:nvPr/>
        </p:nvSpPr>
        <p:spPr>
          <a:xfrm flipH="1">
            <a:off x="6591300" y="3900488"/>
            <a:ext cx="409575" cy="263525"/>
          </a:xfrm>
          <a:prstGeom prst="line">
            <a:avLst/>
          </a:prstGeom>
          <a:ln w="38100" cap="flat" cmpd="sng">
            <a:solidFill>
              <a:srgbClr val="009900"/>
            </a:solidFill>
            <a:prstDash val="solid"/>
            <a:headEnd type="none" w="med" len="med"/>
            <a:tailEnd type="none" w="med" len="med"/>
          </a:ln>
        </p:spPr>
      </p:sp>
      <p:sp>
        <p:nvSpPr>
          <p:cNvPr id="84" name="Oval 8"/>
          <p:cNvSpPr/>
          <p:nvPr/>
        </p:nvSpPr>
        <p:spPr>
          <a:xfrm>
            <a:off x="6327775" y="4097338"/>
            <a:ext cx="388938" cy="4064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D</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67" name="Line 9"/>
          <p:cNvSpPr/>
          <p:nvPr/>
        </p:nvSpPr>
        <p:spPr>
          <a:xfrm>
            <a:off x="7331075" y="3900488"/>
            <a:ext cx="536575" cy="263525"/>
          </a:xfrm>
          <a:prstGeom prst="line">
            <a:avLst/>
          </a:prstGeom>
          <a:ln w="38100" cap="flat" cmpd="sng">
            <a:solidFill>
              <a:srgbClr val="009900"/>
            </a:solidFill>
            <a:prstDash val="solid"/>
            <a:headEnd type="none" w="med" len="med"/>
            <a:tailEnd type="none" w="med" len="med"/>
          </a:ln>
        </p:spPr>
      </p:sp>
      <p:sp>
        <p:nvSpPr>
          <p:cNvPr id="68" name="Oval 10"/>
          <p:cNvSpPr/>
          <p:nvPr/>
        </p:nvSpPr>
        <p:spPr>
          <a:xfrm>
            <a:off x="6467475" y="5138738"/>
            <a:ext cx="392113" cy="4064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Q</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69" name="Oval 11"/>
          <p:cNvSpPr/>
          <p:nvPr/>
        </p:nvSpPr>
        <p:spPr>
          <a:xfrm>
            <a:off x="7551738" y="4154488"/>
            <a:ext cx="806450" cy="3302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70" name="Line 12"/>
          <p:cNvSpPr/>
          <p:nvPr/>
        </p:nvSpPr>
        <p:spPr>
          <a:xfrm>
            <a:off x="6692900" y="4413250"/>
            <a:ext cx="568325" cy="276225"/>
          </a:xfrm>
          <a:prstGeom prst="line">
            <a:avLst/>
          </a:prstGeom>
          <a:ln w="38100" cap="flat" cmpd="sng">
            <a:solidFill>
              <a:srgbClr val="009900"/>
            </a:solidFill>
            <a:prstDash val="solid"/>
            <a:headEnd type="none" w="med" len="med"/>
            <a:tailEnd type="none" w="med" len="med"/>
          </a:ln>
        </p:spPr>
      </p:sp>
      <p:sp>
        <p:nvSpPr>
          <p:cNvPr id="71" name="Oval 13"/>
          <p:cNvSpPr/>
          <p:nvPr/>
        </p:nvSpPr>
        <p:spPr>
          <a:xfrm>
            <a:off x="6888163" y="4691063"/>
            <a:ext cx="806450" cy="328612"/>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72" name="Line 14"/>
          <p:cNvSpPr/>
          <p:nvPr/>
        </p:nvSpPr>
        <p:spPr>
          <a:xfrm flipH="1">
            <a:off x="5921375" y="4425950"/>
            <a:ext cx="414338" cy="263525"/>
          </a:xfrm>
          <a:prstGeom prst="line">
            <a:avLst/>
          </a:prstGeom>
          <a:ln w="38100" cap="flat" cmpd="sng">
            <a:solidFill>
              <a:srgbClr val="009900"/>
            </a:solidFill>
            <a:prstDash val="solid"/>
            <a:headEnd type="none" w="med" len="med"/>
            <a:tailEnd type="none" w="med" len="med"/>
          </a:ln>
        </p:spPr>
      </p:sp>
      <p:sp>
        <p:nvSpPr>
          <p:cNvPr id="73" name="Oval 15"/>
          <p:cNvSpPr/>
          <p:nvPr/>
        </p:nvSpPr>
        <p:spPr>
          <a:xfrm>
            <a:off x="5649913" y="4624388"/>
            <a:ext cx="393700" cy="4064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C</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74" name="Oval 16"/>
          <p:cNvSpPr/>
          <p:nvPr/>
        </p:nvSpPr>
        <p:spPr>
          <a:xfrm>
            <a:off x="4776788" y="5216525"/>
            <a:ext cx="806450" cy="328613"/>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75" name="Line 17"/>
          <p:cNvSpPr/>
          <p:nvPr/>
        </p:nvSpPr>
        <p:spPr>
          <a:xfrm flipH="1">
            <a:off x="5246688" y="4953000"/>
            <a:ext cx="414337" cy="263525"/>
          </a:xfrm>
          <a:prstGeom prst="line">
            <a:avLst/>
          </a:prstGeom>
          <a:ln w="38100" cap="flat" cmpd="sng">
            <a:solidFill>
              <a:srgbClr val="009900"/>
            </a:solidFill>
            <a:prstDash val="solid"/>
            <a:headEnd type="none" w="med" len="med"/>
            <a:tailEnd type="none" w="med" len="med"/>
          </a:ln>
        </p:spPr>
      </p:sp>
      <p:sp>
        <p:nvSpPr>
          <p:cNvPr id="76" name="Oval 18"/>
          <p:cNvSpPr/>
          <p:nvPr/>
        </p:nvSpPr>
        <p:spPr>
          <a:xfrm>
            <a:off x="5583238" y="5738813"/>
            <a:ext cx="806450" cy="328612"/>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77" name="Oval 19"/>
          <p:cNvSpPr/>
          <p:nvPr/>
        </p:nvSpPr>
        <p:spPr>
          <a:xfrm>
            <a:off x="6399213" y="6170613"/>
            <a:ext cx="806450" cy="328612"/>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78" name="Line 20"/>
          <p:cNvSpPr/>
          <p:nvPr/>
        </p:nvSpPr>
        <p:spPr>
          <a:xfrm>
            <a:off x="5986463" y="4953000"/>
            <a:ext cx="538162" cy="263525"/>
          </a:xfrm>
          <a:prstGeom prst="line">
            <a:avLst/>
          </a:prstGeom>
          <a:ln w="38100" cap="flat" cmpd="sng">
            <a:solidFill>
              <a:srgbClr val="009900"/>
            </a:solidFill>
            <a:prstDash val="solid"/>
            <a:headEnd type="none" w="med" len="med"/>
            <a:tailEnd type="none" w="med" len="med"/>
          </a:ln>
        </p:spPr>
      </p:sp>
      <p:sp>
        <p:nvSpPr>
          <p:cNvPr id="79" name="Oval 21"/>
          <p:cNvSpPr/>
          <p:nvPr/>
        </p:nvSpPr>
        <p:spPr>
          <a:xfrm>
            <a:off x="7331075" y="5610225"/>
            <a:ext cx="392113" cy="40798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S</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80" name="Line 22"/>
          <p:cNvSpPr/>
          <p:nvPr/>
        </p:nvSpPr>
        <p:spPr>
          <a:xfrm>
            <a:off x="6850063" y="5424488"/>
            <a:ext cx="538162" cy="261937"/>
          </a:xfrm>
          <a:prstGeom prst="line">
            <a:avLst/>
          </a:prstGeom>
          <a:ln w="38100" cap="flat" cmpd="sng">
            <a:solidFill>
              <a:srgbClr val="009900"/>
            </a:solidFill>
            <a:prstDash val="solid"/>
            <a:headEnd type="none" w="med" len="med"/>
            <a:tailEnd type="none" w="med" len="med"/>
          </a:ln>
        </p:spPr>
      </p:sp>
      <p:sp>
        <p:nvSpPr>
          <p:cNvPr id="81" name="Line 23"/>
          <p:cNvSpPr/>
          <p:nvPr/>
        </p:nvSpPr>
        <p:spPr>
          <a:xfrm flipH="1">
            <a:off x="6122988" y="5480050"/>
            <a:ext cx="414337" cy="261938"/>
          </a:xfrm>
          <a:prstGeom prst="line">
            <a:avLst/>
          </a:prstGeom>
          <a:ln w="38100" cap="flat" cmpd="sng">
            <a:solidFill>
              <a:srgbClr val="009900"/>
            </a:solidFill>
            <a:prstDash val="solid"/>
            <a:headEnd type="none" w="med" len="med"/>
            <a:tailEnd type="none" w="med" len="med"/>
          </a:ln>
        </p:spPr>
      </p:sp>
      <p:sp>
        <p:nvSpPr>
          <p:cNvPr id="82" name="Line 24"/>
          <p:cNvSpPr/>
          <p:nvPr/>
        </p:nvSpPr>
        <p:spPr>
          <a:xfrm flipH="1">
            <a:off x="6994525" y="5938838"/>
            <a:ext cx="409575" cy="263525"/>
          </a:xfrm>
          <a:prstGeom prst="line">
            <a:avLst/>
          </a:prstGeom>
          <a:ln w="38100" cap="flat" cmpd="sng">
            <a:solidFill>
              <a:srgbClr val="009900"/>
            </a:solidFill>
            <a:prstDash val="solid"/>
            <a:headEnd type="none" w="med" len="med"/>
            <a:tailEnd type="none" w="med" len="med"/>
          </a:ln>
        </p:spPr>
      </p:sp>
      <p:sp>
        <p:nvSpPr>
          <p:cNvPr id="85" name="Line 12"/>
          <p:cNvSpPr/>
          <p:nvPr/>
        </p:nvSpPr>
        <p:spPr>
          <a:xfrm>
            <a:off x="7715250" y="5867400"/>
            <a:ext cx="569913" cy="276225"/>
          </a:xfrm>
          <a:prstGeom prst="line">
            <a:avLst/>
          </a:prstGeom>
          <a:ln w="38100" cap="flat" cmpd="sng">
            <a:solidFill>
              <a:srgbClr val="009900"/>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charRg st="30" end="79"/>
                                            </p:txEl>
                                          </p:spTgt>
                                        </p:tgtEl>
                                        <p:attrNameLst>
                                          <p:attrName>style.visibility</p:attrName>
                                        </p:attrNameLst>
                                      </p:cBhvr>
                                      <p:to>
                                        <p:strVal val="visible"/>
                                      </p:to>
                                    </p:set>
                                    <p:animEffect transition="in" filter="fade">
                                      <p:cBhvr>
                                        <p:cTn id="7" dur="500"/>
                                        <p:tgtEl>
                                          <p:spTgt spid="45059">
                                            <p:txEl>
                                              <p:charRg st="30" end="7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9">
                                            <p:txEl>
                                              <p:charRg st="79" end="115"/>
                                            </p:txEl>
                                          </p:spTgt>
                                        </p:tgtEl>
                                        <p:attrNameLst>
                                          <p:attrName>style.visibility</p:attrName>
                                        </p:attrNameLst>
                                      </p:cBhvr>
                                      <p:to>
                                        <p:strVal val="visible"/>
                                      </p:to>
                                    </p:set>
                                    <p:animEffect transition="in" filter="fade">
                                      <p:cBhvr>
                                        <p:cTn id="17" dur="500"/>
                                        <p:tgtEl>
                                          <p:spTgt spid="45059">
                                            <p:txEl>
                                              <p:charRg st="79" end="1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5091"/>
                                        </p:tgtEl>
                                        <p:attrNameLst>
                                          <p:attrName>style.visibility</p:attrName>
                                        </p:attrNameLst>
                                      </p:cBhvr>
                                      <p:to>
                                        <p:strVal val="visible"/>
                                      </p:to>
                                    </p:set>
                                    <p:animEffect transition="in" filter="wipe(up)">
                                      <p:cBhvr>
                                        <p:cTn id="22" dur="500"/>
                                        <p:tgtEl>
                                          <p:spTgt spid="450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par>
                                <p:cTn id="28" presetID="3" presetClass="entr" presetSubtype="10"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blinds(horizontal)">
                                      <p:cBhvr>
                                        <p:cTn id="30" dur="500"/>
                                        <p:tgtEl>
                                          <p:spTgt spid="8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blinds(horizontal)">
                                      <p:cBhvr>
                                        <p:cTn id="33" dur="500"/>
                                        <p:tgtEl>
                                          <p:spTgt spid="84"/>
                                        </p:tgtEl>
                                      </p:cBhvr>
                                    </p:animEffect>
                                  </p:childTnLst>
                                </p:cTn>
                              </p:par>
                              <p:par>
                                <p:cTn id="34" presetID="3" presetClass="entr" presetSubtype="1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blinds(horizontal)">
                                      <p:cBhvr>
                                        <p:cTn id="36" dur="500"/>
                                        <p:tgtEl>
                                          <p:spTgt spid="6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linds(horizontal)">
                                      <p:cBhvr>
                                        <p:cTn id="39" dur="500"/>
                                        <p:tgtEl>
                                          <p:spTgt spid="6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blinds(horizontal)">
                                      <p:cBhvr>
                                        <p:cTn id="42" dur="500"/>
                                        <p:tgtEl>
                                          <p:spTgt spid="69"/>
                                        </p:tgtEl>
                                      </p:cBhvr>
                                    </p:animEffect>
                                  </p:childTnLst>
                                </p:cTn>
                              </p:par>
                              <p:par>
                                <p:cTn id="43" presetID="3" presetClass="entr" presetSubtype="1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blinds(horizontal)">
                                      <p:cBhvr>
                                        <p:cTn id="45" dur="500"/>
                                        <p:tgtEl>
                                          <p:spTgt spid="7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blinds(horizontal)">
                                      <p:cBhvr>
                                        <p:cTn id="48" dur="500"/>
                                        <p:tgtEl>
                                          <p:spTgt spid="71"/>
                                        </p:tgtEl>
                                      </p:cBhvr>
                                    </p:animEffect>
                                  </p:childTnLst>
                                </p:cTn>
                              </p:par>
                              <p:par>
                                <p:cTn id="49" presetID="3" presetClass="entr" presetSubtype="1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blinds(horizontal)">
                                      <p:cBhvr>
                                        <p:cTn id="51" dur="500"/>
                                        <p:tgtEl>
                                          <p:spTgt spid="7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blinds(horizontal)">
                                      <p:cBhvr>
                                        <p:cTn id="54" dur="500"/>
                                        <p:tgtEl>
                                          <p:spTgt spid="7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blinds(horizontal)">
                                      <p:cBhvr>
                                        <p:cTn id="57" dur="500"/>
                                        <p:tgtEl>
                                          <p:spTgt spid="74"/>
                                        </p:tgtEl>
                                      </p:cBhvr>
                                    </p:animEffect>
                                  </p:childTnLst>
                                </p:cTn>
                              </p:par>
                              <p:par>
                                <p:cTn id="58" presetID="3" presetClass="entr" presetSubtype="10" fill="hold"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blinds(horizontal)">
                                      <p:cBhvr>
                                        <p:cTn id="60" dur="500"/>
                                        <p:tgtEl>
                                          <p:spTgt spid="7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blinds(horizontal)">
                                      <p:cBhvr>
                                        <p:cTn id="63" dur="500"/>
                                        <p:tgtEl>
                                          <p:spTgt spid="7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blinds(horizontal)">
                                      <p:cBhvr>
                                        <p:cTn id="66" dur="500"/>
                                        <p:tgtEl>
                                          <p:spTgt spid="77"/>
                                        </p:tgtEl>
                                      </p:cBhvr>
                                    </p:animEffect>
                                  </p:childTnLst>
                                </p:cTn>
                              </p:par>
                              <p:par>
                                <p:cTn id="67" presetID="3" presetClass="entr" presetSubtype="1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blinds(horizontal)">
                                      <p:cBhvr>
                                        <p:cTn id="69" dur="500"/>
                                        <p:tgtEl>
                                          <p:spTgt spid="7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blinds(horizontal)">
                                      <p:cBhvr>
                                        <p:cTn id="72" dur="500"/>
                                        <p:tgtEl>
                                          <p:spTgt spid="79"/>
                                        </p:tgtEl>
                                      </p:cBhvr>
                                    </p:animEffect>
                                  </p:childTnLst>
                                </p:cTn>
                              </p:par>
                              <p:par>
                                <p:cTn id="73" presetID="3" presetClass="entr" presetSubtype="1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blinds(horizontal)">
                                      <p:cBhvr>
                                        <p:cTn id="75" dur="500"/>
                                        <p:tgtEl>
                                          <p:spTgt spid="80"/>
                                        </p:tgtEl>
                                      </p:cBhvr>
                                    </p:animEffect>
                                  </p:childTnLst>
                                </p:cTn>
                              </p:par>
                              <p:par>
                                <p:cTn id="76" presetID="3" presetClass="entr" presetSubtype="1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blinds(horizontal)">
                                      <p:cBhvr>
                                        <p:cTn id="78" dur="500"/>
                                        <p:tgtEl>
                                          <p:spTgt spid="81"/>
                                        </p:tgtEl>
                                      </p:cBhvr>
                                    </p:animEffect>
                                  </p:childTnLst>
                                </p:cTn>
                              </p:par>
                              <p:par>
                                <p:cTn id="79" presetID="3" presetClass="entr" presetSubtype="10"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blinds(horizontal)">
                                      <p:cBhvr>
                                        <p:cTn id="81" dur="500"/>
                                        <p:tgtEl>
                                          <p:spTgt spid="8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84"/>
                                        </p:tgtEl>
                                      </p:cBhvr>
                                    </p:animEffect>
                                    <p:set>
                                      <p:cBhvr>
                                        <p:cTn id="86" dur="1" fill="hold">
                                          <p:stCondLst>
                                            <p:cond delay="499"/>
                                          </p:stCondLst>
                                        </p:cTn>
                                        <p:tgtEl>
                                          <p:spTgt spid="8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wipe(up)">
                                      <p:cBhvr>
                                        <p:cTn id="91" dur="500"/>
                                        <p:tgtEl>
                                          <p:spTgt spid="85"/>
                                        </p:tgtEl>
                                      </p:cBhvr>
                                    </p:animEffect>
                                  </p:childTnLst>
                                </p:cTn>
                              </p:par>
                            </p:childTnLst>
                          </p:cTn>
                        </p:par>
                        <p:par>
                          <p:cTn id="92" fill="hold">
                            <p:stCondLst>
                              <p:cond delay="500"/>
                            </p:stCondLst>
                            <p:childTnLst>
                              <p:par>
                                <p:cTn id="93" presetID="49" presetClass="path" presetSubtype="0" accel="50000" decel="50000" fill="hold" grpId="1" nodeType="afterEffect">
                                  <p:stCondLst>
                                    <p:cond delay="0"/>
                                  </p:stCondLst>
                                  <p:childTnLst>
                                    <p:animMotion origin="layout" path="M 4.16667E-6 -3.7037E-7 L 0.11996 0.21204 " pathEditMode="relative" rAng="0" ptsTypes="AA">
                                      <p:cBhvr>
                                        <p:cTn id="94" dur="2000" fill="hold"/>
                                        <p:tgtEl>
                                          <p:spTgt spid="71"/>
                                        </p:tgtEl>
                                        <p:attrNameLst>
                                          <p:attrName>ppt_x</p:attrName>
                                          <p:attrName>ppt_y</p:attrName>
                                        </p:attrNameLst>
                                      </p:cBhvr>
                                      <p:rCtr x="6000" y="10600"/>
                                    </p:animMotion>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nodeType="clickEffect">
                                  <p:stCondLst>
                                    <p:cond delay="0"/>
                                  </p:stCondLst>
                                  <p:childTnLst>
                                    <p:animEffect transition="out" filter="blinds(horizontal)">
                                      <p:cBhvr>
                                        <p:cTn id="98" dur="500"/>
                                        <p:tgtEl>
                                          <p:spTgt spid="83"/>
                                        </p:tgtEl>
                                      </p:cBhvr>
                                    </p:animEffect>
                                    <p:set>
                                      <p:cBhvr>
                                        <p:cTn id="99" dur="1" fill="hold">
                                          <p:stCondLst>
                                            <p:cond delay="499"/>
                                          </p:stCondLst>
                                        </p:cTn>
                                        <p:tgtEl>
                                          <p:spTgt spid="83"/>
                                        </p:tgtEl>
                                        <p:attrNameLst>
                                          <p:attrName>style.visibility</p:attrName>
                                        </p:attrNameLst>
                                      </p:cBhvr>
                                      <p:to>
                                        <p:strVal val="hidden"/>
                                      </p:to>
                                    </p:set>
                                  </p:childTnLst>
                                </p:cTn>
                              </p:par>
                              <p:par>
                                <p:cTn id="100" presetID="3" presetClass="exit" presetSubtype="10" fill="hold" nodeType="withEffect">
                                  <p:stCondLst>
                                    <p:cond delay="0"/>
                                  </p:stCondLst>
                                  <p:childTnLst>
                                    <p:animEffect transition="out" filter="blinds(horizontal)">
                                      <p:cBhvr>
                                        <p:cTn id="101" dur="500"/>
                                        <p:tgtEl>
                                          <p:spTgt spid="70"/>
                                        </p:tgtEl>
                                      </p:cBhvr>
                                    </p:animEffect>
                                    <p:set>
                                      <p:cBhvr>
                                        <p:cTn id="102" dur="1" fill="hold">
                                          <p:stCondLst>
                                            <p:cond delay="499"/>
                                          </p:stCondLst>
                                        </p:cTn>
                                        <p:tgtEl>
                                          <p:spTgt spid="70"/>
                                        </p:tgtEl>
                                        <p:attrNameLst>
                                          <p:attrName>style.visibility</p:attrName>
                                        </p:attrNameLst>
                                      </p:cBhvr>
                                      <p:to>
                                        <p:strVal val="hidden"/>
                                      </p:to>
                                    </p:set>
                                  </p:childTnLst>
                                </p:cTn>
                              </p:par>
                              <p:par>
                                <p:cTn id="103" presetID="3" presetClass="exit" presetSubtype="10" fill="hold" nodeType="withEffect">
                                  <p:stCondLst>
                                    <p:cond delay="0"/>
                                  </p:stCondLst>
                                  <p:childTnLst>
                                    <p:animEffect transition="out" filter="blinds(horizontal)">
                                      <p:cBhvr>
                                        <p:cTn id="104" dur="500"/>
                                        <p:tgtEl>
                                          <p:spTgt spid="72"/>
                                        </p:tgtEl>
                                      </p:cBhvr>
                                    </p:animEffect>
                                    <p:set>
                                      <p:cBhvr>
                                        <p:cTn id="105" dur="1" fill="hold">
                                          <p:stCondLst>
                                            <p:cond delay="499"/>
                                          </p:stCondLst>
                                        </p:cTn>
                                        <p:tgtEl>
                                          <p:spTgt spid="72"/>
                                        </p:tgtEl>
                                        <p:attrNameLst>
                                          <p:attrName>style.visibility</p:attrName>
                                        </p:attrNameLst>
                                      </p:cBhvr>
                                      <p:to>
                                        <p:strVal val="hidden"/>
                                      </p:to>
                                    </p:set>
                                  </p:childTnLst>
                                </p:cTn>
                              </p:par>
                            </p:childTnLst>
                          </p:cTn>
                        </p:par>
                        <p:par>
                          <p:cTn id="106" fill="hold">
                            <p:stCondLst>
                              <p:cond delay="500"/>
                            </p:stCondLst>
                            <p:childTnLst>
                              <p:par>
                                <p:cTn id="107" presetID="22" presetClass="entr" presetSubtype="1" fill="hold" nodeType="after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up)">
                                      <p:cBhvr>
                                        <p:cTn id="10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4" grpId="0" animBg="1"/>
      <p:bldP spid="84" grpId="1" animBg="1"/>
      <p:bldP spid="68" grpId="0" animBg="1"/>
      <p:bldP spid="69" grpId="0" animBg="1"/>
      <p:bldP spid="71" grpId="0" animBg="1"/>
      <p:bldP spid="71" grpId="1" animBg="1"/>
      <p:bldP spid="73" grpId="0" animBg="1"/>
      <p:bldP spid="74" grpId="0" animBg="1"/>
      <p:bldP spid="76" grpId="0" animBg="1"/>
      <p:bldP spid="77" grpId="0" animBg="1"/>
      <p:bldP spid="7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Line 12"/>
          <p:cNvSpPr/>
          <p:nvPr/>
        </p:nvSpPr>
        <p:spPr>
          <a:xfrm>
            <a:off x="6534150" y="3910013"/>
            <a:ext cx="609600" cy="304800"/>
          </a:xfrm>
          <a:prstGeom prst="line">
            <a:avLst/>
          </a:prstGeom>
          <a:ln w="38100" cap="flat" cmpd="sng">
            <a:solidFill>
              <a:srgbClr val="009900"/>
            </a:solidFill>
            <a:prstDash val="solid"/>
            <a:headEnd type="none" w="med" len="med"/>
            <a:tailEnd type="none" w="med" len="med"/>
          </a:ln>
        </p:spPr>
      </p:sp>
      <p:sp>
        <p:nvSpPr>
          <p:cNvPr id="44035" name="Line 14"/>
          <p:cNvSpPr/>
          <p:nvPr/>
        </p:nvSpPr>
        <p:spPr>
          <a:xfrm flipH="1">
            <a:off x="5749925" y="3929063"/>
            <a:ext cx="465138" cy="357187"/>
          </a:xfrm>
          <a:prstGeom prst="line">
            <a:avLst/>
          </a:prstGeom>
          <a:ln w="38100" cap="flat" cmpd="sng">
            <a:solidFill>
              <a:srgbClr val="009900"/>
            </a:solidFill>
            <a:prstDash val="solid"/>
            <a:headEnd type="none" w="med" len="med"/>
            <a:tailEnd type="none" w="med" len="med"/>
          </a:ln>
        </p:spPr>
      </p:sp>
      <p:sp>
        <p:nvSpPr>
          <p:cNvPr id="460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6083" name="Rectangle 3"/>
          <p:cNvSpPr>
            <a:spLocks noGrp="1"/>
          </p:cNvSpPr>
          <p:nvPr>
            <p:ph type="body" idx="4294967295"/>
          </p:nvPr>
        </p:nvSpPr>
        <p:spPr>
          <a:xfrm>
            <a:off x="179388" y="1125538"/>
            <a:ext cx="8785225" cy="1731962"/>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二叉排序树的删除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删除的结点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既有左子树又有右子树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方法二：</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把结点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的中序前驱结点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的值赋给结点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的双亲结点的右指针链接到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即可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5062" name="Group 3"/>
          <p:cNvGrpSpPr/>
          <p:nvPr/>
        </p:nvGrpSpPr>
        <p:grpSpPr>
          <a:xfrm>
            <a:off x="468313" y="2924175"/>
            <a:ext cx="3962400" cy="3429000"/>
            <a:chOff x="0" y="0"/>
            <a:chExt cx="2496" cy="2160"/>
          </a:xfrm>
        </p:grpSpPr>
        <p:grpSp>
          <p:nvGrpSpPr>
            <p:cNvPr id="45088" name="Group 4"/>
            <p:cNvGrpSpPr/>
            <p:nvPr/>
          </p:nvGrpSpPr>
          <p:grpSpPr>
            <a:xfrm>
              <a:off x="0" y="0"/>
              <a:ext cx="2496" cy="2160"/>
              <a:chOff x="0" y="0"/>
              <a:chExt cx="2496" cy="2160"/>
            </a:xfrm>
          </p:grpSpPr>
          <p:sp>
            <p:nvSpPr>
              <p:cNvPr id="45092" name="Oval 5"/>
              <p:cNvSpPr/>
              <p:nvPr/>
            </p:nvSpPr>
            <p:spPr>
              <a:xfrm>
                <a:off x="1591" y="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F</a:t>
                </a:r>
                <a:endParaRPr lang="en-US" altLang="zh-CN" b="1" dirty="0">
                  <a:solidFill>
                    <a:schemeClr val="bg1"/>
                  </a:solidFill>
                  <a:latin typeface="Times New Roman" panose="02020603050405020304" pitchFamily="18" charset="0"/>
                  <a:ea typeface="宋体" panose="02010600030101010101" pitchFamily="2" charset="-122"/>
                </a:endParaRPr>
              </a:p>
            </p:txBody>
          </p:sp>
          <p:grpSp>
            <p:nvGrpSpPr>
              <p:cNvPr id="45093" name="Group 6"/>
              <p:cNvGrpSpPr/>
              <p:nvPr/>
            </p:nvGrpSpPr>
            <p:grpSpPr>
              <a:xfrm>
                <a:off x="1104" y="240"/>
                <a:ext cx="485" cy="440"/>
                <a:chOff x="0" y="0"/>
                <a:chExt cx="485" cy="440"/>
              </a:xfrm>
            </p:grpSpPr>
            <p:sp>
              <p:nvSpPr>
                <p:cNvPr id="45110" name="Line 7"/>
                <p:cNvSpPr/>
                <p:nvPr/>
              </p:nvSpPr>
              <p:spPr>
                <a:xfrm flipH="1">
                  <a:off x="192" y="0"/>
                  <a:ext cx="293" cy="192"/>
                </a:xfrm>
                <a:prstGeom prst="line">
                  <a:avLst/>
                </a:prstGeom>
                <a:ln w="38100" cap="flat" cmpd="sng">
                  <a:solidFill>
                    <a:srgbClr val="009900"/>
                  </a:solidFill>
                  <a:prstDash val="solid"/>
                  <a:headEnd type="none" w="med" len="med"/>
                  <a:tailEnd type="none" w="med" len="med"/>
                </a:ln>
              </p:spPr>
            </p:sp>
            <p:sp>
              <p:nvSpPr>
                <p:cNvPr id="45111" name="Oval 8"/>
                <p:cNvSpPr/>
                <p:nvPr/>
              </p:nvSpPr>
              <p:spPr>
                <a:xfrm>
                  <a:off x="0" y="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D</a:t>
                  </a:r>
                  <a:endParaRPr lang="en-US" altLang="zh-CN" b="1" dirty="0">
                    <a:solidFill>
                      <a:schemeClr val="bg1"/>
                    </a:solidFill>
                    <a:latin typeface="Times New Roman" panose="02020603050405020304" pitchFamily="18" charset="0"/>
                    <a:ea typeface="宋体" panose="02010600030101010101" pitchFamily="2" charset="-122"/>
                  </a:endParaRPr>
                </a:p>
              </p:txBody>
            </p:sp>
          </p:grpSp>
          <p:sp>
            <p:nvSpPr>
              <p:cNvPr id="45094" name="Line 9"/>
              <p:cNvSpPr/>
              <p:nvPr/>
            </p:nvSpPr>
            <p:spPr>
              <a:xfrm>
                <a:off x="1824" y="240"/>
                <a:ext cx="384" cy="192"/>
              </a:xfrm>
              <a:prstGeom prst="line">
                <a:avLst/>
              </a:prstGeom>
              <a:ln w="38100" cap="flat" cmpd="sng">
                <a:solidFill>
                  <a:srgbClr val="009900"/>
                </a:solidFill>
                <a:prstDash val="solid"/>
                <a:headEnd type="none" w="med" len="med"/>
                <a:tailEnd type="none" w="med" len="med"/>
              </a:ln>
            </p:spPr>
          </p:sp>
          <p:sp>
            <p:nvSpPr>
              <p:cNvPr id="45095" name="Oval 10"/>
              <p:cNvSpPr/>
              <p:nvPr/>
            </p:nvSpPr>
            <p:spPr>
              <a:xfrm>
                <a:off x="1207" y="1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Q</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5096" name="Oval 11"/>
              <p:cNvSpPr/>
              <p:nvPr/>
            </p:nvSpPr>
            <p:spPr>
              <a:xfrm>
                <a:off x="1920" y="432"/>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5097" name="Line 12"/>
              <p:cNvSpPr/>
              <p:nvPr/>
            </p:nvSpPr>
            <p:spPr>
              <a:xfrm>
                <a:off x="1392" y="624"/>
                <a:ext cx="384" cy="192"/>
              </a:xfrm>
              <a:prstGeom prst="line">
                <a:avLst/>
              </a:prstGeom>
              <a:ln w="38100" cap="flat" cmpd="sng">
                <a:solidFill>
                  <a:srgbClr val="009900"/>
                </a:solidFill>
                <a:prstDash val="solid"/>
                <a:headEnd type="none" w="med" len="med"/>
                <a:tailEnd type="none" w="med" len="med"/>
              </a:ln>
            </p:spPr>
          </p:sp>
          <p:sp>
            <p:nvSpPr>
              <p:cNvPr id="45098" name="Oval 13"/>
              <p:cNvSpPr/>
              <p:nvPr/>
            </p:nvSpPr>
            <p:spPr>
              <a:xfrm>
                <a:off x="1488" y="816"/>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5099" name="Line 14"/>
              <p:cNvSpPr/>
              <p:nvPr/>
            </p:nvSpPr>
            <p:spPr>
              <a:xfrm flipH="1">
                <a:off x="816" y="624"/>
                <a:ext cx="293" cy="192"/>
              </a:xfrm>
              <a:prstGeom prst="line">
                <a:avLst/>
              </a:prstGeom>
              <a:ln w="38100" cap="flat" cmpd="sng">
                <a:solidFill>
                  <a:srgbClr val="009900"/>
                </a:solidFill>
                <a:prstDash val="solid"/>
                <a:headEnd type="none" w="med" len="med"/>
                <a:tailEnd type="none" w="med" len="med"/>
              </a:ln>
            </p:spPr>
          </p:sp>
          <p:sp>
            <p:nvSpPr>
              <p:cNvPr id="45100" name="Oval 15"/>
              <p:cNvSpPr/>
              <p:nvPr/>
            </p:nvSpPr>
            <p:spPr>
              <a:xfrm>
                <a:off x="624" y="768"/>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C</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5101" name="Oval 16"/>
              <p:cNvSpPr/>
              <p:nvPr/>
            </p:nvSpPr>
            <p:spPr>
              <a:xfrm>
                <a:off x="0" y="1200"/>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5102" name="Line 17"/>
              <p:cNvSpPr/>
              <p:nvPr/>
            </p:nvSpPr>
            <p:spPr>
              <a:xfrm flipH="1">
                <a:off x="336" y="1008"/>
                <a:ext cx="293" cy="192"/>
              </a:xfrm>
              <a:prstGeom prst="line">
                <a:avLst/>
              </a:prstGeom>
              <a:ln w="38100" cap="flat" cmpd="sng">
                <a:solidFill>
                  <a:srgbClr val="009900"/>
                </a:solidFill>
                <a:prstDash val="solid"/>
                <a:headEnd type="none" w="med" len="med"/>
                <a:tailEnd type="none" w="med" len="med"/>
              </a:ln>
            </p:spPr>
          </p:sp>
          <p:sp>
            <p:nvSpPr>
              <p:cNvPr id="45103" name="Oval 18"/>
              <p:cNvSpPr/>
              <p:nvPr/>
            </p:nvSpPr>
            <p:spPr>
              <a:xfrm>
                <a:off x="576" y="1632"/>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5104" name="Oval 19"/>
              <p:cNvSpPr/>
              <p:nvPr/>
            </p:nvSpPr>
            <p:spPr>
              <a:xfrm>
                <a:off x="1200" y="1920"/>
                <a:ext cx="576" cy="24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5105" name="Line 20"/>
              <p:cNvSpPr/>
              <p:nvPr/>
            </p:nvSpPr>
            <p:spPr>
              <a:xfrm>
                <a:off x="864" y="1008"/>
                <a:ext cx="384" cy="192"/>
              </a:xfrm>
              <a:prstGeom prst="line">
                <a:avLst/>
              </a:prstGeom>
              <a:ln w="38100" cap="flat" cmpd="sng">
                <a:solidFill>
                  <a:srgbClr val="009900"/>
                </a:solidFill>
                <a:prstDash val="solid"/>
                <a:headEnd type="none" w="med" len="med"/>
                <a:tailEnd type="none" w="med" len="med"/>
              </a:ln>
            </p:spPr>
          </p:sp>
          <p:sp>
            <p:nvSpPr>
              <p:cNvPr id="45106" name="Oval 21"/>
              <p:cNvSpPr/>
              <p:nvPr/>
            </p:nvSpPr>
            <p:spPr>
              <a:xfrm>
                <a:off x="1824" y="1488"/>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S</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5107" name="Line 22"/>
              <p:cNvSpPr/>
              <p:nvPr/>
            </p:nvSpPr>
            <p:spPr>
              <a:xfrm>
                <a:off x="1481" y="1352"/>
                <a:ext cx="384" cy="192"/>
              </a:xfrm>
              <a:prstGeom prst="line">
                <a:avLst/>
              </a:prstGeom>
              <a:ln w="38100" cap="flat" cmpd="sng">
                <a:solidFill>
                  <a:srgbClr val="009900"/>
                </a:solidFill>
                <a:prstDash val="solid"/>
                <a:headEnd type="none" w="med" len="med"/>
                <a:tailEnd type="none" w="med" len="med"/>
              </a:ln>
            </p:spPr>
          </p:sp>
          <p:sp>
            <p:nvSpPr>
              <p:cNvPr id="45108" name="Line 23"/>
              <p:cNvSpPr/>
              <p:nvPr/>
            </p:nvSpPr>
            <p:spPr>
              <a:xfrm flipH="1">
                <a:off x="960" y="1392"/>
                <a:ext cx="293" cy="192"/>
              </a:xfrm>
              <a:prstGeom prst="line">
                <a:avLst/>
              </a:prstGeom>
              <a:ln w="38100" cap="flat" cmpd="sng">
                <a:solidFill>
                  <a:srgbClr val="009900"/>
                </a:solidFill>
                <a:prstDash val="solid"/>
                <a:headEnd type="none" w="med" len="med"/>
                <a:tailEnd type="none" w="med" len="med"/>
              </a:ln>
            </p:spPr>
          </p:sp>
          <p:sp>
            <p:nvSpPr>
              <p:cNvPr id="45109" name="Line 24"/>
              <p:cNvSpPr/>
              <p:nvPr/>
            </p:nvSpPr>
            <p:spPr>
              <a:xfrm flipH="1">
                <a:off x="1584" y="1728"/>
                <a:ext cx="293" cy="192"/>
              </a:xfrm>
              <a:prstGeom prst="line">
                <a:avLst/>
              </a:prstGeom>
              <a:ln w="38100" cap="flat" cmpd="sng">
                <a:solidFill>
                  <a:srgbClr val="009900"/>
                </a:solidFill>
                <a:prstDash val="solid"/>
                <a:headEnd type="none" w="med" len="med"/>
                <a:tailEnd type="none" w="med" len="med"/>
              </a:ln>
            </p:spPr>
          </p:sp>
        </p:grpSp>
        <p:grpSp>
          <p:nvGrpSpPr>
            <p:cNvPr id="45089" name="Group 25"/>
            <p:cNvGrpSpPr/>
            <p:nvPr/>
          </p:nvGrpSpPr>
          <p:grpSpPr>
            <a:xfrm>
              <a:off x="574" y="350"/>
              <a:ext cx="515" cy="240"/>
              <a:chOff x="0" y="0"/>
              <a:chExt cx="515" cy="240"/>
            </a:xfrm>
          </p:grpSpPr>
          <p:sp>
            <p:nvSpPr>
              <p:cNvPr id="45090" name="Rectangle 26"/>
              <p:cNvSpPr/>
              <p:nvPr/>
            </p:nvSpPr>
            <p:spPr>
              <a:xfrm>
                <a:off x="0" y="0"/>
                <a:ext cx="288" cy="240"/>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sp>
            <p:nvSpPr>
              <p:cNvPr id="45091" name="Line 27"/>
              <p:cNvSpPr/>
              <p:nvPr/>
            </p:nvSpPr>
            <p:spPr>
              <a:xfrm>
                <a:off x="227" y="149"/>
                <a:ext cx="288" cy="0"/>
              </a:xfrm>
              <a:prstGeom prst="line">
                <a:avLst/>
              </a:prstGeom>
              <a:ln w="28575" cap="flat" cmpd="sng">
                <a:solidFill>
                  <a:schemeClr val="tx1"/>
                </a:solidFill>
                <a:prstDash val="solid"/>
                <a:headEnd type="none" w="med" len="med"/>
                <a:tailEnd type="triangle" w="med" len="med"/>
              </a:ln>
            </p:spPr>
          </p:sp>
        </p:grpSp>
      </p:grpSp>
      <p:grpSp>
        <p:nvGrpSpPr>
          <p:cNvPr id="8" name="Group 56"/>
          <p:cNvGrpSpPr/>
          <p:nvPr/>
        </p:nvGrpSpPr>
        <p:grpSpPr>
          <a:xfrm>
            <a:off x="2449513" y="3990975"/>
            <a:ext cx="1524000" cy="1905000"/>
            <a:chOff x="0" y="0"/>
            <a:chExt cx="960" cy="1200"/>
          </a:xfrm>
        </p:grpSpPr>
        <p:sp>
          <p:nvSpPr>
            <p:cNvPr id="45086" name="Oval 57"/>
            <p:cNvSpPr/>
            <p:nvPr/>
          </p:nvSpPr>
          <p:spPr>
            <a:xfrm>
              <a:off x="432" y="720"/>
              <a:ext cx="528" cy="480"/>
            </a:xfrm>
            <a:prstGeom prst="ellipse">
              <a:avLst/>
            </a:prstGeom>
            <a:noFill/>
            <a:ln w="28575" cap="flat" cmpd="sng">
              <a:solidFill>
                <a:schemeClr val="accent2"/>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5087" name="Freeform 58"/>
            <p:cNvSpPr/>
            <p:nvPr/>
          </p:nvSpPr>
          <p:spPr>
            <a:xfrm>
              <a:off x="0" y="0"/>
              <a:ext cx="576" cy="720"/>
            </a:xfrm>
            <a:custGeom>
              <a:avLst/>
              <a:gdLst/>
              <a:ahLst/>
              <a:cxnLst>
                <a:cxn ang="0">
                  <a:pos x="576" y="720"/>
                </a:cxn>
                <a:cxn ang="0">
                  <a:pos x="96" y="384"/>
                </a:cxn>
                <a:cxn ang="0">
                  <a:pos x="0" y="0"/>
                </a:cxn>
              </a:cxnLst>
              <a:pathLst>
                <a:path w="576" h="720">
                  <a:moveTo>
                    <a:pt x="576" y="720"/>
                  </a:moveTo>
                  <a:cubicBezTo>
                    <a:pt x="384" y="612"/>
                    <a:pt x="192" y="504"/>
                    <a:pt x="96" y="384"/>
                  </a:cubicBezTo>
                  <a:cubicBezTo>
                    <a:pt x="0" y="264"/>
                    <a:pt x="0" y="132"/>
                    <a:pt x="0" y="0"/>
                  </a:cubicBezTo>
                </a:path>
              </a:pathLst>
            </a:custGeom>
            <a:noFill/>
            <a:ln w="28575" cap="flat" cmpd="sng">
              <a:solidFill>
                <a:schemeClr val="accent2">
                  <a:alpha val="100000"/>
                </a:schemeClr>
              </a:solidFill>
              <a:prstDash val="dash"/>
              <a:miter lim="800000"/>
              <a:headEnd type="none" w="med" len="med"/>
              <a:tailEnd type="triangle" w="med" len="med"/>
            </a:ln>
          </p:spPr>
          <p:txBody>
            <a:bodyPr/>
            <a:p>
              <a:endParaRPr lang="zh-CN" altLang="en-US"/>
            </a:p>
          </p:txBody>
        </p:sp>
      </p:grpSp>
      <p:grpSp>
        <p:nvGrpSpPr>
          <p:cNvPr id="9" name="Group 59"/>
          <p:cNvGrpSpPr/>
          <p:nvPr/>
        </p:nvGrpSpPr>
        <p:grpSpPr>
          <a:xfrm>
            <a:off x="2270125" y="5233988"/>
            <a:ext cx="1066800" cy="1219200"/>
            <a:chOff x="0" y="0"/>
            <a:chExt cx="672" cy="768"/>
          </a:xfrm>
        </p:grpSpPr>
        <p:sp>
          <p:nvSpPr>
            <p:cNvPr id="45084" name="Oval 60"/>
            <p:cNvSpPr/>
            <p:nvPr/>
          </p:nvSpPr>
          <p:spPr>
            <a:xfrm>
              <a:off x="0" y="384"/>
              <a:ext cx="672" cy="384"/>
            </a:xfrm>
            <a:prstGeom prst="ellipse">
              <a:avLst/>
            </a:prstGeom>
            <a:noFill/>
            <a:ln w="28575" cap="flat" cmpd="sng">
              <a:solidFill>
                <a:schemeClr val="accent2"/>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5085" name="Freeform 61"/>
            <p:cNvSpPr/>
            <p:nvPr/>
          </p:nvSpPr>
          <p:spPr>
            <a:xfrm>
              <a:off x="168" y="0"/>
              <a:ext cx="168" cy="384"/>
            </a:xfrm>
            <a:custGeom>
              <a:avLst/>
              <a:gdLst/>
              <a:ahLst/>
              <a:cxnLst>
                <a:cxn ang="0">
                  <a:pos x="168" y="384"/>
                </a:cxn>
                <a:cxn ang="0">
                  <a:pos x="24" y="144"/>
                </a:cxn>
                <a:cxn ang="0">
                  <a:pos x="24" y="0"/>
                </a:cxn>
              </a:cxnLst>
              <a:pathLst>
                <a:path w="168" h="384">
                  <a:moveTo>
                    <a:pt x="168" y="384"/>
                  </a:moveTo>
                  <a:cubicBezTo>
                    <a:pt x="108" y="296"/>
                    <a:pt x="48" y="208"/>
                    <a:pt x="24" y="144"/>
                  </a:cubicBezTo>
                  <a:cubicBezTo>
                    <a:pt x="0" y="80"/>
                    <a:pt x="12" y="40"/>
                    <a:pt x="24" y="0"/>
                  </a:cubicBezTo>
                </a:path>
              </a:pathLst>
            </a:custGeom>
            <a:noFill/>
            <a:ln w="28575" cap="flat" cmpd="sng">
              <a:solidFill>
                <a:schemeClr val="accent2">
                  <a:alpha val="100000"/>
                </a:schemeClr>
              </a:solidFill>
              <a:prstDash val="dash"/>
              <a:miter lim="800000"/>
              <a:headEnd type="none" w="med" len="med"/>
              <a:tailEnd type="triangle" w="med" len="med"/>
            </a:ln>
          </p:spPr>
          <p:txBody>
            <a:bodyPr/>
            <a:p>
              <a:endParaRPr lang="zh-CN" altLang="en-US"/>
            </a:p>
          </p:txBody>
        </p:sp>
      </p:grpSp>
      <p:sp>
        <p:nvSpPr>
          <p:cNvPr id="45065" name="Rectangle 29"/>
          <p:cNvSpPr/>
          <p:nvPr/>
        </p:nvSpPr>
        <p:spPr>
          <a:xfrm>
            <a:off x="3665538" y="4756150"/>
            <a:ext cx="401637" cy="32861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sf</a:t>
            </a:r>
            <a:endParaRPr lang="en-US" altLang="zh-CN" b="1" dirty="0">
              <a:latin typeface="Times New Roman" panose="02020603050405020304" pitchFamily="18" charset="0"/>
              <a:ea typeface="宋体" panose="02010600030101010101" pitchFamily="2" charset="-122"/>
            </a:endParaRPr>
          </a:p>
        </p:txBody>
      </p:sp>
      <p:sp>
        <p:nvSpPr>
          <p:cNvPr id="45066" name="Line 30"/>
          <p:cNvSpPr/>
          <p:nvPr/>
        </p:nvSpPr>
        <p:spPr>
          <a:xfrm flipH="1">
            <a:off x="2843213" y="4941888"/>
            <a:ext cx="822325" cy="0"/>
          </a:xfrm>
          <a:prstGeom prst="line">
            <a:avLst/>
          </a:prstGeom>
          <a:ln w="28575" cap="flat" cmpd="sng">
            <a:solidFill>
              <a:schemeClr val="tx1"/>
            </a:solidFill>
            <a:prstDash val="solid"/>
            <a:headEnd type="none" w="med" len="med"/>
            <a:tailEnd type="triangle" w="med" len="med"/>
          </a:ln>
        </p:spPr>
      </p:sp>
      <p:sp>
        <p:nvSpPr>
          <p:cNvPr id="44043" name="Oval 5"/>
          <p:cNvSpPr/>
          <p:nvPr/>
        </p:nvSpPr>
        <p:spPr>
          <a:xfrm>
            <a:off x="6921500" y="2928938"/>
            <a:ext cx="446088"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F</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44" name="Line 7"/>
          <p:cNvSpPr/>
          <p:nvPr/>
        </p:nvSpPr>
        <p:spPr>
          <a:xfrm flipH="1">
            <a:off x="6453188" y="3309938"/>
            <a:ext cx="465137" cy="304800"/>
          </a:xfrm>
          <a:prstGeom prst="line">
            <a:avLst/>
          </a:prstGeom>
          <a:ln w="38100" cap="flat" cmpd="sng">
            <a:solidFill>
              <a:srgbClr val="009900"/>
            </a:solidFill>
            <a:prstDash val="solid"/>
            <a:headEnd type="none" w="med" len="med"/>
            <a:tailEnd type="none" w="med" len="med"/>
          </a:ln>
        </p:spPr>
      </p:sp>
      <p:sp>
        <p:nvSpPr>
          <p:cNvPr id="83" name="Oval 8"/>
          <p:cNvSpPr/>
          <p:nvPr/>
        </p:nvSpPr>
        <p:spPr>
          <a:xfrm>
            <a:off x="6126163" y="3538538"/>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D</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46" name="Line 9"/>
          <p:cNvSpPr/>
          <p:nvPr/>
        </p:nvSpPr>
        <p:spPr>
          <a:xfrm>
            <a:off x="7291388" y="3309938"/>
            <a:ext cx="609600" cy="304800"/>
          </a:xfrm>
          <a:prstGeom prst="line">
            <a:avLst/>
          </a:prstGeom>
          <a:ln w="38100" cap="flat" cmpd="sng">
            <a:solidFill>
              <a:srgbClr val="009900"/>
            </a:solidFill>
            <a:prstDash val="solid"/>
            <a:headEnd type="none" w="med" len="med"/>
            <a:tailEnd type="none" w="med" len="med"/>
          </a:ln>
        </p:spPr>
      </p:sp>
      <p:sp>
        <p:nvSpPr>
          <p:cNvPr id="44047" name="Oval 10"/>
          <p:cNvSpPr/>
          <p:nvPr/>
        </p:nvSpPr>
        <p:spPr>
          <a:xfrm>
            <a:off x="6311900" y="4745038"/>
            <a:ext cx="446088"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Q</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48" name="Oval 11"/>
          <p:cNvSpPr/>
          <p:nvPr/>
        </p:nvSpPr>
        <p:spPr>
          <a:xfrm>
            <a:off x="7443788" y="3614738"/>
            <a:ext cx="914400" cy="3810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4049" name="Oval 13"/>
          <p:cNvSpPr/>
          <p:nvPr/>
        </p:nvSpPr>
        <p:spPr>
          <a:xfrm>
            <a:off x="6757988" y="4191000"/>
            <a:ext cx="914400" cy="3810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r>
              <a:rPr lang="en-US" altLang="zh-CN" b="1" baseline="-25000" dirty="0">
                <a:latin typeface="Times New Roman" panose="02020603050405020304" pitchFamily="18" charset="0"/>
                <a:ea typeface="宋体" panose="02010600030101010101" pitchFamily="2" charset="-122"/>
              </a:rPr>
              <a:t>R</a:t>
            </a:r>
            <a:endParaRPr lang="en-US" altLang="zh-CN" b="1" baseline="-25000" dirty="0">
              <a:latin typeface="Times New Roman" panose="02020603050405020304" pitchFamily="18" charset="0"/>
              <a:ea typeface="宋体" panose="02010600030101010101" pitchFamily="2" charset="-122"/>
            </a:endParaRPr>
          </a:p>
        </p:txBody>
      </p:sp>
      <p:sp>
        <p:nvSpPr>
          <p:cNvPr id="44050" name="Oval 15"/>
          <p:cNvSpPr/>
          <p:nvPr/>
        </p:nvSpPr>
        <p:spPr>
          <a:xfrm>
            <a:off x="5386388" y="4148138"/>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C</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51" name="Oval 16"/>
          <p:cNvSpPr/>
          <p:nvPr/>
        </p:nvSpPr>
        <p:spPr>
          <a:xfrm>
            <a:off x="4395788" y="4833938"/>
            <a:ext cx="914400" cy="3810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4052" name="Line 17"/>
          <p:cNvSpPr/>
          <p:nvPr/>
        </p:nvSpPr>
        <p:spPr>
          <a:xfrm flipH="1">
            <a:off x="4929188" y="4529138"/>
            <a:ext cx="465137" cy="304800"/>
          </a:xfrm>
          <a:prstGeom prst="line">
            <a:avLst/>
          </a:prstGeom>
          <a:ln w="38100" cap="flat" cmpd="sng">
            <a:solidFill>
              <a:srgbClr val="009900"/>
            </a:solidFill>
            <a:prstDash val="solid"/>
            <a:headEnd type="none" w="med" len="med"/>
            <a:tailEnd type="none" w="med" len="med"/>
          </a:ln>
        </p:spPr>
      </p:sp>
      <p:sp>
        <p:nvSpPr>
          <p:cNvPr id="44053" name="Oval 18"/>
          <p:cNvSpPr/>
          <p:nvPr/>
        </p:nvSpPr>
        <p:spPr>
          <a:xfrm>
            <a:off x="5310188" y="5429250"/>
            <a:ext cx="914400" cy="3810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76" name="Oval 19"/>
          <p:cNvSpPr/>
          <p:nvPr/>
        </p:nvSpPr>
        <p:spPr>
          <a:xfrm>
            <a:off x="6300788" y="5976938"/>
            <a:ext cx="914400" cy="381000"/>
          </a:xfrm>
          <a:prstGeom prst="ellipse">
            <a:avLst/>
          </a:prstGeom>
          <a:gradFill rotWithShape="0">
            <a:gsLst>
              <a:gs pos="0">
                <a:srgbClr val="FFFFFF"/>
              </a:gs>
              <a:gs pos="100000">
                <a:srgbClr val="66FFFF"/>
              </a:gs>
            </a:gsLst>
            <a:path path="shape">
              <a:fillToRect l="50000" t="50000" r="50000" b="50000"/>
            </a:path>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L</a:t>
            </a:r>
            <a:endParaRPr lang="en-US" altLang="zh-CN" b="1" baseline="-25000" dirty="0">
              <a:latin typeface="Times New Roman" panose="02020603050405020304" pitchFamily="18" charset="0"/>
              <a:ea typeface="宋体" panose="02010600030101010101" pitchFamily="2" charset="-122"/>
            </a:endParaRPr>
          </a:p>
        </p:txBody>
      </p:sp>
      <p:sp>
        <p:nvSpPr>
          <p:cNvPr id="44055" name="Line 20"/>
          <p:cNvSpPr/>
          <p:nvPr/>
        </p:nvSpPr>
        <p:spPr>
          <a:xfrm>
            <a:off x="5767388" y="4529138"/>
            <a:ext cx="609600" cy="304800"/>
          </a:xfrm>
          <a:prstGeom prst="line">
            <a:avLst/>
          </a:prstGeom>
          <a:ln w="38100" cap="flat" cmpd="sng">
            <a:solidFill>
              <a:srgbClr val="009900"/>
            </a:solidFill>
            <a:prstDash val="solid"/>
            <a:headEnd type="none" w="med" len="med"/>
            <a:tailEnd type="none" w="med" len="med"/>
          </a:ln>
        </p:spPr>
      </p:sp>
      <p:sp>
        <p:nvSpPr>
          <p:cNvPr id="78" name="Oval 21"/>
          <p:cNvSpPr/>
          <p:nvPr/>
        </p:nvSpPr>
        <p:spPr>
          <a:xfrm>
            <a:off x="7291388" y="5291138"/>
            <a:ext cx="446087" cy="469900"/>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S</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44057" name="Line 22"/>
          <p:cNvSpPr/>
          <p:nvPr/>
        </p:nvSpPr>
        <p:spPr>
          <a:xfrm>
            <a:off x="6746875" y="5075238"/>
            <a:ext cx="609600" cy="304800"/>
          </a:xfrm>
          <a:prstGeom prst="line">
            <a:avLst/>
          </a:prstGeom>
          <a:ln w="38100" cap="flat" cmpd="sng">
            <a:solidFill>
              <a:srgbClr val="009900"/>
            </a:solidFill>
            <a:prstDash val="solid"/>
            <a:headEnd type="none" w="med" len="med"/>
            <a:tailEnd type="none" w="med" len="med"/>
          </a:ln>
        </p:spPr>
      </p:sp>
      <p:sp>
        <p:nvSpPr>
          <p:cNvPr id="44058" name="Line 23"/>
          <p:cNvSpPr/>
          <p:nvPr/>
        </p:nvSpPr>
        <p:spPr>
          <a:xfrm flipH="1">
            <a:off x="5919788" y="5138738"/>
            <a:ext cx="465137" cy="304800"/>
          </a:xfrm>
          <a:prstGeom prst="line">
            <a:avLst/>
          </a:prstGeom>
          <a:ln w="38100" cap="flat" cmpd="sng">
            <a:solidFill>
              <a:srgbClr val="009900"/>
            </a:solidFill>
            <a:prstDash val="solid"/>
            <a:headEnd type="none" w="med" len="med"/>
            <a:tailEnd type="none" w="med" len="med"/>
          </a:ln>
        </p:spPr>
      </p:sp>
      <p:sp>
        <p:nvSpPr>
          <p:cNvPr id="81" name="Line 24"/>
          <p:cNvSpPr/>
          <p:nvPr/>
        </p:nvSpPr>
        <p:spPr>
          <a:xfrm flipH="1">
            <a:off x="6910388" y="5672138"/>
            <a:ext cx="465137" cy="304800"/>
          </a:xfrm>
          <a:prstGeom prst="line">
            <a:avLst/>
          </a:prstGeom>
          <a:ln w="38100" cap="flat" cmpd="sng">
            <a:solidFill>
              <a:srgbClr val="009900"/>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3">
                                            <p:txEl>
                                              <p:charRg st="30" end="51"/>
                                            </p:txEl>
                                          </p:spTgt>
                                        </p:tgtEl>
                                        <p:attrNameLst>
                                          <p:attrName>style.visibility</p:attrName>
                                        </p:attrNameLst>
                                      </p:cBhvr>
                                      <p:to>
                                        <p:strVal val="visible"/>
                                      </p:to>
                                    </p:set>
                                    <p:animEffect transition="in" filter="fade">
                                      <p:cBhvr>
                                        <p:cTn id="7" dur="500"/>
                                        <p:tgtEl>
                                          <p:spTgt spid="46083">
                                            <p:txEl>
                                              <p:charRg st="3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083">
                                            <p:txEl>
                                              <p:charRg st="51" end="73"/>
                                            </p:txEl>
                                          </p:spTgt>
                                        </p:tgtEl>
                                        <p:attrNameLst>
                                          <p:attrName>style.visibility</p:attrName>
                                        </p:attrNameLst>
                                      </p:cBhvr>
                                      <p:to>
                                        <p:strVal val="visible"/>
                                      </p:to>
                                    </p:set>
                                    <p:animEffect transition="in" filter="fade">
                                      <p:cBhvr>
                                        <p:cTn id="17" dur="500"/>
                                        <p:tgtEl>
                                          <p:spTgt spid="46083">
                                            <p:txEl>
                                              <p:charRg st="51"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500" fill="hold">
                                          <p:stCondLst>
                                            <p:cond delay="0"/>
                                          </p:stCondLst>
                                        </p:cTn>
                                        <p:tgtEl>
                                          <p:spTgt spid="44034"/>
                                        </p:tgtEl>
                                        <p:attrNameLst>
                                          <p:attrName>style.visibility</p:attrName>
                                        </p:attrNameLst>
                                      </p:cBhvr>
                                      <p:to>
                                        <p:strVal val="visible"/>
                                      </p:to>
                                    </p:set>
                                    <p:animEffect transition="in" filter="wipe(down)">
                                      <p:cBhvr>
                                        <p:cTn id="27" dur="500"/>
                                        <p:tgtEl>
                                          <p:spTgt spid="44034"/>
                                        </p:tgtEl>
                                      </p:cBhvr>
                                    </p:animEffect>
                                  </p:childTnLst>
                                </p:cTn>
                              </p:par>
                              <p:par>
                                <p:cTn id="28" presetID="22" presetClass="entr" presetSubtype="4" fill="hold" nodeType="withEffect">
                                  <p:stCondLst>
                                    <p:cond delay="0"/>
                                  </p:stCondLst>
                                  <p:childTnLst>
                                    <p:set>
                                      <p:cBhvr>
                                        <p:cTn id="29" dur="500" fill="hold">
                                          <p:stCondLst>
                                            <p:cond delay="0"/>
                                          </p:stCondLst>
                                        </p:cTn>
                                        <p:tgtEl>
                                          <p:spTgt spid="44035"/>
                                        </p:tgtEl>
                                        <p:attrNameLst>
                                          <p:attrName>style.visibility</p:attrName>
                                        </p:attrNameLst>
                                      </p:cBhvr>
                                      <p:to>
                                        <p:strVal val="visible"/>
                                      </p:to>
                                    </p:set>
                                    <p:animEffect transition="in" filter="wipe(down)">
                                      <p:cBhvr>
                                        <p:cTn id="30" dur="500"/>
                                        <p:tgtEl>
                                          <p:spTgt spid="44035"/>
                                        </p:tgtEl>
                                      </p:cBhvr>
                                    </p:animEffect>
                                  </p:childTnLst>
                                </p:cTn>
                              </p:par>
                              <p:par>
                                <p:cTn id="31" presetID="22" presetClass="entr" presetSubtype="4" fill="hold" grpId="0" nodeType="withEffect">
                                  <p:stCondLst>
                                    <p:cond delay="0"/>
                                  </p:stCondLst>
                                  <p:childTnLst>
                                    <p:set>
                                      <p:cBhvr>
                                        <p:cTn id="32" dur="500" fill="hold">
                                          <p:stCondLst>
                                            <p:cond delay="0"/>
                                          </p:stCondLst>
                                        </p:cTn>
                                        <p:tgtEl>
                                          <p:spTgt spid="44043"/>
                                        </p:tgtEl>
                                        <p:attrNameLst>
                                          <p:attrName>style.visibility</p:attrName>
                                        </p:attrNameLst>
                                      </p:cBhvr>
                                      <p:to>
                                        <p:strVal val="visible"/>
                                      </p:to>
                                    </p:set>
                                    <p:animEffect transition="in" filter="wipe(down)">
                                      <p:cBhvr>
                                        <p:cTn id="33" dur="500"/>
                                        <p:tgtEl>
                                          <p:spTgt spid="44043"/>
                                        </p:tgtEl>
                                      </p:cBhvr>
                                    </p:animEffect>
                                  </p:childTnLst>
                                </p:cTn>
                              </p:par>
                              <p:par>
                                <p:cTn id="34" presetID="22" presetClass="entr" presetSubtype="4" fill="hold" nodeType="withEffect">
                                  <p:stCondLst>
                                    <p:cond delay="0"/>
                                  </p:stCondLst>
                                  <p:childTnLst>
                                    <p:set>
                                      <p:cBhvr>
                                        <p:cTn id="35" dur="500" fill="hold">
                                          <p:stCondLst>
                                            <p:cond delay="0"/>
                                          </p:stCondLst>
                                        </p:cTn>
                                        <p:tgtEl>
                                          <p:spTgt spid="44044"/>
                                        </p:tgtEl>
                                        <p:attrNameLst>
                                          <p:attrName>style.visibility</p:attrName>
                                        </p:attrNameLst>
                                      </p:cBhvr>
                                      <p:to>
                                        <p:strVal val="visible"/>
                                      </p:to>
                                    </p:set>
                                    <p:animEffect transition="in" filter="wipe(down)">
                                      <p:cBhvr>
                                        <p:cTn id="36" dur="500"/>
                                        <p:tgtEl>
                                          <p:spTgt spid="44044"/>
                                        </p:tgtEl>
                                      </p:cBhvr>
                                    </p:animEffect>
                                  </p:childTnLst>
                                </p:cTn>
                              </p:par>
                              <p:par>
                                <p:cTn id="37" presetID="22" presetClass="entr" presetSubtype="4" fill="hold" grpId="1" nodeType="withEffect">
                                  <p:stCondLst>
                                    <p:cond delay="0"/>
                                  </p:stCondLst>
                                  <p:childTnLst>
                                    <p:set>
                                      <p:cBhvr>
                                        <p:cTn id="38" dur="500" fill="hold">
                                          <p:stCondLst>
                                            <p:cond delay="0"/>
                                          </p:stCondLst>
                                        </p:cTn>
                                        <p:tgtEl>
                                          <p:spTgt spid="83"/>
                                        </p:tgtEl>
                                        <p:attrNameLst>
                                          <p:attrName>style.visibility</p:attrName>
                                        </p:attrNameLst>
                                      </p:cBhvr>
                                      <p:to>
                                        <p:strVal val="visible"/>
                                      </p:to>
                                    </p:set>
                                    <p:animEffect transition="in" filter="wipe(down)">
                                      <p:cBhvr>
                                        <p:cTn id="39" dur="500"/>
                                        <p:tgtEl>
                                          <p:spTgt spid="83"/>
                                        </p:tgtEl>
                                      </p:cBhvr>
                                    </p:animEffect>
                                  </p:childTnLst>
                                </p:cTn>
                              </p:par>
                              <p:par>
                                <p:cTn id="40" presetID="22" presetClass="entr" presetSubtype="4" fill="hold" nodeType="withEffect">
                                  <p:stCondLst>
                                    <p:cond delay="0"/>
                                  </p:stCondLst>
                                  <p:childTnLst>
                                    <p:set>
                                      <p:cBhvr>
                                        <p:cTn id="41" dur="500" fill="hold">
                                          <p:stCondLst>
                                            <p:cond delay="0"/>
                                          </p:stCondLst>
                                        </p:cTn>
                                        <p:tgtEl>
                                          <p:spTgt spid="44046"/>
                                        </p:tgtEl>
                                        <p:attrNameLst>
                                          <p:attrName>style.visibility</p:attrName>
                                        </p:attrNameLst>
                                      </p:cBhvr>
                                      <p:to>
                                        <p:strVal val="visible"/>
                                      </p:to>
                                    </p:set>
                                    <p:animEffect transition="in" filter="wipe(down)">
                                      <p:cBhvr>
                                        <p:cTn id="42" dur="500"/>
                                        <p:tgtEl>
                                          <p:spTgt spid="44046"/>
                                        </p:tgtEl>
                                      </p:cBhvr>
                                    </p:animEffect>
                                  </p:childTnLst>
                                </p:cTn>
                              </p:par>
                              <p:par>
                                <p:cTn id="43" presetID="22" presetClass="entr" presetSubtype="4" fill="hold" grpId="0" nodeType="withEffect">
                                  <p:stCondLst>
                                    <p:cond delay="0"/>
                                  </p:stCondLst>
                                  <p:childTnLst>
                                    <p:set>
                                      <p:cBhvr>
                                        <p:cTn id="44" dur="500" fill="hold">
                                          <p:stCondLst>
                                            <p:cond delay="0"/>
                                          </p:stCondLst>
                                        </p:cTn>
                                        <p:tgtEl>
                                          <p:spTgt spid="44047"/>
                                        </p:tgtEl>
                                        <p:attrNameLst>
                                          <p:attrName>style.visibility</p:attrName>
                                        </p:attrNameLst>
                                      </p:cBhvr>
                                      <p:to>
                                        <p:strVal val="visible"/>
                                      </p:to>
                                    </p:set>
                                    <p:animEffect transition="in" filter="wipe(down)">
                                      <p:cBhvr>
                                        <p:cTn id="45" dur="500"/>
                                        <p:tgtEl>
                                          <p:spTgt spid="44047"/>
                                        </p:tgtEl>
                                      </p:cBhvr>
                                    </p:animEffect>
                                  </p:childTnLst>
                                </p:cTn>
                              </p:par>
                              <p:par>
                                <p:cTn id="46" presetID="22" presetClass="entr" presetSubtype="4" fill="hold" grpId="0" nodeType="withEffect">
                                  <p:stCondLst>
                                    <p:cond delay="0"/>
                                  </p:stCondLst>
                                  <p:childTnLst>
                                    <p:set>
                                      <p:cBhvr>
                                        <p:cTn id="47" dur="500" fill="hold">
                                          <p:stCondLst>
                                            <p:cond delay="0"/>
                                          </p:stCondLst>
                                        </p:cTn>
                                        <p:tgtEl>
                                          <p:spTgt spid="44048"/>
                                        </p:tgtEl>
                                        <p:attrNameLst>
                                          <p:attrName>style.visibility</p:attrName>
                                        </p:attrNameLst>
                                      </p:cBhvr>
                                      <p:to>
                                        <p:strVal val="visible"/>
                                      </p:to>
                                    </p:set>
                                    <p:animEffect transition="in" filter="wipe(down)">
                                      <p:cBhvr>
                                        <p:cTn id="48" dur="500"/>
                                        <p:tgtEl>
                                          <p:spTgt spid="44048"/>
                                        </p:tgtEl>
                                      </p:cBhvr>
                                    </p:animEffect>
                                  </p:childTnLst>
                                </p:cTn>
                              </p:par>
                              <p:par>
                                <p:cTn id="49" presetID="22" presetClass="entr" presetSubtype="4" fill="hold" grpId="0" nodeType="withEffect">
                                  <p:stCondLst>
                                    <p:cond delay="0"/>
                                  </p:stCondLst>
                                  <p:childTnLst>
                                    <p:set>
                                      <p:cBhvr>
                                        <p:cTn id="50" dur="500" fill="hold">
                                          <p:stCondLst>
                                            <p:cond delay="0"/>
                                          </p:stCondLst>
                                        </p:cTn>
                                        <p:tgtEl>
                                          <p:spTgt spid="44049"/>
                                        </p:tgtEl>
                                        <p:attrNameLst>
                                          <p:attrName>style.visibility</p:attrName>
                                        </p:attrNameLst>
                                      </p:cBhvr>
                                      <p:to>
                                        <p:strVal val="visible"/>
                                      </p:to>
                                    </p:set>
                                    <p:animEffect transition="in" filter="wipe(down)">
                                      <p:cBhvr>
                                        <p:cTn id="51" dur="500"/>
                                        <p:tgtEl>
                                          <p:spTgt spid="44049"/>
                                        </p:tgtEl>
                                      </p:cBhvr>
                                    </p:animEffect>
                                  </p:childTnLst>
                                </p:cTn>
                              </p:par>
                              <p:par>
                                <p:cTn id="52" presetID="22" presetClass="entr" presetSubtype="4" fill="hold" grpId="0" nodeType="withEffect">
                                  <p:stCondLst>
                                    <p:cond delay="0"/>
                                  </p:stCondLst>
                                  <p:childTnLst>
                                    <p:set>
                                      <p:cBhvr>
                                        <p:cTn id="53" dur="500" fill="hold">
                                          <p:stCondLst>
                                            <p:cond delay="0"/>
                                          </p:stCondLst>
                                        </p:cTn>
                                        <p:tgtEl>
                                          <p:spTgt spid="44050"/>
                                        </p:tgtEl>
                                        <p:attrNameLst>
                                          <p:attrName>style.visibility</p:attrName>
                                        </p:attrNameLst>
                                      </p:cBhvr>
                                      <p:to>
                                        <p:strVal val="visible"/>
                                      </p:to>
                                    </p:set>
                                    <p:animEffect transition="in" filter="wipe(down)">
                                      <p:cBhvr>
                                        <p:cTn id="54" dur="500"/>
                                        <p:tgtEl>
                                          <p:spTgt spid="44050"/>
                                        </p:tgtEl>
                                      </p:cBhvr>
                                    </p:animEffect>
                                  </p:childTnLst>
                                </p:cTn>
                              </p:par>
                              <p:par>
                                <p:cTn id="55" presetID="22" presetClass="entr" presetSubtype="4" fill="hold" grpId="0" nodeType="withEffect">
                                  <p:stCondLst>
                                    <p:cond delay="0"/>
                                  </p:stCondLst>
                                  <p:childTnLst>
                                    <p:set>
                                      <p:cBhvr>
                                        <p:cTn id="56" dur="500" fill="hold">
                                          <p:stCondLst>
                                            <p:cond delay="0"/>
                                          </p:stCondLst>
                                        </p:cTn>
                                        <p:tgtEl>
                                          <p:spTgt spid="44051"/>
                                        </p:tgtEl>
                                        <p:attrNameLst>
                                          <p:attrName>style.visibility</p:attrName>
                                        </p:attrNameLst>
                                      </p:cBhvr>
                                      <p:to>
                                        <p:strVal val="visible"/>
                                      </p:to>
                                    </p:set>
                                    <p:animEffect transition="in" filter="wipe(down)">
                                      <p:cBhvr>
                                        <p:cTn id="57" dur="500"/>
                                        <p:tgtEl>
                                          <p:spTgt spid="44051"/>
                                        </p:tgtEl>
                                      </p:cBhvr>
                                    </p:animEffect>
                                  </p:childTnLst>
                                </p:cTn>
                              </p:par>
                              <p:par>
                                <p:cTn id="58" presetID="22" presetClass="entr" presetSubtype="4" fill="hold" nodeType="withEffect">
                                  <p:stCondLst>
                                    <p:cond delay="0"/>
                                  </p:stCondLst>
                                  <p:childTnLst>
                                    <p:set>
                                      <p:cBhvr>
                                        <p:cTn id="59" dur="500" fill="hold">
                                          <p:stCondLst>
                                            <p:cond delay="0"/>
                                          </p:stCondLst>
                                        </p:cTn>
                                        <p:tgtEl>
                                          <p:spTgt spid="44052"/>
                                        </p:tgtEl>
                                        <p:attrNameLst>
                                          <p:attrName>style.visibility</p:attrName>
                                        </p:attrNameLst>
                                      </p:cBhvr>
                                      <p:to>
                                        <p:strVal val="visible"/>
                                      </p:to>
                                    </p:set>
                                    <p:animEffect transition="in" filter="wipe(down)">
                                      <p:cBhvr>
                                        <p:cTn id="60" dur="500"/>
                                        <p:tgtEl>
                                          <p:spTgt spid="44052"/>
                                        </p:tgtEl>
                                      </p:cBhvr>
                                    </p:animEffect>
                                  </p:childTnLst>
                                </p:cTn>
                              </p:par>
                              <p:par>
                                <p:cTn id="61" presetID="22" presetClass="entr" presetSubtype="4" fill="hold" grpId="0" nodeType="withEffect">
                                  <p:stCondLst>
                                    <p:cond delay="0"/>
                                  </p:stCondLst>
                                  <p:childTnLst>
                                    <p:set>
                                      <p:cBhvr>
                                        <p:cTn id="62" dur="500" fill="hold">
                                          <p:stCondLst>
                                            <p:cond delay="0"/>
                                          </p:stCondLst>
                                        </p:cTn>
                                        <p:tgtEl>
                                          <p:spTgt spid="44053"/>
                                        </p:tgtEl>
                                        <p:attrNameLst>
                                          <p:attrName>style.visibility</p:attrName>
                                        </p:attrNameLst>
                                      </p:cBhvr>
                                      <p:to>
                                        <p:strVal val="visible"/>
                                      </p:to>
                                    </p:set>
                                    <p:animEffect transition="in" filter="wipe(down)">
                                      <p:cBhvr>
                                        <p:cTn id="63" dur="500"/>
                                        <p:tgtEl>
                                          <p:spTgt spid="44053"/>
                                        </p:tgtEl>
                                      </p:cBhvr>
                                    </p:animEffect>
                                  </p:childTnLst>
                                </p:cTn>
                              </p:par>
                              <p:par>
                                <p:cTn id="64" presetID="22" presetClass="entr" presetSubtype="4" fill="hold" grpId="1" nodeType="withEffect">
                                  <p:stCondLst>
                                    <p:cond delay="0"/>
                                  </p:stCondLst>
                                  <p:childTnLst>
                                    <p:set>
                                      <p:cBhvr>
                                        <p:cTn id="65" dur="500" fill="hold">
                                          <p:stCondLst>
                                            <p:cond delay="0"/>
                                          </p:stCondLst>
                                        </p:cTn>
                                        <p:tgtEl>
                                          <p:spTgt spid="76"/>
                                        </p:tgtEl>
                                        <p:attrNameLst>
                                          <p:attrName>style.visibility</p:attrName>
                                        </p:attrNameLst>
                                      </p:cBhvr>
                                      <p:to>
                                        <p:strVal val="visible"/>
                                      </p:to>
                                    </p:set>
                                    <p:animEffect transition="in" filter="wipe(down)">
                                      <p:cBhvr>
                                        <p:cTn id="66" dur="500"/>
                                        <p:tgtEl>
                                          <p:spTgt spid="76"/>
                                        </p:tgtEl>
                                      </p:cBhvr>
                                    </p:animEffect>
                                  </p:childTnLst>
                                </p:cTn>
                              </p:par>
                              <p:par>
                                <p:cTn id="67" presetID="22" presetClass="entr" presetSubtype="4" fill="hold" nodeType="withEffect">
                                  <p:stCondLst>
                                    <p:cond delay="0"/>
                                  </p:stCondLst>
                                  <p:childTnLst>
                                    <p:set>
                                      <p:cBhvr>
                                        <p:cTn id="68" dur="500" fill="hold">
                                          <p:stCondLst>
                                            <p:cond delay="0"/>
                                          </p:stCondLst>
                                        </p:cTn>
                                        <p:tgtEl>
                                          <p:spTgt spid="44055"/>
                                        </p:tgtEl>
                                        <p:attrNameLst>
                                          <p:attrName>style.visibility</p:attrName>
                                        </p:attrNameLst>
                                      </p:cBhvr>
                                      <p:to>
                                        <p:strVal val="visible"/>
                                      </p:to>
                                    </p:set>
                                    <p:animEffect transition="in" filter="wipe(down)">
                                      <p:cBhvr>
                                        <p:cTn id="69" dur="500"/>
                                        <p:tgtEl>
                                          <p:spTgt spid="44055"/>
                                        </p:tgtEl>
                                      </p:cBhvr>
                                    </p:animEffect>
                                  </p:childTnLst>
                                </p:cTn>
                              </p:par>
                              <p:par>
                                <p:cTn id="70" presetID="22" presetClass="entr" presetSubtype="4" fill="hold" grpId="1" nodeType="withEffect">
                                  <p:stCondLst>
                                    <p:cond delay="0"/>
                                  </p:stCondLst>
                                  <p:childTnLst>
                                    <p:set>
                                      <p:cBhvr>
                                        <p:cTn id="71" dur="500" fill="hold">
                                          <p:stCondLst>
                                            <p:cond delay="0"/>
                                          </p:stCondLst>
                                        </p:cTn>
                                        <p:tgtEl>
                                          <p:spTgt spid="78"/>
                                        </p:tgtEl>
                                        <p:attrNameLst>
                                          <p:attrName>style.visibility</p:attrName>
                                        </p:attrNameLst>
                                      </p:cBhvr>
                                      <p:to>
                                        <p:strVal val="visible"/>
                                      </p:to>
                                    </p:set>
                                    <p:animEffect transition="in" filter="wipe(down)">
                                      <p:cBhvr>
                                        <p:cTn id="72" dur="500"/>
                                        <p:tgtEl>
                                          <p:spTgt spid="78"/>
                                        </p:tgtEl>
                                      </p:cBhvr>
                                    </p:animEffect>
                                  </p:childTnLst>
                                </p:cTn>
                              </p:par>
                              <p:par>
                                <p:cTn id="73" presetID="22" presetClass="entr" presetSubtype="4" fill="hold" nodeType="withEffect">
                                  <p:stCondLst>
                                    <p:cond delay="0"/>
                                  </p:stCondLst>
                                  <p:childTnLst>
                                    <p:set>
                                      <p:cBhvr>
                                        <p:cTn id="74" dur="500" fill="hold">
                                          <p:stCondLst>
                                            <p:cond delay="0"/>
                                          </p:stCondLst>
                                        </p:cTn>
                                        <p:tgtEl>
                                          <p:spTgt spid="44057"/>
                                        </p:tgtEl>
                                        <p:attrNameLst>
                                          <p:attrName>style.visibility</p:attrName>
                                        </p:attrNameLst>
                                      </p:cBhvr>
                                      <p:to>
                                        <p:strVal val="visible"/>
                                      </p:to>
                                    </p:set>
                                    <p:animEffect transition="in" filter="wipe(down)">
                                      <p:cBhvr>
                                        <p:cTn id="75" dur="500"/>
                                        <p:tgtEl>
                                          <p:spTgt spid="44057"/>
                                        </p:tgtEl>
                                      </p:cBhvr>
                                    </p:animEffect>
                                  </p:childTnLst>
                                </p:cTn>
                              </p:par>
                              <p:par>
                                <p:cTn id="76" presetID="22" presetClass="entr" presetSubtype="4" fill="hold" nodeType="withEffect">
                                  <p:stCondLst>
                                    <p:cond delay="0"/>
                                  </p:stCondLst>
                                  <p:childTnLst>
                                    <p:set>
                                      <p:cBhvr>
                                        <p:cTn id="77" dur="500" fill="hold">
                                          <p:stCondLst>
                                            <p:cond delay="0"/>
                                          </p:stCondLst>
                                        </p:cTn>
                                        <p:tgtEl>
                                          <p:spTgt spid="44058"/>
                                        </p:tgtEl>
                                        <p:attrNameLst>
                                          <p:attrName>style.visibility</p:attrName>
                                        </p:attrNameLst>
                                      </p:cBhvr>
                                      <p:to>
                                        <p:strVal val="visible"/>
                                      </p:to>
                                    </p:set>
                                    <p:animEffect transition="in" filter="wipe(down)">
                                      <p:cBhvr>
                                        <p:cTn id="78" dur="500"/>
                                        <p:tgtEl>
                                          <p:spTgt spid="44058"/>
                                        </p:tgtEl>
                                      </p:cBhvr>
                                    </p:animEffect>
                                  </p:childTnLst>
                                </p:cTn>
                              </p:par>
                              <p:par>
                                <p:cTn id="79" presetID="22" presetClass="entr" presetSubtype="4" fill="hold" nodeType="withEffect">
                                  <p:stCondLst>
                                    <p:cond delay="0"/>
                                  </p:stCondLst>
                                  <p:childTnLst>
                                    <p:set>
                                      <p:cBhvr>
                                        <p:cTn id="80" dur="500" fill="hold">
                                          <p:stCondLst>
                                            <p:cond delay="0"/>
                                          </p:stCondLst>
                                        </p:cTn>
                                        <p:tgtEl>
                                          <p:spTgt spid="81"/>
                                        </p:tgtEl>
                                        <p:attrNameLst>
                                          <p:attrName>style.visibility</p:attrName>
                                        </p:attrNameLst>
                                      </p:cBhvr>
                                      <p:to>
                                        <p:strVal val="visible"/>
                                      </p:to>
                                    </p:set>
                                    <p:animEffect transition="in" filter="wipe(down)">
                                      <p:cBhvr>
                                        <p:cTn id="81" dur="500"/>
                                        <p:tgtEl>
                                          <p:spTgt spid="8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0" nodeType="clickEffect">
                                  <p:stCondLst>
                                    <p:cond delay="0"/>
                                  </p:stCondLst>
                                  <p:childTnLst>
                                    <p:animEffect transition="out" filter="blinds(horizontal)">
                                      <p:cBhvr>
                                        <p:cTn id="85" dur="500"/>
                                        <p:tgtEl>
                                          <p:spTgt spid="83"/>
                                        </p:tgtEl>
                                      </p:cBhvr>
                                    </p:animEffect>
                                    <p:set>
                                      <p:cBhvr>
                                        <p:cTn id="86" dur="1" fill="hold">
                                          <p:stCondLst>
                                            <p:cond delay="499"/>
                                          </p:stCondLst>
                                        </p:cTn>
                                        <p:tgtEl>
                                          <p:spTgt spid="8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9" presetClass="path" presetSubtype="0" accel="50000" decel="50000" fill="hold" grpId="0" nodeType="clickEffect">
                                  <p:stCondLst>
                                    <p:cond delay="0"/>
                                  </p:stCondLst>
                                  <p:childTnLst>
                                    <p:animMotion origin="layout" path="M -1.38889E-6 2.96296E-6 L -0.12482 -0.25324 " pathEditMode="relative" rAng="0" ptsTypes="AA">
                                      <p:cBhvr>
                                        <p:cTn id="90" dur="500" fill="hold"/>
                                        <p:tgtEl>
                                          <p:spTgt spid="78"/>
                                        </p:tgtEl>
                                        <p:attrNameLst>
                                          <p:attrName>ppt_x</p:attrName>
                                          <p:attrName>ppt_y</p:attrName>
                                        </p:attrNameLst>
                                      </p:cBhvr>
                                      <p:rCtr x="-6200" y="-12700"/>
                                    </p:animMotion>
                                  </p:childTnLst>
                                </p:cTn>
                              </p:par>
                            </p:childTnLst>
                          </p:cTn>
                        </p:par>
                      </p:childTnLst>
                    </p:cTn>
                  </p:par>
                  <p:par>
                    <p:cTn id="91" fill="hold">
                      <p:stCondLst>
                        <p:cond delay="indefinite"/>
                      </p:stCondLst>
                      <p:childTnLst>
                        <p:par>
                          <p:cTn id="92" fill="hold">
                            <p:stCondLst>
                              <p:cond delay="0"/>
                            </p:stCondLst>
                            <p:childTnLst>
                              <p:par>
                                <p:cTn id="93" presetID="56" presetClass="path" presetSubtype="0" accel="50000" decel="50000" fill="hold" grpId="0" nodeType="clickEffect">
                                  <p:stCondLst>
                                    <p:cond delay="0"/>
                                  </p:stCondLst>
                                  <p:childTnLst>
                                    <p:animMotion origin="layout" path="M 0.00677 -0.00925 L 0.08264 -0.09351 " pathEditMode="relative" rAng="0" ptsTypes="AA">
                                      <p:cBhvr>
                                        <p:cTn id="94" dur="500" fill="hold"/>
                                        <p:tgtEl>
                                          <p:spTgt spid="76"/>
                                        </p:tgtEl>
                                        <p:attrNameLst>
                                          <p:attrName>ppt_x</p:attrName>
                                          <p:attrName>ppt_y</p:attrName>
                                        </p:attrNameLst>
                                      </p:cBhvr>
                                      <p:rCtr x="3800" y="-4200"/>
                                    </p:animMotion>
                                  </p:childTnLst>
                                </p:cTn>
                              </p:par>
                              <p:par>
                                <p:cTn id="95" presetID="3" presetClass="exit" presetSubtype="10" fill="hold" nodeType="withEffect">
                                  <p:stCondLst>
                                    <p:cond delay="0"/>
                                  </p:stCondLst>
                                  <p:childTnLst>
                                    <p:animEffect transition="out" filter="blinds(horizontal)">
                                      <p:cBhvr>
                                        <p:cTn id="96" dur="500"/>
                                        <p:tgtEl>
                                          <p:spTgt spid="81"/>
                                        </p:tgtEl>
                                      </p:cBhvr>
                                    </p:animEffect>
                                    <p:set>
                                      <p:cBhvr>
                                        <p:cTn id="9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animBg="1"/>
      <p:bldP spid="83" grpId="0" animBg="1"/>
      <p:bldP spid="83" grpId="1" animBg="1"/>
      <p:bldP spid="44047" grpId="0" animBg="1"/>
      <p:bldP spid="44048" grpId="0" animBg="1"/>
      <p:bldP spid="44049" grpId="0" animBg="1"/>
      <p:bldP spid="44050" grpId="0" animBg="1"/>
      <p:bldP spid="44051" grpId="0" animBg="1"/>
      <p:bldP spid="44053" grpId="0" animBg="1"/>
      <p:bldP spid="76" grpId="0" animBg="1"/>
      <p:bldP spid="76" grpId="1" animBg="1"/>
      <p:bldP spid="78" grpId="0" animBg="1"/>
      <p:bldP spid="7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3" name="Rectangle 3"/>
          <p:cNvSpPr>
            <a:spLocks noGrp="1"/>
          </p:cNvSpPr>
          <p:nvPr>
            <p:ph type="body" idx="4294967295"/>
          </p:nvPr>
        </p:nvSpPr>
        <p:spPr/>
        <p:txBody>
          <a:bodyPr vert="horz" wrap="square" lIns="91440" tIns="45720" rIns="91440" bIns="45720" anchor="t" anchorCtr="0"/>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小结</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中序遍历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BST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可得到一个关键字的有序序列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无序序列</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10, 3, 18, 12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通过构造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BST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树，再中序遍历生成一个有序序列</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lgn="just"/>
            <a:r>
              <a:rPr lang="en-US" altLang="zh-CN" dirty="0">
                <a:latin typeface="微软雅黑" panose="020B0503020204020204" pitchFamily="34" charset="-122"/>
                <a:ea typeface="微软雅黑" panose="020B0503020204020204" pitchFamily="34" charset="-122"/>
                <a:cs typeface="微软雅黑" panose="020B0503020204020204" pitchFamily="34" charset="-122"/>
              </a:rPr>
              <a:t>BST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树插入新结点都是新的叶子，</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不必移动其它结点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，仅需修改某个结点的指针。这相当于在一个有序序列上插入一个记录而又不需要移动其他记录。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二叉排序树既拥有</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折半查找的特性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，又采用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链式存储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30000"/>
              </a:lnSpc>
              <a:spcBef>
                <a:spcPct val="0"/>
              </a:spcBef>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3"/>
          <p:cNvGrpSpPr/>
          <p:nvPr/>
        </p:nvGrpSpPr>
        <p:grpSpPr>
          <a:xfrm>
            <a:off x="1476375" y="4652963"/>
            <a:ext cx="2198688" cy="1765300"/>
            <a:chOff x="0" y="0"/>
            <a:chExt cx="1385" cy="1112"/>
          </a:xfrm>
        </p:grpSpPr>
        <p:grpSp>
          <p:nvGrpSpPr>
            <p:cNvPr id="39941" name="Group 10"/>
            <p:cNvGrpSpPr/>
            <p:nvPr/>
          </p:nvGrpSpPr>
          <p:grpSpPr>
            <a:xfrm>
              <a:off x="720" y="624"/>
              <a:ext cx="485" cy="488"/>
              <a:chOff x="0" y="0"/>
              <a:chExt cx="485" cy="488"/>
            </a:xfrm>
          </p:grpSpPr>
          <p:sp>
            <p:nvSpPr>
              <p:cNvPr id="39949" name="Oval 11"/>
              <p:cNvSpPr/>
              <p:nvPr/>
            </p:nvSpPr>
            <p:spPr>
              <a:xfrm>
                <a:off x="0" y="19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12</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39950" name="Line 12"/>
              <p:cNvSpPr/>
              <p:nvPr/>
            </p:nvSpPr>
            <p:spPr>
              <a:xfrm flipH="1">
                <a:off x="240" y="0"/>
                <a:ext cx="245" cy="240"/>
              </a:xfrm>
              <a:prstGeom prst="line">
                <a:avLst/>
              </a:prstGeom>
              <a:ln w="38100" cap="flat" cmpd="sng">
                <a:solidFill>
                  <a:srgbClr val="009900"/>
                </a:solidFill>
                <a:prstDash val="solid"/>
                <a:headEnd type="none" w="med" len="med"/>
                <a:tailEnd type="none" w="med" len="med"/>
              </a:ln>
            </p:spPr>
          </p:sp>
        </p:grpSp>
        <p:sp>
          <p:nvSpPr>
            <p:cNvPr id="39942" name="Oval 13"/>
            <p:cNvSpPr/>
            <p:nvPr/>
          </p:nvSpPr>
          <p:spPr>
            <a:xfrm>
              <a:off x="535" y="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10</a:t>
              </a:r>
              <a:endParaRPr lang="en-US" altLang="zh-CN" b="1" dirty="0">
                <a:solidFill>
                  <a:schemeClr val="bg1"/>
                </a:solidFill>
                <a:latin typeface="Times New Roman" panose="02020603050405020304" pitchFamily="18" charset="0"/>
                <a:ea typeface="宋体" panose="02010600030101010101" pitchFamily="2" charset="-122"/>
              </a:endParaRPr>
            </a:p>
          </p:txBody>
        </p:sp>
        <p:grpSp>
          <p:nvGrpSpPr>
            <p:cNvPr id="39943" name="Group 14"/>
            <p:cNvGrpSpPr/>
            <p:nvPr/>
          </p:nvGrpSpPr>
          <p:grpSpPr>
            <a:xfrm>
              <a:off x="768" y="240"/>
              <a:ext cx="617" cy="440"/>
              <a:chOff x="0" y="0"/>
              <a:chExt cx="617" cy="440"/>
            </a:xfrm>
          </p:grpSpPr>
          <p:sp>
            <p:nvSpPr>
              <p:cNvPr id="39947" name="Line 15"/>
              <p:cNvSpPr/>
              <p:nvPr/>
            </p:nvSpPr>
            <p:spPr>
              <a:xfrm>
                <a:off x="0" y="0"/>
                <a:ext cx="384" cy="192"/>
              </a:xfrm>
              <a:prstGeom prst="line">
                <a:avLst/>
              </a:prstGeom>
              <a:ln w="38100" cap="flat" cmpd="sng">
                <a:solidFill>
                  <a:srgbClr val="009900"/>
                </a:solidFill>
                <a:prstDash val="solid"/>
                <a:headEnd type="none" w="med" len="med"/>
                <a:tailEnd type="none" w="med" len="med"/>
              </a:ln>
            </p:spPr>
          </p:sp>
          <p:sp>
            <p:nvSpPr>
              <p:cNvPr id="39948" name="Oval 16"/>
              <p:cNvSpPr/>
              <p:nvPr/>
            </p:nvSpPr>
            <p:spPr>
              <a:xfrm>
                <a:off x="336" y="14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18</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nvGrpSpPr>
            <p:cNvPr id="39944" name="Group 17"/>
            <p:cNvGrpSpPr/>
            <p:nvPr/>
          </p:nvGrpSpPr>
          <p:grpSpPr>
            <a:xfrm>
              <a:off x="0" y="240"/>
              <a:ext cx="581" cy="488"/>
              <a:chOff x="0" y="0"/>
              <a:chExt cx="581" cy="488"/>
            </a:xfrm>
          </p:grpSpPr>
          <p:sp>
            <p:nvSpPr>
              <p:cNvPr id="39945" name="Line 18"/>
              <p:cNvSpPr/>
              <p:nvPr/>
            </p:nvSpPr>
            <p:spPr>
              <a:xfrm flipH="1">
                <a:off x="240" y="0"/>
                <a:ext cx="341" cy="240"/>
              </a:xfrm>
              <a:prstGeom prst="line">
                <a:avLst/>
              </a:prstGeom>
              <a:ln w="38100" cap="flat" cmpd="sng">
                <a:solidFill>
                  <a:srgbClr val="009900"/>
                </a:solidFill>
                <a:prstDash val="solid"/>
                <a:headEnd type="none" w="med" len="med"/>
                <a:tailEnd type="none" w="med" len="med"/>
              </a:ln>
            </p:spPr>
          </p:sp>
          <p:sp>
            <p:nvSpPr>
              <p:cNvPr id="39946" name="Oval 19"/>
              <p:cNvSpPr/>
              <p:nvPr/>
            </p:nvSpPr>
            <p:spPr>
              <a:xfrm>
                <a:off x="0" y="192"/>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ea typeface="宋体" panose="02010600030101010101" pitchFamily="2" charset="-122"/>
                  </a:rPr>
                  <a:t>3</a:t>
                </a:r>
                <a:endParaRPr lang="en-US" altLang="zh-CN" b="1" dirty="0">
                  <a:solidFill>
                    <a:schemeClr val="bg1"/>
                  </a:solidFill>
                  <a:latin typeface="Times New Roman" panose="02020603050405020304" pitchFamily="18" charset="0"/>
                  <a:ea typeface="宋体" panose="0201060003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63">
                                            <p:txEl>
                                              <p:charRg st="0" end="3"/>
                                            </p:txEl>
                                          </p:spTgt>
                                        </p:tgtEl>
                                        <p:attrNameLst>
                                          <p:attrName>style.visibility</p:attrName>
                                        </p:attrNameLst>
                                      </p:cBhvr>
                                      <p:to>
                                        <p:strVal val="visible"/>
                                      </p:to>
                                    </p:set>
                                    <p:animEffect transition="in" filter="wipe(up)">
                                      <p:cBhvr>
                                        <p:cTn id="7" dur="500"/>
                                        <p:tgtEl>
                                          <p:spTgt spid="40963">
                                            <p:txEl>
                                              <p:charRg st="0"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0963">
                                            <p:txEl>
                                              <p:charRg st="3" end="121"/>
                                            </p:txEl>
                                          </p:spTgt>
                                        </p:tgtEl>
                                        <p:attrNameLst>
                                          <p:attrName>style.visibility</p:attrName>
                                        </p:attrNameLst>
                                      </p:cBhvr>
                                      <p:to>
                                        <p:strVal val="visible"/>
                                      </p:to>
                                    </p:set>
                                    <p:animEffect transition="in" filter="wipe(up)">
                                      <p:cBhvr>
                                        <p:cTn id="11" dur="500"/>
                                        <p:tgtEl>
                                          <p:spTgt spid="40963">
                                            <p:txEl>
                                              <p:charRg st="3" end="12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963">
                                            <p:txEl>
                                              <p:charRg st="2" end="2"/>
                                            </p:txEl>
                                          </p:spTgt>
                                        </p:tgtEl>
                                        <p:attrNameLst>
                                          <p:attrName>style.visibility</p:attrName>
                                        </p:attrNameLst>
                                      </p:cBhvr>
                                      <p:to>
                                        <p:strVal val="visible"/>
                                      </p:to>
                                    </p:set>
                                    <p:animEffect transition="in" filter="wipe(up)">
                                      <p:cBhvr>
                                        <p:cTn id="15" dur="500"/>
                                        <p:tgtEl>
                                          <p:spTgt spid="40963">
                                            <p:txEl>
                                              <p:char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0963">
                                            <p:txEl>
                                              <p:charRg st="121" end="190"/>
                                            </p:txEl>
                                          </p:spTgt>
                                        </p:tgtEl>
                                        <p:attrNameLst>
                                          <p:attrName>style.visibility</p:attrName>
                                        </p:attrNameLst>
                                      </p:cBhvr>
                                      <p:to>
                                        <p:strVal val="visible"/>
                                      </p:to>
                                    </p:set>
                                    <p:animEffect transition="in" filter="wipe(up)">
                                      <p:cBhvr>
                                        <p:cTn id="24" dur="500"/>
                                        <p:tgtEl>
                                          <p:spTgt spid="40963">
                                            <p:txEl>
                                              <p:charRg st="121" end="190"/>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0963">
                                            <p:txEl>
                                              <p:charRg st="190" end="215"/>
                                            </p:txEl>
                                          </p:spTgt>
                                        </p:tgtEl>
                                        <p:attrNameLst>
                                          <p:attrName>style.visibility</p:attrName>
                                        </p:attrNameLst>
                                      </p:cBhvr>
                                      <p:to>
                                        <p:strVal val="visible"/>
                                      </p:to>
                                    </p:set>
                                    <p:animEffect transition="in" filter="wipe(up)">
                                      <p:cBhvr>
                                        <p:cTn id="28" dur="500"/>
                                        <p:tgtEl>
                                          <p:spTgt spid="40963">
                                            <p:txEl>
                                              <p:charRg st="190" end="2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二叉排序树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710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二叉排序树的效率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含有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BST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不唯一。因此，含有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BST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ASL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和树的形态有关。</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最好情况与折半查找相同，即</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O(log</a:t>
            </a:r>
            <a:r>
              <a:rPr lang="en-US" altLang="zh-CN" b="1"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endPar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最差情况是退化为单支树，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ASL=(n+1)/2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O(N)</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5073" name="组合 1"/>
          <p:cNvGrpSpPr/>
          <p:nvPr/>
        </p:nvGrpSpPr>
        <p:grpSpPr>
          <a:xfrm>
            <a:off x="5746750" y="3214688"/>
            <a:ext cx="2351088" cy="2894012"/>
            <a:chOff x="0" y="0"/>
            <a:chExt cx="2351088" cy="2895600"/>
          </a:xfrm>
        </p:grpSpPr>
        <p:sp>
          <p:nvSpPr>
            <p:cNvPr id="46098" name="Line 2"/>
            <p:cNvSpPr/>
            <p:nvPr/>
          </p:nvSpPr>
          <p:spPr>
            <a:xfrm>
              <a:off x="304168" y="381079"/>
              <a:ext cx="1753142" cy="2286475"/>
            </a:xfrm>
            <a:prstGeom prst="line">
              <a:avLst/>
            </a:prstGeom>
            <a:ln w="38100" cap="flat" cmpd="sng">
              <a:solidFill>
                <a:srgbClr val="009900"/>
              </a:solidFill>
              <a:prstDash val="solid"/>
              <a:headEnd type="none" w="med" len="med"/>
              <a:tailEnd type="none" w="med" len="med"/>
            </a:ln>
          </p:spPr>
        </p:sp>
        <p:sp>
          <p:nvSpPr>
            <p:cNvPr id="46099" name="Oval 4"/>
            <p:cNvSpPr/>
            <p:nvPr/>
          </p:nvSpPr>
          <p:spPr>
            <a:xfrm>
              <a:off x="-726" y="0"/>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12</a:t>
              </a:r>
              <a:endParaRPr lang="en-US" altLang="zh-CN" b="1" dirty="0">
                <a:solidFill>
                  <a:schemeClr val="bg1"/>
                </a:solidFill>
                <a:latin typeface="Times New Roman" panose="02020603050405020304" pitchFamily="18" charset="0"/>
              </a:endParaRPr>
            </a:p>
          </p:txBody>
        </p:sp>
        <p:sp>
          <p:nvSpPr>
            <p:cNvPr id="46100" name="Oval 16"/>
            <p:cNvSpPr/>
            <p:nvPr/>
          </p:nvSpPr>
          <p:spPr>
            <a:xfrm>
              <a:off x="380392" y="533511"/>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24</a:t>
              </a:r>
              <a:endParaRPr lang="en-US" altLang="zh-CN" b="1" dirty="0">
                <a:solidFill>
                  <a:schemeClr val="bg1"/>
                </a:solidFill>
                <a:latin typeface="Times New Roman" panose="02020603050405020304" pitchFamily="18" charset="0"/>
              </a:endParaRPr>
            </a:p>
          </p:txBody>
        </p:sp>
        <p:sp>
          <p:nvSpPr>
            <p:cNvPr id="46101" name="Oval 17"/>
            <p:cNvSpPr/>
            <p:nvPr/>
          </p:nvSpPr>
          <p:spPr>
            <a:xfrm>
              <a:off x="761509" y="990806"/>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37</a:t>
              </a:r>
              <a:endParaRPr lang="en-US" altLang="zh-CN" b="1" dirty="0">
                <a:solidFill>
                  <a:schemeClr val="bg1"/>
                </a:solidFill>
                <a:latin typeface="Times New Roman" panose="02020603050405020304" pitchFamily="18" charset="0"/>
              </a:endParaRPr>
            </a:p>
          </p:txBody>
        </p:sp>
        <p:sp>
          <p:nvSpPr>
            <p:cNvPr id="46102" name="Oval 18"/>
            <p:cNvSpPr/>
            <p:nvPr/>
          </p:nvSpPr>
          <p:spPr>
            <a:xfrm>
              <a:off x="1066404" y="1448101"/>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45</a:t>
              </a:r>
              <a:endParaRPr lang="en-US" altLang="zh-CN" b="1" dirty="0">
                <a:solidFill>
                  <a:schemeClr val="bg1"/>
                </a:solidFill>
                <a:latin typeface="Times New Roman" panose="02020603050405020304" pitchFamily="18" charset="0"/>
              </a:endParaRPr>
            </a:p>
          </p:txBody>
        </p:sp>
        <p:sp>
          <p:nvSpPr>
            <p:cNvPr id="46103" name="Oval 19"/>
            <p:cNvSpPr/>
            <p:nvPr/>
          </p:nvSpPr>
          <p:spPr>
            <a:xfrm>
              <a:off x="1447522" y="1905396"/>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53</a:t>
              </a:r>
              <a:endParaRPr lang="en-US" altLang="zh-CN" b="1" dirty="0">
                <a:solidFill>
                  <a:schemeClr val="bg1"/>
                </a:solidFill>
                <a:latin typeface="Times New Roman" panose="02020603050405020304" pitchFamily="18" charset="0"/>
              </a:endParaRPr>
            </a:p>
          </p:txBody>
        </p:sp>
        <p:sp>
          <p:nvSpPr>
            <p:cNvPr id="46104" name="Oval 20"/>
            <p:cNvSpPr/>
            <p:nvPr/>
          </p:nvSpPr>
          <p:spPr>
            <a:xfrm>
              <a:off x="1904863" y="2426204"/>
              <a:ext cx="446225" cy="469998"/>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93</a:t>
              </a:r>
              <a:endParaRPr lang="en-US" altLang="zh-CN" b="1" dirty="0">
                <a:solidFill>
                  <a:schemeClr val="bg1"/>
                </a:solidFill>
                <a:latin typeface="Times New Roman" panose="02020603050405020304" pitchFamily="18" charset="0"/>
              </a:endParaRPr>
            </a:p>
          </p:txBody>
        </p:sp>
      </p:grpSp>
      <p:sp>
        <p:nvSpPr>
          <p:cNvPr id="45074" name="Rectangle 21"/>
          <p:cNvSpPr/>
          <p:nvPr/>
        </p:nvSpPr>
        <p:spPr>
          <a:xfrm>
            <a:off x="2574925" y="3197225"/>
            <a:ext cx="3005138" cy="4635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(12, 24, 37, 45, 53, 93)</a:t>
            </a:r>
            <a:endParaRPr lang="en-US" altLang="zh-CN" b="1" dirty="0">
              <a:latin typeface="Times New Roman" panose="02020603050405020304" pitchFamily="18" charset="0"/>
            </a:endParaRPr>
          </a:p>
        </p:txBody>
      </p:sp>
      <p:grpSp>
        <p:nvGrpSpPr>
          <p:cNvPr id="4" name="组合 2"/>
          <p:cNvGrpSpPr/>
          <p:nvPr/>
        </p:nvGrpSpPr>
        <p:grpSpPr>
          <a:xfrm>
            <a:off x="396875" y="3357563"/>
            <a:ext cx="3006725" cy="2165350"/>
            <a:chOff x="0" y="0"/>
            <a:chExt cx="3005952" cy="2166268"/>
          </a:xfrm>
        </p:grpSpPr>
        <p:grpSp>
          <p:nvGrpSpPr>
            <p:cNvPr id="46087" name="Group 5"/>
            <p:cNvGrpSpPr/>
            <p:nvPr/>
          </p:nvGrpSpPr>
          <p:grpSpPr>
            <a:xfrm>
              <a:off x="366832" y="0"/>
              <a:ext cx="2351088" cy="1689100"/>
              <a:chOff x="0" y="0"/>
              <a:chExt cx="1481" cy="1064"/>
            </a:xfrm>
          </p:grpSpPr>
          <p:sp>
            <p:nvSpPr>
              <p:cNvPr id="46089" name="Line 6"/>
              <p:cNvSpPr/>
              <p:nvPr/>
            </p:nvSpPr>
            <p:spPr>
              <a:xfrm>
                <a:off x="480" y="576"/>
                <a:ext cx="292" cy="384"/>
              </a:xfrm>
              <a:prstGeom prst="line">
                <a:avLst/>
              </a:prstGeom>
              <a:ln w="38100" cap="flat" cmpd="sng">
                <a:solidFill>
                  <a:srgbClr val="009900"/>
                </a:solidFill>
                <a:prstDash val="solid"/>
                <a:headEnd type="none" w="med" len="med"/>
                <a:tailEnd type="none" w="med" len="med"/>
              </a:ln>
            </p:spPr>
          </p:sp>
          <p:sp>
            <p:nvSpPr>
              <p:cNvPr id="46090" name="Line 7"/>
              <p:cNvSpPr/>
              <p:nvPr/>
            </p:nvSpPr>
            <p:spPr>
              <a:xfrm>
                <a:off x="868" y="240"/>
                <a:ext cx="475" cy="624"/>
              </a:xfrm>
              <a:prstGeom prst="line">
                <a:avLst/>
              </a:prstGeom>
              <a:ln w="38100" cap="flat" cmpd="sng">
                <a:solidFill>
                  <a:srgbClr val="009900"/>
                </a:solidFill>
                <a:prstDash val="solid"/>
                <a:headEnd type="none" w="med" len="med"/>
                <a:tailEnd type="none" w="med" len="med"/>
              </a:ln>
            </p:spPr>
          </p:sp>
          <p:sp>
            <p:nvSpPr>
              <p:cNvPr id="46091" name="Oval 8"/>
              <p:cNvSpPr/>
              <p:nvPr/>
            </p:nvSpPr>
            <p:spPr>
              <a:xfrm>
                <a:off x="672" y="0"/>
                <a:ext cx="285"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45</a:t>
                </a:r>
                <a:endParaRPr lang="en-US" altLang="zh-CN" b="1" dirty="0">
                  <a:solidFill>
                    <a:schemeClr val="bg1"/>
                  </a:solidFill>
                  <a:latin typeface="Times New Roman" panose="02020603050405020304" pitchFamily="18" charset="0"/>
                </a:endParaRPr>
              </a:p>
            </p:txBody>
          </p:sp>
          <p:sp>
            <p:nvSpPr>
              <p:cNvPr id="46092" name="Line 9"/>
              <p:cNvSpPr/>
              <p:nvPr/>
            </p:nvSpPr>
            <p:spPr>
              <a:xfrm flipH="1">
                <a:off x="192" y="240"/>
                <a:ext cx="533" cy="624"/>
              </a:xfrm>
              <a:prstGeom prst="line">
                <a:avLst/>
              </a:prstGeom>
              <a:ln w="38100" cap="flat" cmpd="sng">
                <a:solidFill>
                  <a:srgbClr val="009900"/>
                </a:solidFill>
                <a:prstDash val="solid"/>
                <a:headEnd type="none" w="med" len="med"/>
                <a:tailEnd type="none" w="med" len="med"/>
              </a:ln>
            </p:spPr>
          </p:sp>
          <p:sp>
            <p:nvSpPr>
              <p:cNvPr id="46093" name="Oval 10"/>
              <p:cNvSpPr/>
              <p:nvPr/>
            </p:nvSpPr>
            <p:spPr>
              <a:xfrm>
                <a:off x="336" y="384"/>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24</a:t>
                </a:r>
                <a:endParaRPr lang="en-US" altLang="zh-CN" b="1" dirty="0">
                  <a:solidFill>
                    <a:schemeClr val="bg1"/>
                  </a:solidFill>
                  <a:latin typeface="Times New Roman" panose="02020603050405020304" pitchFamily="18" charset="0"/>
                </a:endParaRPr>
              </a:p>
            </p:txBody>
          </p:sp>
          <p:sp>
            <p:nvSpPr>
              <p:cNvPr id="46094" name="Oval 11"/>
              <p:cNvSpPr/>
              <p:nvPr/>
            </p:nvSpPr>
            <p:spPr>
              <a:xfrm>
                <a:off x="916" y="336"/>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53</a:t>
                </a:r>
                <a:endParaRPr lang="en-US" altLang="zh-CN" b="1" dirty="0">
                  <a:solidFill>
                    <a:schemeClr val="bg1"/>
                  </a:solidFill>
                  <a:latin typeface="Times New Roman" panose="02020603050405020304" pitchFamily="18" charset="0"/>
                </a:endParaRPr>
              </a:p>
            </p:txBody>
          </p:sp>
          <p:sp>
            <p:nvSpPr>
              <p:cNvPr id="46095" name="Oval 12"/>
              <p:cNvSpPr/>
              <p:nvPr/>
            </p:nvSpPr>
            <p:spPr>
              <a:xfrm>
                <a:off x="0" y="768"/>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12</a:t>
                </a:r>
                <a:endParaRPr lang="en-US" altLang="zh-CN" b="1" dirty="0">
                  <a:solidFill>
                    <a:schemeClr val="bg1"/>
                  </a:solidFill>
                  <a:latin typeface="Times New Roman" panose="02020603050405020304" pitchFamily="18" charset="0"/>
                </a:endParaRPr>
              </a:p>
            </p:txBody>
          </p:sp>
          <p:sp>
            <p:nvSpPr>
              <p:cNvPr id="46096" name="Oval 13"/>
              <p:cNvSpPr/>
              <p:nvPr/>
            </p:nvSpPr>
            <p:spPr>
              <a:xfrm>
                <a:off x="624" y="768"/>
                <a:ext cx="285"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37</a:t>
                </a:r>
                <a:endParaRPr lang="en-US" altLang="zh-CN" b="1" dirty="0">
                  <a:solidFill>
                    <a:schemeClr val="bg1"/>
                  </a:solidFill>
                  <a:latin typeface="Times New Roman" panose="02020603050405020304" pitchFamily="18" charset="0"/>
                </a:endParaRPr>
              </a:p>
            </p:txBody>
          </p:sp>
          <p:sp>
            <p:nvSpPr>
              <p:cNvPr id="46097" name="Oval 14"/>
              <p:cNvSpPr/>
              <p:nvPr/>
            </p:nvSpPr>
            <p:spPr>
              <a:xfrm>
                <a:off x="1204" y="720"/>
                <a:ext cx="281" cy="296"/>
              </a:xfrm>
              <a:prstGeom prst="ellipse">
                <a:avLst/>
              </a:prstGeom>
              <a:gradFill rotWithShape="0">
                <a:gsLst>
                  <a:gs pos="0">
                    <a:srgbClr val="FF6600"/>
                  </a:gs>
                  <a:gs pos="100000">
                    <a:srgbClr val="762F00"/>
                  </a:gs>
                </a:gsLst>
                <a:lin ang="27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bg1"/>
                    </a:solidFill>
                    <a:latin typeface="Times New Roman" panose="02020603050405020304" pitchFamily="18" charset="0"/>
                  </a:rPr>
                  <a:t>93</a:t>
                </a:r>
                <a:endParaRPr lang="en-US" altLang="zh-CN" b="1" dirty="0">
                  <a:solidFill>
                    <a:schemeClr val="bg1"/>
                  </a:solidFill>
                  <a:latin typeface="Times New Roman" panose="02020603050405020304" pitchFamily="18" charset="0"/>
                </a:endParaRPr>
              </a:p>
            </p:txBody>
          </p:sp>
        </p:grpSp>
        <p:sp>
          <p:nvSpPr>
            <p:cNvPr id="46088" name="Rectangle 15"/>
            <p:cNvSpPr/>
            <p:nvPr/>
          </p:nvSpPr>
          <p:spPr>
            <a:xfrm>
              <a:off x="0" y="1704109"/>
              <a:ext cx="3005952" cy="462159"/>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(45, 24, 53, 12, 37, 93)</a:t>
              </a:r>
              <a:endParaRPr lang="en-US" altLang="zh-CN" b="1" dirty="0">
                <a:latin typeface="Times New Roman" panose="02020603050405020304" pitchFamily="18" charset="0"/>
              </a:endParaRPr>
            </a:p>
          </p:txBody>
        </p:sp>
      </p:grpSp>
      <p:sp>
        <p:nvSpPr>
          <p:cNvPr id="2" name="Rectangle 21"/>
          <p:cNvSpPr/>
          <p:nvPr>
            <p:custDataLst>
              <p:tags r:id="rId1"/>
            </p:custDataLst>
          </p:nvPr>
        </p:nvSpPr>
        <p:spPr>
          <a:xfrm>
            <a:off x="1951514" y="5763895"/>
            <a:ext cx="508000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zh-CN" altLang="en-US" b="1" dirty="0">
                <a:latin typeface="Times New Roman" panose="02020603050405020304" pitchFamily="18" charset="0"/>
              </a:rPr>
              <a:t>创建、删除、插入和查找的效率一样</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xEl>
                                              <p:charRg st="49" end="71"/>
                                            </p:txEl>
                                          </p:spTgt>
                                        </p:tgtEl>
                                        <p:attrNameLst>
                                          <p:attrName>style.visibility</p:attrName>
                                        </p:attrNameLst>
                                      </p:cBhvr>
                                      <p:to>
                                        <p:strVal val="visible"/>
                                      </p:to>
                                    </p:set>
                                    <p:animEffect transition="in" filter="fade">
                                      <p:cBhvr>
                                        <p:cTn id="7" dur="500"/>
                                        <p:tgtEl>
                                          <p:spTgt spid="47107">
                                            <p:txEl>
                                              <p:charRg st="49" end="7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107">
                                            <p:txEl>
                                              <p:charRg st="71" end="101"/>
                                            </p:txEl>
                                          </p:spTgt>
                                        </p:tgtEl>
                                        <p:attrNameLst>
                                          <p:attrName>style.visibility</p:attrName>
                                        </p:attrNameLst>
                                      </p:cBhvr>
                                      <p:to>
                                        <p:strVal val="visible"/>
                                      </p:to>
                                    </p:set>
                                    <p:animEffect transition="in" filter="fade">
                                      <p:cBhvr>
                                        <p:cTn id="16" dur="500"/>
                                        <p:tgtEl>
                                          <p:spTgt spid="47107">
                                            <p:txEl>
                                              <p:charRg st="71" end="10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5074"/>
                                        </p:tgtEl>
                                        <p:attrNameLst>
                                          <p:attrName>style.visibility</p:attrName>
                                        </p:attrNameLst>
                                      </p:cBhvr>
                                      <p:to>
                                        <p:strVal val="visible"/>
                                      </p:to>
                                    </p:set>
                                    <p:animEffect transition="in" filter="wipe(down)">
                                      <p:cBhvr>
                                        <p:cTn id="21" dur="500"/>
                                        <p:tgtEl>
                                          <p:spTgt spid="450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5073"/>
                                        </p:tgtEl>
                                        <p:attrNameLst>
                                          <p:attrName>style.visibility</p:attrName>
                                        </p:attrNameLst>
                                      </p:cBhvr>
                                      <p:to>
                                        <p:strVal val="visible"/>
                                      </p:to>
                                    </p:set>
                                    <p:animEffect transition="in" filter="wipe(up)">
                                      <p:cBhvr>
                                        <p:cTn id="26" dur="500"/>
                                        <p:tgtEl>
                                          <p:spTgt spid="450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813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平衡二叉树：由阿德尔森</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维尔斯和兰迪斯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(Adelson-Velskii and Landis)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1962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年首先提出的，又称为</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AVL</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平衡二叉树定义</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或者是一棵空树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或者是具有下列性质的二叉树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任一左、右子树的深度之差的绝对值不超过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左、右子树均为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AVL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平衡因子</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二叉树中结点左子树的深度减去右子树的深度。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AVL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树上任何结点的平衡因子只可能为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cs typeface="微软雅黑" panose="020B0503020204020204" pitchFamily="34" charset="-122"/>
              </a:rPr>
              <a:t>AVL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树的深度与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log</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同数量级</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cs typeface="微软雅黑" panose="020B0503020204020204" pitchFamily="34" charset="-122"/>
              </a:rPr>
              <a:t>AVL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ASL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也与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log</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同数量级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8131">
                                            <p:txEl>
                                              <p:charRg st="0" end="67"/>
                                            </p:txEl>
                                          </p:spTgt>
                                        </p:tgtEl>
                                        <p:attrNameLst>
                                          <p:attrName>style.visibility</p:attrName>
                                        </p:attrNameLst>
                                      </p:cBhvr>
                                      <p:to>
                                        <p:strVal val="visible"/>
                                      </p:to>
                                    </p:set>
                                    <p:animEffect transition="in" filter="randombar(horizontal)">
                                      <p:cBhvr>
                                        <p:cTn id="7" dur="500"/>
                                        <p:tgtEl>
                                          <p:spTgt spid="48131">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8131">
                                            <p:txEl>
                                              <p:charRg st="67" end="75"/>
                                            </p:txEl>
                                          </p:spTgt>
                                        </p:tgtEl>
                                        <p:attrNameLst>
                                          <p:attrName>style.visibility</p:attrName>
                                        </p:attrNameLst>
                                      </p:cBhvr>
                                      <p:to>
                                        <p:strVal val="visible"/>
                                      </p:to>
                                    </p:set>
                                    <p:animEffect transition="in" filter="randombar(horizontal)">
                                      <p:cBhvr>
                                        <p:cTn id="12" dur="500"/>
                                        <p:tgtEl>
                                          <p:spTgt spid="48131">
                                            <p:txEl>
                                              <p:charRg st="67" end="75"/>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8131">
                                            <p:txEl>
                                              <p:charRg st="75" end="83"/>
                                            </p:txEl>
                                          </p:spTgt>
                                        </p:tgtEl>
                                        <p:attrNameLst>
                                          <p:attrName>style.visibility</p:attrName>
                                        </p:attrNameLst>
                                      </p:cBhvr>
                                      <p:to>
                                        <p:strVal val="visible"/>
                                      </p:to>
                                    </p:set>
                                    <p:animEffect transition="in" filter="randombar(horizontal)">
                                      <p:cBhvr>
                                        <p:cTn id="16" dur="500"/>
                                        <p:tgtEl>
                                          <p:spTgt spid="48131">
                                            <p:txEl>
                                              <p:charRg st="75" end="83"/>
                                            </p:txEl>
                                          </p:spTgt>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8131">
                                            <p:txEl>
                                              <p:charRg st="83" end="97"/>
                                            </p:txEl>
                                          </p:spTgt>
                                        </p:tgtEl>
                                        <p:attrNameLst>
                                          <p:attrName>style.visibility</p:attrName>
                                        </p:attrNameLst>
                                      </p:cBhvr>
                                      <p:to>
                                        <p:strVal val="visible"/>
                                      </p:to>
                                    </p:set>
                                    <p:animEffect transition="in" filter="randombar(horizontal)">
                                      <p:cBhvr>
                                        <p:cTn id="20" dur="500"/>
                                        <p:tgtEl>
                                          <p:spTgt spid="48131">
                                            <p:txEl>
                                              <p:charRg st="83" end="97"/>
                                            </p:txEl>
                                          </p:spTgt>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48131">
                                            <p:txEl>
                                              <p:charRg st="97" end="118"/>
                                            </p:txEl>
                                          </p:spTgt>
                                        </p:tgtEl>
                                        <p:attrNameLst>
                                          <p:attrName>style.visibility</p:attrName>
                                        </p:attrNameLst>
                                      </p:cBhvr>
                                      <p:to>
                                        <p:strVal val="visible"/>
                                      </p:to>
                                    </p:set>
                                    <p:animEffect transition="in" filter="randombar(horizontal)">
                                      <p:cBhvr>
                                        <p:cTn id="24" dur="500"/>
                                        <p:tgtEl>
                                          <p:spTgt spid="48131">
                                            <p:txEl>
                                              <p:charRg st="97" end="118"/>
                                            </p:txEl>
                                          </p:spTgt>
                                        </p:tgtEl>
                                      </p:cBhvr>
                                    </p:animEffect>
                                  </p:childTnLst>
                                </p:cTn>
                              </p:par>
                            </p:childTnLst>
                          </p:cTn>
                        </p:par>
                        <p:par>
                          <p:cTn id="25" fill="hold">
                            <p:stCondLst>
                              <p:cond delay="2000"/>
                            </p:stCondLst>
                            <p:childTnLst>
                              <p:par>
                                <p:cTn id="26" presetID="14" presetClass="entr" presetSubtype="10" fill="hold" nodeType="afterEffect">
                                  <p:stCondLst>
                                    <p:cond delay="0"/>
                                  </p:stCondLst>
                                  <p:childTnLst>
                                    <p:set>
                                      <p:cBhvr>
                                        <p:cTn id="27" dur="1" fill="hold">
                                          <p:stCondLst>
                                            <p:cond delay="0"/>
                                          </p:stCondLst>
                                        </p:cTn>
                                        <p:tgtEl>
                                          <p:spTgt spid="48131">
                                            <p:txEl>
                                              <p:charRg st="118" end="130"/>
                                            </p:txEl>
                                          </p:spTgt>
                                        </p:tgtEl>
                                        <p:attrNameLst>
                                          <p:attrName>style.visibility</p:attrName>
                                        </p:attrNameLst>
                                      </p:cBhvr>
                                      <p:to>
                                        <p:strVal val="visible"/>
                                      </p:to>
                                    </p:set>
                                    <p:animEffect transition="in" filter="randombar(horizontal)">
                                      <p:cBhvr>
                                        <p:cTn id="28" dur="500"/>
                                        <p:tgtEl>
                                          <p:spTgt spid="48131">
                                            <p:txEl>
                                              <p:charRg st="118" end="130"/>
                                            </p:txEl>
                                          </p:spTgt>
                                        </p:tgtEl>
                                      </p:cBhvr>
                                    </p:animEffect>
                                  </p:childTnLst>
                                </p:cTn>
                              </p:par>
                            </p:childTnLst>
                          </p:cTn>
                        </p:par>
                        <p:par>
                          <p:cTn id="29" fill="hold">
                            <p:stCondLst>
                              <p:cond delay="2500"/>
                            </p:stCondLst>
                            <p:childTnLst>
                              <p:par>
                                <p:cTn id="30" presetID="14" presetClass="entr" presetSubtype="10" fill="hold" nodeType="afterEffect">
                                  <p:stCondLst>
                                    <p:cond delay="0"/>
                                  </p:stCondLst>
                                  <p:childTnLst>
                                    <p:set>
                                      <p:cBhvr>
                                        <p:cTn id="31" dur="1" fill="hold">
                                          <p:stCondLst>
                                            <p:cond delay="0"/>
                                          </p:stCondLst>
                                        </p:cTn>
                                        <p:tgtEl>
                                          <p:spTgt spid="48131">
                                            <p:txEl>
                                              <p:charRg st="130" end="181"/>
                                            </p:txEl>
                                          </p:spTgt>
                                        </p:tgtEl>
                                        <p:attrNameLst>
                                          <p:attrName>style.visibility</p:attrName>
                                        </p:attrNameLst>
                                      </p:cBhvr>
                                      <p:to>
                                        <p:strVal val="visible"/>
                                      </p:to>
                                    </p:set>
                                    <p:animEffect transition="in" filter="randombar(horizontal)">
                                      <p:cBhvr>
                                        <p:cTn id="32" dur="500"/>
                                        <p:tgtEl>
                                          <p:spTgt spid="48131">
                                            <p:txEl>
                                              <p:charRg st="130" end="181"/>
                                            </p:txEl>
                                          </p:spTgt>
                                        </p:tgtEl>
                                      </p:cBhvr>
                                    </p:animEffect>
                                  </p:childTnLst>
                                </p:cTn>
                              </p:par>
                            </p:childTnLst>
                          </p:cTn>
                        </p:par>
                        <p:par>
                          <p:cTn id="33" fill="hold">
                            <p:stCondLst>
                              <p:cond delay="3000"/>
                            </p:stCondLst>
                            <p:childTnLst>
                              <p:par>
                                <p:cTn id="34" presetID="14" presetClass="entr" presetSubtype="10" fill="hold" nodeType="afterEffect">
                                  <p:stCondLst>
                                    <p:cond delay="0"/>
                                  </p:stCondLst>
                                  <p:childTnLst>
                                    <p:set>
                                      <p:cBhvr>
                                        <p:cTn id="35" dur="1" fill="hold">
                                          <p:stCondLst>
                                            <p:cond delay="0"/>
                                          </p:stCondLst>
                                        </p:cTn>
                                        <p:tgtEl>
                                          <p:spTgt spid="48131">
                                            <p:txEl>
                                              <p:charRg st="181" end="199"/>
                                            </p:txEl>
                                          </p:spTgt>
                                        </p:tgtEl>
                                        <p:attrNameLst>
                                          <p:attrName>style.visibility</p:attrName>
                                        </p:attrNameLst>
                                      </p:cBhvr>
                                      <p:to>
                                        <p:strVal val="visible"/>
                                      </p:to>
                                    </p:set>
                                    <p:animEffect transition="in" filter="randombar(horizontal)">
                                      <p:cBhvr>
                                        <p:cTn id="36" dur="500"/>
                                        <p:tgtEl>
                                          <p:spTgt spid="48131">
                                            <p:txEl>
                                              <p:charRg st="181" end="199"/>
                                            </p:txEl>
                                          </p:spTgt>
                                        </p:tgtEl>
                                      </p:cBhvr>
                                    </p:animEffect>
                                  </p:childTnLst>
                                </p:cTn>
                              </p:par>
                            </p:childTnLst>
                          </p:cTn>
                        </p:par>
                        <p:par>
                          <p:cTn id="37" fill="hold">
                            <p:stCondLst>
                              <p:cond delay="3500"/>
                            </p:stCondLst>
                            <p:childTnLst>
                              <p:par>
                                <p:cTn id="38" presetID="14" presetClass="entr" presetSubtype="10" fill="hold" nodeType="afterEffect">
                                  <p:stCondLst>
                                    <p:cond delay="0"/>
                                  </p:stCondLst>
                                  <p:childTnLst>
                                    <p:set>
                                      <p:cBhvr>
                                        <p:cTn id="39" dur="1" fill="hold">
                                          <p:stCondLst>
                                            <p:cond delay="0"/>
                                          </p:stCondLst>
                                        </p:cTn>
                                        <p:tgtEl>
                                          <p:spTgt spid="48131">
                                            <p:txEl>
                                              <p:charRg st="199" end="219"/>
                                            </p:txEl>
                                          </p:spTgt>
                                        </p:tgtEl>
                                        <p:attrNameLst>
                                          <p:attrName>style.visibility</p:attrName>
                                        </p:attrNameLst>
                                      </p:cBhvr>
                                      <p:to>
                                        <p:strVal val="visible"/>
                                      </p:to>
                                    </p:set>
                                    <p:animEffect transition="in" filter="randombar(horizontal)">
                                      <p:cBhvr>
                                        <p:cTn id="40" dur="500"/>
                                        <p:tgtEl>
                                          <p:spTgt spid="48131">
                                            <p:txEl>
                                              <p:charRg st="199"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1484313"/>
            <a:ext cx="7240588" cy="679450"/>
            <a:chOff x="0" y="0"/>
            <a:chExt cx="7241884" cy="678766"/>
          </a:xfrm>
        </p:grpSpPr>
        <p:grpSp>
          <p:nvGrpSpPr>
            <p:cNvPr id="8213" name="组合 10"/>
            <p:cNvGrpSpPr/>
            <p:nvPr/>
          </p:nvGrpSpPr>
          <p:grpSpPr>
            <a:xfrm>
              <a:off x="0" y="0"/>
              <a:ext cx="7241884" cy="678766"/>
              <a:chOff x="0" y="0"/>
              <a:chExt cx="4074496" cy="450454"/>
            </a:xfrm>
          </p:grpSpPr>
          <p:sp>
            <p:nvSpPr>
              <p:cNvPr id="8215" name="矩形 4"/>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16" name="椭圆 5"/>
              <p:cNvGrpSpPr/>
              <p:nvPr/>
            </p:nvGrpSpPr>
            <p:grpSpPr>
              <a:xfrm>
                <a:off x="104341" y="54601"/>
                <a:ext cx="308736" cy="335441"/>
                <a:chOff x="0" y="0"/>
                <a:chExt cx="548640" cy="505968"/>
              </a:xfrm>
            </p:grpSpPr>
            <p:pic>
              <p:nvPicPr>
                <p:cNvPr id="8218" name="椭圆 5"/>
                <p:cNvPicPr/>
                <p:nvPr/>
              </p:nvPicPr>
              <p:blipFill>
                <a:blip r:embed="rId1"/>
                <a:stretch>
                  <a:fillRect/>
                </a:stretch>
              </p:blipFill>
              <p:spPr>
                <a:xfrm>
                  <a:off x="0" y="0"/>
                  <a:ext cx="548640" cy="505968"/>
                </a:xfrm>
                <a:prstGeom prst="rect">
                  <a:avLst/>
                </a:prstGeom>
                <a:noFill/>
                <a:ln w="9525">
                  <a:noFill/>
                </a:ln>
              </p:spPr>
            </p:pic>
            <p:sp>
              <p:nvSpPr>
                <p:cNvPr id="821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查找的基本概念</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8197" name="组合 41"/>
          <p:cNvGrpSpPr/>
          <p:nvPr/>
        </p:nvGrpSpPr>
        <p:grpSpPr>
          <a:xfrm>
            <a:off x="1003300" y="2263775"/>
            <a:ext cx="7240588" cy="679450"/>
            <a:chOff x="0" y="0"/>
            <a:chExt cx="7241884" cy="678766"/>
          </a:xfrm>
        </p:grpSpPr>
        <p:grpSp>
          <p:nvGrpSpPr>
            <p:cNvPr id="8206" name="组合 10"/>
            <p:cNvGrpSpPr/>
            <p:nvPr/>
          </p:nvGrpSpPr>
          <p:grpSpPr>
            <a:xfrm>
              <a:off x="0" y="0"/>
              <a:ext cx="7241884" cy="678766"/>
              <a:chOff x="0" y="0"/>
              <a:chExt cx="4074496" cy="450454"/>
            </a:xfrm>
          </p:grpSpPr>
          <p:sp>
            <p:nvSpPr>
              <p:cNvPr id="8208"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9" name="椭圆 26"/>
              <p:cNvGrpSpPr/>
              <p:nvPr/>
            </p:nvGrpSpPr>
            <p:grpSpPr>
              <a:xfrm>
                <a:off x="104341" y="54812"/>
                <a:ext cx="308736" cy="335441"/>
                <a:chOff x="0" y="0"/>
                <a:chExt cx="548640" cy="505968"/>
              </a:xfrm>
            </p:grpSpPr>
            <p:pic>
              <p:nvPicPr>
                <p:cNvPr id="8211" name="椭圆 26"/>
                <p:cNvPicPr/>
                <p:nvPr/>
              </p:nvPicPr>
              <p:blipFill>
                <a:blip r:embed="rId1"/>
                <a:stretch>
                  <a:fillRect/>
                </a:stretch>
              </p:blipFill>
              <p:spPr>
                <a:xfrm>
                  <a:off x="0" y="0"/>
                  <a:ext cx="548640" cy="505968"/>
                </a:xfrm>
                <a:prstGeom prst="rect">
                  <a:avLst/>
                </a:prstGeom>
                <a:noFill/>
                <a:ln w="9525">
                  <a:noFill/>
                </a:ln>
              </p:spPr>
            </p:pic>
            <p:sp>
              <p:nvSpPr>
                <p:cNvPr id="821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8198" name="组合 40"/>
          <p:cNvGrpSpPr/>
          <p:nvPr/>
        </p:nvGrpSpPr>
        <p:grpSpPr>
          <a:xfrm>
            <a:off x="1003300" y="3036888"/>
            <a:ext cx="7240588" cy="679450"/>
            <a:chOff x="0" y="0"/>
            <a:chExt cx="7241884" cy="678766"/>
          </a:xfrm>
        </p:grpSpPr>
        <p:grpSp>
          <p:nvGrpSpPr>
            <p:cNvPr id="8199" name="组合 10"/>
            <p:cNvGrpSpPr/>
            <p:nvPr/>
          </p:nvGrpSpPr>
          <p:grpSpPr>
            <a:xfrm>
              <a:off x="0" y="0"/>
              <a:ext cx="7241884" cy="678766"/>
              <a:chOff x="0" y="0"/>
              <a:chExt cx="4074496" cy="450454"/>
            </a:xfrm>
          </p:grpSpPr>
          <p:sp>
            <p:nvSpPr>
              <p:cNvPr id="8201"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2" name="椭圆 31"/>
              <p:cNvGrpSpPr/>
              <p:nvPr/>
            </p:nvGrpSpPr>
            <p:grpSpPr>
              <a:xfrm>
                <a:off x="104341" y="55022"/>
                <a:ext cx="308736" cy="335441"/>
                <a:chOff x="0" y="0"/>
                <a:chExt cx="548640" cy="505968"/>
              </a:xfrm>
            </p:grpSpPr>
            <p:pic>
              <p:nvPicPr>
                <p:cNvPr id="8204" name="椭圆 31"/>
                <p:cNvPicPr/>
                <p:nvPr/>
              </p:nvPicPr>
              <p:blipFill>
                <a:blip r:embed="rId1"/>
                <a:stretch>
                  <a:fillRect/>
                </a:stretch>
              </p:blipFill>
              <p:spPr>
                <a:xfrm>
                  <a:off x="0" y="0"/>
                  <a:ext cx="548640" cy="505968"/>
                </a:xfrm>
                <a:prstGeom prst="rect">
                  <a:avLst/>
                </a:prstGeom>
                <a:noFill/>
                <a:ln w="9525">
                  <a:noFill/>
                </a:ln>
              </p:spPr>
            </p:pic>
            <p:sp>
              <p:nvSpPr>
                <p:cNvPr id="82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2" name="组合 40"/>
          <p:cNvGrpSpPr/>
          <p:nvPr/>
        </p:nvGrpSpPr>
        <p:grpSpPr>
          <a:xfrm>
            <a:off x="1002030" y="3809683"/>
            <a:ext cx="7240588" cy="679450"/>
            <a:chOff x="0" y="0"/>
            <a:chExt cx="7241884" cy="678766"/>
          </a:xfrm>
        </p:grpSpPr>
        <p:grpSp>
          <p:nvGrpSpPr>
            <p:cNvPr id="6" name="组合 10"/>
            <p:cNvGrpSpPr/>
            <p:nvPr/>
          </p:nvGrpSpPr>
          <p:grpSpPr>
            <a:xfrm>
              <a:off x="0" y="0"/>
              <a:ext cx="7241884" cy="678766"/>
              <a:chOff x="0" y="0"/>
              <a:chExt cx="4074496" cy="450454"/>
            </a:xfrm>
          </p:grpSpPr>
          <p:sp>
            <p:nvSpPr>
              <p:cNvPr id="7" name="矩形 30"/>
              <p:cNvSpPr/>
              <p:nvPr>
                <p:custDataLst>
                  <p:tags r:id="rId2"/>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 name="椭圆 31"/>
              <p:cNvGrpSpPr/>
              <p:nvPr/>
            </p:nvGrpSpPr>
            <p:grpSpPr>
              <a:xfrm>
                <a:off x="104341" y="55022"/>
                <a:ext cx="308736" cy="335441"/>
                <a:chOff x="0" y="0"/>
                <a:chExt cx="548640" cy="505968"/>
              </a:xfrm>
            </p:grpSpPr>
            <p:pic>
              <p:nvPicPr>
                <p:cNvPr id="9" name="椭圆 31"/>
                <p:cNvPicPr/>
                <p:nvPr>
                  <p:custDataLst>
                    <p:tags r:id="rId3"/>
                  </p:custDataLst>
                </p:nvPr>
              </p:nvPicPr>
              <p:blipFill>
                <a:blip r:embed="rId1"/>
                <a:stretch>
                  <a:fillRect/>
                </a:stretch>
              </p:blipFill>
              <p:spPr>
                <a:xfrm>
                  <a:off x="0" y="0"/>
                  <a:ext cx="548640" cy="505968"/>
                </a:xfrm>
                <a:prstGeom prst="rect">
                  <a:avLst/>
                </a:prstGeom>
                <a:noFill/>
                <a:ln w="9525">
                  <a:noFill/>
                </a:ln>
              </p:spPr>
            </p:pic>
            <p:sp>
              <p:nvSpPr>
                <p:cNvPr id="10" name="Text Box 25"/>
                <p:cNvSpPr txBox="1"/>
                <p:nvPr>
                  <p:custDataLst>
                    <p:tags r:id="rId4"/>
                  </p:custDataLst>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1" name="TextBox 32"/>
              <p:cNvSpPr txBox="1">
                <a:spLocks noChangeArrowheads="1"/>
              </p:cNvSpPr>
              <p:nvPr>
                <p:custDataLst>
                  <p:tags r:id="rId5"/>
                </p:custDataLst>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散列表的查找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2" name="TextBox 33"/>
            <p:cNvSpPr txBox="1"/>
            <p:nvPr>
              <p:custDataLst>
                <p:tags r:id="rId6"/>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2" name="组合 52223"/>
          <p:cNvGrpSpPr/>
          <p:nvPr/>
        </p:nvGrpSpPr>
        <p:grpSpPr>
          <a:xfrm>
            <a:off x="323850" y="992188"/>
            <a:ext cx="2362200" cy="3013075"/>
            <a:chOff x="0" y="0"/>
            <a:chExt cx="2362200" cy="3013075"/>
          </a:xfrm>
        </p:grpSpPr>
        <p:grpSp>
          <p:nvGrpSpPr>
            <p:cNvPr id="49243" name="Group 76"/>
            <p:cNvGrpSpPr/>
            <p:nvPr/>
          </p:nvGrpSpPr>
          <p:grpSpPr>
            <a:xfrm>
              <a:off x="1312985" y="0"/>
              <a:ext cx="486508" cy="842145"/>
              <a:chOff x="0" y="0"/>
              <a:chExt cx="249" cy="489"/>
            </a:xfrm>
          </p:grpSpPr>
          <p:sp>
            <p:nvSpPr>
              <p:cNvPr id="49261" name="Oval 63"/>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62" name="Text Box 64"/>
              <p:cNvSpPr txBox="1"/>
              <p:nvPr/>
            </p:nvSpPr>
            <p:spPr>
              <a:xfrm>
                <a:off x="52" y="0"/>
                <a:ext cx="144" cy="21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244" name="Group 77"/>
            <p:cNvGrpSpPr/>
            <p:nvPr/>
          </p:nvGrpSpPr>
          <p:grpSpPr>
            <a:xfrm>
              <a:off x="1875692" y="826645"/>
              <a:ext cx="486508" cy="842145"/>
              <a:chOff x="0" y="0"/>
              <a:chExt cx="249" cy="489"/>
            </a:xfrm>
          </p:grpSpPr>
          <p:sp>
            <p:nvSpPr>
              <p:cNvPr id="49259" name="Oval 78"/>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60" name="Text Box 79"/>
              <p:cNvSpPr txBox="1"/>
              <p:nvPr/>
            </p:nvSpPr>
            <p:spPr>
              <a:xfrm>
                <a:off x="52" y="0"/>
                <a:ext cx="144" cy="21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245" name="Group 80"/>
            <p:cNvGrpSpPr/>
            <p:nvPr/>
          </p:nvGrpSpPr>
          <p:grpSpPr>
            <a:xfrm>
              <a:off x="656492" y="826645"/>
              <a:ext cx="486508" cy="842145"/>
              <a:chOff x="0" y="0"/>
              <a:chExt cx="249" cy="489"/>
            </a:xfrm>
          </p:grpSpPr>
          <p:sp>
            <p:nvSpPr>
              <p:cNvPr id="49257" name="Oval 81"/>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58" name="Text Box 82"/>
              <p:cNvSpPr txBox="1"/>
              <p:nvPr/>
            </p:nvSpPr>
            <p:spPr>
              <a:xfrm>
                <a:off x="52" y="0"/>
                <a:ext cx="144" cy="21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246" name="Group 83"/>
            <p:cNvGrpSpPr/>
            <p:nvPr/>
          </p:nvGrpSpPr>
          <p:grpSpPr>
            <a:xfrm>
              <a:off x="1224508" y="1735955"/>
              <a:ext cx="486508" cy="842145"/>
              <a:chOff x="0" y="0"/>
              <a:chExt cx="249" cy="489"/>
            </a:xfrm>
          </p:grpSpPr>
          <p:sp>
            <p:nvSpPr>
              <p:cNvPr id="49255" name="Oval 84"/>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56" name="Text Box 85"/>
              <p:cNvSpPr txBox="1"/>
              <p:nvPr/>
            </p:nvSpPr>
            <p:spPr>
              <a:xfrm>
                <a:off x="52" y="0"/>
                <a:ext cx="144" cy="21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247" name="Group 86"/>
            <p:cNvGrpSpPr/>
            <p:nvPr/>
          </p:nvGrpSpPr>
          <p:grpSpPr>
            <a:xfrm>
              <a:off x="0" y="1735955"/>
              <a:ext cx="486508" cy="842145"/>
              <a:chOff x="0" y="0"/>
              <a:chExt cx="249" cy="489"/>
            </a:xfrm>
          </p:grpSpPr>
          <p:sp>
            <p:nvSpPr>
              <p:cNvPr id="49253" name="Oval 87"/>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54" name="Text Box 88"/>
              <p:cNvSpPr txBox="1"/>
              <p:nvPr/>
            </p:nvSpPr>
            <p:spPr>
              <a:xfrm>
                <a:off x="52" y="0"/>
                <a:ext cx="144" cy="21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248" name="AutoShape 92"/>
            <p:cNvCxnSpPr>
              <a:stCxn id="49261" idx="3"/>
              <a:endCxn id="49257" idx="7"/>
            </p:cNvCxnSpPr>
            <p:nvPr/>
          </p:nvCxnSpPr>
          <p:spPr>
            <a:xfrm flipH="1">
              <a:off x="1072662" y="780146"/>
              <a:ext cx="310662" cy="521820"/>
            </a:xfrm>
            <a:prstGeom prst="straightConnector1">
              <a:avLst/>
            </a:prstGeom>
            <a:ln w="25400" cap="flat" cmpd="sng">
              <a:solidFill>
                <a:schemeClr val="tx1"/>
              </a:solidFill>
              <a:prstDash val="solid"/>
              <a:headEnd type="none" w="med" len="med"/>
              <a:tailEnd type="none" w="med" len="med"/>
            </a:ln>
          </p:spPr>
        </p:cxnSp>
        <p:cxnSp>
          <p:nvCxnSpPr>
            <p:cNvPr id="49249" name="AutoShape 93"/>
            <p:cNvCxnSpPr>
              <a:stCxn id="49257" idx="3"/>
              <a:endCxn id="49253" idx="7"/>
            </p:cNvCxnSpPr>
            <p:nvPr/>
          </p:nvCxnSpPr>
          <p:spPr>
            <a:xfrm flipH="1">
              <a:off x="416169" y="1606792"/>
              <a:ext cx="310662" cy="604484"/>
            </a:xfrm>
            <a:prstGeom prst="straightConnector1">
              <a:avLst/>
            </a:prstGeom>
            <a:ln w="25400" cap="flat" cmpd="sng">
              <a:solidFill>
                <a:schemeClr val="tx1"/>
              </a:solidFill>
              <a:prstDash val="solid"/>
              <a:headEnd type="none" w="med" len="med"/>
              <a:tailEnd type="none" w="med" len="med"/>
            </a:ln>
          </p:spPr>
        </p:cxnSp>
        <p:cxnSp>
          <p:nvCxnSpPr>
            <p:cNvPr id="49250" name="AutoShape 94"/>
            <p:cNvCxnSpPr>
              <a:stCxn id="49261" idx="5"/>
              <a:endCxn id="49259" idx="1"/>
            </p:cNvCxnSpPr>
            <p:nvPr/>
          </p:nvCxnSpPr>
          <p:spPr>
            <a:xfrm>
              <a:off x="1729154" y="780146"/>
              <a:ext cx="216877" cy="521820"/>
            </a:xfrm>
            <a:prstGeom prst="straightConnector1">
              <a:avLst/>
            </a:prstGeom>
            <a:ln w="25400" cap="flat" cmpd="sng">
              <a:solidFill>
                <a:schemeClr val="tx1"/>
              </a:solidFill>
              <a:prstDash val="solid"/>
              <a:headEnd type="none" w="med" len="med"/>
              <a:tailEnd type="none" w="med" len="med"/>
            </a:ln>
          </p:spPr>
        </p:cxnSp>
        <p:cxnSp>
          <p:nvCxnSpPr>
            <p:cNvPr id="49251" name="AutoShape 95"/>
            <p:cNvCxnSpPr>
              <a:stCxn id="49257" idx="5"/>
              <a:endCxn id="49255" idx="1"/>
            </p:cNvCxnSpPr>
            <p:nvPr/>
          </p:nvCxnSpPr>
          <p:spPr>
            <a:xfrm>
              <a:off x="1071753" y="1605990"/>
              <a:ext cx="224002" cy="606088"/>
            </a:xfrm>
            <a:prstGeom prst="straightConnector1">
              <a:avLst/>
            </a:prstGeom>
            <a:ln w="25400" cap="flat" cmpd="sng">
              <a:solidFill>
                <a:schemeClr val="tx1"/>
              </a:solidFill>
              <a:prstDash val="solid"/>
              <a:headEnd type="none" w="med" len="med"/>
              <a:tailEnd type="none" w="med" len="med"/>
            </a:ln>
          </p:spPr>
        </p:cxnSp>
        <p:sp>
          <p:nvSpPr>
            <p:cNvPr id="49252" name="Text Box 186"/>
            <p:cNvSpPr txBox="1"/>
            <p:nvPr/>
          </p:nvSpPr>
          <p:spPr>
            <a:xfrm>
              <a:off x="1000125" y="2555875"/>
              <a:ext cx="4048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grpSp>
      <p:grpSp>
        <p:nvGrpSpPr>
          <p:cNvPr id="8" name="组合 52224"/>
          <p:cNvGrpSpPr/>
          <p:nvPr/>
        </p:nvGrpSpPr>
        <p:grpSpPr>
          <a:xfrm>
            <a:off x="4067175" y="981075"/>
            <a:ext cx="2286000" cy="3168650"/>
            <a:chOff x="0" y="0"/>
            <a:chExt cx="2286000" cy="3168352"/>
          </a:xfrm>
        </p:grpSpPr>
        <p:grpSp>
          <p:nvGrpSpPr>
            <p:cNvPr id="49218" name="Group 184"/>
            <p:cNvGrpSpPr/>
            <p:nvPr/>
          </p:nvGrpSpPr>
          <p:grpSpPr>
            <a:xfrm>
              <a:off x="0" y="0"/>
              <a:ext cx="2286000" cy="3133725"/>
              <a:chOff x="0" y="0"/>
              <a:chExt cx="1170" cy="1824"/>
            </a:xfrm>
          </p:grpSpPr>
          <p:grpSp>
            <p:nvGrpSpPr>
              <p:cNvPr id="49220" name="Group 123"/>
              <p:cNvGrpSpPr/>
              <p:nvPr/>
            </p:nvGrpSpPr>
            <p:grpSpPr>
              <a:xfrm>
                <a:off x="297" y="0"/>
                <a:ext cx="249" cy="489"/>
                <a:chOff x="0" y="0"/>
                <a:chExt cx="249" cy="489"/>
              </a:xfrm>
            </p:grpSpPr>
            <p:sp>
              <p:nvSpPr>
                <p:cNvPr id="49241" name="Oval 124"/>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42" name="Text Box 125"/>
                <p:cNvSpPr txBox="1"/>
                <p:nvPr/>
              </p:nvSpPr>
              <p:spPr>
                <a:xfrm>
                  <a:off x="52" y="0"/>
                  <a:ext cx="144" cy="213"/>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-2</a:t>
                  </a:r>
                  <a:endParaRPr lang="en-US" altLang="zh-CN" b="1" baseline="-16000" dirty="0">
                    <a:solidFill>
                      <a:srgbClr val="FF0000"/>
                    </a:solidFill>
                    <a:latin typeface="Times New Roman" panose="02020603050405020304" pitchFamily="18" charset="0"/>
                    <a:ea typeface="宋体" panose="02010600030101010101" pitchFamily="2" charset="-122"/>
                  </a:endParaRPr>
                </a:p>
              </p:txBody>
            </p:sp>
          </p:grpSp>
          <p:grpSp>
            <p:nvGrpSpPr>
              <p:cNvPr id="49221" name="Group 126"/>
              <p:cNvGrpSpPr/>
              <p:nvPr/>
            </p:nvGrpSpPr>
            <p:grpSpPr>
              <a:xfrm>
                <a:off x="624" y="432"/>
                <a:ext cx="249" cy="489"/>
                <a:chOff x="0" y="0"/>
                <a:chExt cx="249" cy="489"/>
              </a:xfrm>
            </p:grpSpPr>
            <p:sp>
              <p:nvSpPr>
                <p:cNvPr id="49239" name="Oval 127"/>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40" name="Text Box 128"/>
                <p:cNvSpPr txBox="1"/>
                <p:nvPr/>
              </p:nvSpPr>
              <p:spPr>
                <a:xfrm>
                  <a:off x="52" y="0"/>
                  <a:ext cx="144" cy="213"/>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222" name="Group 129"/>
              <p:cNvGrpSpPr/>
              <p:nvPr/>
            </p:nvGrpSpPr>
            <p:grpSpPr>
              <a:xfrm>
                <a:off x="0" y="432"/>
                <a:ext cx="249" cy="489"/>
                <a:chOff x="0" y="0"/>
                <a:chExt cx="249" cy="489"/>
              </a:xfrm>
            </p:grpSpPr>
            <p:sp>
              <p:nvSpPr>
                <p:cNvPr id="49237" name="Oval 130"/>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38" name="Text Box 131"/>
                <p:cNvSpPr txBox="1"/>
                <p:nvPr/>
              </p:nvSpPr>
              <p:spPr>
                <a:xfrm>
                  <a:off x="52" y="0"/>
                  <a:ext cx="144" cy="213"/>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223" name="Group 132"/>
              <p:cNvGrpSpPr/>
              <p:nvPr/>
            </p:nvGrpSpPr>
            <p:grpSpPr>
              <a:xfrm>
                <a:off x="336" y="855"/>
                <a:ext cx="249" cy="489"/>
                <a:chOff x="0" y="0"/>
                <a:chExt cx="249" cy="489"/>
              </a:xfrm>
            </p:grpSpPr>
            <p:sp>
              <p:nvSpPr>
                <p:cNvPr id="49235" name="Oval 133"/>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36" name="Text Box 134"/>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224" name="AutoShape 138"/>
              <p:cNvCxnSpPr>
                <a:stCxn id="49241" idx="3"/>
                <a:endCxn id="49237" idx="7"/>
              </p:cNvCxnSpPr>
              <p:nvPr/>
            </p:nvCxnSpPr>
            <p:spPr>
              <a:xfrm flipH="1">
                <a:off x="213" y="453"/>
                <a:ext cx="120" cy="255"/>
              </a:xfrm>
              <a:prstGeom prst="straightConnector1">
                <a:avLst/>
              </a:prstGeom>
              <a:ln w="25400" cap="flat" cmpd="sng">
                <a:solidFill>
                  <a:schemeClr val="tx1"/>
                </a:solidFill>
                <a:prstDash val="solid"/>
                <a:headEnd type="none" w="med" len="med"/>
                <a:tailEnd type="none" w="med" len="med"/>
              </a:ln>
            </p:spPr>
          </p:cxnSp>
          <p:cxnSp>
            <p:nvCxnSpPr>
              <p:cNvPr id="49225" name="AutoShape 140"/>
              <p:cNvCxnSpPr>
                <a:stCxn id="49241" idx="5"/>
                <a:endCxn id="49239" idx="1"/>
              </p:cNvCxnSpPr>
              <p:nvPr/>
            </p:nvCxnSpPr>
            <p:spPr>
              <a:xfrm>
                <a:off x="510" y="453"/>
                <a:ext cx="150" cy="255"/>
              </a:xfrm>
              <a:prstGeom prst="straightConnector1">
                <a:avLst/>
              </a:prstGeom>
              <a:ln w="25400" cap="flat" cmpd="sng">
                <a:solidFill>
                  <a:schemeClr val="tx1"/>
                </a:solidFill>
                <a:prstDash val="solid"/>
                <a:headEnd type="none" w="med" len="med"/>
                <a:tailEnd type="none" w="med" len="med"/>
              </a:ln>
            </p:spPr>
          </p:cxnSp>
          <p:cxnSp>
            <p:nvCxnSpPr>
              <p:cNvPr id="49226" name="AutoShape 141"/>
              <p:cNvCxnSpPr>
                <a:stCxn id="49239" idx="3"/>
                <a:endCxn id="49235" idx="7"/>
              </p:cNvCxnSpPr>
              <p:nvPr/>
            </p:nvCxnSpPr>
            <p:spPr>
              <a:xfrm flipH="1">
                <a:off x="549" y="885"/>
                <a:ext cx="111" cy="246"/>
              </a:xfrm>
              <a:prstGeom prst="straightConnector1">
                <a:avLst/>
              </a:prstGeom>
              <a:ln w="25400" cap="flat" cmpd="sng">
                <a:solidFill>
                  <a:schemeClr val="tx1"/>
                </a:solidFill>
                <a:prstDash val="solid"/>
                <a:headEnd type="none" w="med" len="med"/>
                <a:tailEnd type="none" w="med" len="med"/>
              </a:ln>
            </p:spPr>
          </p:cxnSp>
          <p:grpSp>
            <p:nvGrpSpPr>
              <p:cNvPr id="49227" name="Group 142"/>
              <p:cNvGrpSpPr/>
              <p:nvPr/>
            </p:nvGrpSpPr>
            <p:grpSpPr>
              <a:xfrm>
                <a:off x="921" y="855"/>
                <a:ext cx="249" cy="489"/>
                <a:chOff x="0" y="0"/>
                <a:chExt cx="249" cy="489"/>
              </a:xfrm>
            </p:grpSpPr>
            <p:sp>
              <p:nvSpPr>
                <p:cNvPr id="49233" name="Oval 143"/>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34" name="Text Box 144"/>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cxnSp>
            <p:nvCxnSpPr>
              <p:cNvPr id="49228" name="AutoShape 145"/>
              <p:cNvCxnSpPr>
                <a:stCxn id="49239" idx="5"/>
                <a:endCxn id="49233" idx="1"/>
              </p:cNvCxnSpPr>
              <p:nvPr/>
            </p:nvCxnSpPr>
            <p:spPr>
              <a:xfrm>
                <a:off x="837" y="885"/>
                <a:ext cx="120" cy="246"/>
              </a:xfrm>
              <a:prstGeom prst="straightConnector1">
                <a:avLst/>
              </a:prstGeom>
              <a:ln w="25400" cap="flat" cmpd="sng">
                <a:solidFill>
                  <a:schemeClr val="tx1"/>
                </a:solidFill>
                <a:prstDash val="solid"/>
                <a:headEnd type="none" w="med" len="med"/>
                <a:tailEnd type="none" w="med" len="med"/>
              </a:ln>
            </p:spPr>
          </p:cxnSp>
          <p:grpSp>
            <p:nvGrpSpPr>
              <p:cNvPr id="49229" name="Group 151"/>
              <p:cNvGrpSpPr/>
              <p:nvPr/>
            </p:nvGrpSpPr>
            <p:grpSpPr>
              <a:xfrm>
                <a:off x="594" y="1335"/>
                <a:ext cx="249" cy="489"/>
                <a:chOff x="0" y="0"/>
                <a:chExt cx="249" cy="489"/>
              </a:xfrm>
            </p:grpSpPr>
            <p:sp>
              <p:nvSpPr>
                <p:cNvPr id="49231" name="Oval 152"/>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32" name="Text Box 153"/>
                <p:cNvSpPr txBox="1"/>
                <p:nvPr/>
              </p:nvSpPr>
              <p:spPr>
                <a:xfrm>
                  <a:off x="52" y="0"/>
                  <a:ext cx="144" cy="213"/>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230" name="AutoShape 154"/>
              <p:cNvCxnSpPr>
                <a:stCxn id="49233" idx="3"/>
                <a:endCxn id="49231" idx="7"/>
              </p:cNvCxnSpPr>
              <p:nvPr/>
            </p:nvCxnSpPr>
            <p:spPr>
              <a:xfrm flipH="1">
                <a:off x="807" y="1308"/>
                <a:ext cx="151" cy="304"/>
              </a:xfrm>
              <a:prstGeom prst="straightConnector1">
                <a:avLst/>
              </a:prstGeom>
              <a:ln w="25400" cap="flat" cmpd="sng">
                <a:solidFill>
                  <a:schemeClr val="tx1"/>
                </a:solidFill>
                <a:prstDash val="solid"/>
                <a:headEnd type="none" w="med" len="med"/>
                <a:tailEnd type="none" w="med" len="med"/>
              </a:ln>
            </p:spPr>
          </p:cxnSp>
        </p:grpSp>
        <p:sp>
          <p:nvSpPr>
            <p:cNvPr id="49219" name="Text Box 187"/>
            <p:cNvSpPr txBox="1"/>
            <p:nvPr/>
          </p:nvSpPr>
          <p:spPr>
            <a:xfrm>
              <a:off x="620762" y="2711152"/>
              <a:ext cx="3873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grpSp>
      <p:grpSp>
        <p:nvGrpSpPr>
          <p:cNvPr id="16" name="组合 52227"/>
          <p:cNvGrpSpPr/>
          <p:nvPr/>
        </p:nvGrpSpPr>
        <p:grpSpPr>
          <a:xfrm>
            <a:off x="1630363" y="2997200"/>
            <a:ext cx="2941637" cy="3168650"/>
            <a:chOff x="0" y="0"/>
            <a:chExt cx="2941638" cy="3168352"/>
          </a:xfrm>
        </p:grpSpPr>
        <p:grpSp>
          <p:nvGrpSpPr>
            <p:cNvPr id="49189" name="Group 150"/>
            <p:cNvGrpSpPr/>
            <p:nvPr/>
          </p:nvGrpSpPr>
          <p:grpSpPr>
            <a:xfrm>
              <a:off x="0" y="0"/>
              <a:ext cx="2941638" cy="3046413"/>
              <a:chOff x="0" y="0"/>
              <a:chExt cx="1506" cy="1776"/>
            </a:xfrm>
          </p:grpSpPr>
          <p:grpSp>
            <p:nvGrpSpPr>
              <p:cNvPr id="49191" name="Group 96"/>
              <p:cNvGrpSpPr/>
              <p:nvPr/>
            </p:nvGrpSpPr>
            <p:grpSpPr>
              <a:xfrm>
                <a:off x="633" y="0"/>
                <a:ext cx="249" cy="489"/>
                <a:chOff x="0" y="0"/>
                <a:chExt cx="249" cy="489"/>
              </a:xfrm>
            </p:grpSpPr>
            <p:sp>
              <p:nvSpPr>
                <p:cNvPr id="49216" name="Oval 97"/>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17" name="Text Box 98"/>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192" name="Group 99"/>
              <p:cNvGrpSpPr/>
              <p:nvPr/>
            </p:nvGrpSpPr>
            <p:grpSpPr>
              <a:xfrm>
                <a:off x="960" y="432"/>
                <a:ext cx="249" cy="489"/>
                <a:chOff x="0" y="0"/>
                <a:chExt cx="249" cy="489"/>
              </a:xfrm>
            </p:grpSpPr>
            <p:sp>
              <p:nvSpPr>
                <p:cNvPr id="49214" name="Oval 100"/>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15" name="Text Box 101"/>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193" name="Group 102"/>
              <p:cNvGrpSpPr/>
              <p:nvPr/>
            </p:nvGrpSpPr>
            <p:grpSpPr>
              <a:xfrm>
                <a:off x="336" y="432"/>
                <a:ext cx="249" cy="489"/>
                <a:chOff x="0" y="0"/>
                <a:chExt cx="249" cy="489"/>
              </a:xfrm>
            </p:grpSpPr>
            <p:sp>
              <p:nvSpPr>
                <p:cNvPr id="49212" name="Oval 103"/>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13" name="Text Box 104"/>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194" name="Group 105"/>
              <p:cNvGrpSpPr/>
              <p:nvPr/>
            </p:nvGrpSpPr>
            <p:grpSpPr>
              <a:xfrm>
                <a:off x="624" y="855"/>
                <a:ext cx="249" cy="489"/>
                <a:chOff x="0" y="0"/>
                <a:chExt cx="249" cy="489"/>
              </a:xfrm>
            </p:grpSpPr>
            <p:sp>
              <p:nvSpPr>
                <p:cNvPr id="49210" name="Oval 106"/>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11" name="Text Box 107"/>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195" name="Group 108"/>
              <p:cNvGrpSpPr/>
              <p:nvPr/>
            </p:nvGrpSpPr>
            <p:grpSpPr>
              <a:xfrm>
                <a:off x="0" y="855"/>
                <a:ext cx="249" cy="489"/>
                <a:chOff x="0" y="0"/>
                <a:chExt cx="249" cy="489"/>
              </a:xfrm>
            </p:grpSpPr>
            <p:sp>
              <p:nvSpPr>
                <p:cNvPr id="49208" name="Oval 109"/>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09" name="Text Box 110"/>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196" name="AutoShape 111"/>
              <p:cNvCxnSpPr>
                <a:stCxn id="49216" idx="3"/>
                <a:endCxn id="49212" idx="7"/>
              </p:cNvCxnSpPr>
              <p:nvPr/>
            </p:nvCxnSpPr>
            <p:spPr>
              <a:xfrm flipH="1">
                <a:off x="549" y="453"/>
                <a:ext cx="120" cy="255"/>
              </a:xfrm>
              <a:prstGeom prst="straightConnector1">
                <a:avLst/>
              </a:prstGeom>
              <a:ln w="25400" cap="flat" cmpd="sng">
                <a:solidFill>
                  <a:schemeClr val="tx1"/>
                </a:solidFill>
                <a:prstDash val="solid"/>
                <a:headEnd type="none" w="med" len="med"/>
                <a:tailEnd type="none" w="med" len="med"/>
              </a:ln>
            </p:spPr>
          </p:cxnSp>
          <p:cxnSp>
            <p:nvCxnSpPr>
              <p:cNvPr id="49197" name="AutoShape 112"/>
              <p:cNvCxnSpPr>
                <a:stCxn id="49212" idx="3"/>
                <a:endCxn id="49208" idx="7"/>
              </p:cNvCxnSpPr>
              <p:nvPr/>
            </p:nvCxnSpPr>
            <p:spPr>
              <a:xfrm flipH="1">
                <a:off x="213" y="885"/>
                <a:ext cx="159" cy="246"/>
              </a:xfrm>
              <a:prstGeom prst="straightConnector1">
                <a:avLst/>
              </a:prstGeom>
              <a:ln w="25400" cap="flat" cmpd="sng">
                <a:solidFill>
                  <a:schemeClr val="tx1"/>
                </a:solidFill>
                <a:prstDash val="solid"/>
                <a:headEnd type="none" w="med" len="med"/>
                <a:tailEnd type="none" w="med" len="med"/>
              </a:ln>
            </p:spPr>
          </p:cxnSp>
          <p:cxnSp>
            <p:nvCxnSpPr>
              <p:cNvPr id="49198" name="AutoShape 113"/>
              <p:cNvCxnSpPr>
                <a:stCxn id="49216" idx="5"/>
                <a:endCxn id="49214" idx="1"/>
              </p:cNvCxnSpPr>
              <p:nvPr/>
            </p:nvCxnSpPr>
            <p:spPr>
              <a:xfrm>
                <a:off x="846" y="453"/>
                <a:ext cx="150" cy="255"/>
              </a:xfrm>
              <a:prstGeom prst="straightConnector1">
                <a:avLst/>
              </a:prstGeom>
              <a:ln w="25400" cap="flat" cmpd="sng">
                <a:solidFill>
                  <a:schemeClr val="tx1"/>
                </a:solidFill>
                <a:prstDash val="solid"/>
                <a:headEnd type="none" w="med" len="med"/>
                <a:tailEnd type="none" w="med" len="med"/>
              </a:ln>
            </p:spPr>
          </p:cxnSp>
          <p:cxnSp>
            <p:nvCxnSpPr>
              <p:cNvPr id="49199" name="AutoShape 114"/>
              <p:cNvCxnSpPr>
                <a:stCxn id="49212" idx="5"/>
                <a:endCxn id="49210" idx="1"/>
              </p:cNvCxnSpPr>
              <p:nvPr/>
            </p:nvCxnSpPr>
            <p:spPr>
              <a:xfrm>
                <a:off x="549" y="885"/>
                <a:ext cx="111" cy="246"/>
              </a:xfrm>
              <a:prstGeom prst="straightConnector1">
                <a:avLst/>
              </a:prstGeom>
              <a:ln w="25400" cap="flat" cmpd="sng">
                <a:solidFill>
                  <a:schemeClr val="tx1"/>
                </a:solidFill>
                <a:prstDash val="solid"/>
                <a:headEnd type="none" w="med" len="med"/>
                <a:tailEnd type="none" w="med" len="med"/>
              </a:ln>
            </p:spPr>
          </p:cxnSp>
          <p:grpSp>
            <p:nvGrpSpPr>
              <p:cNvPr id="49200" name="Group 115"/>
              <p:cNvGrpSpPr/>
              <p:nvPr/>
            </p:nvGrpSpPr>
            <p:grpSpPr>
              <a:xfrm>
                <a:off x="1257" y="855"/>
                <a:ext cx="249" cy="489"/>
                <a:chOff x="0" y="0"/>
                <a:chExt cx="249" cy="489"/>
              </a:xfrm>
            </p:grpSpPr>
            <p:sp>
              <p:nvSpPr>
                <p:cNvPr id="49206" name="Oval 116"/>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07" name="Text Box 117"/>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201" name="AutoShape 118"/>
              <p:cNvCxnSpPr>
                <a:stCxn id="49214" idx="5"/>
                <a:endCxn id="49206" idx="1"/>
              </p:cNvCxnSpPr>
              <p:nvPr/>
            </p:nvCxnSpPr>
            <p:spPr>
              <a:xfrm>
                <a:off x="1173" y="885"/>
                <a:ext cx="120" cy="246"/>
              </a:xfrm>
              <a:prstGeom prst="straightConnector1">
                <a:avLst/>
              </a:prstGeom>
              <a:ln w="25400" cap="flat" cmpd="sng">
                <a:solidFill>
                  <a:schemeClr val="tx1"/>
                </a:solidFill>
                <a:prstDash val="solid"/>
                <a:headEnd type="none" w="med" len="med"/>
                <a:tailEnd type="none" w="med" len="med"/>
              </a:ln>
            </p:spPr>
          </p:cxnSp>
          <p:grpSp>
            <p:nvGrpSpPr>
              <p:cNvPr id="49202" name="Group 119"/>
              <p:cNvGrpSpPr/>
              <p:nvPr/>
            </p:nvGrpSpPr>
            <p:grpSpPr>
              <a:xfrm>
                <a:off x="309" y="1287"/>
                <a:ext cx="249" cy="489"/>
                <a:chOff x="0" y="0"/>
                <a:chExt cx="249" cy="489"/>
              </a:xfrm>
            </p:grpSpPr>
            <p:sp>
              <p:nvSpPr>
                <p:cNvPr id="49204" name="Oval 120"/>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205" name="Text Box 121"/>
                <p:cNvSpPr txBox="1"/>
                <p:nvPr/>
              </p:nvSpPr>
              <p:spPr>
                <a:xfrm>
                  <a:off x="52" y="0"/>
                  <a:ext cx="144" cy="21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203" name="AutoShape 122"/>
              <p:cNvCxnSpPr>
                <a:stCxn id="49210" idx="3"/>
                <a:endCxn id="49204" idx="7"/>
              </p:cNvCxnSpPr>
              <p:nvPr/>
            </p:nvCxnSpPr>
            <p:spPr>
              <a:xfrm flipH="1">
                <a:off x="522" y="1308"/>
                <a:ext cx="138" cy="255"/>
              </a:xfrm>
              <a:prstGeom prst="straightConnector1">
                <a:avLst/>
              </a:prstGeom>
              <a:ln w="25400" cap="flat" cmpd="sng">
                <a:solidFill>
                  <a:schemeClr val="tx1"/>
                </a:solidFill>
                <a:prstDash val="solid"/>
                <a:headEnd type="none" w="med" len="med"/>
                <a:tailEnd type="none" w="med" len="med"/>
              </a:ln>
            </p:spPr>
          </p:cxnSp>
        </p:grpSp>
        <p:sp>
          <p:nvSpPr>
            <p:cNvPr id="49190" name="Text Box 188"/>
            <p:cNvSpPr txBox="1"/>
            <p:nvPr/>
          </p:nvSpPr>
          <p:spPr>
            <a:xfrm>
              <a:off x="1323379" y="2711152"/>
              <a:ext cx="40481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C</a:t>
              </a:r>
              <a:endParaRPr lang="en-US" altLang="zh-CN" b="1" dirty="0">
                <a:latin typeface="Times New Roman" panose="02020603050405020304" pitchFamily="18" charset="0"/>
                <a:ea typeface="楷体_GB2312" pitchFamily="49" charset="-122"/>
              </a:endParaRPr>
            </a:p>
          </p:txBody>
        </p:sp>
      </p:grpSp>
      <p:grpSp>
        <p:nvGrpSpPr>
          <p:cNvPr id="25" name="组合 52228"/>
          <p:cNvGrpSpPr/>
          <p:nvPr/>
        </p:nvGrpSpPr>
        <p:grpSpPr>
          <a:xfrm>
            <a:off x="5753100" y="2781300"/>
            <a:ext cx="2840038" cy="3297238"/>
            <a:chOff x="0" y="0"/>
            <a:chExt cx="2840067" cy="3297560"/>
          </a:xfrm>
        </p:grpSpPr>
        <p:grpSp>
          <p:nvGrpSpPr>
            <p:cNvPr id="49160" name="Group 156"/>
            <p:cNvGrpSpPr/>
            <p:nvPr/>
          </p:nvGrpSpPr>
          <p:grpSpPr>
            <a:xfrm>
              <a:off x="0" y="0"/>
              <a:ext cx="2840067" cy="3226068"/>
              <a:chOff x="0" y="0"/>
              <a:chExt cx="1454" cy="1795"/>
            </a:xfrm>
          </p:grpSpPr>
          <p:grpSp>
            <p:nvGrpSpPr>
              <p:cNvPr id="49162" name="Group 157"/>
              <p:cNvGrpSpPr/>
              <p:nvPr/>
            </p:nvGrpSpPr>
            <p:grpSpPr>
              <a:xfrm>
                <a:off x="581" y="0"/>
                <a:ext cx="249" cy="489"/>
                <a:chOff x="0" y="0"/>
                <a:chExt cx="249" cy="489"/>
              </a:xfrm>
            </p:grpSpPr>
            <p:sp>
              <p:nvSpPr>
                <p:cNvPr id="49187" name="Oval 158"/>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88" name="Text Box 159"/>
                <p:cNvSpPr txBox="1"/>
                <p:nvPr/>
              </p:nvSpPr>
              <p:spPr>
                <a:xfrm>
                  <a:off x="52"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grpSp>
            <p:nvGrpSpPr>
              <p:cNvPr id="49163" name="Group 160"/>
              <p:cNvGrpSpPr/>
              <p:nvPr/>
            </p:nvGrpSpPr>
            <p:grpSpPr>
              <a:xfrm>
                <a:off x="908" y="432"/>
                <a:ext cx="249" cy="489"/>
                <a:chOff x="0" y="0"/>
                <a:chExt cx="249" cy="489"/>
              </a:xfrm>
            </p:grpSpPr>
            <p:sp>
              <p:nvSpPr>
                <p:cNvPr id="49185" name="Oval 161"/>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86" name="Text Box 162"/>
                <p:cNvSpPr txBox="1"/>
                <p:nvPr/>
              </p:nvSpPr>
              <p:spPr>
                <a:xfrm>
                  <a:off x="52"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-2</a:t>
                  </a:r>
                  <a:endParaRPr lang="en-US" altLang="zh-CN" b="1" baseline="-16000" dirty="0">
                    <a:solidFill>
                      <a:srgbClr val="FF0000"/>
                    </a:solidFill>
                    <a:latin typeface="Times New Roman" panose="02020603050405020304" pitchFamily="18" charset="0"/>
                    <a:ea typeface="宋体" panose="02010600030101010101" pitchFamily="2" charset="-122"/>
                  </a:endParaRPr>
                </a:p>
              </p:txBody>
            </p:sp>
          </p:grpSp>
          <p:grpSp>
            <p:nvGrpSpPr>
              <p:cNvPr id="49164" name="Group 163"/>
              <p:cNvGrpSpPr/>
              <p:nvPr/>
            </p:nvGrpSpPr>
            <p:grpSpPr>
              <a:xfrm>
                <a:off x="336" y="432"/>
                <a:ext cx="312" cy="490"/>
                <a:chOff x="0" y="0"/>
                <a:chExt cx="312" cy="490"/>
              </a:xfrm>
            </p:grpSpPr>
            <p:sp>
              <p:nvSpPr>
                <p:cNvPr id="49183" name="Oval 164"/>
                <p:cNvSpPr/>
                <p:nvPr/>
              </p:nvSpPr>
              <p:spPr>
                <a:xfrm>
                  <a:off x="63" y="241"/>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84" name="Text Box 165"/>
                <p:cNvSpPr txBox="1"/>
                <p:nvPr/>
              </p:nvSpPr>
              <p:spPr>
                <a:xfrm>
                  <a:off x="0"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165" name="Group 166"/>
              <p:cNvGrpSpPr/>
              <p:nvPr/>
            </p:nvGrpSpPr>
            <p:grpSpPr>
              <a:xfrm>
                <a:off x="621" y="855"/>
                <a:ext cx="249" cy="499"/>
                <a:chOff x="0" y="0"/>
                <a:chExt cx="249" cy="499"/>
              </a:xfrm>
            </p:grpSpPr>
            <p:sp>
              <p:nvSpPr>
                <p:cNvPr id="49181" name="Oval 167"/>
                <p:cNvSpPr/>
                <p:nvPr/>
              </p:nvSpPr>
              <p:spPr>
                <a:xfrm>
                  <a:off x="0" y="25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82" name="Text Box 168"/>
                <p:cNvSpPr txBox="1"/>
                <p:nvPr/>
              </p:nvSpPr>
              <p:spPr>
                <a:xfrm>
                  <a:off x="3"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grpSp>
            <p:nvGrpSpPr>
              <p:cNvPr id="49166" name="Group 169"/>
              <p:cNvGrpSpPr/>
              <p:nvPr/>
            </p:nvGrpSpPr>
            <p:grpSpPr>
              <a:xfrm>
                <a:off x="0" y="855"/>
                <a:ext cx="390" cy="489"/>
                <a:chOff x="0" y="0"/>
                <a:chExt cx="390" cy="489"/>
              </a:xfrm>
            </p:grpSpPr>
            <p:sp>
              <p:nvSpPr>
                <p:cNvPr id="49179" name="Oval 170"/>
                <p:cNvSpPr/>
                <p:nvPr/>
              </p:nvSpPr>
              <p:spPr>
                <a:xfrm>
                  <a:off x="141"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80" name="Text Box 171"/>
                <p:cNvSpPr txBox="1"/>
                <p:nvPr/>
              </p:nvSpPr>
              <p:spPr>
                <a:xfrm>
                  <a:off x="0"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167" name="AutoShape 172"/>
              <p:cNvCxnSpPr>
                <a:stCxn id="49187" idx="3"/>
                <a:endCxn id="49183" idx="0"/>
              </p:cNvCxnSpPr>
              <p:nvPr/>
            </p:nvCxnSpPr>
            <p:spPr>
              <a:xfrm flipH="1">
                <a:off x="524" y="453"/>
                <a:ext cx="94" cy="220"/>
              </a:xfrm>
              <a:prstGeom prst="straightConnector1">
                <a:avLst/>
              </a:prstGeom>
              <a:ln w="25400" cap="flat" cmpd="sng">
                <a:solidFill>
                  <a:schemeClr val="tx1"/>
                </a:solidFill>
                <a:prstDash val="solid"/>
                <a:headEnd type="none" w="med" len="med"/>
                <a:tailEnd type="none" w="med" len="med"/>
              </a:ln>
            </p:spPr>
          </p:cxnSp>
          <p:cxnSp>
            <p:nvCxnSpPr>
              <p:cNvPr id="49168" name="AutoShape 173"/>
              <p:cNvCxnSpPr>
                <a:stCxn id="49183" idx="3"/>
                <a:endCxn id="49179" idx="7"/>
              </p:cNvCxnSpPr>
              <p:nvPr/>
            </p:nvCxnSpPr>
            <p:spPr>
              <a:xfrm flipH="1">
                <a:off x="354" y="886"/>
                <a:ext cx="82" cy="246"/>
              </a:xfrm>
              <a:prstGeom prst="straightConnector1">
                <a:avLst/>
              </a:prstGeom>
              <a:ln w="25400" cap="flat" cmpd="sng">
                <a:solidFill>
                  <a:schemeClr val="tx1"/>
                </a:solidFill>
                <a:prstDash val="solid"/>
                <a:headEnd type="none" w="med" len="med"/>
                <a:tailEnd type="none" w="med" len="med"/>
              </a:ln>
            </p:spPr>
          </p:cxnSp>
          <p:cxnSp>
            <p:nvCxnSpPr>
              <p:cNvPr id="49169" name="AutoShape 174"/>
              <p:cNvCxnSpPr>
                <a:stCxn id="49187" idx="5"/>
                <a:endCxn id="49185" idx="1"/>
              </p:cNvCxnSpPr>
              <p:nvPr/>
            </p:nvCxnSpPr>
            <p:spPr>
              <a:xfrm>
                <a:off x="794" y="453"/>
                <a:ext cx="150" cy="255"/>
              </a:xfrm>
              <a:prstGeom prst="straightConnector1">
                <a:avLst/>
              </a:prstGeom>
              <a:ln w="25400" cap="flat" cmpd="sng">
                <a:solidFill>
                  <a:schemeClr val="tx1"/>
                </a:solidFill>
                <a:prstDash val="solid"/>
                <a:headEnd type="none" w="med" len="med"/>
                <a:tailEnd type="none" w="med" len="med"/>
              </a:ln>
            </p:spPr>
          </p:cxnSp>
          <p:cxnSp>
            <p:nvCxnSpPr>
              <p:cNvPr id="49170" name="AutoShape 175"/>
              <p:cNvCxnSpPr>
                <a:stCxn id="49183" idx="5"/>
                <a:endCxn id="49181" idx="1"/>
              </p:cNvCxnSpPr>
              <p:nvPr/>
            </p:nvCxnSpPr>
            <p:spPr>
              <a:xfrm>
                <a:off x="612" y="886"/>
                <a:ext cx="46" cy="256"/>
              </a:xfrm>
              <a:prstGeom prst="straightConnector1">
                <a:avLst/>
              </a:prstGeom>
              <a:ln w="25400" cap="flat" cmpd="sng">
                <a:solidFill>
                  <a:schemeClr val="tx1"/>
                </a:solidFill>
                <a:prstDash val="solid"/>
                <a:headEnd type="none" w="med" len="med"/>
                <a:tailEnd type="none" w="med" len="med"/>
              </a:ln>
            </p:spPr>
          </p:cxnSp>
          <p:grpSp>
            <p:nvGrpSpPr>
              <p:cNvPr id="49171" name="Group 176"/>
              <p:cNvGrpSpPr/>
              <p:nvPr/>
            </p:nvGrpSpPr>
            <p:grpSpPr>
              <a:xfrm>
                <a:off x="1205" y="855"/>
                <a:ext cx="249" cy="489"/>
                <a:chOff x="0" y="0"/>
                <a:chExt cx="249" cy="489"/>
              </a:xfrm>
            </p:grpSpPr>
            <p:sp>
              <p:nvSpPr>
                <p:cNvPr id="49177" name="Oval 177"/>
                <p:cNvSpPr/>
                <p:nvPr/>
              </p:nvSpPr>
              <p:spPr>
                <a:xfrm>
                  <a:off x="0" y="240"/>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78" name="Text Box 178"/>
                <p:cNvSpPr txBox="1"/>
                <p:nvPr/>
              </p:nvSpPr>
              <p:spPr>
                <a:xfrm>
                  <a:off x="52"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baseline="-16000" dirty="0">
                    <a:latin typeface="Times New Roman" panose="02020603050405020304" pitchFamily="18" charset="0"/>
                    <a:ea typeface="宋体" panose="02010600030101010101" pitchFamily="2" charset="-122"/>
                  </a:endParaRPr>
                </a:p>
              </p:txBody>
            </p:sp>
          </p:grpSp>
          <p:cxnSp>
            <p:nvCxnSpPr>
              <p:cNvPr id="49172" name="AutoShape 179"/>
              <p:cNvCxnSpPr>
                <a:stCxn id="49185" idx="5"/>
                <a:endCxn id="49177" idx="1"/>
              </p:cNvCxnSpPr>
              <p:nvPr/>
            </p:nvCxnSpPr>
            <p:spPr>
              <a:xfrm>
                <a:off x="1121" y="885"/>
                <a:ext cx="120" cy="246"/>
              </a:xfrm>
              <a:prstGeom prst="straightConnector1">
                <a:avLst/>
              </a:prstGeom>
              <a:ln w="25400" cap="flat" cmpd="sng">
                <a:solidFill>
                  <a:schemeClr val="tx1"/>
                </a:solidFill>
                <a:prstDash val="solid"/>
                <a:headEnd type="none" w="med" len="med"/>
                <a:tailEnd type="none" w="med" len="med"/>
              </a:ln>
            </p:spPr>
          </p:cxnSp>
          <p:grpSp>
            <p:nvGrpSpPr>
              <p:cNvPr id="49173" name="Group 180"/>
              <p:cNvGrpSpPr/>
              <p:nvPr/>
            </p:nvGrpSpPr>
            <p:grpSpPr>
              <a:xfrm>
                <a:off x="878" y="1314"/>
                <a:ext cx="249" cy="481"/>
                <a:chOff x="0" y="0"/>
                <a:chExt cx="249" cy="481"/>
              </a:xfrm>
            </p:grpSpPr>
            <p:sp>
              <p:nvSpPr>
                <p:cNvPr id="49175" name="Oval 181"/>
                <p:cNvSpPr/>
                <p:nvPr/>
              </p:nvSpPr>
              <p:spPr>
                <a:xfrm>
                  <a:off x="0" y="232"/>
                  <a:ext cx="249" cy="249"/>
                </a:xfrm>
                <a:prstGeom prst="ellipse">
                  <a:avLst/>
                </a:prstGeom>
                <a:solidFill>
                  <a:schemeClr val="accent1"/>
                </a:solidFill>
                <a:ln w="9525"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49176" name="Text Box 182"/>
                <p:cNvSpPr txBox="1"/>
                <p:nvPr/>
              </p:nvSpPr>
              <p:spPr>
                <a:xfrm>
                  <a:off x="102" y="0"/>
                  <a:ext cx="144" cy="20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baseline="-16000" dirty="0">
                    <a:latin typeface="Times New Roman" panose="02020603050405020304" pitchFamily="18" charset="0"/>
                    <a:ea typeface="宋体" panose="02010600030101010101" pitchFamily="2" charset="-122"/>
                  </a:endParaRPr>
                </a:p>
              </p:txBody>
            </p:sp>
          </p:grpSp>
          <p:cxnSp>
            <p:nvCxnSpPr>
              <p:cNvPr id="49174" name="AutoShape 183"/>
              <p:cNvCxnSpPr>
                <a:stCxn id="49177" idx="3"/>
                <a:endCxn id="49175" idx="7"/>
              </p:cNvCxnSpPr>
              <p:nvPr/>
            </p:nvCxnSpPr>
            <p:spPr>
              <a:xfrm flipH="1">
                <a:off x="1091" y="1308"/>
                <a:ext cx="151" cy="275"/>
              </a:xfrm>
              <a:prstGeom prst="straightConnector1">
                <a:avLst/>
              </a:prstGeom>
              <a:ln w="25400" cap="flat" cmpd="sng">
                <a:solidFill>
                  <a:schemeClr val="tx1"/>
                </a:solidFill>
                <a:prstDash val="solid"/>
                <a:headEnd type="none" w="med" len="med"/>
                <a:tailEnd type="none" w="med" len="med"/>
              </a:ln>
            </p:spPr>
          </p:cxnSp>
        </p:grpSp>
        <p:sp>
          <p:nvSpPr>
            <p:cNvPr id="49161" name="Text Box 189"/>
            <p:cNvSpPr txBox="1"/>
            <p:nvPr/>
          </p:nvSpPr>
          <p:spPr>
            <a:xfrm>
              <a:off x="1221810" y="2840360"/>
              <a:ext cx="40481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楷体_GB2312" pitchFamily="49" charset="-122"/>
                </a:rPr>
                <a:t>D</a:t>
              </a:r>
              <a:endParaRPr lang="en-US" altLang="zh-CN" b="1" dirty="0">
                <a:latin typeface="Times New Roman" panose="02020603050405020304" pitchFamily="18" charset="0"/>
                <a:ea typeface="楷体_GB2312" pitchFamily="49" charset="-122"/>
              </a:endParaRPr>
            </a:p>
          </p:txBody>
        </p:sp>
      </p:grpSp>
      <p:sp>
        <p:nvSpPr>
          <p:cNvPr id="49159" name="Text Box 190"/>
          <p:cNvSpPr txBox="1"/>
          <p:nvPr/>
        </p:nvSpPr>
        <p:spPr>
          <a:xfrm>
            <a:off x="3429000" y="5949950"/>
            <a:ext cx="344805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latin typeface="Times New Roman" panose="02020603050405020304" pitchFamily="18" charset="0"/>
                <a:ea typeface="楷体_GB2312" pitchFamily="49" charset="-122"/>
              </a:rPr>
              <a:t>带平衡因子的二叉树</a:t>
            </a:r>
            <a:endParaRPr lang="zh-CN" altLang="zh-CN"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0179" name="Rectangle 3"/>
          <p:cNvSpPr>
            <a:spLocks noGrp="1"/>
          </p:cNvSpPr>
          <p:nvPr>
            <p:ph type="body" idx="4294967295"/>
          </p:nvPr>
        </p:nvSpPr>
        <p:spPr/>
        <p:txBody>
          <a:bodyPr vert="horz" wrap="square" lIns="91440" tIns="45720" rIns="91440" bIns="45720" anchor="t" anchorCtr="0"/>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BST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转换为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AVL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树</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设表的关键字序列（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13,24,37,90,53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AVL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生成过程为：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80" name="Text Box 217"/>
          <p:cNvSpPr txBox="1"/>
          <p:nvPr/>
        </p:nvSpPr>
        <p:spPr>
          <a:xfrm>
            <a:off x="755650" y="3508375"/>
            <a:ext cx="509588" cy="30797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nvGrpSpPr>
          <p:cNvPr id="4" name="组合 52227"/>
          <p:cNvGrpSpPr/>
          <p:nvPr/>
        </p:nvGrpSpPr>
        <p:grpSpPr>
          <a:xfrm>
            <a:off x="1968500" y="2212975"/>
            <a:ext cx="511175" cy="1603375"/>
            <a:chOff x="0" y="0"/>
            <a:chExt cx="510332" cy="1603177"/>
          </a:xfrm>
        </p:grpSpPr>
        <p:sp>
          <p:nvSpPr>
            <p:cNvPr id="50253" name="Oval 167"/>
            <p:cNvSpPr/>
            <p:nvPr/>
          </p:nvSpPr>
          <p:spPr>
            <a:xfrm>
              <a:off x="47526" y="0"/>
              <a:ext cx="395287" cy="395288"/>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54" name="Text Box 218"/>
            <p:cNvSpPr txBox="1"/>
            <p:nvPr/>
          </p:nvSpPr>
          <p:spPr>
            <a:xfrm>
              <a:off x="0" y="1295400"/>
              <a:ext cx="510332" cy="307777"/>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5" name="组合 52228"/>
          <p:cNvGrpSpPr/>
          <p:nvPr/>
        </p:nvGrpSpPr>
        <p:grpSpPr>
          <a:xfrm>
            <a:off x="3278188" y="2212975"/>
            <a:ext cx="700087" cy="1603375"/>
            <a:chOff x="0" y="0"/>
            <a:chExt cx="700088" cy="1603177"/>
          </a:xfrm>
        </p:grpSpPr>
        <p:grpSp>
          <p:nvGrpSpPr>
            <p:cNvPr id="50248" name="Group 210"/>
            <p:cNvGrpSpPr/>
            <p:nvPr/>
          </p:nvGrpSpPr>
          <p:grpSpPr>
            <a:xfrm>
              <a:off x="0" y="0"/>
              <a:ext cx="700088" cy="928688"/>
              <a:chOff x="0" y="0"/>
              <a:chExt cx="441" cy="585"/>
            </a:xfrm>
          </p:grpSpPr>
          <p:sp>
            <p:nvSpPr>
              <p:cNvPr id="50250" name="Oval 168"/>
              <p:cNvSpPr/>
              <p:nvPr/>
            </p:nvSpPr>
            <p:spPr>
              <a:xfrm>
                <a:off x="0" y="0"/>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51" name="Oval 169"/>
              <p:cNvSpPr/>
              <p:nvPr/>
            </p:nvSpPr>
            <p:spPr>
              <a:xfrm>
                <a:off x="192" y="336"/>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24</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52" name="Line 196"/>
              <p:cNvSpPr/>
              <p:nvPr/>
            </p:nvSpPr>
            <p:spPr>
              <a:xfrm>
                <a:off x="192" y="240"/>
                <a:ext cx="57" cy="96"/>
              </a:xfrm>
              <a:prstGeom prst="line">
                <a:avLst/>
              </a:prstGeom>
              <a:ln w="9525" cap="flat" cmpd="sng">
                <a:solidFill>
                  <a:schemeClr val="tx1"/>
                </a:solidFill>
                <a:prstDash val="solid"/>
                <a:headEnd type="none" w="med" len="med"/>
                <a:tailEnd type="none" w="med" len="med"/>
              </a:ln>
            </p:spPr>
          </p:sp>
        </p:grpSp>
        <p:sp>
          <p:nvSpPr>
            <p:cNvPr id="50249" name="Text Box 219"/>
            <p:cNvSpPr txBox="1"/>
            <p:nvPr/>
          </p:nvSpPr>
          <p:spPr>
            <a:xfrm>
              <a:off x="63128" y="1295400"/>
              <a:ext cx="510332" cy="307777"/>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7" name="组合 52230"/>
          <p:cNvGrpSpPr/>
          <p:nvPr/>
        </p:nvGrpSpPr>
        <p:grpSpPr>
          <a:xfrm>
            <a:off x="4284663" y="2205038"/>
            <a:ext cx="1425575" cy="1608137"/>
            <a:chOff x="0" y="0"/>
            <a:chExt cx="1425501" cy="1607840"/>
          </a:xfrm>
        </p:grpSpPr>
        <p:grpSp>
          <p:nvGrpSpPr>
            <p:cNvPr id="50242" name="Group 211"/>
            <p:cNvGrpSpPr/>
            <p:nvPr/>
          </p:nvGrpSpPr>
          <p:grpSpPr>
            <a:xfrm>
              <a:off x="420614" y="0"/>
              <a:ext cx="1004887" cy="1447800"/>
              <a:chOff x="0" y="0"/>
              <a:chExt cx="633" cy="912"/>
            </a:xfrm>
          </p:grpSpPr>
          <p:sp>
            <p:nvSpPr>
              <p:cNvPr id="50244" name="Line 197"/>
              <p:cNvSpPr/>
              <p:nvPr/>
            </p:nvSpPr>
            <p:spPr>
              <a:xfrm>
                <a:off x="192" y="240"/>
                <a:ext cx="288" cy="432"/>
              </a:xfrm>
              <a:prstGeom prst="line">
                <a:avLst/>
              </a:prstGeom>
              <a:ln w="9525" cap="flat" cmpd="sng">
                <a:solidFill>
                  <a:schemeClr val="tx1"/>
                </a:solidFill>
                <a:prstDash val="solid"/>
                <a:headEnd type="none" w="med" len="med"/>
                <a:tailEnd type="none" w="med" len="med"/>
              </a:ln>
            </p:spPr>
          </p:sp>
          <p:sp>
            <p:nvSpPr>
              <p:cNvPr id="49221" name="Oval 170"/>
              <p:cNvSpPr>
                <a:spLocks noChangeArrowheads="1"/>
              </p:cNvSpPr>
              <p:nvPr/>
            </p:nvSpPr>
            <p:spPr bwMode="auto">
              <a:xfrm>
                <a:off x="0" y="0"/>
                <a:ext cx="249" cy="249"/>
              </a:xfrm>
              <a:prstGeom prst="ellipse">
                <a:avLst/>
              </a:prstGeom>
              <a:solidFill>
                <a:schemeClr val="accent2">
                  <a:lumMod val="75000"/>
                </a:schemeClr>
              </a:solidFill>
              <a:ln w="9525">
                <a:solidFill>
                  <a:schemeClr val="tx1"/>
                </a:solidFill>
                <a:round/>
              </a:ln>
            </p:spPr>
            <p:txBody>
              <a:bodyPr wrap="none" rIns="3600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rPr>
                  <a:t>13</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endParaRPr>
              </a:p>
            </p:txBody>
          </p:sp>
          <p:sp>
            <p:nvSpPr>
              <p:cNvPr id="50246" name="Oval 171"/>
              <p:cNvSpPr/>
              <p:nvPr/>
            </p:nvSpPr>
            <p:spPr>
              <a:xfrm>
                <a:off x="192" y="336"/>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24</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47" name="Oval 172"/>
              <p:cNvSpPr/>
              <p:nvPr/>
            </p:nvSpPr>
            <p:spPr>
              <a:xfrm>
                <a:off x="384" y="663"/>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37</a:t>
                </a:r>
                <a:endParaRPr lang="en-US" altLang="zh-CN" sz="2000" b="1" dirty="0">
                  <a:solidFill>
                    <a:srgbClr val="FFFF00"/>
                  </a:solidFill>
                  <a:latin typeface="Times New Roman" panose="02020603050405020304" pitchFamily="18" charset="0"/>
                  <a:ea typeface="楷体_GB2312" pitchFamily="49" charset="-122"/>
                </a:endParaRPr>
              </a:p>
            </p:txBody>
          </p:sp>
        </p:grpSp>
        <p:sp>
          <p:nvSpPr>
            <p:cNvPr id="50243" name="Text Box 220"/>
            <p:cNvSpPr txBox="1"/>
            <p:nvPr/>
          </p:nvSpPr>
          <p:spPr>
            <a:xfrm>
              <a:off x="0" y="1303096"/>
              <a:ext cx="1158815" cy="30474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非</a:t>
              </a:r>
              <a:r>
                <a:rPr lang="en-US" altLang="zh-CN" sz="2000" b="1" dirty="0">
                  <a:latin typeface="Times New Roman" panose="02020603050405020304" pitchFamily="18" charset="0"/>
                </a:rPr>
                <a:t>AVL</a:t>
              </a:r>
              <a:endParaRPr lang="en-US" altLang="zh-CN" sz="2000" b="1" dirty="0">
                <a:latin typeface="Times New Roman" panose="02020603050405020304" pitchFamily="18" charset="0"/>
              </a:endParaRPr>
            </a:p>
          </p:txBody>
        </p:sp>
      </p:grpSp>
      <p:grpSp>
        <p:nvGrpSpPr>
          <p:cNvPr id="9" name="组合 52229"/>
          <p:cNvGrpSpPr/>
          <p:nvPr/>
        </p:nvGrpSpPr>
        <p:grpSpPr>
          <a:xfrm>
            <a:off x="7023100" y="2212975"/>
            <a:ext cx="1004888" cy="1527175"/>
            <a:chOff x="0" y="0"/>
            <a:chExt cx="1004887" cy="1526977"/>
          </a:xfrm>
        </p:grpSpPr>
        <p:grpSp>
          <p:nvGrpSpPr>
            <p:cNvPr id="50235" name="Group 212"/>
            <p:cNvGrpSpPr/>
            <p:nvPr/>
          </p:nvGrpSpPr>
          <p:grpSpPr>
            <a:xfrm>
              <a:off x="0" y="0"/>
              <a:ext cx="1004887" cy="914400"/>
              <a:chOff x="0" y="0"/>
              <a:chExt cx="633" cy="576"/>
            </a:xfrm>
          </p:grpSpPr>
          <p:sp>
            <p:nvSpPr>
              <p:cNvPr id="50237" name="Oval 173"/>
              <p:cNvSpPr/>
              <p:nvPr/>
            </p:nvSpPr>
            <p:spPr>
              <a:xfrm>
                <a:off x="0"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8" name="Oval 174"/>
              <p:cNvSpPr/>
              <p:nvPr/>
            </p:nvSpPr>
            <p:spPr>
              <a:xfrm>
                <a:off x="192" y="0"/>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24</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9" name="Oval 175"/>
              <p:cNvSpPr/>
              <p:nvPr/>
            </p:nvSpPr>
            <p:spPr>
              <a:xfrm>
                <a:off x="384"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37</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40" name="Line 198"/>
              <p:cNvSpPr/>
              <p:nvPr/>
            </p:nvSpPr>
            <p:spPr>
              <a:xfrm flipH="1">
                <a:off x="201" y="240"/>
                <a:ext cx="48" cy="96"/>
              </a:xfrm>
              <a:prstGeom prst="line">
                <a:avLst/>
              </a:prstGeom>
              <a:ln w="9525" cap="flat" cmpd="sng">
                <a:solidFill>
                  <a:schemeClr val="tx1"/>
                </a:solidFill>
                <a:prstDash val="solid"/>
                <a:headEnd type="none" w="med" len="med"/>
                <a:tailEnd type="none" w="med" len="med"/>
              </a:ln>
            </p:spPr>
          </p:sp>
          <p:sp>
            <p:nvSpPr>
              <p:cNvPr id="50241" name="Line 199"/>
              <p:cNvSpPr/>
              <p:nvPr/>
            </p:nvSpPr>
            <p:spPr>
              <a:xfrm>
                <a:off x="393" y="240"/>
                <a:ext cx="48" cy="96"/>
              </a:xfrm>
              <a:prstGeom prst="line">
                <a:avLst/>
              </a:prstGeom>
              <a:ln w="9525" cap="flat" cmpd="sng">
                <a:solidFill>
                  <a:schemeClr val="tx1"/>
                </a:solidFill>
                <a:prstDash val="solid"/>
                <a:headEnd type="none" w="med" len="med"/>
                <a:tailEnd type="none" w="med" len="med"/>
              </a:ln>
            </p:spPr>
          </p:sp>
        </p:grpSp>
        <p:sp>
          <p:nvSpPr>
            <p:cNvPr id="50236" name="Text Box 221"/>
            <p:cNvSpPr txBox="1"/>
            <p:nvPr/>
          </p:nvSpPr>
          <p:spPr>
            <a:xfrm>
              <a:off x="350538" y="1219200"/>
              <a:ext cx="510333" cy="307777"/>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14" name="组合 52224"/>
          <p:cNvGrpSpPr/>
          <p:nvPr/>
        </p:nvGrpSpPr>
        <p:grpSpPr>
          <a:xfrm>
            <a:off x="669925" y="4013200"/>
            <a:ext cx="1309688" cy="2219325"/>
            <a:chOff x="0" y="0"/>
            <a:chExt cx="1309688" cy="2219201"/>
          </a:xfrm>
        </p:grpSpPr>
        <p:grpSp>
          <p:nvGrpSpPr>
            <p:cNvPr id="50227" name="Group 213"/>
            <p:cNvGrpSpPr/>
            <p:nvPr/>
          </p:nvGrpSpPr>
          <p:grpSpPr>
            <a:xfrm>
              <a:off x="0" y="0"/>
              <a:ext cx="1309688" cy="1433513"/>
              <a:chOff x="0" y="0"/>
              <a:chExt cx="825" cy="903"/>
            </a:xfrm>
          </p:grpSpPr>
          <p:sp>
            <p:nvSpPr>
              <p:cNvPr id="50229" name="Line 201"/>
              <p:cNvSpPr/>
              <p:nvPr/>
            </p:nvSpPr>
            <p:spPr>
              <a:xfrm>
                <a:off x="384" y="231"/>
                <a:ext cx="240" cy="432"/>
              </a:xfrm>
              <a:prstGeom prst="line">
                <a:avLst/>
              </a:prstGeom>
              <a:ln w="9525" cap="flat" cmpd="sng">
                <a:solidFill>
                  <a:schemeClr val="tx1"/>
                </a:solidFill>
                <a:prstDash val="solid"/>
                <a:headEnd type="none" w="med" len="med"/>
                <a:tailEnd type="none" w="med" len="med"/>
              </a:ln>
            </p:spPr>
          </p:sp>
          <p:sp>
            <p:nvSpPr>
              <p:cNvPr id="50230" name="Oval 176"/>
              <p:cNvSpPr/>
              <p:nvPr/>
            </p:nvSpPr>
            <p:spPr>
              <a:xfrm>
                <a:off x="0"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1" name="Oval 177"/>
              <p:cNvSpPr/>
              <p:nvPr/>
            </p:nvSpPr>
            <p:spPr>
              <a:xfrm>
                <a:off x="192" y="0"/>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24</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2" name="Oval 178"/>
              <p:cNvSpPr/>
              <p:nvPr/>
            </p:nvSpPr>
            <p:spPr>
              <a:xfrm>
                <a:off x="384"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37</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3" name="Oval 179"/>
              <p:cNvSpPr/>
              <p:nvPr/>
            </p:nvSpPr>
            <p:spPr>
              <a:xfrm>
                <a:off x="576" y="654"/>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90</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34" name="Line 200"/>
              <p:cNvSpPr/>
              <p:nvPr/>
            </p:nvSpPr>
            <p:spPr>
              <a:xfrm flipH="1">
                <a:off x="192" y="231"/>
                <a:ext cx="48" cy="96"/>
              </a:xfrm>
              <a:prstGeom prst="line">
                <a:avLst/>
              </a:prstGeom>
              <a:ln w="9525" cap="flat" cmpd="sng">
                <a:solidFill>
                  <a:schemeClr val="tx1"/>
                </a:solidFill>
                <a:prstDash val="solid"/>
                <a:headEnd type="none" w="med" len="med"/>
                <a:tailEnd type="none" w="med" len="med"/>
              </a:ln>
            </p:spPr>
          </p:sp>
        </p:grpSp>
        <p:sp>
          <p:nvSpPr>
            <p:cNvPr id="50228" name="Text Box 222"/>
            <p:cNvSpPr txBox="1"/>
            <p:nvPr/>
          </p:nvSpPr>
          <p:spPr>
            <a:xfrm>
              <a:off x="314523" y="1911424"/>
              <a:ext cx="510333" cy="307777"/>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16" name="组合 52223"/>
          <p:cNvGrpSpPr/>
          <p:nvPr/>
        </p:nvGrpSpPr>
        <p:grpSpPr>
          <a:xfrm>
            <a:off x="2251075" y="3960813"/>
            <a:ext cx="1309688" cy="2268537"/>
            <a:chOff x="0" y="0"/>
            <a:chExt cx="1309687" cy="2268266"/>
          </a:xfrm>
        </p:grpSpPr>
        <p:grpSp>
          <p:nvGrpSpPr>
            <p:cNvPr id="50217" name="Group 214"/>
            <p:cNvGrpSpPr/>
            <p:nvPr/>
          </p:nvGrpSpPr>
          <p:grpSpPr>
            <a:xfrm>
              <a:off x="0" y="0"/>
              <a:ext cx="1309687" cy="1890713"/>
              <a:chOff x="0" y="0"/>
              <a:chExt cx="825" cy="1191"/>
            </a:xfrm>
          </p:grpSpPr>
          <p:sp>
            <p:nvSpPr>
              <p:cNvPr id="50219" name="Line 203"/>
              <p:cNvSpPr/>
              <p:nvPr/>
            </p:nvSpPr>
            <p:spPr>
              <a:xfrm>
                <a:off x="393" y="231"/>
                <a:ext cx="240" cy="432"/>
              </a:xfrm>
              <a:prstGeom prst="line">
                <a:avLst/>
              </a:prstGeom>
              <a:ln w="9525" cap="flat" cmpd="sng">
                <a:solidFill>
                  <a:schemeClr val="tx1"/>
                </a:solidFill>
                <a:prstDash val="solid"/>
                <a:headEnd type="none" w="med" len="med"/>
                <a:tailEnd type="none" w="med" len="med"/>
              </a:ln>
            </p:spPr>
          </p:sp>
          <p:sp>
            <p:nvSpPr>
              <p:cNvPr id="50220" name="Oval 180"/>
              <p:cNvSpPr/>
              <p:nvPr/>
            </p:nvSpPr>
            <p:spPr>
              <a:xfrm>
                <a:off x="0"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49197" name="Oval 181"/>
              <p:cNvSpPr>
                <a:spLocks noChangeArrowheads="1"/>
              </p:cNvSpPr>
              <p:nvPr/>
            </p:nvSpPr>
            <p:spPr bwMode="auto">
              <a:xfrm>
                <a:off x="192" y="0"/>
                <a:ext cx="249" cy="249"/>
              </a:xfrm>
              <a:prstGeom prst="ellipse">
                <a:avLst/>
              </a:prstGeom>
              <a:solidFill>
                <a:schemeClr val="accent2">
                  <a:lumMod val="75000"/>
                </a:schemeClr>
              </a:solidFill>
              <a:ln w="9525">
                <a:solidFill>
                  <a:schemeClr val="tx1"/>
                </a:solidFill>
                <a:round/>
              </a:ln>
            </p:spPr>
            <p:txBody>
              <a:bodyPr wrap="none" rIns="3600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rPr>
                  <a:t>24</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endParaRPr>
              </a:p>
            </p:txBody>
          </p:sp>
          <p:sp>
            <p:nvSpPr>
              <p:cNvPr id="49198" name="Oval 182"/>
              <p:cNvSpPr>
                <a:spLocks noChangeArrowheads="1"/>
              </p:cNvSpPr>
              <p:nvPr/>
            </p:nvSpPr>
            <p:spPr bwMode="auto">
              <a:xfrm>
                <a:off x="384" y="327"/>
                <a:ext cx="249" cy="249"/>
              </a:xfrm>
              <a:prstGeom prst="ellipse">
                <a:avLst/>
              </a:prstGeom>
              <a:solidFill>
                <a:schemeClr val="accent2">
                  <a:lumMod val="75000"/>
                </a:schemeClr>
              </a:solidFill>
              <a:ln w="9525">
                <a:solidFill>
                  <a:schemeClr val="tx1"/>
                </a:solidFill>
                <a:round/>
              </a:ln>
            </p:spPr>
            <p:txBody>
              <a:bodyPr wrap="none" rIns="3600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rPr>
                  <a:t>37</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endParaRPr>
              </a:p>
            </p:txBody>
          </p:sp>
          <p:sp>
            <p:nvSpPr>
              <p:cNvPr id="50223" name="Oval 183"/>
              <p:cNvSpPr/>
              <p:nvPr/>
            </p:nvSpPr>
            <p:spPr>
              <a:xfrm>
                <a:off x="576" y="654"/>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90</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24" name="Oval 184"/>
              <p:cNvSpPr/>
              <p:nvPr/>
            </p:nvSpPr>
            <p:spPr>
              <a:xfrm>
                <a:off x="384" y="942"/>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53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25" name="Line 202"/>
              <p:cNvSpPr/>
              <p:nvPr/>
            </p:nvSpPr>
            <p:spPr>
              <a:xfrm flipH="1">
                <a:off x="201" y="231"/>
                <a:ext cx="48" cy="96"/>
              </a:xfrm>
              <a:prstGeom prst="line">
                <a:avLst/>
              </a:prstGeom>
              <a:ln w="9525" cap="flat" cmpd="sng">
                <a:solidFill>
                  <a:schemeClr val="tx1"/>
                </a:solidFill>
                <a:prstDash val="solid"/>
                <a:headEnd type="none" w="med" len="med"/>
                <a:tailEnd type="none" w="med" len="med"/>
              </a:ln>
            </p:spPr>
          </p:sp>
          <p:sp>
            <p:nvSpPr>
              <p:cNvPr id="50226" name="Line 204"/>
              <p:cNvSpPr/>
              <p:nvPr/>
            </p:nvSpPr>
            <p:spPr>
              <a:xfrm flipH="1">
                <a:off x="585" y="903"/>
                <a:ext cx="48" cy="48"/>
              </a:xfrm>
              <a:prstGeom prst="line">
                <a:avLst/>
              </a:prstGeom>
              <a:ln w="9525" cap="flat" cmpd="sng">
                <a:solidFill>
                  <a:schemeClr val="tx1"/>
                </a:solidFill>
                <a:prstDash val="solid"/>
                <a:headEnd type="none" w="med" len="med"/>
                <a:tailEnd type="none" w="med" len="med"/>
              </a:ln>
            </p:spPr>
          </p:sp>
        </p:grpSp>
        <p:sp>
          <p:nvSpPr>
            <p:cNvPr id="50218" name="Text Box 223"/>
            <p:cNvSpPr txBox="1"/>
            <p:nvPr/>
          </p:nvSpPr>
          <p:spPr>
            <a:xfrm>
              <a:off x="12700" y="1960328"/>
              <a:ext cx="1228724" cy="307938"/>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非</a:t>
              </a:r>
              <a:r>
                <a:rPr lang="en-US" altLang="zh-CN" sz="2000" b="1" dirty="0">
                  <a:latin typeface="Times New Roman" panose="02020603050405020304" pitchFamily="18" charset="0"/>
                </a:rPr>
                <a:t>AVL</a:t>
              </a:r>
              <a:endParaRPr lang="en-US" altLang="zh-CN" sz="2000" b="1" dirty="0">
                <a:latin typeface="Times New Roman" panose="02020603050405020304" pitchFamily="18" charset="0"/>
              </a:endParaRPr>
            </a:p>
          </p:txBody>
        </p:sp>
      </p:grpSp>
      <p:grpSp>
        <p:nvGrpSpPr>
          <p:cNvPr id="18" name="组合 2"/>
          <p:cNvGrpSpPr/>
          <p:nvPr/>
        </p:nvGrpSpPr>
        <p:grpSpPr>
          <a:xfrm>
            <a:off x="4619625" y="3940175"/>
            <a:ext cx="1752600" cy="2292350"/>
            <a:chOff x="0" y="0"/>
            <a:chExt cx="1752600" cy="2291056"/>
          </a:xfrm>
        </p:grpSpPr>
        <p:grpSp>
          <p:nvGrpSpPr>
            <p:cNvPr id="50208" name="Group 215"/>
            <p:cNvGrpSpPr/>
            <p:nvPr/>
          </p:nvGrpSpPr>
          <p:grpSpPr>
            <a:xfrm>
              <a:off x="0" y="0"/>
              <a:ext cx="1752600" cy="1981200"/>
              <a:chOff x="0" y="0"/>
              <a:chExt cx="1104" cy="1248"/>
            </a:xfrm>
          </p:grpSpPr>
          <p:sp>
            <p:nvSpPr>
              <p:cNvPr id="50210" name="Line 206"/>
              <p:cNvSpPr/>
              <p:nvPr/>
            </p:nvSpPr>
            <p:spPr>
              <a:xfrm>
                <a:off x="384" y="240"/>
                <a:ext cx="528" cy="768"/>
              </a:xfrm>
              <a:prstGeom prst="line">
                <a:avLst/>
              </a:prstGeom>
              <a:ln w="9525" cap="flat" cmpd="sng">
                <a:solidFill>
                  <a:schemeClr val="tx1"/>
                </a:solidFill>
                <a:prstDash val="solid"/>
                <a:headEnd type="none" w="med" len="med"/>
                <a:tailEnd type="none" w="med" len="med"/>
              </a:ln>
            </p:spPr>
          </p:sp>
          <p:sp>
            <p:nvSpPr>
              <p:cNvPr id="50211" name="Oval 185"/>
              <p:cNvSpPr/>
              <p:nvPr/>
            </p:nvSpPr>
            <p:spPr>
              <a:xfrm>
                <a:off x="0"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49188" name="Oval 186"/>
              <p:cNvSpPr>
                <a:spLocks noChangeArrowheads="1"/>
              </p:cNvSpPr>
              <p:nvPr/>
            </p:nvSpPr>
            <p:spPr bwMode="auto">
              <a:xfrm>
                <a:off x="192" y="0"/>
                <a:ext cx="249" cy="249"/>
              </a:xfrm>
              <a:prstGeom prst="ellipse">
                <a:avLst/>
              </a:prstGeom>
              <a:solidFill>
                <a:schemeClr val="accent2">
                  <a:lumMod val="75000"/>
                </a:schemeClr>
              </a:solidFill>
              <a:ln w="9525">
                <a:solidFill>
                  <a:schemeClr val="tx1"/>
                </a:solidFill>
                <a:round/>
              </a:ln>
            </p:spPr>
            <p:txBody>
              <a:bodyPr wrap="none" rIns="3600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rPr>
                  <a:t>24</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endParaRPr>
              </a:p>
            </p:txBody>
          </p:sp>
          <p:sp>
            <p:nvSpPr>
              <p:cNvPr id="49189" name="Oval 187"/>
              <p:cNvSpPr>
                <a:spLocks noChangeArrowheads="1"/>
              </p:cNvSpPr>
              <p:nvPr/>
            </p:nvSpPr>
            <p:spPr bwMode="auto">
              <a:xfrm>
                <a:off x="384" y="327"/>
                <a:ext cx="249" cy="249"/>
              </a:xfrm>
              <a:prstGeom prst="ellipse">
                <a:avLst/>
              </a:prstGeom>
              <a:solidFill>
                <a:schemeClr val="accent2">
                  <a:lumMod val="75000"/>
                </a:schemeClr>
              </a:solidFill>
              <a:ln w="9525">
                <a:solidFill>
                  <a:schemeClr val="tx1"/>
                </a:solidFill>
                <a:round/>
              </a:ln>
            </p:spPr>
            <p:txBody>
              <a:bodyPr wrap="none" rIns="3600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rPr>
                  <a:t>37</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mn-ea"/>
                </a:endParaRPr>
              </a:p>
            </p:txBody>
          </p:sp>
          <p:sp>
            <p:nvSpPr>
              <p:cNvPr id="50214" name="Oval 188"/>
              <p:cNvSpPr/>
              <p:nvPr/>
            </p:nvSpPr>
            <p:spPr>
              <a:xfrm>
                <a:off x="855" y="999"/>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90</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15" name="Oval 189"/>
              <p:cNvSpPr/>
              <p:nvPr/>
            </p:nvSpPr>
            <p:spPr>
              <a:xfrm>
                <a:off x="624" y="672"/>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53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16" name="Line 205"/>
              <p:cNvSpPr/>
              <p:nvPr/>
            </p:nvSpPr>
            <p:spPr>
              <a:xfrm flipH="1">
                <a:off x="192" y="240"/>
                <a:ext cx="48" cy="96"/>
              </a:xfrm>
              <a:prstGeom prst="line">
                <a:avLst/>
              </a:prstGeom>
              <a:ln w="9525" cap="flat" cmpd="sng">
                <a:solidFill>
                  <a:schemeClr val="tx1"/>
                </a:solidFill>
                <a:prstDash val="solid"/>
                <a:headEnd type="none" w="med" len="med"/>
                <a:tailEnd type="none" w="med" len="med"/>
              </a:ln>
            </p:spPr>
          </p:sp>
        </p:grpSp>
        <p:sp>
          <p:nvSpPr>
            <p:cNvPr id="50209" name="Text Box 224"/>
            <p:cNvSpPr txBox="1"/>
            <p:nvPr/>
          </p:nvSpPr>
          <p:spPr>
            <a:xfrm>
              <a:off x="393146" y="1983432"/>
              <a:ext cx="768416" cy="307624"/>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非</a:t>
              </a: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20" name="组合 1"/>
          <p:cNvGrpSpPr/>
          <p:nvPr/>
        </p:nvGrpSpPr>
        <p:grpSpPr>
          <a:xfrm>
            <a:off x="6926263" y="3940175"/>
            <a:ext cx="1462087" cy="2271713"/>
            <a:chOff x="0" y="0"/>
            <a:chExt cx="1462088" cy="2271464"/>
          </a:xfrm>
        </p:grpSpPr>
        <p:grpSp>
          <p:nvGrpSpPr>
            <p:cNvPr id="50198" name="Group 216"/>
            <p:cNvGrpSpPr/>
            <p:nvPr/>
          </p:nvGrpSpPr>
          <p:grpSpPr>
            <a:xfrm>
              <a:off x="0" y="0"/>
              <a:ext cx="1462088" cy="1462088"/>
              <a:chOff x="0" y="0"/>
              <a:chExt cx="921" cy="921"/>
            </a:xfrm>
          </p:grpSpPr>
          <p:sp>
            <p:nvSpPr>
              <p:cNvPr id="50200" name="Line 208"/>
              <p:cNvSpPr/>
              <p:nvPr/>
            </p:nvSpPr>
            <p:spPr>
              <a:xfrm>
                <a:off x="432" y="240"/>
                <a:ext cx="288" cy="432"/>
              </a:xfrm>
              <a:prstGeom prst="line">
                <a:avLst/>
              </a:prstGeom>
              <a:ln w="9525" cap="flat" cmpd="sng">
                <a:solidFill>
                  <a:schemeClr val="tx1"/>
                </a:solidFill>
                <a:prstDash val="solid"/>
                <a:headEnd type="none" w="med" len="med"/>
                <a:tailEnd type="none" w="med" len="med"/>
              </a:ln>
            </p:spPr>
          </p:sp>
          <p:sp>
            <p:nvSpPr>
              <p:cNvPr id="50201" name="Oval 190"/>
              <p:cNvSpPr/>
              <p:nvPr/>
            </p:nvSpPr>
            <p:spPr>
              <a:xfrm>
                <a:off x="0" y="327"/>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13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02" name="Oval 191"/>
              <p:cNvSpPr/>
              <p:nvPr/>
            </p:nvSpPr>
            <p:spPr>
              <a:xfrm>
                <a:off x="192" y="0"/>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24</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03" name="Oval 192"/>
              <p:cNvSpPr/>
              <p:nvPr/>
            </p:nvSpPr>
            <p:spPr>
              <a:xfrm>
                <a:off x="240" y="672"/>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37</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04" name="Oval 193"/>
              <p:cNvSpPr/>
              <p:nvPr/>
            </p:nvSpPr>
            <p:spPr>
              <a:xfrm>
                <a:off x="672" y="663"/>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90</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05" name="Oval 194"/>
              <p:cNvSpPr/>
              <p:nvPr/>
            </p:nvSpPr>
            <p:spPr>
              <a:xfrm>
                <a:off x="441" y="336"/>
                <a:ext cx="249" cy="249"/>
              </a:xfrm>
              <a:prstGeom prst="ellipse">
                <a:avLst/>
              </a:prstGeom>
              <a:solidFill>
                <a:schemeClr val="accent1"/>
              </a:solidFill>
              <a:ln w="9525" cap="flat" cmpd="sng">
                <a:solidFill>
                  <a:schemeClr val="tx1"/>
                </a:solidFill>
                <a:prstDash val="solid"/>
                <a:headEnd type="none" w="med" len="med"/>
                <a:tailEnd type="none" w="med" len="med"/>
              </a:ln>
            </p:spPr>
            <p:txBody>
              <a:bodyPr wrap="none" rIns="360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Times New Roman" panose="02020603050405020304" pitchFamily="18" charset="0"/>
                    <a:ea typeface="楷体_GB2312" pitchFamily="49" charset="-122"/>
                  </a:rPr>
                  <a:t>53</a:t>
                </a:r>
                <a:endParaRPr lang="en-US" altLang="zh-CN" sz="2000" b="1" dirty="0">
                  <a:solidFill>
                    <a:srgbClr val="FFFF00"/>
                  </a:solidFill>
                  <a:latin typeface="Times New Roman" panose="02020603050405020304" pitchFamily="18" charset="0"/>
                  <a:ea typeface="楷体_GB2312" pitchFamily="49" charset="-122"/>
                </a:endParaRPr>
              </a:p>
            </p:txBody>
          </p:sp>
          <p:sp>
            <p:nvSpPr>
              <p:cNvPr id="50206" name="Line 207"/>
              <p:cNvSpPr/>
              <p:nvPr/>
            </p:nvSpPr>
            <p:spPr>
              <a:xfrm flipH="1">
                <a:off x="192" y="240"/>
                <a:ext cx="48" cy="96"/>
              </a:xfrm>
              <a:prstGeom prst="line">
                <a:avLst/>
              </a:prstGeom>
              <a:ln w="9525" cap="flat" cmpd="sng">
                <a:solidFill>
                  <a:schemeClr val="tx1"/>
                </a:solidFill>
                <a:prstDash val="solid"/>
                <a:headEnd type="none" w="med" len="med"/>
                <a:tailEnd type="none" w="med" len="med"/>
              </a:ln>
            </p:spPr>
          </p:sp>
          <p:sp>
            <p:nvSpPr>
              <p:cNvPr id="50207" name="Line 209"/>
              <p:cNvSpPr/>
              <p:nvPr/>
            </p:nvSpPr>
            <p:spPr>
              <a:xfrm flipH="1">
                <a:off x="432" y="576"/>
                <a:ext cx="48" cy="96"/>
              </a:xfrm>
              <a:prstGeom prst="line">
                <a:avLst/>
              </a:prstGeom>
              <a:ln w="9525" cap="flat" cmpd="sng">
                <a:solidFill>
                  <a:schemeClr val="tx1"/>
                </a:solidFill>
                <a:prstDash val="solid"/>
                <a:headEnd type="none" w="med" len="med"/>
                <a:tailEnd type="none" w="med" len="med"/>
              </a:ln>
            </p:spPr>
          </p:sp>
        </p:grpSp>
        <p:sp>
          <p:nvSpPr>
            <p:cNvPr id="50199" name="Text Box 225"/>
            <p:cNvSpPr txBox="1"/>
            <p:nvPr/>
          </p:nvSpPr>
          <p:spPr>
            <a:xfrm>
              <a:off x="591715" y="1963687"/>
              <a:ext cx="510333" cy="307777"/>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AVL</a:t>
              </a:r>
              <a:endParaRPr lang="en-US" altLang="zh-CN" sz="2000" b="1" dirty="0">
                <a:latin typeface="Times New Roman" panose="02020603050405020304" pitchFamily="18" charset="0"/>
                <a:ea typeface="楷体_GB2312" pitchFamily="49" charset="-122"/>
              </a:endParaRPr>
            </a:p>
          </p:txBody>
        </p:sp>
      </p:grpSp>
      <p:grpSp>
        <p:nvGrpSpPr>
          <p:cNvPr id="22" name="Group 226"/>
          <p:cNvGrpSpPr/>
          <p:nvPr/>
        </p:nvGrpSpPr>
        <p:grpSpPr>
          <a:xfrm>
            <a:off x="6030913" y="2744788"/>
            <a:ext cx="685800" cy="381000"/>
            <a:chOff x="0" y="0"/>
            <a:chExt cx="432" cy="240"/>
          </a:xfrm>
        </p:grpSpPr>
        <p:sp>
          <p:nvSpPr>
            <p:cNvPr id="50196" name="AutoShape 227"/>
            <p:cNvSpPr/>
            <p:nvPr/>
          </p:nvSpPr>
          <p:spPr>
            <a:xfrm>
              <a:off x="0" y="192"/>
              <a:ext cx="432" cy="48"/>
            </a:xfrm>
            <a:prstGeom prst="rightArrow">
              <a:avLst>
                <a:gd name="adj1" fmla="val 50000"/>
                <a:gd name="adj2" fmla="val 2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50197" name="Text Box 228"/>
            <p:cNvSpPr txBox="1"/>
            <p:nvPr/>
          </p:nvSpPr>
          <p:spPr>
            <a:xfrm>
              <a:off x="48" y="0"/>
              <a:ext cx="384" cy="2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zh-CN" sz="1600" b="1" dirty="0">
                  <a:solidFill>
                    <a:srgbClr val="FF0000"/>
                  </a:solidFill>
                  <a:latin typeface="Times New Roman" panose="02020603050405020304" pitchFamily="18" charset="0"/>
                  <a:ea typeface="宋体" panose="02010600030101010101" pitchFamily="2" charset="-122"/>
                </a:rPr>
                <a:t>旋转</a:t>
              </a:r>
              <a:endParaRPr lang="zh-CN" altLang="zh-CN" sz="1600" dirty="0">
                <a:solidFill>
                  <a:srgbClr val="FF0000"/>
                </a:solidFill>
                <a:latin typeface="Times New Roman" panose="02020603050405020304" pitchFamily="18" charset="0"/>
                <a:ea typeface="宋体" panose="02010600030101010101" pitchFamily="2" charset="-122"/>
              </a:endParaRPr>
            </a:p>
          </p:txBody>
        </p:sp>
      </p:grpSp>
      <p:grpSp>
        <p:nvGrpSpPr>
          <p:cNvPr id="23" name="Group 229"/>
          <p:cNvGrpSpPr/>
          <p:nvPr/>
        </p:nvGrpSpPr>
        <p:grpSpPr>
          <a:xfrm>
            <a:off x="3744913" y="4549775"/>
            <a:ext cx="685800" cy="381000"/>
            <a:chOff x="0" y="0"/>
            <a:chExt cx="432" cy="240"/>
          </a:xfrm>
        </p:grpSpPr>
        <p:sp>
          <p:nvSpPr>
            <p:cNvPr id="50194" name="AutoShape 230"/>
            <p:cNvSpPr/>
            <p:nvPr/>
          </p:nvSpPr>
          <p:spPr>
            <a:xfrm>
              <a:off x="0" y="192"/>
              <a:ext cx="432" cy="48"/>
            </a:xfrm>
            <a:prstGeom prst="rightArrow">
              <a:avLst>
                <a:gd name="adj1" fmla="val 50000"/>
                <a:gd name="adj2" fmla="val 2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50195" name="Text Box 231"/>
            <p:cNvSpPr txBox="1"/>
            <p:nvPr/>
          </p:nvSpPr>
          <p:spPr>
            <a:xfrm>
              <a:off x="48" y="0"/>
              <a:ext cx="384" cy="2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zh-CN" sz="1600" b="1" dirty="0">
                  <a:solidFill>
                    <a:srgbClr val="FF0000"/>
                  </a:solidFill>
                  <a:latin typeface="Times New Roman" panose="02020603050405020304" pitchFamily="18" charset="0"/>
                  <a:ea typeface="宋体" panose="02010600030101010101" pitchFamily="2" charset="-122"/>
                </a:rPr>
                <a:t>旋转</a:t>
              </a:r>
              <a:endParaRPr lang="zh-CN" altLang="zh-CN" sz="1600" dirty="0">
                <a:solidFill>
                  <a:srgbClr val="FF0000"/>
                </a:solidFill>
                <a:latin typeface="Times New Roman" panose="02020603050405020304" pitchFamily="18" charset="0"/>
                <a:ea typeface="宋体" panose="02010600030101010101" pitchFamily="2" charset="-122"/>
              </a:endParaRPr>
            </a:p>
          </p:txBody>
        </p:sp>
      </p:grpSp>
      <p:grpSp>
        <p:nvGrpSpPr>
          <p:cNvPr id="24" name="Group 232"/>
          <p:cNvGrpSpPr/>
          <p:nvPr/>
        </p:nvGrpSpPr>
        <p:grpSpPr>
          <a:xfrm>
            <a:off x="6030913" y="4473575"/>
            <a:ext cx="685800" cy="381000"/>
            <a:chOff x="0" y="0"/>
            <a:chExt cx="432" cy="240"/>
          </a:xfrm>
        </p:grpSpPr>
        <p:sp>
          <p:nvSpPr>
            <p:cNvPr id="50192" name="AutoShape 233"/>
            <p:cNvSpPr/>
            <p:nvPr/>
          </p:nvSpPr>
          <p:spPr>
            <a:xfrm>
              <a:off x="0" y="192"/>
              <a:ext cx="432" cy="48"/>
            </a:xfrm>
            <a:prstGeom prst="rightArrow">
              <a:avLst>
                <a:gd name="adj1" fmla="val 50000"/>
                <a:gd name="adj2" fmla="val 2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楷体_GB2312" pitchFamily="49" charset="-122"/>
              </a:endParaRPr>
            </a:p>
          </p:txBody>
        </p:sp>
        <p:sp>
          <p:nvSpPr>
            <p:cNvPr id="50193" name="Text Box 234"/>
            <p:cNvSpPr txBox="1"/>
            <p:nvPr/>
          </p:nvSpPr>
          <p:spPr>
            <a:xfrm>
              <a:off x="48" y="0"/>
              <a:ext cx="384" cy="2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zh-CN" sz="1600" b="1" dirty="0">
                  <a:solidFill>
                    <a:srgbClr val="FF0000"/>
                  </a:solidFill>
                  <a:latin typeface="Times New Roman" panose="02020603050405020304" pitchFamily="18" charset="0"/>
                  <a:ea typeface="宋体" panose="02010600030101010101" pitchFamily="2" charset="-122"/>
                </a:rPr>
                <a:t>旋转</a:t>
              </a:r>
              <a:endParaRPr lang="zh-CN" altLang="zh-CN" sz="1600"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1203" name="Rectangle 3"/>
          <p:cNvSpPr>
            <a:spLocks noGrp="1"/>
          </p:cNvSpPr>
          <p:nvPr>
            <p:ph type="body" idx="4294967295"/>
          </p:nvPr>
        </p:nvSpPr>
        <p:spPr/>
        <p:txBody>
          <a:bodyPr vert="horz" wrap="square" lIns="91440" tIns="45720" rIns="91440" bIns="45720" anchor="t" anchorCtr="0"/>
          <a:p>
            <a:pPr>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调整形态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LL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型平衡旋转（向右）</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RR</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型平衡旋转（向左）</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LR</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型平衡旋转（先左后右）</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RL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型平衡旋转（先右后左）</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调整</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最小不平衡树</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离插入点最近</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，平衡因子超出范围的节点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2227" name="Rectangle 3"/>
          <p:cNvSpPr>
            <a:spLocks noGrp="1"/>
          </p:cNvSpPr>
          <p:nvPr>
            <p:ph type="body" idx="4294967295"/>
          </p:nvPr>
        </p:nvSpPr>
        <p:spPr/>
        <p:txBody>
          <a:bodyPr vert="horz" wrap="square" lIns="91440" tIns="45720" rIns="91440" bIns="45720" anchor="t" anchorCtr="0"/>
          <a:p>
            <a:pPr>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调整形态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LL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型平衡旋转</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失去平衡点的平衡因子为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，其左孩子的平衡因子为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684213" y="2606675"/>
            <a:ext cx="2532062" cy="2889250"/>
            <a:chOff x="0" y="0"/>
            <a:chExt cx="2532062" cy="2889250"/>
          </a:xfrm>
        </p:grpSpPr>
        <p:sp>
          <p:nvSpPr>
            <p:cNvPr id="52272" name="Text Box 5"/>
            <p:cNvSpPr txBox="1"/>
            <p:nvPr/>
          </p:nvSpPr>
          <p:spPr>
            <a:xfrm>
              <a:off x="719137" y="2519363"/>
              <a:ext cx="882650"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1800" b="1" dirty="0">
                  <a:latin typeface="Times New Roman" panose="02020603050405020304" pitchFamily="18" charset="0"/>
                  <a:ea typeface="宋体" panose="02010600030101010101" pitchFamily="2" charset="-122"/>
                </a:rPr>
                <a:t>插入前</a:t>
              </a:r>
              <a:endParaRPr lang="zh-CN" altLang="zh-CN" sz="1800" b="1" dirty="0">
                <a:latin typeface="Times New Roman" panose="02020603050405020304" pitchFamily="18" charset="0"/>
                <a:ea typeface="楷体_GB2312" pitchFamily="49" charset="-122"/>
              </a:endParaRPr>
            </a:p>
          </p:txBody>
        </p:sp>
        <p:grpSp>
          <p:nvGrpSpPr>
            <p:cNvPr id="52273" name="Group 6"/>
            <p:cNvGrpSpPr/>
            <p:nvPr/>
          </p:nvGrpSpPr>
          <p:grpSpPr>
            <a:xfrm>
              <a:off x="0" y="0"/>
              <a:ext cx="2532062" cy="2362200"/>
              <a:chOff x="0" y="0"/>
              <a:chExt cx="1595" cy="1488"/>
            </a:xfrm>
          </p:grpSpPr>
          <p:grpSp>
            <p:nvGrpSpPr>
              <p:cNvPr id="52274" name="Group 7"/>
              <p:cNvGrpSpPr/>
              <p:nvPr/>
            </p:nvGrpSpPr>
            <p:grpSpPr>
              <a:xfrm>
                <a:off x="0" y="0"/>
                <a:ext cx="1248" cy="1488"/>
                <a:chOff x="0" y="0"/>
                <a:chExt cx="1248" cy="1488"/>
              </a:xfrm>
            </p:grpSpPr>
            <p:sp>
              <p:nvSpPr>
                <p:cNvPr id="52279" name="Oval 8"/>
                <p:cNvSpPr/>
                <p:nvPr/>
              </p:nvSpPr>
              <p:spPr>
                <a:xfrm>
                  <a:off x="612"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80" name="Line 9"/>
                <p:cNvSpPr/>
                <p:nvPr/>
              </p:nvSpPr>
              <p:spPr>
                <a:xfrm>
                  <a:off x="912" y="336"/>
                  <a:ext cx="192" cy="288"/>
                </a:xfrm>
                <a:prstGeom prst="line">
                  <a:avLst/>
                </a:prstGeom>
                <a:ln w="9525" cap="flat" cmpd="sng">
                  <a:solidFill>
                    <a:schemeClr val="tx1"/>
                  </a:solidFill>
                  <a:prstDash val="solid"/>
                  <a:headEnd type="none" w="med" len="med"/>
                  <a:tailEnd type="none" w="med" len="med"/>
                </a:ln>
              </p:spPr>
            </p:sp>
            <p:sp>
              <p:nvSpPr>
                <p:cNvPr id="52281" name="Line 10"/>
                <p:cNvSpPr/>
                <p:nvPr/>
              </p:nvSpPr>
              <p:spPr>
                <a:xfrm flipH="1">
                  <a:off x="480" y="336"/>
                  <a:ext cx="192" cy="288"/>
                </a:xfrm>
                <a:prstGeom prst="line">
                  <a:avLst/>
                </a:prstGeom>
                <a:ln w="9525" cap="flat" cmpd="sng">
                  <a:solidFill>
                    <a:schemeClr val="tx1"/>
                  </a:solidFill>
                  <a:prstDash val="solid"/>
                  <a:headEnd type="none" w="med" len="med"/>
                  <a:tailEnd type="none" w="med" len="med"/>
                </a:ln>
              </p:spPr>
            </p:sp>
            <p:sp>
              <p:nvSpPr>
                <p:cNvPr id="52282" name="Rectangle 11"/>
                <p:cNvSpPr/>
                <p:nvPr/>
              </p:nvSpPr>
              <p:spPr>
                <a:xfrm>
                  <a:off x="1008" y="619"/>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83" name="Oval 12"/>
                <p:cNvSpPr/>
                <p:nvPr/>
              </p:nvSpPr>
              <p:spPr>
                <a:xfrm>
                  <a:off x="216" y="595"/>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84" name="Rectangle 13"/>
                <p:cNvSpPr/>
                <p:nvPr/>
              </p:nvSpPr>
              <p:spPr>
                <a:xfrm>
                  <a:off x="528" y="120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85" name="Rectangle 14"/>
                <p:cNvSpPr/>
                <p:nvPr/>
              </p:nvSpPr>
              <p:spPr>
                <a:xfrm>
                  <a:off x="0" y="120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86" name="Line 15"/>
                <p:cNvSpPr/>
                <p:nvPr/>
              </p:nvSpPr>
              <p:spPr>
                <a:xfrm flipH="1">
                  <a:off x="96" y="882"/>
                  <a:ext cx="192" cy="318"/>
                </a:xfrm>
                <a:prstGeom prst="line">
                  <a:avLst/>
                </a:prstGeom>
                <a:ln w="9525" cap="flat" cmpd="sng">
                  <a:solidFill>
                    <a:schemeClr val="tx1"/>
                  </a:solidFill>
                  <a:prstDash val="solid"/>
                  <a:headEnd type="none" w="med" len="med"/>
                  <a:tailEnd type="none" w="med" len="med"/>
                </a:ln>
              </p:spPr>
            </p:sp>
            <p:sp>
              <p:nvSpPr>
                <p:cNvPr id="52287" name="Line 16"/>
                <p:cNvSpPr/>
                <p:nvPr/>
              </p:nvSpPr>
              <p:spPr>
                <a:xfrm>
                  <a:off x="528" y="875"/>
                  <a:ext cx="144" cy="325"/>
                </a:xfrm>
                <a:prstGeom prst="line">
                  <a:avLst/>
                </a:prstGeom>
                <a:ln w="9525" cap="flat" cmpd="sng">
                  <a:solidFill>
                    <a:schemeClr val="tx1"/>
                  </a:solidFill>
                  <a:prstDash val="solid"/>
                  <a:headEnd type="none" w="med" len="med"/>
                  <a:tailEnd type="none" w="med" len="med"/>
                </a:ln>
              </p:spPr>
            </p:sp>
          </p:grpSp>
          <p:sp>
            <p:nvSpPr>
              <p:cNvPr id="52275" name="Text Box 17"/>
              <p:cNvSpPr txBox="1"/>
              <p:nvPr/>
            </p:nvSpPr>
            <p:spPr>
              <a:xfrm>
                <a:off x="291" y="1259"/>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76" name="Text Box 18"/>
              <p:cNvSpPr txBox="1"/>
              <p:nvPr/>
            </p:nvSpPr>
            <p:spPr>
              <a:xfrm>
                <a:off x="873" y="1248"/>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77" name="Text Box 19"/>
              <p:cNvSpPr txBox="1"/>
              <p:nvPr/>
            </p:nvSpPr>
            <p:spPr>
              <a:xfrm>
                <a:off x="1307" y="635"/>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78" name="Rectangle 20"/>
              <p:cNvSpPr/>
              <p:nvPr/>
            </p:nvSpPr>
            <p:spPr>
              <a:xfrm>
                <a:off x="635" y="639"/>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grpSp>
      <p:sp>
        <p:nvSpPr>
          <p:cNvPr id="51221" name="Text Box 60"/>
          <p:cNvSpPr txBox="1"/>
          <p:nvPr/>
        </p:nvSpPr>
        <p:spPr>
          <a:xfrm>
            <a:off x="3492500" y="5846763"/>
            <a:ext cx="2520950"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solidFill>
                  <a:srgbClr val="FF0000"/>
                </a:solidFill>
                <a:latin typeface="Times New Roman" panose="02020603050405020304" pitchFamily="18" charset="0"/>
                <a:ea typeface="楷体_GB2312" pitchFamily="49" charset="-122"/>
              </a:rPr>
              <a:t>单向右旋</a:t>
            </a:r>
            <a:endParaRPr lang="zh-CN" altLang="zh-CN" b="1" dirty="0">
              <a:solidFill>
                <a:srgbClr val="FF0000"/>
              </a:solidFill>
              <a:latin typeface="Times New Roman" panose="02020603050405020304" pitchFamily="18" charset="0"/>
              <a:ea typeface="楷体_GB2312" pitchFamily="49" charset="-122"/>
            </a:endParaRPr>
          </a:p>
        </p:txBody>
      </p:sp>
      <p:grpSp>
        <p:nvGrpSpPr>
          <p:cNvPr id="5" name="组合 3"/>
          <p:cNvGrpSpPr/>
          <p:nvPr/>
        </p:nvGrpSpPr>
        <p:grpSpPr>
          <a:xfrm>
            <a:off x="6207125" y="2606675"/>
            <a:ext cx="2541588" cy="2817813"/>
            <a:chOff x="0" y="0"/>
            <a:chExt cx="2541588" cy="2817813"/>
          </a:xfrm>
        </p:grpSpPr>
        <p:grpSp>
          <p:nvGrpSpPr>
            <p:cNvPr id="52254" name="Group 42"/>
            <p:cNvGrpSpPr/>
            <p:nvPr/>
          </p:nvGrpSpPr>
          <p:grpSpPr>
            <a:xfrm>
              <a:off x="0" y="0"/>
              <a:ext cx="2541588" cy="2151063"/>
              <a:chOff x="0" y="0"/>
              <a:chExt cx="1601" cy="1355"/>
            </a:xfrm>
          </p:grpSpPr>
          <p:grpSp>
            <p:nvGrpSpPr>
              <p:cNvPr id="52256" name="Group 43"/>
              <p:cNvGrpSpPr/>
              <p:nvPr/>
            </p:nvGrpSpPr>
            <p:grpSpPr>
              <a:xfrm>
                <a:off x="0" y="0"/>
                <a:ext cx="1284" cy="1355"/>
                <a:chOff x="0" y="0"/>
                <a:chExt cx="1284" cy="1355"/>
              </a:xfrm>
            </p:grpSpPr>
            <p:sp>
              <p:nvSpPr>
                <p:cNvPr id="52261" name="Line 44"/>
                <p:cNvSpPr/>
                <p:nvPr/>
              </p:nvSpPr>
              <p:spPr>
                <a:xfrm flipH="1">
                  <a:off x="660" y="824"/>
                  <a:ext cx="144" cy="240"/>
                </a:xfrm>
                <a:prstGeom prst="line">
                  <a:avLst/>
                </a:prstGeom>
                <a:ln w="9525" cap="flat" cmpd="sng">
                  <a:solidFill>
                    <a:schemeClr val="tx1"/>
                  </a:solidFill>
                  <a:prstDash val="solid"/>
                  <a:headEnd type="none" w="med" len="med"/>
                  <a:tailEnd type="none" w="med" len="med"/>
                </a:ln>
              </p:spPr>
            </p:sp>
            <p:sp>
              <p:nvSpPr>
                <p:cNvPr id="52262" name="Line 45"/>
                <p:cNvSpPr/>
                <p:nvPr/>
              </p:nvSpPr>
              <p:spPr>
                <a:xfrm>
                  <a:off x="1044" y="824"/>
                  <a:ext cx="144" cy="240"/>
                </a:xfrm>
                <a:prstGeom prst="line">
                  <a:avLst/>
                </a:prstGeom>
                <a:ln w="9525" cap="flat" cmpd="sng">
                  <a:solidFill>
                    <a:schemeClr val="tx1"/>
                  </a:solidFill>
                  <a:prstDash val="solid"/>
                  <a:headEnd type="none" w="med" len="med"/>
                  <a:tailEnd type="none" w="med" len="med"/>
                </a:ln>
              </p:spPr>
            </p:sp>
            <p:sp>
              <p:nvSpPr>
                <p:cNvPr id="52263" name="Line 46"/>
                <p:cNvSpPr/>
                <p:nvPr/>
              </p:nvSpPr>
              <p:spPr>
                <a:xfrm flipH="1">
                  <a:off x="132" y="288"/>
                  <a:ext cx="192" cy="240"/>
                </a:xfrm>
                <a:prstGeom prst="line">
                  <a:avLst/>
                </a:prstGeom>
                <a:ln w="9525" cap="flat" cmpd="sng">
                  <a:solidFill>
                    <a:schemeClr val="tx1"/>
                  </a:solidFill>
                  <a:prstDash val="solid"/>
                  <a:headEnd type="none" w="med" len="med"/>
                  <a:tailEnd type="none" w="med" len="med"/>
                </a:ln>
              </p:spPr>
            </p:sp>
            <p:sp>
              <p:nvSpPr>
                <p:cNvPr id="52264" name="Line 47"/>
                <p:cNvSpPr/>
                <p:nvPr/>
              </p:nvSpPr>
              <p:spPr>
                <a:xfrm>
                  <a:off x="624" y="240"/>
                  <a:ext cx="276" cy="288"/>
                </a:xfrm>
                <a:prstGeom prst="line">
                  <a:avLst/>
                </a:prstGeom>
                <a:ln w="9525" cap="flat" cmpd="sng">
                  <a:solidFill>
                    <a:schemeClr val="tx1"/>
                  </a:solidFill>
                  <a:prstDash val="solid"/>
                  <a:headEnd type="none" w="med" len="med"/>
                  <a:tailEnd type="none" w="med" len="med"/>
                </a:ln>
              </p:spPr>
            </p:sp>
            <p:sp>
              <p:nvSpPr>
                <p:cNvPr id="52265" name="Oval 48"/>
                <p:cNvSpPr/>
                <p:nvPr/>
              </p:nvSpPr>
              <p:spPr>
                <a:xfrm>
                  <a:off x="324"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66" name="Oval 49"/>
                <p:cNvSpPr/>
                <p:nvPr/>
              </p:nvSpPr>
              <p:spPr>
                <a:xfrm>
                  <a:off x="756" y="506"/>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67" name="Rectangle 50"/>
                <p:cNvSpPr/>
                <p:nvPr/>
              </p:nvSpPr>
              <p:spPr>
                <a:xfrm>
                  <a:off x="499"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68" name="Rectangle 51"/>
                <p:cNvSpPr/>
                <p:nvPr/>
              </p:nvSpPr>
              <p:spPr>
                <a:xfrm>
                  <a:off x="1044"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grpSp>
              <p:nvGrpSpPr>
                <p:cNvPr id="52269" name="Group 52"/>
                <p:cNvGrpSpPr/>
                <p:nvPr/>
              </p:nvGrpSpPr>
              <p:grpSpPr>
                <a:xfrm>
                  <a:off x="0" y="539"/>
                  <a:ext cx="240" cy="430"/>
                  <a:chOff x="0" y="0"/>
                  <a:chExt cx="240" cy="430"/>
                </a:xfrm>
              </p:grpSpPr>
              <p:sp>
                <p:nvSpPr>
                  <p:cNvPr id="52270" name="Rectangle 53"/>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71" name="Rectangle 54"/>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grpSp>
          <p:sp>
            <p:nvSpPr>
              <p:cNvPr id="52257" name="Text Box 55"/>
              <p:cNvSpPr txBox="1"/>
              <p:nvPr/>
            </p:nvSpPr>
            <p:spPr>
              <a:xfrm>
                <a:off x="288" y="576"/>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2258" name="Text Box 56"/>
              <p:cNvSpPr txBox="1"/>
              <p:nvPr/>
            </p:nvSpPr>
            <p:spPr>
              <a:xfrm>
                <a:off x="768" y="1104"/>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59" name="Text Box 57"/>
              <p:cNvSpPr txBox="1"/>
              <p:nvPr/>
            </p:nvSpPr>
            <p:spPr>
              <a:xfrm>
                <a:off x="1344" y="1104"/>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60" name="Text Box 58"/>
              <p:cNvSpPr txBox="1"/>
              <p:nvPr/>
            </p:nvSpPr>
            <p:spPr>
              <a:xfrm>
                <a:off x="1152" y="576"/>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sp>
          <p:nvSpPr>
            <p:cNvPr id="52255" name="Text Box 5"/>
            <p:cNvSpPr txBox="1"/>
            <p:nvPr/>
          </p:nvSpPr>
          <p:spPr>
            <a:xfrm>
              <a:off x="593725" y="2447925"/>
              <a:ext cx="939800"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1800" b="1" dirty="0">
                  <a:latin typeface="Times New Roman" panose="02020603050405020304" pitchFamily="18" charset="0"/>
                  <a:ea typeface="宋体" panose="02010600030101010101" pitchFamily="2" charset="-122"/>
                </a:rPr>
                <a:t>调整后</a:t>
              </a:r>
              <a:r>
                <a:rPr lang="zh-CN" altLang="zh-CN" sz="1800" b="1" dirty="0">
                  <a:latin typeface="Times New Roman" panose="02020603050405020304" pitchFamily="18" charset="0"/>
                  <a:ea typeface="楷体_GB2312" pitchFamily="49" charset="-122"/>
                </a:rPr>
                <a:t> </a:t>
              </a:r>
              <a:endParaRPr lang="zh-CN" altLang="zh-CN" sz="1800" b="1" dirty="0">
                <a:latin typeface="Times New Roman" panose="02020603050405020304" pitchFamily="18" charset="0"/>
                <a:ea typeface="楷体_GB2312" pitchFamily="49" charset="-122"/>
              </a:endParaRPr>
            </a:p>
          </p:txBody>
        </p:sp>
      </p:grpSp>
      <p:grpSp>
        <p:nvGrpSpPr>
          <p:cNvPr id="9" name="组合 2"/>
          <p:cNvGrpSpPr/>
          <p:nvPr/>
        </p:nvGrpSpPr>
        <p:grpSpPr>
          <a:xfrm>
            <a:off x="3314700" y="2403475"/>
            <a:ext cx="2622550" cy="3092450"/>
            <a:chOff x="0" y="0"/>
            <a:chExt cx="2622550" cy="3092450"/>
          </a:xfrm>
        </p:grpSpPr>
        <p:grpSp>
          <p:nvGrpSpPr>
            <p:cNvPr id="52232" name="Group 21"/>
            <p:cNvGrpSpPr/>
            <p:nvPr/>
          </p:nvGrpSpPr>
          <p:grpSpPr>
            <a:xfrm>
              <a:off x="0" y="0"/>
              <a:ext cx="2622550" cy="2816225"/>
              <a:chOff x="0" y="0"/>
              <a:chExt cx="1652" cy="1774"/>
            </a:xfrm>
          </p:grpSpPr>
          <p:sp>
            <p:nvSpPr>
              <p:cNvPr id="52234" name="Line 22"/>
              <p:cNvSpPr/>
              <p:nvPr/>
            </p:nvSpPr>
            <p:spPr>
              <a:xfrm>
                <a:off x="514" y="162"/>
                <a:ext cx="144" cy="144"/>
              </a:xfrm>
              <a:prstGeom prst="line">
                <a:avLst/>
              </a:prstGeom>
              <a:ln w="9525" cap="flat" cmpd="sng">
                <a:solidFill>
                  <a:schemeClr val="tx1"/>
                </a:solidFill>
                <a:prstDash val="solid"/>
                <a:headEnd type="none" w="med" len="med"/>
                <a:tailEnd type="triangle" w="med" len="med"/>
              </a:ln>
            </p:spPr>
          </p:sp>
          <p:sp>
            <p:nvSpPr>
              <p:cNvPr id="52235" name="Text Box 23"/>
              <p:cNvSpPr txBox="1"/>
              <p:nvPr/>
            </p:nvSpPr>
            <p:spPr>
              <a:xfrm>
                <a:off x="339" y="0"/>
                <a:ext cx="19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a</a:t>
                </a:r>
                <a:endParaRPr lang="en-US" altLang="zh-CN" sz="1800" b="1" dirty="0">
                  <a:latin typeface="Times New Roman" panose="02020603050405020304" pitchFamily="18" charset="0"/>
                  <a:ea typeface="宋体" panose="02010600030101010101" pitchFamily="2" charset="-122"/>
                </a:endParaRPr>
              </a:p>
            </p:txBody>
          </p:sp>
          <p:sp>
            <p:nvSpPr>
              <p:cNvPr id="52236" name="Line 24"/>
              <p:cNvSpPr/>
              <p:nvPr/>
            </p:nvSpPr>
            <p:spPr>
              <a:xfrm>
                <a:off x="175" y="624"/>
                <a:ext cx="144" cy="144"/>
              </a:xfrm>
              <a:prstGeom prst="line">
                <a:avLst/>
              </a:prstGeom>
              <a:ln w="9525" cap="flat" cmpd="sng">
                <a:solidFill>
                  <a:schemeClr val="tx1"/>
                </a:solidFill>
                <a:prstDash val="solid"/>
                <a:headEnd type="none" w="med" len="med"/>
                <a:tailEnd type="triangle" w="med" len="med"/>
              </a:ln>
            </p:spPr>
          </p:sp>
          <p:sp>
            <p:nvSpPr>
              <p:cNvPr id="52237" name="Text Box 25"/>
              <p:cNvSpPr txBox="1"/>
              <p:nvPr/>
            </p:nvSpPr>
            <p:spPr>
              <a:xfrm>
                <a:off x="0" y="462"/>
                <a:ext cx="19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b</a:t>
                </a:r>
                <a:endParaRPr lang="en-US" altLang="zh-CN" sz="1800" b="1" dirty="0">
                  <a:latin typeface="Times New Roman" panose="02020603050405020304" pitchFamily="18" charset="0"/>
                  <a:ea typeface="宋体" panose="02010600030101010101" pitchFamily="2" charset="-122"/>
                </a:endParaRPr>
              </a:p>
            </p:txBody>
          </p:sp>
          <p:grpSp>
            <p:nvGrpSpPr>
              <p:cNvPr id="52238" name="Group 26"/>
              <p:cNvGrpSpPr/>
              <p:nvPr/>
            </p:nvGrpSpPr>
            <p:grpSpPr>
              <a:xfrm>
                <a:off x="68" y="144"/>
                <a:ext cx="1248" cy="1630"/>
                <a:chOff x="0" y="0"/>
                <a:chExt cx="1248" cy="1630"/>
              </a:xfrm>
            </p:grpSpPr>
            <p:sp>
              <p:nvSpPr>
                <p:cNvPr id="52243" name="Oval 27"/>
                <p:cNvSpPr/>
                <p:nvPr/>
              </p:nvSpPr>
              <p:spPr>
                <a:xfrm>
                  <a:off x="612"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楷体_GB2312" pitchFamily="49" charset="-122"/>
                    </a:rPr>
                    <a:t>2</a:t>
                  </a:r>
                  <a:endParaRPr lang="en-US" altLang="zh-CN" sz="1800" b="1" dirty="0">
                    <a:solidFill>
                      <a:srgbClr val="FF00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44" name="Line 28"/>
                <p:cNvSpPr/>
                <p:nvPr/>
              </p:nvSpPr>
              <p:spPr>
                <a:xfrm>
                  <a:off x="912" y="336"/>
                  <a:ext cx="192" cy="288"/>
                </a:xfrm>
                <a:prstGeom prst="line">
                  <a:avLst/>
                </a:prstGeom>
                <a:ln w="9525" cap="flat" cmpd="sng">
                  <a:solidFill>
                    <a:schemeClr val="tx1"/>
                  </a:solidFill>
                  <a:prstDash val="solid"/>
                  <a:headEnd type="none" w="med" len="med"/>
                  <a:tailEnd type="none" w="med" len="med"/>
                </a:ln>
              </p:spPr>
            </p:sp>
            <p:sp>
              <p:nvSpPr>
                <p:cNvPr id="52245" name="Line 29"/>
                <p:cNvSpPr/>
                <p:nvPr/>
              </p:nvSpPr>
              <p:spPr>
                <a:xfrm flipH="1">
                  <a:off x="480" y="336"/>
                  <a:ext cx="192" cy="288"/>
                </a:xfrm>
                <a:prstGeom prst="line">
                  <a:avLst/>
                </a:prstGeom>
                <a:ln w="9525" cap="flat" cmpd="sng">
                  <a:solidFill>
                    <a:schemeClr val="tx1"/>
                  </a:solidFill>
                  <a:prstDash val="solid"/>
                  <a:headEnd type="none" w="med" len="med"/>
                  <a:tailEnd type="none" w="med" len="med"/>
                </a:ln>
              </p:spPr>
            </p:sp>
            <p:sp>
              <p:nvSpPr>
                <p:cNvPr id="52246" name="Rectangle 30"/>
                <p:cNvSpPr/>
                <p:nvPr/>
              </p:nvSpPr>
              <p:spPr>
                <a:xfrm>
                  <a:off x="1008" y="619"/>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47" name="Oval 31"/>
                <p:cNvSpPr/>
                <p:nvPr/>
              </p:nvSpPr>
              <p:spPr>
                <a:xfrm>
                  <a:off x="216" y="595"/>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2248" name="Rectangle 32"/>
                <p:cNvSpPr/>
                <p:nvPr/>
              </p:nvSpPr>
              <p:spPr>
                <a:xfrm>
                  <a:off x="528" y="120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49" name="Line 33"/>
                <p:cNvSpPr/>
                <p:nvPr/>
              </p:nvSpPr>
              <p:spPr>
                <a:xfrm flipH="1">
                  <a:off x="96" y="882"/>
                  <a:ext cx="192" cy="318"/>
                </a:xfrm>
                <a:prstGeom prst="line">
                  <a:avLst/>
                </a:prstGeom>
                <a:ln w="9525" cap="flat" cmpd="sng">
                  <a:solidFill>
                    <a:schemeClr val="tx1"/>
                  </a:solidFill>
                  <a:prstDash val="solid"/>
                  <a:headEnd type="none" w="med" len="med"/>
                  <a:tailEnd type="none" w="med" len="med"/>
                </a:ln>
              </p:spPr>
            </p:sp>
            <p:sp>
              <p:nvSpPr>
                <p:cNvPr id="52250" name="Line 34"/>
                <p:cNvSpPr/>
                <p:nvPr/>
              </p:nvSpPr>
              <p:spPr>
                <a:xfrm>
                  <a:off x="528" y="912"/>
                  <a:ext cx="144" cy="288"/>
                </a:xfrm>
                <a:prstGeom prst="line">
                  <a:avLst/>
                </a:prstGeom>
                <a:ln w="9525" cap="flat" cmpd="sng">
                  <a:solidFill>
                    <a:schemeClr val="tx1"/>
                  </a:solidFill>
                  <a:prstDash val="solid"/>
                  <a:headEnd type="none" w="med" len="med"/>
                  <a:tailEnd type="none" w="med" len="med"/>
                </a:ln>
              </p:spPr>
            </p:sp>
            <p:grpSp>
              <p:nvGrpSpPr>
                <p:cNvPr id="52251" name="Group 35"/>
                <p:cNvGrpSpPr/>
                <p:nvPr/>
              </p:nvGrpSpPr>
              <p:grpSpPr>
                <a:xfrm>
                  <a:off x="0" y="1200"/>
                  <a:ext cx="240" cy="430"/>
                  <a:chOff x="0" y="0"/>
                  <a:chExt cx="240" cy="430"/>
                </a:xfrm>
              </p:grpSpPr>
              <p:sp>
                <p:nvSpPr>
                  <p:cNvPr id="52252" name="Rectangle 36"/>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2253" name="Rectangle 37"/>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grpSp>
          <p:sp>
            <p:nvSpPr>
              <p:cNvPr id="52239" name="Text Box 38"/>
              <p:cNvSpPr txBox="1"/>
              <p:nvPr/>
            </p:nvSpPr>
            <p:spPr>
              <a:xfrm>
                <a:off x="348" y="139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2240" name="Text Box 39"/>
              <p:cNvSpPr txBox="1"/>
              <p:nvPr/>
            </p:nvSpPr>
            <p:spPr>
              <a:xfrm>
                <a:off x="930" y="1381"/>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41" name="Text Box 40"/>
              <p:cNvSpPr txBox="1"/>
              <p:nvPr/>
            </p:nvSpPr>
            <p:spPr>
              <a:xfrm>
                <a:off x="1364" y="768"/>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2242" name="Rectangle 41"/>
              <p:cNvSpPr/>
              <p:nvPr/>
            </p:nvSpPr>
            <p:spPr>
              <a:xfrm>
                <a:off x="692" y="772"/>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grpSp>
        <p:sp>
          <p:nvSpPr>
            <p:cNvPr id="52233" name="Text Box 5"/>
            <p:cNvSpPr txBox="1"/>
            <p:nvPr/>
          </p:nvSpPr>
          <p:spPr>
            <a:xfrm>
              <a:off x="763588" y="2722563"/>
              <a:ext cx="998537"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1800" b="1" dirty="0">
                  <a:latin typeface="Times New Roman" panose="02020603050405020304" pitchFamily="18" charset="0"/>
                  <a:ea typeface="宋体" panose="02010600030101010101" pitchFamily="2" charset="-122"/>
                </a:rPr>
                <a:t>插入后 </a:t>
              </a:r>
              <a:r>
                <a:rPr lang="zh-CN" altLang="zh-CN" sz="1800" b="1" dirty="0">
                  <a:latin typeface="Times New Roman" panose="02020603050405020304" pitchFamily="18" charset="0"/>
                  <a:ea typeface="楷体_GB2312" pitchFamily="49" charset="-122"/>
                </a:rPr>
                <a:t> </a:t>
              </a:r>
              <a:endParaRPr lang="zh-CN" altLang="zh-CN" sz="1800" b="1" dirty="0">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21"/>
                                        </p:tgtEl>
                                        <p:attrNameLst>
                                          <p:attrName>style.visibility</p:attrName>
                                        </p:attrNameLst>
                                      </p:cBhvr>
                                      <p:to>
                                        <p:strVal val="visible"/>
                                      </p:to>
                                    </p:set>
                                    <p:animEffect transition="in" filter="fade">
                                      <p:cBhvr>
                                        <p:cTn id="17" dur="500"/>
                                        <p:tgtEl>
                                          <p:spTgt spid="51221"/>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type="body" idx="4294967295"/>
          </p:nvPr>
        </p:nvSpPr>
        <p:spPr/>
        <p:txBody>
          <a:bodyPr vert="horz" wrap="square" lIns="91440" tIns="45720" rIns="91440" bIns="45720" anchor="t" anchorCtr="0"/>
          <a:p>
            <a:pPr>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调整形态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型平衡旋转</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失去平衡点的平衡因子为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-2,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其右孩子的平衡因子为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a:spcBef>
                <a:spcPct val="0"/>
              </a:spcBef>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6" name="Text Box 170"/>
          <p:cNvSpPr txBox="1"/>
          <p:nvPr/>
        </p:nvSpPr>
        <p:spPr>
          <a:xfrm>
            <a:off x="3203575" y="5630863"/>
            <a:ext cx="2520950"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solidFill>
                  <a:srgbClr val="FF0000"/>
                </a:solidFill>
                <a:latin typeface="Times New Roman" panose="02020603050405020304" pitchFamily="18" charset="0"/>
                <a:ea typeface="楷体_GB2312" pitchFamily="49" charset="-122"/>
              </a:rPr>
              <a:t>单向左旋</a:t>
            </a:r>
            <a:endParaRPr lang="zh-CN" altLang="zh-CN" b="1" dirty="0">
              <a:solidFill>
                <a:srgbClr val="FF0000"/>
              </a:solidFill>
              <a:latin typeface="Times New Roman" panose="02020603050405020304" pitchFamily="18" charset="0"/>
              <a:ea typeface="楷体_GB2312" pitchFamily="49" charset="-122"/>
            </a:endParaRPr>
          </a:p>
        </p:txBody>
      </p:sp>
      <p:grpSp>
        <p:nvGrpSpPr>
          <p:cNvPr id="2" name="组合 1"/>
          <p:cNvGrpSpPr/>
          <p:nvPr/>
        </p:nvGrpSpPr>
        <p:grpSpPr>
          <a:xfrm>
            <a:off x="950913" y="2519363"/>
            <a:ext cx="2541587" cy="2936875"/>
            <a:chOff x="0" y="0"/>
            <a:chExt cx="2541587" cy="2936875"/>
          </a:xfrm>
        </p:grpSpPr>
        <p:grpSp>
          <p:nvGrpSpPr>
            <p:cNvPr id="53289" name="Group 148"/>
            <p:cNvGrpSpPr/>
            <p:nvPr/>
          </p:nvGrpSpPr>
          <p:grpSpPr>
            <a:xfrm>
              <a:off x="0" y="0"/>
              <a:ext cx="2541587" cy="2151062"/>
              <a:chOff x="0" y="0"/>
              <a:chExt cx="1601" cy="1355"/>
            </a:xfrm>
          </p:grpSpPr>
          <p:sp>
            <p:nvSpPr>
              <p:cNvPr id="53291" name="Line 97"/>
              <p:cNvSpPr/>
              <p:nvPr/>
            </p:nvSpPr>
            <p:spPr>
              <a:xfrm flipH="1">
                <a:off x="624" y="824"/>
                <a:ext cx="144" cy="240"/>
              </a:xfrm>
              <a:prstGeom prst="line">
                <a:avLst/>
              </a:prstGeom>
              <a:ln w="9525" cap="flat" cmpd="sng">
                <a:solidFill>
                  <a:schemeClr val="tx1"/>
                </a:solidFill>
                <a:prstDash val="solid"/>
                <a:headEnd type="none" w="med" len="med"/>
                <a:tailEnd type="none" w="med" len="med"/>
              </a:ln>
            </p:spPr>
          </p:sp>
          <p:sp>
            <p:nvSpPr>
              <p:cNvPr id="53292" name="Line 98"/>
              <p:cNvSpPr/>
              <p:nvPr/>
            </p:nvSpPr>
            <p:spPr>
              <a:xfrm>
                <a:off x="1008" y="824"/>
                <a:ext cx="144" cy="240"/>
              </a:xfrm>
              <a:prstGeom prst="line">
                <a:avLst/>
              </a:prstGeom>
              <a:ln w="9525" cap="flat" cmpd="sng">
                <a:solidFill>
                  <a:schemeClr val="tx1"/>
                </a:solidFill>
                <a:prstDash val="solid"/>
                <a:headEnd type="none" w="med" len="med"/>
                <a:tailEnd type="none" w="med" len="med"/>
              </a:ln>
            </p:spPr>
          </p:sp>
          <p:sp>
            <p:nvSpPr>
              <p:cNvPr id="53293" name="Line 99"/>
              <p:cNvSpPr/>
              <p:nvPr/>
            </p:nvSpPr>
            <p:spPr>
              <a:xfrm flipH="1">
                <a:off x="96" y="288"/>
                <a:ext cx="192" cy="240"/>
              </a:xfrm>
              <a:prstGeom prst="line">
                <a:avLst/>
              </a:prstGeom>
              <a:ln w="9525" cap="flat" cmpd="sng">
                <a:solidFill>
                  <a:schemeClr val="tx1"/>
                </a:solidFill>
                <a:prstDash val="solid"/>
                <a:headEnd type="none" w="med" len="med"/>
                <a:tailEnd type="none" w="med" len="med"/>
              </a:ln>
            </p:spPr>
          </p:sp>
          <p:sp>
            <p:nvSpPr>
              <p:cNvPr id="53294" name="Line 100"/>
              <p:cNvSpPr/>
              <p:nvPr/>
            </p:nvSpPr>
            <p:spPr>
              <a:xfrm>
                <a:off x="588" y="240"/>
                <a:ext cx="276" cy="288"/>
              </a:xfrm>
              <a:prstGeom prst="line">
                <a:avLst/>
              </a:prstGeom>
              <a:ln w="9525" cap="flat" cmpd="sng">
                <a:solidFill>
                  <a:schemeClr val="tx1"/>
                </a:solidFill>
                <a:prstDash val="solid"/>
                <a:headEnd type="none" w="med" len="med"/>
                <a:tailEnd type="none" w="med" len="med"/>
              </a:ln>
            </p:spPr>
          </p:sp>
          <p:sp>
            <p:nvSpPr>
              <p:cNvPr id="53295" name="Rectangle 101"/>
              <p:cNvSpPr/>
              <p:nvPr/>
            </p:nvSpPr>
            <p:spPr>
              <a:xfrm>
                <a:off x="1152" y="566"/>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3296" name="Oval 102"/>
              <p:cNvSpPr/>
              <p:nvPr/>
            </p:nvSpPr>
            <p:spPr>
              <a:xfrm>
                <a:off x="288"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3297" name="Rectangle 103"/>
              <p:cNvSpPr/>
              <p:nvPr/>
            </p:nvSpPr>
            <p:spPr>
              <a:xfrm>
                <a:off x="0" y="55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98" name="Text Box 104"/>
              <p:cNvSpPr txBox="1"/>
              <p:nvPr/>
            </p:nvSpPr>
            <p:spPr>
              <a:xfrm>
                <a:off x="288" y="576"/>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299" name="Oval 105"/>
              <p:cNvSpPr/>
              <p:nvPr/>
            </p:nvSpPr>
            <p:spPr>
              <a:xfrm>
                <a:off x="720" y="506"/>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3300" name="Rectangle 106"/>
              <p:cNvSpPr/>
              <p:nvPr/>
            </p:nvSpPr>
            <p:spPr>
              <a:xfrm>
                <a:off x="463"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301" name="Text Box 107"/>
              <p:cNvSpPr txBox="1"/>
              <p:nvPr/>
            </p:nvSpPr>
            <p:spPr>
              <a:xfrm>
                <a:off x="762" y="1115"/>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302" name="Rectangle 108"/>
              <p:cNvSpPr/>
              <p:nvPr/>
            </p:nvSpPr>
            <p:spPr>
              <a:xfrm>
                <a:off x="1056"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3303" name="Text Box 147"/>
              <p:cNvSpPr txBox="1"/>
              <p:nvPr/>
            </p:nvSpPr>
            <p:spPr>
              <a:xfrm>
                <a:off x="1344" y="1104"/>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grpSp>
        <p:sp>
          <p:nvSpPr>
            <p:cNvPr id="53290" name="Text Box 584"/>
            <p:cNvSpPr txBox="1"/>
            <p:nvPr/>
          </p:nvSpPr>
          <p:spPr>
            <a:xfrm>
              <a:off x="92695" y="2536825"/>
              <a:ext cx="1150938"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插入前 </a:t>
              </a:r>
              <a:endParaRPr lang="zh-CN" altLang="zh-CN" sz="2000" b="1" dirty="0">
                <a:latin typeface="Times New Roman" panose="02020603050405020304" pitchFamily="18" charset="0"/>
                <a:ea typeface="楷体_GB2312" pitchFamily="49" charset="-122"/>
              </a:endParaRPr>
            </a:p>
          </p:txBody>
        </p:sp>
      </p:grpSp>
      <p:grpSp>
        <p:nvGrpSpPr>
          <p:cNvPr id="4" name="组合 2"/>
          <p:cNvGrpSpPr/>
          <p:nvPr/>
        </p:nvGrpSpPr>
        <p:grpSpPr>
          <a:xfrm>
            <a:off x="3556000" y="2519363"/>
            <a:ext cx="2362200" cy="2936875"/>
            <a:chOff x="0" y="0"/>
            <a:chExt cx="2362200" cy="2936279"/>
          </a:xfrm>
        </p:grpSpPr>
        <p:grpSp>
          <p:nvGrpSpPr>
            <p:cNvPr id="53272" name="Group 168"/>
            <p:cNvGrpSpPr/>
            <p:nvPr/>
          </p:nvGrpSpPr>
          <p:grpSpPr>
            <a:xfrm>
              <a:off x="0" y="0"/>
              <a:ext cx="2362200" cy="2376487"/>
              <a:chOff x="0" y="0"/>
              <a:chExt cx="1488" cy="1497"/>
            </a:xfrm>
          </p:grpSpPr>
          <p:grpSp>
            <p:nvGrpSpPr>
              <p:cNvPr id="53274" name="Group 132"/>
              <p:cNvGrpSpPr/>
              <p:nvPr/>
            </p:nvGrpSpPr>
            <p:grpSpPr>
              <a:xfrm>
                <a:off x="1019" y="1067"/>
                <a:ext cx="240" cy="430"/>
                <a:chOff x="0" y="0"/>
                <a:chExt cx="240" cy="430"/>
              </a:xfrm>
            </p:grpSpPr>
            <p:sp>
              <p:nvSpPr>
                <p:cNvPr id="53287" name="Rectangle 133"/>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88" name="Rectangle 134"/>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sp>
            <p:nvSpPr>
              <p:cNvPr id="53275" name="Line 150"/>
              <p:cNvSpPr/>
              <p:nvPr/>
            </p:nvSpPr>
            <p:spPr>
              <a:xfrm flipH="1">
                <a:off x="624" y="824"/>
                <a:ext cx="144" cy="240"/>
              </a:xfrm>
              <a:prstGeom prst="line">
                <a:avLst/>
              </a:prstGeom>
              <a:ln w="9525" cap="flat" cmpd="sng">
                <a:solidFill>
                  <a:schemeClr val="tx1"/>
                </a:solidFill>
                <a:prstDash val="solid"/>
                <a:headEnd type="none" w="med" len="med"/>
                <a:tailEnd type="none" w="med" len="med"/>
              </a:ln>
            </p:spPr>
          </p:sp>
          <p:sp>
            <p:nvSpPr>
              <p:cNvPr id="53276" name="Line 151"/>
              <p:cNvSpPr/>
              <p:nvPr/>
            </p:nvSpPr>
            <p:spPr>
              <a:xfrm>
                <a:off x="1008" y="824"/>
                <a:ext cx="144" cy="240"/>
              </a:xfrm>
              <a:prstGeom prst="line">
                <a:avLst/>
              </a:prstGeom>
              <a:ln w="9525" cap="flat" cmpd="sng">
                <a:solidFill>
                  <a:schemeClr val="tx1"/>
                </a:solidFill>
                <a:prstDash val="solid"/>
                <a:headEnd type="none" w="med" len="med"/>
                <a:tailEnd type="none" w="med" len="med"/>
              </a:ln>
            </p:spPr>
          </p:sp>
          <p:sp>
            <p:nvSpPr>
              <p:cNvPr id="53277" name="Line 152"/>
              <p:cNvSpPr/>
              <p:nvPr/>
            </p:nvSpPr>
            <p:spPr>
              <a:xfrm flipH="1">
                <a:off x="96" y="288"/>
                <a:ext cx="192" cy="240"/>
              </a:xfrm>
              <a:prstGeom prst="line">
                <a:avLst/>
              </a:prstGeom>
              <a:ln w="9525" cap="flat" cmpd="sng">
                <a:solidFill>
                  <a:schemeClr val="tx1"/>
                </a:solidFill>
                <a:prstDash val="solid"/>
                <a:headEnd type="none" w="med" len="med"/>
                <a:tailEnd type="none" w="med" len="med"/>
              </a:ln>
            </p:spPr>
          </p:sp>
          <p:sp>
            <p:nvSpPr>
              <p:cNvPr id="53278" name="Line 153"/>
              <p:cNvSpPr/>
              <p:nvPr/>
            </p:nvSpPr>
            <p:spPr>
              <a:xfrm>
                <a:off x="588" y="240"/>
                <a:ext cx="276" cy="288"/>
              </a:xfrm>
              <a:prstGeom prst="line">
                <a:avLst/>
              </a:prstGeom>
              <a:ln w="9525" cap="flat" cmpd="sng">
                <a:solidFill>
                  <a:schemeClr val="tx1"/>
                </a:solidFill>
                <a:prstDash val="solid"/>
                <a:headEnd type="none" w="med" len="med"/>
                <a:tailEnd type="none" w="med" len="med"/>
              </a:ln>
            </p:spPr>
          </p:sp>
          <p:sp>
            <p:nvSpPr>
              <p:cNvPr id="53279" name="Rectangle 154"/>
              <p:cNvSpPr/>
              <p:nvPr/>
            </p:nvSpPr>
            <p:spPr>
              <a:xfrm>
                <a:off x="1152" y="566"/>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 </a:t>
                </a:r>
                <a:endParaRPr lang="en-US" altLang="zh-CN" sz="1800" b="1" dirty="0">
                  <a:latin typeface="Times New Roman" panose="02020603050405020304" pitchFamily="18" charset="0"/>
                  <a:ea typeface="宋体" panose="02010600030101010101" pitchFamily="2" charset="-122"/>
                </a:endParaRPr>
              </a:p>
            </p:txBody>
          </p:sp>
          <p:sp>
            <p:nvSpPr>
              <p:cNvPr id="53280" name="Oval 155"/>
              <p:cNvSpPr/>
              <p:nvPr/>
            </p:nvSpPr>
            <p:spPr>
              <a:xfrm>
                <a:off x="288"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楷体_GB2312" pitchFamily="49" charset="-122"/>
                  </a:rPr>
                  <a:t>-2</a:t>
                </a:r>
                <a:endParaRPr lang="en-US" altLang="zh-CN" sz="1800" b="1" dirty="0">
                  <a:solidFill>
                    <a:srgbClr val="FF00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3281" name="Rectangle 156"/>
              <p:cNvSpPr/>
              <p:nvPr/>
            </p:nvSpPr>
            <p:spPr>
              <a:xfrm>
                <a:off x="0" y="55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82" name="Text Box 157"/>
              <p:cNvSpPr txBox="1"/>
              <p:nvPr/>
            </p:nvSpPr>
            <p:spPr>
              <a:xfrm>
                <a:off x="288" y="576"/>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283" name="Oval 158"/>
              <p:cNvSpPr/>
              <p:nvPr/>
            </p:nvSpPr>
            <p:spPr>
              <a:xfrm>
                <a:off x="720" y="506"/>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3284" name="Rectangle 159"/>
              <p:cNvSpPr/>
              <p:nvPr/>
            </p:nvSpPr>
            <p:spPr>
              <a:xfrm>
                <a:off x="463"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85" name="Text Box 160"/>
              <p:cNvSpPr txBox="1"/>
              <p:nvPr/>
            </p:nvSpPr>
            <p:spPr>
              <a:xfrm>
                <a:off x="762" y="1115"/>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286" name="Text Box 162"/>
              <p:cNvSpPr txBox="1"/>
              <p:nvPr/>
            </p:nvSpPr>
            <p:spPr>
              <a:xfrm>
                <a:off x="1344" y="1104"/>
                <a:ext cx="144"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sp>
          <p:nvSpPr>
            <p:cNvPr id="53273" name="Text Box 584"/>
            <p:cNvSpPr txBox="1"/>
            <p:nvPr/>
          </p:nvSpPr>
          <p:spPr>
            <a:xfrm>
              <a:off x="120674" y="2536229"/>
              <a:ext cx="1183358"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插入后</a:t>
              </a:r>
              <a:endParaRPr lang="zh-CN" altLang="zh-CN" sz="2000" b="1" dirty="0">
                <a:latin typeface="Times New Roman" panose="02020603050405020304" pitchFamily="18" charset="0"/>
                <a:ea typeface="楷体_GB2312" pitchFamily="49" charset="-122"/>
              </a:endParaRPr>
            </a:p>
          </p:txBody>
        </p:sp>
      </p:grpSp>
      <p:grpSp>
        <p:nvGrpSpPr>
          <p:cNvPr id="7" name="组合 3"/>
          <p:cNvGrpSpPr/>
          <p:nvPr/>
        </p:nvGrpSpPr>
        <p:grpSpPr>
          <a:xfrm>
            <a:off x="6227763" y="2463800"/>
            <a:ext cx="2209800" cy="2992438"/>
            <a:chOff x="0" y="0"/>
            <a:chExt cx="2209800" cy="2991842"/>
          </a:xfrm>
        </p:grpSpPr>
        <p:grpSp>
          <p:nvGrpSpPr>
            <p:cNvPr id="53256" name="Group 167"/>
            <p:cNvGrpSpPr/>
            <p:nvPr/>
          </p:nvGrpSpPr>
          <p:grpSpPr>
            <a:xfrm>
              <a:off x="0" y="0"/>
              <a:ext cx="2209800" cy="2209800"/>
              <a:chOff x="0" y="0"/>
              <a:chExt cx="1392" cy="1392"/>
            </a:xfrm>
          </p:grpSpPr>
          <p:sp>
            <p:nvSpPr>
              <p:cNvPr id="53258" name="Line 111"/>
              <p:cNvSpPr/>
              <p:nvPr/>
            </p:nvSpPr>
            <p:spPr>
              <a:xfrm flipH="1">
                <a:off x="480" y="318"/>
                <a:ext cx="144" cy="240"/>
              </a:xfrm>
              <a:prstGeom prst="line">
                <a:avLst/>
              </a:prstGeom>
              <a:ln w="9525" cap="flat" cmpd="sng">
                <a:solidFill>
                  <a:schemeClr val="tx1"/>
                </a:solidFill>
                <a:prstDash val="solid"/>
                <a:headEnd type="none" w="med" len="med"/>
                <a:tailEnd type="none" w="med" len="med"/>
              </a:ln>
            </p:spPr>
          </p:sp>
          <p:sp>
            <p:nvSpPr>
              <p:cNvPr id="53259" name="Line 112"/>
              <p:cNvSpPr/>
              <p:nvPr/>
            </p:nvSpPr>
            <p:spPr>
              <a:xfrm>
                <a:off x="864" y="318"/>
                <a:ext cx="144" cy="240"/>
              </a:xfrm>
              <a:prstGeom prst="line">
                <a:avLst/>
              </a:prstGeom>
              <a:ln w="9525" cap="flat" cmpd="sng">
                <a:solidFill>
                  <a:schemeClr val="tx1"/>
                </a:solidFill>
                <a:prstDash val="solid"/>
                <a:headEnd type="none" w="med" len="med"/>
                <a:tailEnd type="none" w="med" len="med"/>
              </a:ln>
            </p:spPr>
          </p:sp>
          <p:sp>
            <p:nvSpPr>
              <p:cNvPr id="53260" name="Line 113"/>
              <p:cNvSpPr/>
              <p:nvPr/>
            </p:nvSpPr>
            <p:spPr>
              <a:xfrm flipH="1">
                <a:off x="96" y="816"/>
                <a:ext cx="192" cy="288"/>
              </a:xfrm>
              <a:prstGeom prst="line">
                <a:avLst/>
              </a:prstGeom>
              <a:ln w="9525" cap="flat" cmpd="sng">
                <a:solidFill>
                  <a:schemeClr val="tx1"/>
                </a:solidFill>
                <a:prstDash val="solid"/>
                <a:headEnd type="none" w="med" len="med"/>
                <a:tailEnd type="none" w="med" len="med"/>
              </a:ln>
            </p:spPr>
          </p:sp>
          <p:sp>
            <p:nvSpPr>
              <p:cNvPr id="53261" name="Line 114"/>
              <p:cNvSpPr/>
              <p:nvPr/>
            </p:nvSpPr>
            <p:spPr>
              <a:xfrm>
                <a:off x="528" y="816"/>
                <a:ext cx="144" cy="288"/>
              </a:xfrm>
              <a:prstGeom prst="line">
                <a:avLst/>
              </a:prstGeom>
              <a:ln w="9525" cap="flat" cmpd="sng">
                <a:solidFill>
                  <a:schemeClr val="tx1"/>
                </a:solidFill>
                <a:prstDash val="solid"/>
                <a:headEnd type="none" w="med" len="med"/>
                <a:tailEnd type="none" w="med" len="med"/>
              </a:ln>
            </p:spPr>
          </p:sp>
          <p:sp>
            <p:nvSpPr>
              <p:cNvPr id="53262" name="Oval 115"/>
              <p:cNvSpPr/>
              <p:nvPr/>
            </p:nvSpPr>
            <p:spPr>
              <a:xfrm>
                <a:off x="240" y="52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3263" name="Rectangle 116"/>
              <p:cNvSpPr/>
              <p:nvPr/>
            </p:nvSpPr>
            <p:spPr>
              <a:xfrm>
                <a:off x="0"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64" name="Text Box 117"/>
              <p:cNvSpPr txBox="1"/>
              <p:nvPr/>
            </p:nvSpPr>
            <p:spPr>
              <a:xfrm>
                <a:off x="288" y="1130"/>
                <a:ext cx="288" cy="233"/>
              </a:xfrm>
              <a:prstGeom prst="rect">
                <a:avLst/>
              </a:prstGeom>
              <a:noFill/>
              <a:ln w="9525">
                <a:noFill/>
              </a:ln>
            </p:spPr>
            <p:txBody>
              <a:bodyPr lIns="0" r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265" name="Oval 118"/>
              <p:cNvSpPr/>
              <p:nvPr/>
            </p:nvSpPr>
            <p:spPr>
              <a:xfrm>
                <a:off x="576"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3266" name="Rectangle 119"/>
              <p:cNvSpPr/>
              <p:nvPr/>
            </p:nvSpPr>
            <p:spPr>
              <a:xfrm>
                <a:off x="528"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67" name="Text Box 120"/>
              <p:cNvSpPr txBox="1"/>
              <p:nvPr/>
            </p:nvSpPr>
            <p:spPr>
              <a:xfrm>
                <a:off x="827" y="115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3268" name="Text Box 122"/>
              <p:cNvSpPr txBox="1"/>
              <p:nvPr/>
            </p:nvSpPr>
            <p:spPr>
              <a:xfrm>
                <a:off x="1248" y="609"/>
                <a:ext cx="144"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nvGrpSpPr>
              <p:cNvPr id="53269" name="Group 164"/>
              <p:cNvGrpSpPr/>
              <p:nvPr/>
            </p:nvGrpSpPr>
            <p:grpSpPr>
              <a:xfrm>
                <a:off x="886" y="554"/>
                <a:ext cx="240" cy="430"/>
                <a:chOff x="0" y="0"/>
                <a:chExt cx="240" cy="430"/>
              </a:xfrm>
            </p:grpSpPr>
            <p:sp>
              <p:nvSpPr>
                <p:cNvPr id="53270" name="Rectangle 165"/>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3271" name="Rectangle 166"/>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grpSp>
        <p:sp>
          <p:nvSpPr>
            <p:cNvPr id="53257" name="Text Box 584"/>
            <p:cNvSpPr txBox="1"/>
            <p:nvPr/>
          </p:nvSpPr>
          <p:spPr>
            <a:xfrm>
              <a:off x="454693" y="2591792"/>
              <a:ext cx="1057896"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调整后</a:t>
              </a:r>
              <a:endParaRPr lang="zh-CN" altLang="zh-CN" sz="2000" b="1" dirty="0">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fade">
                                      <p:cBhvr>
                                        <p:cTn id="17" dur="500"/>
                                        <p:tgtEl>
                                          <p:spTgt spid="5427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调整形态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型平衡旋转</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失去平衡点的平衡因子为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，其左孩子的平衡因子为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533400" y="2493963"/>
            <a:ext cx="2878138" cy="3640137"/>
            <a:chOff x="0" y="0"/>
            <a:chExt cx="2878138" cy="3640198"/>
          </a:xfrm>
        </p:grpSpPr>
        <p:sp>
          <p:nvSpPr>
            <p:cNvPr id="54328" name="Text Box 584"/>
            <p:cNvSpPr txBox="1"/>
            <p:nvPr/>
          </p:nvSpPr>
          <p:spPr>
            <a:xfrm>
              <a:off x="603250" y="3240088"/>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插入前</a:t>
              </a:r>
              <a:endParaRPr lang="zh-CN" altLang="zh-CN" sz="2000" b="1" dirty="0">
                <a:latin typeface="Times New Roman" panose="02020603050405020304" pitchFamily="18" charset="0"/>
                <a:ea typeface="楷体_GB2312" pitchFamily="49" charset="-122"/>
              </a:endParaRPr>
            </a:p>
          </p:txBody>
        </p:sp>
        <p:grpSp>
          <p:nvGrpSpPr>
            <p:cNvPr id="54329" name="Group 613"/>
            <p:cNvGrpSpPr/>
            <p:nvPr/>
          </p:nvGrpSpPr>
          <p:grpSpPr>
            <a:xfrm>
              <a:off x="0" y="0"/>
              <a:ext cx="2878138" cy="2971800"/>
              <a:chOff x="0" y="0"/>
              <a:chExt cx="1813" cy="1872"/>
            </a:xfrm>
          </p:grpSpPr>
          <p:grpSp>
            <p:nvGrpSpPr>
              <p:cNvPr id="54330" name="Group 521"/>
              <p:cNvGrpSpPr/>
              <p:nvPr/>
            </p:nvGrpSpPr>
            <p:grpSpPr>
              <a:xfrm>
                <a:off x="0" y="0"/>
                <a:ext cx="1392" cy="1872"/>
                <a:chOff x="0" y="0"/>
                <a:chExt cx="1392" cy="1872"/>
              </a:xfrm>
            </p:grpSpPr>
            <p:sp>
              <p:nvSpPr>
                <p:cNvPr id="54336" name="Oval 320"/>
                <p:cNvSpPr/>
                <p:nvPr/>
              </p:nvSpPr>
              <p:spPr>
                <a:xfrm>
                  <a:off x="672"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37" name="Line 323"/>
                <p:cNvSpPr/>
                <p:nvPr/>
              </p:nvSpPr>
              <p:spPr>
                <a:xfrm>
                  <a:off x="1008" y="288"/>
                  <a:ext cx="240" cy="259"/>
                </a:xfrm>
                <a:prstGeom prst="line">
                  <a:avLst/>
                </a:prstGeom>
                <a:ln w="9525" cap="flat" cmpd="sng">
                  <a:solidFill>
                    <a:schemeClr val="tx1"/>
                  </a:solidFill>
                  <a:prstDash val="solid"/>
                  <a:headEnd type="none" w="med" len="med"/>
                  <a:tailEnd type="none" w="med" len="med"/>
                </a:ln>
              </p:spPr>
            </p:sp>
            <p:sp>
              <p:nvSpPr>
                <p:cNvPr id="54338" name="Line 324"/>
                <p:cNvSpPr/>
                <p:nvPr/>
              </p:nvSpPr>
              <p:spPr>
                <a:xfrm flipH="1">
                  <a:off x="480" y="288"/>
                  <a:ext cx="240" cy="307"/>
                </a:xfrm>
                <a:prstGeom prst="line">
                  <a:avLst/>
                </a:prstGeom>
                <a:ln w="9525" cap="flat" cmpd="sng">
                  <a:solidFill>
                    <a:schemeClr val="tx1"/>
                  </a:solidFill>
                  <a:prstDash val="solid"/>
                  <a:headEnd type="none" w="med" len="med"/>
                  <a:tailEnd type="none" w="med" len="med"/>
                </a:ln>
              </p:spPr>
            </p:sp>
            <p:sp>
              <p:nvSpPr>
                <p:cNvPr id="54339" name="Rectangle 325"/>
                <p:cNvSpPr/>
                <p:nvPr/>
              </p:nvSpPr>
              <p:spPr>
                <a:xfrm>
                  <a:off x="1152" y="54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40" name="Oval 327"/>
                <p:cNvSpPr/>
                <p:nvPr/>
              </p:nvSpPr>
              <p:spPr>
                <a:xfrm>
                  <a:off x="240" y="54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41" name="Rectangle 329"/>
                <p:cNvSpPr/>
                <p:nvPr/>
              </p:nvSpPr>
              <p:spPr>
                <a:xfrm>
                  <a:off x="0" y="1075"/>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42" name="Line 330"/>
                <p:cNvSpPr/>
                <p:nvPr/>
              </p:nvSpPr>
              <p:spPr>
                <a:xfrm flipH="1">
                  <a:off x="144" y="835"/>
                  <a:ext cx="144" cy="240"/>
                </a:xfrm>
                <a:prstGeom prst="line">
                  <a:avLst/>
                </a:prstGeom>
                <a:ln w="9525" cap="flat" cmpd="sng">
                  <a:solidFill>
                    <a:schemeClr val="tx1"/>
                  </a:solidFill>
                  <a:prstDash val="solid"/>
                  <a:headEnd type="none" w="med" len="med"/>
                  <a:tailEnd type="none" w="med" len="med"/>
                </a:ln>
              </p:spPr>
            </p:sp>
            <p:sp>
              <p:nvSpPr>
                <p:cNvPr id="54343" name="Line 331"/>
                <p:cNvSpPr/>
                <p:nvPr/>
              </p:nvSpPr>
              <p:spPr>
                <a:xfrm>
                  <a:off x="528" y="835"/>
                  <a:ext cx="144" cy="240"/>
                </a:xfrm>
                <a:prstGeom prst="line">
                  <a:avLst/>
                </a:prstGeom>
                <a:ln w="9525" cap="flat" cmpd="sng">
                  <a:solidFill>
                    <a:schemeClr val="tx1"/>
                  </a:solidFill>
                  <a:prstDash val="solid"/>
                  <a:headEnd type="none" w="med" len="med"/>
                  <a:tailEnd type="none" w="med" len="med"/>
                </a:ln>
              </p:spPr>
            </p:sp>
            <p:sp>
              <p:nvSpPr>
                <p:cNvPr id="54344" name="Oval 340"/>
                <p:cNvSpPr/>
                <p:nvPr/>
              </p:nvSpPr>
              <p:spPr>
                <a:xfrm>
                  <a:off x="607" y="1057"/>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45" name="Rectangle 341"/>
                <p:cNvSpPr/>
                <p:nvPr/>
              </p:nvSpPr>
              <p:spPr>
                <a:xfrm>
                  <a:off x="932" y="158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46" name="Rectangle 342"/>
                <p:cNvSpPr/>
                <p:nvPr/>
              </p:nvSpPr>
              <p:spPr>
                <a:xfrm>
                  <a:off x="356" y="158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47" name="Line 343"/>
                <p:cNvSpPr/>
                <p:nvPr/>
              </p:nvSpPr>
              <p:spPr>
                <a:xfrm flipH="1">
                  <a:off x="500" y="1345"/>
                  <a:ext cx="144" cy="240"/>
                </a:xfrm>
                <a:prstGeom prst="line">
                  <a:avLst/>
                </a:prstGeom>
                <a:ln w="9525" cap="flat" cmpd="sng">
                  <a:solidFill>
                    <a:schemeClr val="tx1"/>
                  </a:solidFill>
                  <a:prstDash val="solid"/>
                  <a:headEnd type="none" w="med" len="med"/>
                  <a:tailEnd type="none" w="med" len="med"/>
                </a:ln>
              </p:spPr>
            </p:sp>
            <p:sp>
              <p:nvSpPr>
                <p:cNvPr id="54348" name="Line 344"/>
                <p:cNvSpPr/>
                <p:nvPr/>
              </p:nvSpPr>
              <p:spPr>
                <a:xfrm>
                  <a:off x="884" y="1345"/>
                  <a:ext cx="144" cy="240"/>
                </a:xfrm>
                <a:prstGeom prst="line">
                  <a:avLst/>
                </a:prstGeom>
                <a:ln w="9525" cap="flat" cmpd="sng">
                  <a:solidFill>
                    <a:schemeClr val="tx1"/>
                  </a:solidFill>
                  <a:prstDash val="solid"/>
                  <a:headEnd type="none" w="med" len="med"/>
                  <a:tailEnd type="none" w="med" len="med"/>
                </a:ln>
              </p:spPr>
            </p:sp>
          </p:grpSp>
          <p:sp>
            <p:nvSpPr>
              <p:cNvPr id="54331" name="Text Box 595"/>
              <p:cNvSpPr txBox="1"/>
              <p:nvPr/>
            </p:nvSpPr>
            <p:spPr>
              <a:xfrm>
                <a:off x="277" y="1139"/>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332" name="Text Box 596"/>
              <p:cNvSpPr txBox="1"/>
              <p:nvPr/>
            </p:nvSpPr>
            <p:spPr>
              <a:xfrm>
                <a:off x="1381" y="574"/>
                <a:ext cx="43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333" name="Text Box 603"/>
              <p:cNvSpPr txBox="1"/>
              <p:nvPr/>
            </p:nvSpPr>
            <p:spPr>
              <a:xfrm>
                <a:off x="1222" y="163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4334" name="Text Box 604"/>
              <p:cNvSpPr txBox="1"/>
              <p:nvPr/>
            </p:nvSpPr>
            <p:spPr>
              <a:xfrm>
                <a:off x="646" y="1630"/>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4335" name="Text Box 606"/>
              <p:cNvSpPr txBox="1"/>
              <p:nvPr/>
            </p:nvSpPr>
            <p:spPr>
              <a:xfrm>
                <a:off x="620" y="611"/>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grpSp>
      <p:sp>
        <p:nvSpPr>
          <p:cNvPr id="52250" name="Text Box 622"/>
          <p:cNvSpPr txBox="1"/>
          <p:nvPr/>
        </p:nvSpPr>
        <p:spPr>
          <a:xfrm>
            <a:off x="2771775" y="6137275"/>
            <a:ext cx="388937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latin typeface="Times New Roman" panose="02020603050405020304" pitchFamily="18" charset="0"/>
                <a:ea typeface="楷体_GB2312" pitchFamily="49" charset="-122"/>
              </a:rPr>
              <a:t>双向旋转（</a:t>
            </a:r>
            <a:r>
              <a:rPr lang="zh-CN" altLang="zh-CN" b="1" dirty="0">
                <a:solidFill>
                  <a:srgbClr val="FF0000"/>
                </a:solidFill>
                <a:latin typeface="Times New Roman" panose="02020603050405020304" pitchFamily="18" charset="0"/>
                <a:ea typeface="楷体_GB2312" pitchFamily="49" charset="-122"/>
              </a:rPr>
              <a:t>先左后右</a:t>
            </a:r>
            <a:r>
              <a:rPr lang="zh-CN" altLang="zh-CN" b="1" dirty="0">
                <a:latin typeface="Times New Roman" panose="02020603050405020304" pitchFamily="18" charset="0"/>
                <a:ea typeface="楷体_GB2312" pitchFamily="49" charset="-122"/>
              </a:rPr>
              <a:t>）</a:t>
            </a:r>
            <a:endParaRPr lang="zh-CN" altLang="zh-CN" b="1" dirty="0">
              <a:latin typeface="Times New Roman" panose="02020603050405020304" pitchFamily="18" charset="0"/>
              <a:ea typeface="楷体_GB2312" pitchFamily="49" charset="-122"/>
            </a:endParaRPr>
          </a:p>
        </p:txBody>
      </p:sp>
      <p:grpSp>
        <p:nvGrpSpPr>
          <p:cNvPr id="5" name="组合 3"/>
          <p:cNvGrpSpPr/>
          <p:nvPr/>
        </p:nvGrpSpPr>
        <p:grpSpPr>
          <a:xfrm>
            <a:off x="5781675" y="2493963"/>
            <a:ext cx="3157538" cy="3600450"/>
            <a:chOff x="0" y="0"/>
            <a:chExt cx="3157538" cy="3599780"/>
          </a:xfrm>
        </p:grpSpPr>
        <p:grpSp>
          <p:nvGrpSpPr>
            <p:cNvPr id="54304" name="Group 620"/>
            <p:cNvGrpSpPr/>
            <p:nvPr/>
          </p:nvGrpSpPr>
          <p:grpSpPr>
            <a:xfrm>
              <a:off x="0" y="0"/>
              <a:ext cx="3157538" cy="2787650"/>
              <a:chOff x="0" y="0"/>
              <a:chExt cx="1989" cy="1756"/>
            </a:xfrm>
          </p:grpSpPr>
          <p:grpSp>
            <p:nvGrpSpPr>
              <p:cNvPr id="54306" name="Group 583"/>
              <p:cNvGrpSpPr/>
              <p:nvPr/>
            </p:nvGrpSpPr>
            <p:grpSpPr>
              <a:xfrm>
                <a:off x="246" y="0"/>
                <a:ext cx="1629" cy="1534"/>
                <a:chOff x="0" y="0"/>
                <a:chExt cx="1629" cy="1534"/>
              </a:xfrm>
            </p:grpSpPr>
            <p:sp>
              <p:nvSpPr>
                <p:cNvPr id="54313" name="Line 560"/>
                <p:cNvSpPr/>
                <p:nvPr/>
              </p:nvSpPr>
              <p:spPr>
                <a:xfrm flipH="1">
                  <a:off x="96" y="816"/>
                  <a:ext cx="144" cy="288"/>
                </a:xfrm>
                <a:prstGeom prst="line">
                  <a:avLst/>
                </a:prstGeom>
                <a:ln w="9525" cap="flat" cmpd="sng">
                  <a:solidFill>
                    <a:schemeClr val="tx1"/>
                  </a:solidFill>
                  <a:prstDash val="solid"/>
                  <a:headEnd type="none" w="med" len="med"/>
                  <a:tailEnd type="none" w="med" len="med"/>
                </a:ln>
              </p:spPr>
            </p:sp>
            <p:sp>
              <p:nvSpPr>
                <p:cNvPr id="54314" name="Oval 561"/>
                <p:cNvSpPr/>
                <p:nvPr/>
              </p:nvSpPr>
              <p:spPr>
                <a:xfrm>
                  <a:off x="1104" y="52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15" name="Line 562"/>
                <p:cNvSpPr/>
                <p:nvPr/>
              </p:nvSpPr>
              <p:spPr>
                <a:xfrm>
                  <a:off x="1344" y="864"/>
                  <a:ext cx="144" cy="240"/>
                </a:xfrm>
                <a:prstGeom prst="line">
                  <a:avLst/>
                </a:prstGeom>
                <a:ln w="9525" cap="flat" cmpd="sng">
                  <a:solidFill>
                    <a:schemeClr val="tx1"/>
                  </a:solidFill>
                  <a:prstDash val="solid"/>
                  <a:headEnd type="none" w="med" len="med"/>
                  <a:tailEnd type="none" w="med" len="med"/>
                </a:ln>
              </p:spPr>
            </p:sp>
            <p:sp>
              <p:nvSpPr>
                <p:cNvPr id="54316" name="Rectangle 563"/>
                <p:cNvSpPr/>
                <p:nvPr/>
              </p:nvSpPr>
              <p:spPr>
                <a:xfrm>
                  <a:off x="1389"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17" name="Oval 565"/>
                <p:cNvSpPr/>
                <p:nvPr/>
              </p:nvSpPr>
              <p:spPr>
                <a:xfrm>
                  <a:off x="170" y="506"/>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18" name="Rectangle 566"/>
                <p:cNvSpPr/>
                <p:nvPr/>
              </p:nvSpPr>
              <p:spPr>
                <a:xfrm>
                  <a:off x="0" y="1103"/>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19" name="Oval 569"/>
                <p:cNvSpPr/>
                <p:nvPr/>
              </p:nvSpPr>
              <p:spPr>
                <a:xfrm>
                  <a:off x="648"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4320" name="Rectangle 570"/>
                <p:cNvSpPr/>
                <p:nvPr/>
              </p:nvSpPr>
              <p:spPr>
                <a:xfrm>
                  <a:off x="960"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21" name="Line 572"/>
                <p:cNvSpPr/>
                <p:nvPr/>
              </p:nvSpPr>
              <p:spPr>
                <a:xfrm>
                  <a:off x="435" y="816"/>
                  <a:ext cx="141" cy="288"/>
                </a:xfrm>
                <a:prstGeom prst="line">
                  <a:avLst/>
                </a:prstGeom>
                <a:ln w="9525" cap="flat" cmpd="sng">
                  <a:solidFill>
                    <a:schemeClr val="tx1"/>
                  </a:solidFill>
                  <a:prstDash val="solid"/>
                  <a:headEnd type="none" w="med" len="med"/>
                  <a:tailEnd type="none" w="med" len="med"/>
                </a:ln>
              </p:spPr>
            </p:sp>
            <p:sp>
              <p:nvSpPr>
                <p:cNvPr id="54322" name="Line 573"/>
                <p:cNvSpPr/>
                <p:nvPr/>
              </p:nvSpPr>
              <p:spPr>
                <a:xfrm>
                  <a:off x="960" y="288"/>
                  <a:ext cx="288" cy="240"/>
                </a:xfrm>
                <a:prstGeom prst="line">
                  <a:avLst/>
                </a:prstGeom>
                <a:ln w="9525" cap="flat" cmpd="sng">
                  <a:solidFill>
                    <a:schemeClr val="tx1"/>
                  </a:solidFill>
                  <a:prstDash val="solid"/>
                  <a:headEnd type="none" w="med" len="med"/>
                  <a:tailEnd type="none" w="med" len="med"/>
                </a:ln>
              </p:spPr>
            </p:sp>
            <p:sp>
              <p:nvSpPr>
                <p:cNvPr id="54323" name="Line 577"/>
                <p:cNvSpPr/>
                <p:nvPr/>
              </p:nvSpPr>
              <p:spPr>
                <a:xfrm flipH="1">
                  <a:off x="435" y="288"/>
                  <a:ext cx="240" cy="240"/>
                </a:xfrm>
                <a:prstGeom prst="line">
                  <a:avLst/>
                </a:prstGeom>
                <a:ln w="9525" cap="flat" cmpd="sng">
                  <a:solidFill>
                    <a:schemeClr val="tx1"/>
                  </a:solidFill>
                  <a:prstDash val="solid"/>
                  <a:headEnd type="none" w="med" len="med"/>
                  <a:tailEnd type="none" w="med" len="med"/>
                </a:ln>
              </p:spPr>
            </p:sp>
            <p:sp>
              <p:nvSpPr>
                <p:cNvPr id="54324" name="Line 578"/>
                <p:cNvSpPr/>
                <p:nvPr/>
              </p:nvSpPr>
              <p:spPr>
                <a:xfrm flipH="1">
                  <a:off x="1056" y="865"/>
                  <a:ext cx="144" cy="239"/>
                </a:xfrm>
                <a:prstGeom prst="line">
                  <a:avLst/>
                </a:prstGeom>
                <a:ln w="9525" cap="flat" cmpd="sng">
                  <a:solidFill>
                    <a:schemeClr val="tx1"/>
                  </a:solidFill>
                  <a:prstDash val="solid"/>
                  <a:headEnd type="none" w="med" len="med"/>
                  <a:tailEnd type="none" w="med" len="med"/>
                </a:ln>
              </p:spPr>
            </p:sp>
            <p:grpSp>
              <p:nvGrpSpPr>
                <p:cNvPr id="54325" name="Group 579"/>
                <p:cNvGrpSpPr/>
                <p:nvPr/>
              </p:nvGrpSpPr>
              <p:grpSpPr>
                <a:xfrm>
                  <a:off x="432" y="1104"/>
                  <a:ext cx="240" cy="430"/>
                  <a:chOff x="0" y="0"/>
                  <a:chExt cx="240" cy="430"/>
                </a:xfrm>
              </p:grpSpPr>
              <p:sp>
                <p:nvSpPr>
                  <p:cNvPr id="54326" name="Rectangle 580"/>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27" name="Rectangle 581"/>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grpSp>
          <p:sp>
            <p:nvSpPr>
              <p:cNvPr id="54307" name="Text Box 614"/>
              <p:cNvSpPr txBox="1"/>
              <p:nvPr/>
            </p:nvSpPr>
            <p:spPr>
              <a:xfrm>
                <a:off x="0" y="115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308" name="Text Box 615"/>
              <p:cNvSpPr txBox="1"/>
              <p:nvPr/>
            </p:nvSpPr>
            <p:spPr>
              <a:xfrm>
                <a:off x="709" y="158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309" name="Text Box 616"/>
              <p:cNvSpPr txBox="1"/>
              <p:nvPr/>
            </p:nvSpPr>
            <p:spPr>
              <a:xfrm>
                <a:off x="1232" y="1438"/>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4310" name="Text Box 617"/>
              <p:cNvSpPr txBox="1"/>
              <p:nvPr/>
            </p:nvSpPr>
            <p:spPr>
              <a:xfrm>
                <a:off x="1671" y="1438"/>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311" name="Text Box 618"/>
              <p:cNvSpPr txBox="1"/>
              <p:nvPr/>
            </p:nvSpPr>
            <p:spPr>
              <a:xfrm>
                <a:off x="807" y="574"/>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4312" name="Text Box 619"/>
              <p:cNvSpPr txBox="1"/>
              <p:nvPr/>
            </p:nvSpPr>
            <p:spPr>
              <a:xfrm>
                <a:off x="1732" y="578"/>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sp>
          <p:nvSpPr>
            <p:cNvPr id="54305" name="Text Box 584"/>
            <p:cNvSpPr txBox="1"/>
            <p:nvPr/>
          </p:nvSpPr>
          <p:spPr>
            <a:xfrm>
              <a:off x="1238597" y="3199670"/>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调整后</a:t>
              </a:r>
              <a:endParaRPr lang="zh-CN" altLang="zh-CN" sz="2000" b="1" dirty="0">
                <a:latin typeface="Times New Roman" panose="02020603050405020304" pitchFamily="18" charset="0"/>
                <a:ea typeface="楷体_GB2312" pitchFamily="49" charset="-122"/>
              </a:endParaRPr>
            </a:p>
          </p:txBody>
        </p:sp>
      </p:grpSp>
      <p:grpSp>
        <p:nvGrpSpPr>
          <p:cNvPr id="9" name="组合 2"/>
          <p:cNvGrpSpPr/>
          <p:nvPr/>
        </p:nvGrpSpPr>
        <p:grpSpPr>
          <a:xfrm>
            <a:off x="3352800" y="2493963"/>
            <a:ext cx="2895600" cy="3640137"/>
            <a:chOff x="0" y="0"/>
            <a:chExt cx="2895600" cy="3639850"/>
          </a:xfrm>
        </p:grpSpPr>
        <p:grpSp>
          <p:nvGrpSpPr>
            <p:cNvPr id="54280" name="Group 621"/>
            <p:cNvGrpSpPr/>
            <p:nvPr/>
          </p:nvGrpSpPr>
          <p:grpSpPr>
            <a:xfrm>
              <a:off x="0" y="0"/>
              <a:ext cx="2895600" cy="3197225"/>
              <a:chOff x="0" y="0"/>
              <a:chExt cx="1824" cy="2014"/>
            </a:xfrm>
          </p:grpSpPr>
          <p:grpSp>
            <p:nvGrpSpPr>
              <p:cNvPr id="54282" name="Group 582"/>
              <p:cNvGrpSpPr/>
              <p:nvPr/>
            </p:nvGrpSpPr>
            <p:grpSpPr>
              <a:xfrm>
                <a:off x="0" y="0"/>
                <a:ext cx="1392" cy="2014"/>
                <a:chOff x="0" y="0"/>
                <a:chExt cx="1392" cy="2014"/>
              </a:xfrm>
            </p:grpSpPr>
            <p:grpSp>
              <p:nvGrpSpPr>
                <p:cNvPr id="54289" name="Group 518"/>
                <p:cNvGrpSpPr/>
                <p:nvPr/>
              </p:nvGrpSpPr>
              <p:grpSpPr>
                <a:xfrm>
                  <a:off x="384" y="1584"/>
                  <a:ext cx="240" cy="430"/>
                  <a:chOff x="0" y="0"/>
                  <a:chExt cx="240" cy="430"/>
                </a:xfrm>
              </p:grpSpPr>
              <p:sp>
                <p:nvSpPr>
                  <p:cNvPr id="54302" name="Rectangle 519"/>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03" name="Rectangle 520"/>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sp>
              <p:nvSpPr>
                <p:cNvPr id="54290" name="Oval 523"/>
                <p:cNvSpPr/>
                <p:nvPr/>
              </p:nvSpPr>
              <p:spPr>
                <a:xfrm>
                  <a:off x="672"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楷体_GB2312" pitchFamily="49" charset="-122"/>
                    </a:rPr>
                    <a:t>2</a:t>
                  </a:r>
                  <a:endParaRPr lang="en-US" altLang="zh-CN" sz="1800" b="1" dirty="0">
                    <a:solidFill>
                      <a:srgbClr val="FF00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4291" name="Line 524"/>
                <p:cNvSpPr/>
                <p:nvPr/>
              </p:nvSpPr>
              <p:spPr>
                <a:xfrm>
                  <a:off x="1008" y="288"/>
                  <a:ext cx="240" cy="259"/>
                </a:xfrm>
                <a:prstGeom prst="line">
                  <a:avLst/>
                </a:prstGeom>
                <a:ln w="9525" cap="flat" cmpd="sng">
                  <a:solidFill>
                    <a:schemeClr val="tx1"/>
                  </a:solidFill>
                  <a:prstDash val="solid"/>
                  <a:headEnd type="none" w="med" len="med"/>
                  <a:tailEnd type="none" w="med" len="med"/>
                </a:ln>
              </p:spPr>
            </p:sp>
            <p:sp>
              <p:nvSpPr>
                <p:cNvPr id="54292" name="Line 525"/>
                <p:cNvSpPr/>
                <p:nvPr/>
              </p:nvSpPr>
              <p:spPr>
                <a:xfrm flipH="1">
                  <a:off x="480" y="288"/>
                  <a:ext cx="240" cy="307"/>
                </a:xfrm>
                <a:prstGeom prst="line">
                  <a:avLst/>
                </a:prstGeom>
                <a:ln w="9525" cap="flat" cmpd="sng">
                  <a:solidFill>
                    <a:schemeClr val="tx1"/>
                  </a:solidFill>
                  <a:prstDash val="solid"/>
                  <a:headEnd type="none" w="med" len="med"/>
                  <a:tailEnd type="none" w="med" len="med"/>
                </a:ln>
              </p:spPr>
            </p:sp>
            <p:sp>
              <p:nvSpPr>
                <p:cNvPr id="54293" name="Rectangle 526"/>
                <p:cNvSpPr/>
                <p:nvPr/>
              </p:nvSpPr>
              <p:spPr>
                <a:xfrm>
                  <a:off x="1152" y="54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4294" name="Oval 527"/>
                <p:cNvSpPr/>
                <p:nvPr/>
              </p:nvSpPr>
              <p:spPr>
                <a:xfrm>
                  <a:off x="240" y="54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4295" name="Rectangle 528"/>
                <p:cNvSpPr/>
                <p:nvPr/>
              </p:nvSpPr>
              <p:spPr>
                <a:xfrm>
                  <a:off x="0" y="1075"/>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296" name="Line 529"/>
                <p:cNvSpPr/>
                <p:nvPr/>
              </p:nvSpPr>
              <p:spPr>
                <a:xfrm flipH="1">
                  <a:off x="144" y="835"/>
                  <a:ext cx="144" cy="240"/>
                </a:xfrm>
                <a:prstGeom prst="line">
                  <a:avLst/>
                </a:prstGeom>
                <a:ln w="9525" cap="flat" cmpd="sng">
                  <a:solidFill>
                    <a:schemeClr val="tx1"/>
                  </a:solidFill>
                  <a:prstDash val="solid"/>
                  <a:headEnd type="none" w="med" len="med"/>
                  <a:tailEnd type="none" w="med" len="med"/>
                </a:ln>
              </p:spPr>
            </p:sp>
            <p:sp>
              <p:nvSpPr>
                <p:cNvPr id="54297" name="Line 530"/>
                <p:cNvSpPr/>
                <p:nvPr/>
              </p:nvSpPr>
              <p:spPr>
                <a:xfrm>
                  <a:off x="528" y="835"/>
                  <a:ext cx="144" cy="240"/>
                </a:xfrm>
                <a:prstGeom prst="line">
                  <a:avLst/>
                </a:prstGeom>
                <a:ln w="9525" cap="flat" cmpd="sng">
                  <a:solidFill>
                    <a:schemeClr val="tx1"/>
                  </a:solidFill>
                  <a:prstDash val="solid"/>
                  <a:headEnd type="none" w="med" len="med"/>
                  <a:tailEnd type="none" w="med" len="med"/>
                </a:ln>
              </p:spPr>
            </p:sp>
            <p:sp>
              <p:nvSpPr>
                <p:cNvPr id="54298" name="Oval 531"/>
                <p:cNvSpPr/>
                <p:nvPr/>
              </p:nvSpPr>
              <p:spPr>
                <a:xfrm>
                  <a:off x="607" y="1057"/>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4299" name="Rectangle 532"/>
                <p:cNvSpPr/>
                <p:nvPr/>
              </p:nvSpPr>
              <p:spPr>
                <a:xfrm>
                  <a:off x="932" y="158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4300" name="Line 534"/>
                <p:cNvSpPr/>
                <p:nvPr/>
              </p:nvSpPr>
              <p:spPr>
                <a:xfrm flipH="1">
                  <a:off x="500" y="1345"/>
                  <a:ext cx="144" cy="240"/>
                </a:xfrm>
                <a:prstGeom prst="line">
                  <a:avLst/>
                </a:prstGeom>
                <a:ln w="9525" cap="flat" cmpd="sng">
                  <a:solidFill>
                    <a:schemeClr val="tx1"/>
                  </a:solidFill>
                  <a:prstDash val="solid"/>
                  <a:headEnd type="none" w="med" len="med"/>
                  <a:tailEnd type="none" w="med" len="med"/>
                </a:ln>
              </p:spPr>
            </p:sp>
            <p:sp>
              <p:nvSpPr>
                <p:cNvPr id="54301" name="Line 535"/>
                <p:cNvSpPr/>
                <p:nvPr/>
              </p:nvSpPr>
              <p:spPr>
                <a:xfrm>
                  <a:off x="884" y="1345"/>
                  <a:ext cx="144" cy="240"/>
                </a:xfrm>
                <a:prstGeom prst="line">
                  <a:avLst/>
                </a:prstGeom>
                <a:ln w="9525" cap="flat" cmpd="sng">
                  <a:solidFill>
                    <a:schemeClr val="tx1"/>
                  </a:solidFill>
                  <a:prstDash val="solid"/>
                  <a:headEnd type="none" w="med" len="med"/>
                  <a:tailEnd type="none" w="med" len="med"/>
                </a:ln>
              </p:spPr>
            </p:sp>
          </p:grpSp>
          <p:sp>
            <p:nvSpPr>
              <p:cNvPr id="54283" name="Text Box 607"/>
              <p:cNvSpPr txBox="1"/>
              <p:nvPr/>
            </p:nvSpPr>
            <p:spPr>
              <a:xfrm>
                <a:off x="277" y="1113"/>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284" name="Text Box 608"/>
              <p:cNvSpPr txBox="1"/>
              <p:nvPr/>
            </p:nvSpPr>
            <p:spPr>
              <a:xfrm>
                <a:off x="1211" y="1630"/>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4285" name="Text Box 609"/>
              <p:cNvSpPr txBox="1"/>
              <p:nvPr/>
            </p:nvSpPr>
            <p:spPr>
              <a:xfrm>
                <a:off x="681" y="163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286" name="Text Box 610"/>
              <p:cNvSpPr txBox="1"/>
              <p:nvPr/>
            </p:nvSpPr>
            <p:spPr>
              <a:xfrm>
                <a:off x="991" y="110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4287" name="Text Box 611"/>
              <p:cNvSpPr txBox="1"/>
              <p:nvPr/>
            </p:nvSpPr>
            <p:spPr>
              <a:xfrm>
                <a:off x="1392" y="564"/>
                <a:ext cx="43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4288" name="Text Box 612"/>
              <p:cNvSpPr txBox="1"/>
              <p:nvPr/>
            </p:nvSpPr>
            <p:spPr>
              <a:xfrm>
                <a:off x="624" y="593"/>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grpSp>
        <p:sp>
          <p:nvSpPr>
            <p:cNvPr id="54281" name="Text Box 584"/>
            <p:cNvSpPr txBox="1"/>
            <p:nvPr/>
          </p:nvSpPr>
          <p:spPr>
            <a:xfrm>
              <a:off x="715144" y="3239740"/>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插入后</a:t>
              </a:r>
              <a:endParaRPr lang="zh-CN" altLang="zh-CN" sz="2000" b="1" dirty="0">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50"/>
                                        </p:tgtEl>
                                        <p:attrNameLst>
                                          <p:attrName>style.visibility</p:attrName>
                                        </p:attrNameLst>
                                      </p:cBhvr>
                                      <p:to>
                                        <p:strVal val="visible"/>
                                      </p:to>
                                    </p:set>
                                    <p:animEffect transition="in" filter="fade">
                                      <p:cBhvr>
                                        <p:cTn id="17" dur="500"/>
                                        <p:tgtEl>
                                          <p:spTgt spid="5225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调整形态</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RL</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型平衡旋转</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00000"/>
              </a:lnSpc>
              <a:spcBef>
                <a:spcPts val="6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失去平衡点的平衡因子为</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-2,  </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其右孩子的平衡因子为 </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2" name="Text Box 223"/>
          <p:cNvSpPr txBox="1"/>
          <p:nvPr/>
        </p:nvSpPr>
        <p:spPr>
          <a:xfrm>
            <a:off x="2627313" y="6135688"/>
            <a:ext cx="388937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latin typeface="Times New Roman" panose="02020603050405020304" pitchFamily="18" charset="0"/>
                <a:ea typeface="楷体_GB2312" pitchFamily="49" charset="-122"/>
              </a:rPr>
              <a:t>双向旋转（</a:t>
            </a:r>
            <a:r>
              <a:rPr lang="zh-CN" altLang="zh-CN" b="1" dirty="0">
                <a:solidFill>
                  <a:srgbClr val="FF0000"/>
                </a:solidFill>
                <a:latin typeface="Times New Roman" panose="02020603050405020304" pitchFamily="18" charset="0"/>
                <a:ea typeface="楷体_GB2312" pitchFamily="49" charset="-122"/>
              </a:rPr>
              <a:t>先右后左</a:t>
            </a:r>
            <a:r>
              <a:rPr lang="zh-CN" altLang="zh-CN" b="1" dirty="0">
                <a:latin typeface="Times New Roman" panose="02020603050405020304" pitchFamily="18" charset="0"/>
                <a:ea typeface="楷体_GB2312" pitchFamily="49" charset="-122"/>
              </a:rPr>
              <a:t>）</a:t>
            </a:r>
            <a:endParaRPr lang="zh-CN" altLang="zh-CN" b="1" dirty="0">
              <a:latin typeface="Times New Roman" panose="02020603050405020304" pitchFamily="18" charset="0"/>
              <a:ea typeface="楷体_GB2312" pitchFamily="49" charset="-122"/>
            </a:endParaRPr>
          </a:p>
        </p:txBody>
      </p:sp>
      <p:grpSp>
        <p:nvGrpSpPr>
          <p:cNvPr id="2" name="组合 1"/>
          <p:cNvGrpSpPr/>
          <p:nvPr/>
        </p:nvGrpSpPr>
        <p:grpSpPr>
          <a:xfrm>
            <a:off x="611188" y="2492375"/>
            <a:ext cx="2389187" cy="3654425"/>
            <a:chOff x="0" y="0"/>
            <a:chExt cx="2389187" cy="3654485"/>
          </a:xfrm>
        </p:grpSpPr>
        <p:grpSp>
          <p:nvGrpSpPr>
            <p:cNvPr id="55351" name="Group 162"/>
            <p:cNvGrpSpPr/>
            <p:nvPr/>
          </p:nvGrpSpPr>
          <p:grpSpPr>
            <a:xfrm>
              <a:off x="0" y="0"/>
              <a:ext cx="2389187" cy="2940050"/>
              <a:chOff x="0" y="0"/>
              <a:chExt cx="1505" cy="1852"/>
            </a:xfrm>
          </p:grpSpPr>
          <p:sp>
            <p:nvSpPr>
              <p:cNvPr id="55353" name="Oval 141"/>
              <p:cNvSpPr/>
              <p:nvPr/>
            </p:nvSpPr>
            <p:spPr>
              <a:xfrm>
                <a:off x="240"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54" name="Line 142"/>
              <p:cNvSpPr/>
              <p:nvPr/>
            </p:nvSpPr>
            <p:spPr>
              <a:xfrm flipH="1">
                <a:off x="96" y="288"/>
                <a:ext cx="192" cy="288"/>
              </a:xfrm>
              <a:prstGeom prst="line">
                <a:avLst/>
              </a:prstGeom>
              <a:ln w="9525" cap="flat" cmpd="sng">
                <a:solidFill>
                  <a:schemeClr val="tx1"/>
                </a:solidFill>
                <a:prstDash val="solid"/>
                <a:headEnd type="none" w="med" len="med"/>
                <a:tailEnd type="none" w="med" len="med"/>
              </a:ln>
            </p:spPr>
          </p:sp>
          <p:sp>
            <p:nvSpPr>
              <p:cNvPr id="55355" name="Line 143"/>
              <p:cNvSpPr/>
              <p:nvPr/>
            </p:nvSpPr>
            <p:spPr>
              <a:xfrm flipH="1" flipV="1">
                <a:off x="528" y="288"/>
                <a:ext cx="192" cy="240"/>
              </a:xfrm>
              <a:prstGeom prst="line">
                <a:avLst/>
              </a:prstGeom>
              <a:ln w="9525" cap="flat" cmpd="sng">
                <a:solidFill>
                  <a:schemeClr val="tx1"/>
                </a:solidFill>
                <a:prstDash val="solid"/>
                <a:headEnd type="none" w="med" len="med"/>
                <a:tailEnd type="none" w="med" len="med"/>
              </a:ln>
            </p:spPr>
          </p:sp>
          <p:sp>
            <p:nvSpPr>
              <p:cNvPr id="55356" name="Rectangle 144"/>
              <p:cNvSpPr/>
              <p:nvPr/>
            </p:nvSpPr>
            <p:spPr>
              <a:xfrm>
                <a:off x="0" y="576"/>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57" name="Oval 146"/>
              <p:cNvSpPr/>
              <p:nvPr/>
            </p:nvSpPr>
            <p:spPr>
              <a:xfrm>
                <a:off x="624" y="52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58" name="Rectangle 147"/>
              <p:cNvSpPr/>
              <p:nvPr/>
            </p:nvSpPr>
            <p:spPr>
              <a:xfrm>
                <a:off x="960"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59" name="Line 148"/>
              <p:cNvSpPr/>
              <p:nvPr/>
            </p:nvSpPr>
            <p:spPr>
              <a:xfrm flipH="1">
                <a:off x="528" y="815"/>
                <a:ext cx="144" cy="240"/>
              </a:xfrm>
              <a:prstGeom prst="line">
                <a:avLst/>
              </a:prstGeom>
              <a:ln w="9525" cap="flat" cmpd="sng">
                <a:solidFill>
                  <a:schemeClr val="tx1"/>
                </a:solidFill>
                <a:prstDash val="solid"/>
                <a:headEnd type="none" w="med" len="med"/>
                <a:tailEnd type="none" w="med" len="med"/>
              </a:ln>
            </p:spPr>
          </p:sp>
          <p:sp>
            <p:nvSpPr>
              <p:cNvPr id="55360" name="Line 149"/>
              <p:cNvSpPr/>
              <p:nvPr/>
            </p:nvSpPr>
            <p:spPr>
              <a:xfrm>
                <a:off x="912" y="815"/>
                <a:ext cx="144" cy="240"/>
              </a:xfrm>
              <a:prstGeom prst="line">
                <a:avLst/>
              </a:prstGeom>
              <a:ln w="9525" cap="flat" cmpd="sng">
                <a:solidFill>
                  <a:schemeClr val="tx1"/>
                </a:solidFill>
                <a:prstDash val="solid"/>
                <a:headEnd type="none" w="med" len="med"/>
                <a:tailEnd type="none" w="med" len="med"/>
              </a:ln>
            </p:spPr>
          </p:sp>
          <p:sp>
            <p:nvSpPr>
              <p:cNvPr id="55361" name="Text Box 150"/>
              <p:cNvSpPr txBox="1"/>
              <p:nvPr/>
            </p:nvSpPr>
            <p:spPr>
              <a:xfrm>
                <a:off x="1248" y="1123"/>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62" name="Text Box 151"/>
              <p:cNvSpPr txBox="1"/>
              <p:nvPr/>
            </p:nvSpPr>
            <p:spPr>
              <a:xfrm>
                <a:off x="229" y="587"/>
                <a:ext cx="43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grpSp>
            <p:nvGrpSpPr>
              <p:cNvPr id="55363" name="Group 152"/>
              <p:cNvGrpSpPr/>
              <p:nvPr/>
            </p:nvGrpSpPr>
            <p:grpSpPr>
              <a:xfrm>
                <a:off x="48" y="1037"/>
                <a:ext cx="1132" cy="815"/>
                <a:chOff x="0" y="0"/>
                <a:chExt cx="1132" cy="815"/>
              </a:xfrm>
            </p:grpSpPr>
            <p:sp>
              <p:nvSpPr>
                <p:cNvPr id="55366" name="Oval 153"/>
                <p:cNvSpPr/>
                <p:nvPr/>
              </p:nvSpPr>
              <p:spPr>
                <a:xfrm>
                  <a:off x="251"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67" name="Rectangle 154"/>
                <p:cNvSpPr/>
                <p:nvPr/>
              </p:nvSpPr>
              <p:spPr>
                <a:xfrm>
                  <a:off x="576" y="52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68" name="Rectangle 155"/>
                <p:cNvSpPr/>
                <p:nvPr/>
              </p:nvSpPr>
              <p:spPr>
                <a:xfrm>
                  <a:off x="0" y="52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69" name="Line 156"/>
                <p:cNvSpPr/>
                <p:nvPr/>
              </p:nvSpPr>
              <p:spPr>
                <a:xfrm flipH="1">
                  <a:off x="144" y="288"/>
                  <a:ext cx="144" cy="240"/>
                </a:xfrm>
                <a:prstGeom prst="line">
                  <a:avLst/>
                </a:prstGeom>
                <a:ln w="9525" cap="flat" cmpd="sng">
                  <a:solidFill>
                    <a:schemeClr val="tx1"/>
                  </a:solidFill>
                  <a:prstDash val="solid"/>
                  <a:headEnd type="none" w="med" len="med"/>
                  <a:tailEnd type="none" w="med" len="med"/>
                </a:ln>
              </p:spPr>
            </p:sp>
            <p:sp>
              <p:nvSpPr>
                <p:cNvPr id="55370" name="Line 157"/>
                <p:cNvSpPr/>
                <p:nvPr/>
              </p:nvSpPr>
              <p:spPr>
                <a:xfrm>
                  <a:off x="528" y="288"/>
                  <a:ext cx="144" cy="240"/>
                </a:xfrm>
                <a:prstGeom prst="line">
                  <a:avLst/>
                </a:prstGeom>
                <a:ln w="9525" cap="flat" cmpd="sng">
                  <a:solidFill>
                    <a:schemeClr val="tx1"/>
                  </a:solidFill>
                  <a:prstDash val="solid"/>
                  <a:headEnd type="none" w="med" len="med"/>
                  <a:tailEnd type="none" w="med" len="med"/>
                </a:ln>
              </p:spPr>
            </p:sp>
            <p:sp>
              <p:nvSpPr>
                <p:cNvPr id="55371" name="Text Box 158"/>
                <p:cNvSpPr txBox="1"/>
                <p:nvPr/>
              </p:nvSpPr>
              <p:spPr>
                <a:xfrm>
                  <a:off x="875" y="583"/>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5372" name="Text Box 159"/>
                <p:cNvSpPr txBox="1"/>
                <p:nvPr/>
              </p:nvSpPr>
              <p:spPr>
                <a:xfrm>
                  <a:off x="310" y="576"/>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grpSp>
          <p:sp>
            <p:nvSpPr>
              <p:cNvPr id="55364" name="Text Box 160"/>
              <p:cNvSpPr txBox="1"/>
              <p:nvPr/>
            </p:nvSpPr>
            <p:spPr>
              <a:xfrm>
                <a:off x="703" y="113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65" name="Text Box 161"/>
              <p:cNvSpPr txBox="1"/>
              <p:nvPr/>
            </p:nvSpPr>
            <p:spPr>
              <a:xfrm>
                <a:off x="1008" y="60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sp>
          <p:nvSpPr>
            <p:cNvPr id="55352" name="Text Box 584"/>
            <p:cNvSpPr txBox="1"/>
            <p:nvPr/>
          </p:nvSpPr>
          <p:spPr>
            <a:xfrm>
              <a:off x="144388" y="3254375"/>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插入前</a:t>
              </a:r>
              <a:endParaRPr lang="zh-CN" altLang="zh-CN" sz="2000" b="1" dirty="0">
                <a:latin typeface="Times New Roman" panose="02020603050405020304" pitchFamily="18" charset="0"/>
                <a:ea typeface="楷体_GB2312" pitchFamily="49" charset="-122"/>
              </a:endParaRPr>
            </a:p>
          </p:txBody>
        </p:sp>
      </p:grpSp>
      <p:grpSp>
        <p:nvGrpSpPr>
          <p:cNvPr id="5" name="组合 3"/>
          <p:cNvGrpSpPr/>
          <p:nvPr/>
        </p:nvGrpSpPr>
        <p:grpSpPr>
          <a:xfrm>
            <a:off x="5743575" y="2433638"/>
            <a:ext cx="3048000" cy="3673475"/>
            <a:chOff x="0" y="0"/>
            <a:chExt cx="3048000" cy="3672805"/>
          </a:xfrm>
        </p:grpSpPr>
        <p:grpSp>
          <p:nvGrpSpPr>
            <p:cNvPr id="55327" name="Group 220"/>
            <p:cNvGrpSpPr/>
            <p:nvPr/>
          </p:nvGrpSpPr>
          <p:grpSpPr>
            <a:xfrm>
              <a:off x="0" y="0"/>
              <a:ext cx="3048000" cy="2559050"/>
              <a:chOff x="0" y="0"/>
              <a:chExt cx="1920" cy="1612"/>
            </a:xfrm>
          </p:grpSpPr>
          <p:sp>
            <p:nvSpPr>
              <p:cNvPr id="55329" name="Text Box 125"/>
              <p:cNvSpPr txBox="1"/>
              <p:nvPr/>
            </p:nvSpPr>
            <p:spPr>
              <a:xfrm>
                <a:off x="1663" y="1438"/>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30" name="Text Box 128"/>
              <p:cNvSpPr txBox="1"/>
              <p:nvPr/>
            </p:nvSpPr>
            <p:spPr>
              <a:xfrm>
                <a:off x="0" y="115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31" name="Text Box 129"/>
              <p:cNvSpPr txBox="1"/>
              <p:nvPr/>
            </p:nvSpPr>
            <p:spPr>
              <a:xfrm>
                <a:off x="1743" y="574"/>
                <a:ext cx="129"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5332" name="Text Box 135"/>
              <p:cNvSpPr txBox="1"/>
              <p:nvPr/>
            </p:nvSpPr>
            <p:spPr>
              <a:xfrm>
                <a:off x="1231" y="1438"/>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5333" name="Text Box 136"/>
              <p:cNvSpPr txBox="1"/>
              <p:nvPr/>
            </p:nvSpPr>
            <p:spPr>
              <a:xfrm>
                <a:off x="960" y="1150"/>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34" name="Text Box 137"/>
              <p:cNvSpPr txBox="1"/>
              <p:nvPr/>
            </p:nvSpPr>
            <p:spPr>
              <a:xfrm>
                <a:off x="831" y="574"/>
                <a:ext cx="273"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grpSp>
            <p:nvGrpSpPr>
              <p:cNvPr id="55335" name="Group 204"/>
              <p:cNvGrpSpPr/>
              <p:nvPr/>
            </p:nvGrpSpPr>
            <p:grpSpPr>
              <a:xfrm>
                <a:off x="240" y="0"/>
                <a:ext cx="1629" cy="1534"/>
                <a:chOff x="0" y="0"/>
                <a:chExt cx="1629" cy="1534"/>
              </a:xfrm>
            </p:grpSpPr>
            <p:sp>
              <p:nvSpPr>
                <p:cNvPr id="55336" name="Line 205"/>
                <p:cNvSpPr/>
                <p:nvPr/>
              </p:nvSpPr>
              <p:spPr>
                <a:xfrm flipH="1">
                  <a:off x="96" y="816"/>
                  <a:ext cx="144" cy="288"/>
                </a:xfrm>
                <a:prstGeom prst="line">
                  <a:avLst/>
                </a:prstGeom>
                <a:ln w="9525" cap="flat" cmpd="sng">
                  <a:solidFill>
                    <a:schemeClr val="tx1"/>
                  </a:solidFill>
                  <a:prstDash val="solid"/>
                  <a:headEnd type="none" w="med" len="med"/>
                  <a:tailEnd type="none" w="med" len="med"/>
                </a:ln>
              </p:spPr>
            </p:sp>
            <p:sp>
              <p:nvSpPr>
                <p:cNvPr id="55337" name="Oval 206"/>
                <p:cNvSpPr/>
                <p:nvPr/>
              </p:nvSpPr>
              <p:spPr>
                <a:xfrm>
                  <a:off x="1104" y="52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38" name="Line 207"/>
                <p:cNvSpPr/>
                <p:nvPr/>
              </p:nvSpPr>
              <p:spPr>
                <a:xfrm>
                  <a:off x="1344" y="864"/>
                  <a:ext cx="144" cy="240"/>
                </a:xfrm>
                <a:prstGeom prst="line">
                  <a:avLst/>
                </a:prstGeom>
                <a:ln w="9525" cap="flat" cmpd="sng">
                  <a:solidFill>
                    <a:schemeClr val="tx1"/>
                  </a:solidFill>
                  <a:prstDash val="solid"/>
                  <a:headEnd type="none" w="med" len="med"/>
                  <a:tailEnd type="none" w="med" len="med"/>
                </a:ln>
              </p:spPr>
            </p:sp>
            <p:sp>
              <p:nvSpPr>
                <p:cNvPr id="55339" name="Rectangle 208"/>
                <p:cNvSpPr/>
                <p:nvPr/>
              </p:nvSpPr>
              <p:spPr>
                <a:xfrm>
                  <a:off x="1389"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40" name="Oval 209"/>
                <p:cNvSpPr/>
                <p:nvPr/>
              </p:nvSpPr>
              <p:spPr>
                <a:xfrm>
                  <a:off x="170" y="506"/>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41" name="Rectangle 210"/>
                <p:cNvSpPr/>
                <p:nvPr/>
              </p:nvSpPr>
              <p:spPr>
                <a:xfrm>
                  <a:off x="0" y="1103"/>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42" name="Oval 211"/>
                <p:cNvSpPr/>
                <p:nvPr/>
              </p:nvSpPr>
              <p:spPr>
                <a:xfrm>
                  <a:off x="648"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0</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43" name="Rectangle 212"/>
                <p:cNvSpPr/>
                <p:nvPr/>
              </p:nvSpPr>
              <p:spPr>
                <a:xfrm>
                  <a:off x="960" y="110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44" name="Line 213"/>
                <p:cNvSpPr/>
                <p:nvPr/>
              </p:nvSpPr>
              <p:spPr>
                <a:xfrm>
                  <a:off x="435" y="816"/>
                  <a:ext cx="141" cy="288"/>
                </a:xfrm>
                <a:prstGeom prst="line">
                  <a:avLst/>
                </a:prstGeom>
                <a:ln w="9525" cap="flat" cmpd="sng">
                  <a:solidFill>
                    <a:schemeClr val="tx1"/>
                  </a:solidFill>
                  <a:prstDash val="solid"/>
                  <a:headEnd type="none" w="med" len="med"/>
                  <a:tailEnd type="none" w="med" len="med"/>
                </a:ln>
              </p:spPr>
            </p:sp>
            <p:sp>
              <p:nvSpPr>
                <p:cNvPr id="55345" name="Line 214"/>
                <p:cNvSpPr/>
                <p:nvPr/>
              </p:nvSpPr>
              <p:spPr>
                <a:xfrm>
                  <a:off x="960" y="288"/>
                  <a:ext cx="288" cy="240"/>
                </a:xfrm>
                <a:prstGeom prst="line">
                  <a:avLst/>
                </a:prstGeom>
                <a:ln w="9525" cap="flat" cmpd="sng">
                  <a:solidFill>
                    <a:schemeClr val="tx1"/>
                  </a:solidFill>
                  <a:prstDash val="solid"/>
                  <a:headEnd type="none" w="med" len="med"/>
                  <a:tailEnd type="none" w="med" len="med"/>
                </a:ln>
              </p:spPr>
            </p:sp>
            <p:sp>
              <p:nvSpPr>
                <p:cNvPr id="55346" name="Line 215"/>
                <p:cNvSpPr/>
                <p:nvPr/>
              </p:nvSpPr>
              <p:spPr>
                <a:xfrm flipH="1">
                  <a:off x="435" y="288"/>
                  <a:ext cx="240" cy="240"/>
                </a:xfrm>
                <a:prstGeom prst="line">
                  <a:avLst/>
                </a:prstGeom>
                <a:ln w="9525" cap="flat" cmpd="sng">
                  <a:solidFill>
                    <a:schemeClr val="tx1"/>
                  </a:solidFill>
                  <a:prstDash val="solid"/>
                  <a:headEnd type="none" w="med" len="med"/>
                  <a:tailEnd type="none" w="med" len="med"/>
                </a:ln>
              </p:spPr>
            </p:sp>
            <p:sp>
              <p:nvSpPr>
                <p:cNvPr id="55347" name="Line 216"/>
                <p:cNvSpPr/>
                <p:nvPr/>
              </p:nvSpPr>
              <p:spPr>
                <a:xfrm flipH="1">
                  <a:off x="1056" y="865"/>
                  <a:ext cx="144" cy="239"/>
                </a:xfrm>
                <a:prstGeom prst="line">
                  <a:avLst/>
                </a:prstGeom>
                <a:ln w="9525" cap="flat" cmpd="sng">
                  <a:solidFill>
                    <a:schemeClr val="tx1"/>
                  </a:solidFill>
                  <a:prstDash val="solid"/>
                  <a:headEnd type="none" w="med" len="med"/>
                  <a:tailEnd type="none" w="med" len="med"/>
                </a:ln>
              </p:spPr>
            </p:sp>
            <p:grpSp>
              <p:nvGrpSpPr>
                <p:cNvPr id="55348" name="Group 217"/>
                <p:cNvGrpSpPr/>
                <p:nvPr/>
              </p:nvGrpSpPr>
              <p:grpSpPr>
                <a:xfrm>
                  <a:off x="432" y="1104"/>
                  <a:ext cx="240" cy="430"/>
                  <a:chOff x="0" y="0"/>
                  <a:chExt cx="240" cy="430"/>
                </a:xfrm>
              </p:grpSpPr>
              <p:sp>
                <p:nvSpPr>
                  <p:cNvPr id="55349" name="Rectangle 218"/>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50" name="Rectangle 219"/>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grpSp>
        </p:grpSp>
        <p:sp>
          <p:nvSpPr>
            <p:cNvPr id="55328" name="Text Box 584"/>
            <p:cNvSpPr txBox="1"/>
            <p:nvPr/>
          </p:nvSpPr>
          <p:spPr>
            <a:xfrm>
              <a:off x="1160842" y="3272695"/>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调整后</a:t>
              </a:r>
              <a:endParaRPr lang="zh-CN" altLang="zh-CN" sz="2000" b="1" dirty="0">
                <a:latin typeface="Times New Roman" panose="02020603050405020304" pitchFamily="18" charset="0"/>
                <a:ea typeface="楷体_GB2312" pitchFamily="49" charset="-122"/>
              </a:endParaRPr>
            </a:p>
          </p:txBody>
        </p:sp>
      </p:grpSp>
      <p:grpSp>
        <p:nvGrpSpPr>
          <p:cNvPr id="9" name="组合 2"/>
          <p:cNvGrpSpPr/>
          <p:nvPr/>
        </p:nvGrpSpPr>
        <p:grpSpPr>
          <a:xfrm>
            <a:off x="3176588" y="2492375"/>
            <a:ext cx="2389187" cy="3654425"/>
            <a:chOff x="0" y="0"/>
            <a:chExt cx="2389187" cy="3654137"/>
          </a:xfrm>
        </p:grpSpPr>
        <p:grpSp>
          <p:nvGrpSpPr>
            <p:cNvPr id="55304" name="Group 203"/>
            <p:cNvGrpSpPr/>
            <p:nvPr/>
          </p:nvGrpSpPr>
          <p:grpSpPr>
            <a:xfrm>
              <a:off x="0" y="0"/>
              <a:ext cx="2389187" cy="3197225"/>
              <a:chOff x="0" y="0"/>
              <a:chExt cx="1505" cy="2014"/>
            </a:xfrm>
          </p:grpSpPr>
          <p:grpSp>
            <p:nvGrpSpPr>
              <p:cNvPr id="55306" name="Group 179"/>
              <p:cNvGrpSpPr/>
              <p:nvPr/>
            </p:nvGrpSpPr>
            <p:grpSpPr>
              <a:xfrm>
                <a:off x="65" y="1584"/>
                <a:ext cx="240" cy="430"/>
                <a:chOff x="0" y="0"/>
                <a:chExt cx="240" cy="430"/>
              </a:xfrm>
            </p:grpSpPr>
            <p:sp>
              <p:nvSpPr>
                <p:cNvPr id="55325" name="Rectangle 180"/>
                <p:cNvSpPr/>
                <p:nvPr/>
              </p:nvSpPr>
              <p:spPr>
                <a:xfrm>
                  <a:off x="0" y="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26" name="Rectangle 181"/>
                <p:cNvSpPr/>
                <p:nvPr/>
              </p:nvSpPr>
              <p:spPr>
                <a:xfrm>
                  <a:off x="0" y="286"/>
                  <a:ext cx="240" cy="144"/>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X</a:t>
                  </a:r>
                  <a:endParaRPr lang="en-US" altLang="zh-CN" sz="1800" b="1" baseline="-14000" dirty="0">
                    <a:latin typeface="Times New Roman" panose="02020603050405020304" pitchFamily="18" charset="0"/>
                    <a:ea typeface="宋体" panose="02010600030101010101" pitchFamily="2" charset="-122"/>
                  </a:endParaRPr>
                </a:p>
              </p:txBody>
            </p:sp>
          </p:grpSp>
          <p:sp>
            <p:nvSpPr>
              <p:cNvPr id="55307" name="Oval 183"/>
              <p:cNvSpPr/>
              <p:nvPr/>
            </p:nvSpPr>
            <p:spPr>
              <a:xfrm>
                <a:off x="240" y="0"/>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0000"/>
                    </a:solidFill>
                    <a:latin typeface="Times New Roman" panose="02020603050405020304" pitchFamily="18" charset="0"/>
                    <a:ea typeface="楷体_GB2312" pitchFamily="49" charset="-122"/>
                  </a:rPr>
                  <a:t>-2</a:t>
                </a:r>
                <a:endParaRPr lang="en-US" altLang="zh-CN" sz="1800" b="1" dirty="0">
                  <a:solidFill>
                    <a:srgbClr val="FF00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A</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08" name="Line 184"/>
              <p:cNvSpPr/>
              <p:nvPr/>
            </p:nvSpPr>
            <p:spPr>
              <a:xfrm flipH="1">
                <a:off x="96" y="288"/>
                <a:ext cx="192" cy="288"/>
              </a:xfrm>
              <a:prstGeom prst="line">
                <a:avLst/>
              </a:prstGeom>
              <a:ln w="9525" cap="flat" cmpd="sng">
                <a:solidFill>
                  <a:schemeClr val="tx1"/>
                </a:solidFill>
                <a:prstDash val="solid"/>
                <a:headEnd type="none" w="med" len="med"/>
                <a:tailEnd type="none" w="med" len="med"/>
              </a:ln>
            </p:spPr>
          </p:sp>
          <p:sp>
            <p:nvSpPr>
              <p:cNvPr id="55309" name="Line 185"/>
              <p:cNvSpPr/>
              <p:nvPr/>
            </p:nvSpPr>
            <p:spPr>
              <a:xfrm flipH="1" flipV="1">
                <a:off x="528" y="288"/>
                <a:ext cx="192" cy="240"/>
              </a:xfrm>
              <a:prstGeom prst="line">
                <a:avLst/>
              </a:prstGeom>
              <a:ln w="9525" cap="flat" cmpd="sng">
                <a:solidFill>
                  <a:schemeClr val="tx1"/>
                </a:solidFill>
                <a:prstDash val="solid"/>
                <a:headEnd type="none" w="med" len="med"/>
                <a:tailEnd type="none" w="med" len="med"/>
              </a:ln>
            </p:spPr>
          </p:sp>
          <p:sp>
            <p:nvSpPr>
              <p:cNvPr id="55310" name="Rectangle 186"/>
              <p:cNvSpPr/>
              <p:nvPr/>
            </p:nvSpPr>
            <p:spPr>
              <a:xfrm>
                <a:off x="0" y="576"/>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A</a:t>
                </a:r>
                <a:r>
                  <a:rPr lang="en-US" altLang="zh-CN" sz="1800" b="1" baseline="-14000" dirty="0">
                    <a:solidFill>
                      <a:srgbClr val="FFFF00"/>
                    </a:solidFill>
                    <a:latin typeface="Times New Roman" panose="02020603050405020304" pitchFamily="18" charset="0"/>
                    <a:ea typeface="宋体" panose="02010600030101010101" pitchFamily="2" charset="-122"/>
                  </a:rPr>
                  <a:t>L</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11" name="Oval 187"/>
              <p:cNvSpPr/>
              <p:nvPr/>
            </p:nvSpPr>
            <p:spPr>
              <a:xfrm>
                <a:off x="624" y="528"/>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B</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12" name="Rectangle 188"/>
              <p:cNvSpPr/>
              <p:nvPr/>
            </p:nvSpPr>
            <p:spPr>
              <a:xfrm>
                <a:off x="960" y="1067"/>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B</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13" name="Line 189"/>
              <p:cNvSpPr/>
              <p:nvPr/>
            </p:nvSpPr>
            <p:spPr>
              <a:xfrm flipH="1">
                <a:off x="528" y="815"/>
                <a:ext cx="144" cy="240"/>
              </a:xfrm>
              <a:prstGeom prst="line">
                <a:avLst/>
              </a:prstGeom>
              <a:ln w="9525" cap="flat" cmpd="sng">
                <a:solidFill>
                  <a:schemeClr val="tx1"/>
                </a:solidFill>
                <a:prstDash val="solid"/>
                <a:headEnd type="none" w="med" len="med"/>
                <a:tailEnd type="none" w="med" len="med"/>
              </a:ln>
            </p:spPr>
          </p:sp>
          <p:sp>
            <p:nvSpPr>
              <p:cNvPr id="55314" name="Line 190"/>
              <p:cNvSpPr/>
              <p:nvPr/>
            </p:nvSpPr>
            <p:spPr>
              <a:xfrm>
                <a:off x="912" y="815"/>
                <a:ext cx="144" cy="240"/>
              </a:xfrm>
              <a:prstGeom prst="line">
                <a:avLst/>
              </a:prstGeom>
              <a:ln w="9525" cap="flat" cmpd="sng">
                <a:solidFill>
                  <a:schemeClr val="tx1"/>
                </a:solidFill>
                <a:prstDash val="solid"/>
                <a:headEnd type="none" w="med" len="med"/>
                <a:tailEnd type="none" w="med" len="med"/>
              </a:ln>
            </p:spPr>
          </p:sp>
          <p:sp>
            <p:nvSpPr>
              <p:cNvPr id="55315" name="Text Box 191"/>
              <p:cNvSpPr txBox="1"/>
              <p:nvPr/>
            </p:nvSpPr>
            <p:spPr>
              <a:xfrm>
                <a:off x="1248" y="1123"/>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16" name="Text Box 192"/>
              <p:cNvSpPr txBox="1"/>
              <p:nvPr/>
            </p:nvSpPr>
            <p:spPr>
              <a:xfrm>
                <a:off x="229" y="587"/>
                <a:ext cx="43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17" name="Oval 194"/>
              <p:cNvSpPr/>
              <p:nvPr/>
            </p:nvSpPr>
            <p:spPr>
              <a:xfrm>
                <a:off x="299" y="1037"/>
                <a:ext cx="336" cy="3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1</a:t>
                </a:r>
                <a:endParaRPr lang="en-US" altLang="zh-CN" sz="1800" b="1" dirty="0">
                  <a:solidFill>
                    <a:srgbClr val="FFFF00"/>
                  </a:solidFill>
                  <a:latin typeface="Times New Roman" panose="02020603050405020304" pitchFamily="18" charset="0"/>
                  <a:ea typeface="楷体_GB2312" pitchFamily="49" charset="-122"/>
                </a:endParaRPr>
              </a:p>
              <a:p>
                <a:pPr marL="0" lvl="0" indent="0" algn="ctr" eaLnBrk="1" hangingPunct="1">
                  <a:lnSpc>
                    <a:spcPct val="90000"/>
                  </a:lnSpc>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楷体_GB2312" pitchFamily="49" charset="-122"/>
                  </a:rPr>
                  <a:t>C</a:t>
                </a:r>
                <a:endParaRPr lang="en-US" altLang="zh-CN" sz="1800" b="1" dirty="0">
                  <a:solidFill>
                    <a:srgbClr val="FFFF00"/>
                  </a:solidFill>
                  <a:latin typeface="Times New Roman" panose="02020603050405020304" pitchFamily="18" charset="0"/>
                  <a:ea typeface="楷体_GB2312" pitchFamily="49" charset="-122"/>
                </a:endParaRPr>
              </a:p>
            </p:txBody>
          </p:sp>
          <p:sp>
            <p:nvSpPr>
              <p:cNvPr id="55318" name="Rectangle 195"/>
              <p:cNvSpPr/>
              <p:nvPr/>
            </p:nvSpPr>
            <p:spPr>
              <a:xfrm>
                <a:off x="624" y="1564"/>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FF00"/>
                    </a:solidFill>
                    <a:latin typeface="Times New Roman" panose="02020603050405020304" pitchFamily="18" charset="0"/>
                    <a:ea typeface="宋体" panose="02010600030101010101" pitchFamily="2" charset="-122"/>
                  </a:rPr>
                  <a:t>C</a:t>
                </a:r>
                <a:r>
                  <a:rPr lang="en-US" altLang="zh-CN" sz="1800" b="1" baseline="-14000" dirty="0">
                    <a:solidFill>
                      <a:srgbClr val="FFFF00"/>
                    </a:solidFill>
                    <a:latin typeface="Times New Roman" panose="02020603050405020304" pitchFamily="18" charset="0"/>
                    <a:ea typeface="宋体" panose="02010600030101010101" pitchFamily="2" charset="-122"/>
                  </a:rPr>
                  <a:t>R</a:t>
                </a:r>
                <a:endParaRPr lang="en-US" altLang="zh-CN" sz="1800" b="1" baseline="-14000" dirty="0">
                  <a:solidFill>
                    <a:srgbClr val="FFFF00"/>
                  </a:solidFill>
                  <a:latin typeface="Times New Roman" panose="02020603050405020304" pitchFamily="18" charset="0"/>
                  <a:ea typeface="宋体" panose="02010600030101010101" pitchFamily="2" charset="-122"/>
                </a:endParaRPr>
              </a:p>
            </p:txBody>
          </p:sp>
          <p:sp>
            <p:nvSpPr>
              <p:cNvPr id="55319" name="Line 197"/>
              <p:cNvSpPr/>
              <p:nvPr/>
            </p:nvSpPr>
            <p:spPr>
              <a:xfrm flipH="1">
                <a:off x="192" y="1325"/>
                <a:ext cx="144" cy="240"/>
              </a:xfrm>
              <a:prstGeom prst="line">
                <a:avLst/>
              </a:prstGeom>
              <a:ln w="9525" cap="flat" cmpd="sng">
                <a:solidFill>
                  <a:schemeClr val="tx1"/>
                </a:solidFill>
                <a:prstDash val="solid"/>
                <a:headEnd type="none" w="med" len="med"/>
                <a:tailEnd type="none" w="med" len="med"/>
              </a:ln>
            </p:spPr>
          </p:sp>
          <p:sp>
            <p:nvSpPr>
              <p:cNvPr id="55320" name="Line 198"/>
              <p:cNvSpPr/>
              <p:nvPr/>
            </p:nvSpPr>
            <p:spPr>
              <a:xfrm>
                <a:off x="576" y="1325"/>
                <a:ext cx="144" cy="240"/>
              </a:xfrm>
              <a:prstGeom prst="line">
                <a:avLst/>
              </a:prstGeom>
              <a:ln w="9525" cap="flat" cmpd="sng">
                <a:solidFill>
                  <a:schemeClr val="tx1"/>
                </a:solidFill>
                <a:prstDash val="solid"/>
                <a:headEnd type="none" w="med" len="med"/>
                <a:tailEnd type="none" w="med" len="med"/>
              </a:ln>
            </p:spPr>
          </p:sp>
          <p:sp>
            <p:nvSpPr>
              <p:cNvPr id="55321" name="Text Box 199"/>
              <p:cNvSpPr txBox="1"/>
              <p:nvPr/>
            </p:nvSpPr>
            <p:spPr>
              <a:xfrm>
                <a:off x="923" y="162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h-2</a:t>
                </a:r>
                <a:endParaRPr lang="en-US" altLang="zh-CN" sz="1800" b="1" dirty="0">
                  <a:latin typeface="Times New Roman" panose="02020603050405020304" pitchFamily="18" charset="0"/>
                  <a:ea typeface="宋体" panose="02010600030101010101" pitchFamily="2" charset="-122"/>
                </a:endParaRPr>
              </a:p>
            </p:txBody>
          </p:sp>
          <p:sp>
            <p:nvSpPr>
              <p:cNvPr id="55322" name="Text Box 200"/>
              <p:cNvSpPr txBox="1"/>
              <p:nvPr/>
            </p:nvSpPr>
            <p:spPr>
              <a:xfrm>
                <a:off x="358" y="1613"/>
                <a:ext cx="240"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sp>
            <p:nvSpPr>
              <p:cNvPr id="55323" name="Text Box 201"/>
              <p:cNvSpPr txBox="1"/>
              <p:nvPr/>
            </p:nvSpPr>
            <p:spPr>
              <a:xfrm>
                <a:off x="703" y="1130"/>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endParaRPr lang="en-US" altLang="zh-CN" sz="1800" b="1" dirty="0">
                  <a:latin typeface="Times New Roman" panose="02020603050405020304" pitchFamily="18" charset="0"/>
                  <a:ea typeface="宋体" panose="02010600030101010101" pitchFamily="2" charset="-122"/>
                </a:endParaRPr>
              </a:p>
            </p:txBody>
          </p:sp>
          <p:sp>
            <p:nvSpPr>
              <p:cNvPr id="55324" name="Text Box 202"/>
              <p:cNvSpPr txBox="1"/>
              <p:nvPr/>
            </p:nvSpPr>
            <p:spPr>
              <a:xfrm>
                <a:off x="1008" y="602"/>
                <a:ext cx="257" cy="174"/>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h+1</a:t>
                </a:r>
                <a:endParaRPr lang="en-US" altLang="zh-CN" sz="1800" b="1" dirty="0">
                  <a:latin typeface="Times New Roman" panose="02020603050405020304" pitchFamily="18" charset="0"/>
                  <a:ea typeface="宋体" panose="02010600030101010101" pitchFamily="2" charset="-122"/>
                </a:endParaRPr>
              </a:p>
            </p:txBody>
          </p:sp>
        </p:grpSp>
        <p:sp>
          <p:nvSpPr>
            <p:cNvPr id="55305" name="Text Box 584"/>
            <p:cNvSpPr txBox="1"/>
            <p:nvPr/>
          </p:nvSpPr>
          <p:spPr>
            <a:xfrm>
              <a:off x="510282" y="3254027"/>
              <a:ext cx="958917"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插入后</a:t>
              </a:r>
              <a:endParaRPr lang="zh-CN" altLang="zh-CN" sz="2000" b="1" dirty="0">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fade">
                                      <p:cBhvr>
                                        <p:cTn id="17" dur="500"/>
                                        <p:tgtEl>
                                          <p:spTgt spid="5325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6323" name="Rectangle 3"/>
          <p:cNvSpPr>
            <a:spLocks noGrp="1"/>
          </p:cNvSpPr>
          <p:nvPr>
            <p:ph type="body" idx="4294967295"/>
          </p:nvPr>
        </p:nvSpPr>
        <p:spPr>
          <a:xfrm>
            <a:off x="179705" y="1125855"/>
            <a:ext cx="8785225" cy="1746885"/>
          </a:xfrm>
        </p:spPr>
        <p:txBody>
          <a:bodyPr vert="horz" wrap="square" lIns="91440" tIns="45720" rIns="91440" bIns="45720" anchor="t" anchorCtr="0"/>
          <a:p>
            <a:pPr>
              <a:spcBef>
                <a:spcPts val="600"/>
              </a:spcBef>
            </a:pPr>
            <a:r>
              <a:rPr lang="zh-CN" altLang="en-US" dirty="0">
                <a:latin typeface="Times New Roman" panose="02020603050405020304" pitchFamily="18" charset="0"/>
              </a:rPr>
              <a:t>插入</a:t>
            </a:r>
            <a:r>
              <a:rPr lang="en-US" altLang="zh-CN" dirty="0">
                <a:latin typeface="Times New Roman" panose="02020603050405020304" pitchFamily="18" charset="0"/>
              </a:rPr>
              <a:t>20</a:t>
            </a:r>
            <a:r>
              <a:rPr lang="zh-CN" altLang="en-US" dirty="0">
                <a:latin typeface="Times New Roman" panose="02020603050405020304" pitchFamily="18" charset="0"/>
              </a:rPr>
              <a:t>，调整形态</a:t>
            </a:r>
            <a:r>
              <a:rPr lang="en-US" altLang="zh-CN" dirty="0">
                <a:latin typeface="Times New Roman" panose="02020603050405020304" pitchFamily="18" charset="0"/>
              </a:rPr>
              <a:t>LL—</a:t>
            </a:r>
            <a:r>
              <a:rPr lang="zh-CN" altLang="en-US" dirty="0">
                <a:solidFill>
                  <a:srgbClr val="FF0000"/>
                </a:solidFill>
                <a:latin typeface="Times New Roman" panose="02020603050405020304" pitchFamily="18" charset="0"/>
              </a:rPr>
              <a:t>向右</a:t>
            </a:r>
            <a:endParaRPr lang="en-US" altLang="zh-CN" dirty="0">
              <a:solidFill>
                <a:srgbClr val="FF0000"/>
              </a:solidFill>
              <a:latin typeface="Times New Roman" panose="02020603050405020304" pitchFamily="18" charset="0"/>
            </a:endParaRPr>
          </a:p>
        </p:txBody>
      </p:sp>
      <p:sp>
        <p:nvSpPr>
          <p:cNvPr id="2" name="右箭头 1"/>
          <p:cNvSpPr/>
          <p:nvPr/>
        </p:nvSpPr>
        <p:spPr>
          <a:xfrm>
            <a:off x="4210050" y="3717290"/>
            <a:ext cx="761365" cy="314325"/>
          </a:xfrm>
          <a:prstGeom prst="rightArrow">
            <a:avLst>
              <a:gd name="adj1" fmla="val 50000"/>
              <a:gd name="adj2" fmla="val 49855"/>
            </a:avLst>
          </a:prstGeom>
          <a:solidFill>
            <a:srgbClr val="FFFF00"/>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30" name="组合 29"/>
          <p:cNvGrpSpPr/>
          <p:nvPr/>
        </p:nvGrpSpPr>
        <p:grpSpPr>
          <a:xfrm>
            <a:off x="4860290" y="2132965"/>
            <a:ext cx="3664585" cy="2884805"/>
            <a:chOff x="7654" y="3359"/>
            <a:chExt cx="5771" cy="4543"/>
          </a:xfrm>
        </p:grpSpPr>
        <p:sp>
          <p:nvSpPr>
            <p:cNvPr id="7" name="圆角矩形 6"/>
            <p:cNvSpPr/>
            <p:nvPr>
              <p:custDataLst>
                <p:tags r:id="rId1"/>
              </p:custDataLst>
            </p:nvPr>
          </p:nvSpPr>
          <p:spPr>
            <a:xfrm>
              <a:off x="9809" y="3359"/>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圆角矩形 7"/>
            <p:cNvSpPr/>
            <p:nvPr>
              <p:custDataLst>
                <p:tags r:id="rId2"/>
              </p:custDataLst>
            </p:nvPr>
          </p:nvSpPr>
          <p:spPr>
            <a:xfrm>
              <a:off x="8674" y="51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圆角矩形 8"/>
            <p:cNvSpPr/>
            <p:nvPr>
              <p:custDataLst>
                <p:tags r:id="rId3"/>
              </p:custDataLst>
            </p:nvPr>
          </p:nvSpPr>
          <p:spPr>
            <a:xfrm>
              <a:off x="10945" y="51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圆角矩形 9"/>
            <p:cNvSpPr/>
            <p:nvPr>
              <p:custDataLst>
                <p:tags r:id="rId4"/>
              </p:custDataLst>
            </p:nvPr>
          </p:nvSpPr>
          <p:spPr>
            <a:xfrm>
              <a:off x="7654" y="698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圆角矩形 10"/>
            <p:cNvSpPr/>
            <p:nvPr>
              <p:custDataLst>
                <p:tags r:id="rId5"/>
              </p:custDataLst>
            </p:nvPr>
          </p:nvSpPr>
          <p:spPr>
            <a:xfrm>
              <a:off x="10034" y="698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75</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连接符 11"/>
            <p:cNvCxnSpPr>
              <a:stCxn id="8" idx="2"/>
              <a:endCxn id="10" idx="0"/>
            </p:cNvCxnSpPr>
            <p:nvPr>
              <p:custDataLst>
                <p:tags r:id="rId6"/>
              </p:custDataLst>
            </p:nvPr>
          </p:nvCxnSpPr>
          <p:spPr>
            <a:xfrm flipH="1">
              <a:off x="8402" y="6088"/>
              <a:ext cx="1020"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3" name="直接连接符 12"/>
            <p:cNvCxnSpPr>
              <a:stCxn id="9" idx="2"/>
              <a:endCxn id="11" idx="0"/>
            </p:cNvCxnSpPr>
            <p:nvPr>
              <p:custDataLst>
                <p:tags r:id="rId7"/>
              </p:custDataLst>
            </p:nvPr>
          </p:nvCxnSpPr>
          <p:spPr>
            <a:xfrm flipH="1">
              <a:off x="10782" y="6088"/>
              <a:ext cx="911"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4" name="直接连接符 13"/>
            <p:cNvCxnSpPr>
              <a:stCxn id="7" idx="2"/>
              <a:endCxn id="8" idx="0"/>
            </p:cNvCxnSpPr>
            <p:nvPr>
              <p:custDataLst>
                <p:tags r:id="rId8"/>
              </p:custDataLst>
            </p:nvPr>
          </p:nvCxnSpPr>
          <p:spPr>
            <a:xfrm flipH="1">
              <a:off x="9422" y="4274"/>
              <a:ext cx="1135"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5" name="直接连接符 14"/>
            <p:cNvCxnSpPr>
              <a:stCxn id="7" idx="2"/>
              <a:endCxn id="9" idx="0"/>
            </p:cNvCxnSpPr>
            <p:nvPr>
              <p:custDataLst>
                <p:tags r:id="rId9"/>
              </p:custDataLst>
            </p:nvPr>
          </p:nvCxnSpPr>
          <p:spPr>
            <a:xfrm>
              <a:off x="10557" y="4274"/>
              <a:ext cx="1136"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16" name="圆角矩形 15"/>
            <p:cNvSpPr/>
            <p:nvPr>
              <p:custDataLst>
                <p:tags r:id="rId10"/>
              </p:custDataLst>
            </p:nvPr>
          </p:nvSpPr>
          <p:spPr>
            <a:xfrm>
              <a:off x="11929" y="6962"/>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连接符 16"/>
            <p:cNvCxnSpPr>
              <a:stCxn id="9" idx="2"/>
              <a:endCxn id="16" idx="0"/>
            </p:cNvCxnSpPr>
            <p:nvPr>
              <p:custDataLst>
                <p:tags r:id="rId11"/>
              </p:custDataLst>
            </p:nvPr>
          </p:nvCxnSpPr>
          <p:spPr>
            <a:xfrm>
              <a:off x="11693" y="6088"/>
              <a:ext cx="984" cy="874"/>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19" name="圆角矩形 18"/>
          <p:cNvSpPr/>
          <p:nvPr>
            <p:custDataLst>
              <p:tags r:id="rId12"/>
            </p:custDataLst>
          </p:nvPr>
        </p:nvSpPr>
        <p:spPr>
          <a:xfrm>
            <a:off x="2409190" y="182943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圆角矩形 19"/>
          <p:cNvSpPr/>
          <p:nvPr>
            <p:custDataLst>
              <p:tags r:id="rId13"/>
            </p:custDataLst>
          </p:nvPr>
        </p:nvSpPr>
        <p:spPr>
          <a:xfrm>
            <a:off x="1688465" y="298132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圆角矩形 20"/>
          <p:cNvSpPr/>
          <p:nvPr>
            <p:custDataLst>
              <p:tags r:id="rId14"/>
            </p:custDataLst>
          </p:nvPr>
        </p:nvSpPr>
        <p:spPr>
          <a:xfrm>
            <a:off x="3130550" y="298132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圆角矩形 21"/>
          <p:cNvSpPr/>
          <p:nvPr>
            <p:custDataLst>
              <p:tags r:id="rId15"/>
            </p:custDataLst>
          </p:nvPr>
        </p:nvSpPr>
        <p:spPr>
          <a:xfrm>
            <a:off x="1040765" y="413385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custDataLst>
              <p:tags r:id="rId16"/>
            </p:custDataLst>
          </p:nvPr>
        </p:nvSpPr>
        <p:spPr>
          <a:xfrm>
            <a:off x="2265045" y="413385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75</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4" name="直接连接符 23"/>
          <p:cNvCxnSpPr>
            <a:stCxn id="20" idx="2"/>
            <a:endCxn id="22" idx="0"/>
          </p:cNvCxnSpPr>
          <p:nvPr>
            <p:custDataLst>
              <p:tags r:id="rId17"/>
            </p:custDataLst>
          </p:nvPr>
        </p:nvCxnSpPr>
        <p:spPr>
          <a:xfrm flipH="1">
            <a:off x="1515745" y="3562350"/>
            <a:ext cx="647700"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5" name="直接连接符 24"/>
          <p:cNvCxnSpPr>
            <a:stCxn id="20" idx="2"/>
            <a:endCxn id="23" idx="0"/>
          </p:cNvCxnSpPr>
          <p:nvPr>
            <p:custDataLst>
              <p:tags r:id="rId18"/>
            </p:custDataLst>
          </p:nvPr>
        </p:nvCxnSpPr>
        <p:spPr>
          <a:xfrm>
            <a:off x="2163445" y="3562350"/>
            <a:ext cx="576580"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6" name="直接连接符 25"/>
          <p:cNvCxnSpPr>
            <a:stCxn id="19" idx="2"/>
            <a:endCxn id="20" idx="0"/>
          </p:cNvCxnSpPr>
          <p:nvPr>
            <p:custDataLst>
              <p:tags r:id="rId19"/>
            </p:custDataLst>
          </p:nvPr>
        </p:nvCxnSpPr>
        <p:spPr>
          <a:xfrm flipH="1">
            <a:off x="2163445" y="2410460"/>
            <a:ext cx="720725"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7" name="直接连接符 26"/>
          <p:cNvCxnSpPr>
            <a:stCxn id="19" idx="2"/>
            <a:endCxn id="21" idx="0"/>
          </p:cNvCxnSpPr>
          <p:nvPr>
            <p:custDataLst>
              <p:tags r:id="rId20"/>
            </p:custDataLst>
          </p:nvPr>
        </p:nvCxnSpPr>
        <p:spPr>
          <a:xfrm>
            <a:off x="2884170" y="2410460"/>
            <a:ext cx="721360"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nvGrpSpPr>
          <p:cNvPr id="4" name="组合 3"/>
          <p:cNvGrpSpPr/>
          <p:nvPr/>
        </p:nvGrpSpPr>
        <p:grpSpPr>
          <a:xfrm>
            <a:off x="422275" y="4714875"/>
            <a:ext cx="1093470" cy="1167765"/>
            <a:chOff x="665" y="7425"/>
            <a:chExt cx="1722" cy="1839"/>
          </a:xfrm>
        </p:grpSpPr>
        <p:sp>
          <p:nvSpPr>
            <p:cNvPr id="28" name="圆角矩形 27"/>
            <p:cNvSpPr/>
            <p:nvPr>
              <p:custDataLst>
                <p:tags r:id="rId21"/>
              </p:custDataLst>
            </p:nvPr>
          </p:nvSpPr>
          <p:spPr>
            <a:xfrm>
              <a:off x="665" y="8350"/>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9" name="直接连接符 28"/>
            <p:cNvCxnSpPr>
              <a:stCxn id="22" idx="2"/>
              <a:endCxn id="28" idx="0"/>
            </p:cNvCxnSpPr>
            <p:nvPr>
              <p:custDataLst>
                <p:tags r:id="rId22"/>
              </p:custDataLst>
            </p:nvPr>
          </p:nvCxnSpPr>
          <p:spPr>
            <a:xfrm flipH="1">
              <a:off x="1413" y="7425"/>
              <a:ext cx="974" cy="92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3" name="圆角矩形 2"/>
          <p:cNvSpPr/>
          <p:nvPr/>
        </p:nvSpPr>
        <p:spPr>
          <a:xfrm>
            <a:off x="2411730" y="1844675"/>
            <a:ext cx="935990"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7347" name="Rectangle 3"/>
          <p:cNvSpPr>
            <a:spLocks noGrp="1"/>
          </p:cNvSpPr>
          <p:nvPr>
            <p:ph type="body" idx="4294967295"/>
          </p:nvPr>
        </p:nvSpPr>
        <p:spPr>
          <a:xfrm>
            <a:off x="179705" y="1125855"/>
            <a:ext cx="8927465" cy="1085215"/>
          </a:xfrm>
        </p:spPr>
        <p:txBody>
          <a:bodyPr vert="horz" wrap="square" lIns="91440" tIns="45720" rIns="91440" bIns="45720" anchor="t" anchorCtr="0"/>
          <a:p>
            <a:pPr>
              <a:spcBef>
                <a:spcPts val="600"/>
              </a:spcBef>
            </a:pPr>
            <a:r>
              <a:rPr lang="zh-CN" altLang="en-US" dirty="0">
                <a:latin typeface="Times New Roman" panose="02020603050405020304" pitchFamily="18" charset="0"/>
              </a:rPr>
              <a:t>插入</a:t>
            </a:r>
            <a:r>
              <a:rPr lang="en-US" altLang="zh-CN" dirty="0">
                <a:latin typeface="Times New Roman" panose="02020603050405020304" pitchFamily="18" charset="0"/>
              </a:rPr>
              <a:t>140</a:t>
            </a:r>
            <a:r>
              <a:rPr lang="zh-CN" altLang="en-US" dirty="0">
                <a:latin typeface="Times New Roman" panose="02020603050405020304" pitchFamily="18" charset="0"/>
              </a:rPr>
              <a:t>，调整形态</a:t>
            </a:r>
            <a:r>
              <a:rPr lang="en-US" altLang="zh-CN" dirty="0">
                <a:latin typeface="Times New Roman" panose="02020603050405020304" pitchFamily="18" charset="0"/>
              </a:rPr>
              <a:t>RR--</a:t>
            </a:r>
            <a:r>
              <a:rPr lang="zh-CN" altLang="en-US" dirty="0">
                <a:solidFill>
                  <a:srgbClr val="FF0000"/>
                </a:solidFill>
                <a:latin typeface="Times New Roman" panose="02020603050405020304" pitchFamily="18" charset="0"/>
              </a:rPr>
              <a:t>向左</a:t>
            </a:r>
            <a:endParaRPr lang="en-US" altLang="zh-CN" dirty="0">
              <a:latin typeface="Times New Roman" panose="02020603050405020304" pitchFamily="18" charset="0"/>
            </a:endParaRPr>
          </a:p>
        </p:txBody>
      </p:sp>
      <p:sp>
        <p:nvSpPr>
          <p:cNvPr id="9" name="右箭头 8"/>
          <p:cNvSpPr/>
          <p:nvPr/>
        </p:nvSpPr>
        <p:spPr>
          <a:xfrm>
            <a:off x="3780155" y="3186430"/>
            <a:ext cx="927100" cy="314325"/>
          </a:xfrm>
          <a:prstGeom prst="rightArrow">
            <a:avLst>
              <a:gd name="adj1" fmla="val 50000"/>
              <a:gd name="adj2" fmla="val 49855"/>
            </a:avLst>
          </a:prstGeom>
          <a:solidFill>
            <a:srgbClr val="FFFF00"/>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28" name="组合 27"/>
          <p:cNvGrpSpPr/>
          <p:nvPr/>
        </p:nvGrpSpPr>
        <p:grpSpPr>
          <a:xfrm>
            <a:off x="4788535" y="2132965"/>
            <a:ext cx="3664585" cy="2884805"/>
            <a:chOff x="7541" y="3359"/>
            <a:chExt cx="5771" cy="4543"/>
          </a:xfrm>
        </p:grpSpPr>
        <p:sp>
          <p:nvSpPr>
            <p:cNvPr id="2" name="圆角矩形 1"/>
            <p:cNvSpPr/>
            <p:nvPr/>
          </p:nvSpPr>
          <p:spPr>
            <a:xfrm>
              <a:off x="9696" y="3359"/>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 name="圆角矩形 3"/>
            <p:cNvSpPr/>
            <p:nvPr>
              <p:custDataLst>
                <p:tags r:id="rId1"/>
              </p:custDataLst>
            </p:nvPr>
          </p:nvSpPr>
          <p:spPr>
            <a:xfrm>
              <a:off x="8561" y="51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圆角矩形 4"/>
            <p:cNvSpPr/>
            <p:nvPr>
              <p:custDataLst>
                <p:tags r:id="rId2"/>
              </p:custDataLst>
            </p:nvPr>
          </p:nvSpPr>
          <p:spPr>
            <a:xfrm>
              <a:off x="10832" y="51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圆角矩形 5"/>
            <p:cNvSpPr/>
            <p:nvPr>
              <p:custDataLst>
                <p:tags r:id="rId3"/>
              </p:custDataLst>
            </p:nvPr>
          </p:nvSpPr>
          <p:spPr>
            <a:xfrm>
              <a:off x="7541" y="698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圆角矩形 6"/>
            <p:cNvSpPr/>
            <p:nvPr>
              <p:custDataLst>
                <p:tags r:id="rId4"/>
              </p:custDataLst>
            </p:nvPr>
          </p:nvSpPr>
          <p:spPr>
            <a:xfrm>
              <a:off x="9582" y="698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0" name="直接连接符 9"/>
            <p:cNvCxnSpPr>
              <a:stCxn id="4" idx="2"/>
              <a:endCxn id="6" idx="0"/>
            </p:cNvCxnSpPr>
            <p:nvPr/>
          </p:nvCxnSpPr>
          <p:spPr>
            <a:xfrm flipH="1">
              <a:off x="8289" y="6088"/>
              <a:ext cx="1020"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1" name="直接连接符 10"/>
            <p:cNvCxnSpPr>
              <a:endCxn id="7" idx="0"/>
            </p:cNvCxnSpPr>
            <p:nvPr>
              <p:custDataLst>
                <p:tags r:id="rId5"/>
              </p:custDataLst>
            </p:nvPr>
          </p:nvCxnSpPr>
          <p:spPr>
            <a:xfrm>
              <a:off x="9355" y="6081"/>
              <a:ext cx="975" cy="907"/>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3" name="直接连接符 12"/>
            <p:cNvCxnSpPr>
              <a:stCxn id="2" idx="2"/>
              <a:endCxn id="4" idx="0"/>
            </p:cNvCxnSpPr>
            <p:nvPr>
              <p:custDataLst>
                <p:tags r:id="rId6"/>
              </p:custDataLst>
            </p:nvPr>
          </p:nvCxnSpPr>
          <p:spPr>
            <a:xfrm flipH="1">
              <a:off x="9309" y="4274"/>
              <a:ext cx="1135"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4" name="直接连接符 13"/>
            <p:cNvCxnSpPr>
              <a:stCxn id="2" idx="2"/>
              <a:endCxn id="5" idx="0"/>
            </p:cNvCxnSpPr>
            <p:nvPr>
              <p:custDataLst>
                <p:tags r:id="rId7"/>
              </p:custDataLst>
            </p:nvPr>
          </p:nvCxnSpPr>
          <p:spPr>
            <a:xfrm>
              <a:off x="10444" y="4274"/>
              <a:ext cx="1136"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15" name="圆角矩形 14"/>
            <p:cNvSpPr/>
            <p:nvPr>
              <p:custDataLst>
                <p:tags r:id="rId8"/>
              </p:custDataLst>
            </p:nvPr>
          </p:nvSpPr>
          <p:spPr>
            <a:xfrm>
              <a:off x="11816" y="6962"/>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140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连接符 15"/>
            <p:cNvCxnSpPr>
              <a:stCxn id="5" idx="2"/>
              <a:endCxn id="15" idx="0"/>
            </p:cNvCxnSpPr>
            <p:nvPr>
              <p:custDataLst>
                <p:tags r:id="rId9"/>
              </p:custDataLst>
            </p:nvPr>
          </p:nvCxnSpPr>
          <p:spPr>
            <a:xfrm>
              <a:off x="11580" y="6088"/>
              <a:ext cx="984" cy="874"/>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17" name="圆角矩形 16"/>
          <p:cNvSpPr/>
          <p:nvPr>
            <p:custDataLst>
              <p:tags r:id="rId10"/>
            </p:custDataLst>
          </p:nvPr>
        </p:nvSpPr>
        <p:spPr>
          <a:xfrm>
            <a:off x="1476375" y="182943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圆角矩形 17"/>
          <p:cNvSpPr/>
          <p:nvPr>
            <p:custDataLst>
              <p:tags r:id="rId11"/>
            </p:custDataLst>
          </p:nvPr>
        </p:nvSpPr>
        <p:spPr>
          <a:xfrm>
            <a:off x="755650" y="298132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圆角矩形 18"/>
          <p:cNvSpPr/>
          <p:nvPr>
            <p:custDataLst>
              <p:tags r:id="rId12"/>
            </p:custDataLst>
          </p:nvPr>
        </p:nvSpPr>
        <p:spPr>
          <a:xfrm>
            <a:off x="2197735" y="298132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圆角矩形 20"/>
          <p:cNvSpPr/>
          <p:nvPr>
            <p:custDataLst>
              <p:tags r:id="rId13"/>
            </p:custDataLst>
          </p:nvPr>
        </p:nvSpPr>
        <p:spPr>
          <a:xfrm>
            <a:off x="1403985" y="413385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3297555" y="4698365"/>
            <a:ext cx="1073150" cy="1113790"/>
            <a:chOff x="5193" y="7399"/>
            <a:chExt cx="1690" cy="1754"/>
          </a:xfrm>
        </p:grpSpPr>
        <p:sp>
          <p:nvSpPr>
            <p:cNvPr id="20" name="圆角矩形 19"/>
            <p:cNvSpPr/>
            <p:nvPr>
              <p:custDataLst>
                <p:tags r:id="rId14"/>
              </p:custDataLst>
            </p:nvPr>
          </p:nvSpPr>
          <p:spPr>
            <a:xfrm>
              <a:off x="5387" y="8239"/>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140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2" name="直接连接符 21"/>
            <p:cNvCxnSpPr>
              <a:stCxn id="26" idx="2"/>
              <a:endCxn id="20" idx="0"/>
            </p:cNvCxnSpPr>
            <p:nvPr>
              <p:custDataLst>
                <p:tags r:id="rId15"/>
              </p:custDataLst>
            </p:nvPr>
          </p:nvCxnSpPr>
          <p:spPr>
            <a:xfrm>
              <a:off x="5193" y="7399"/>
              <a:ext cx="942" cy="84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cxnSp>
        <p:nvCxnSpPr>
          <p:cNvPr id="23" name="直接连接符 22"/>
          <p:cNvCxnSpPr>
            <a:stCxn id="19" idx="2"/>
            <a:endCxn id="21" idx="0"/>
          </p:cNvCxnSpPr>
          <p:nvPr>
            <p:custDataLst>
              <p:tags r:id="rId16"/>
            </p:custDataLst>
          </p:nvPr>
        </p:nvCxnSpPr>
        <p:spPr>
          <a:xfrm flipH="1">
            <a:off x="1878965" y="3562350"/>
            <a:ext cx="793750"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4" name="直接连接符 23"/>
          <p:cNvCxnSpPr>
            <a:stCxn id="17" idx="2"/>
            <a:endCxn id="18" idx="0"/>
          </p:cNvCxnSpPr>
          <p:nvPr>
            <p:custDataLst>
              <p:tags r:id="rId17"/>
            </p:custDataLst>
          </p:nvPr>
        </p:nvCxnSpPr>
        <p:spPr>
          <a:xfrm flipH="1">
            <a:off x="1230630" y="2410460"/>
            <a:ext cx="720725"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5" name="直接连接符 24"/>
          <p:cNvCxnSpPr>
            <a:stCxn id="17" idx="2"/>
            <a:endCxn id="19" idx="0"/>
          </p:cNvCxnSpPr>
          <p:nvPr>
            <p:custDataLst>
              <p:tags r:id="rId18"/>
            </p:custDataLst>
          </p:nvPr>
        </p:nvCxnSpPr>
        <p:spPr>
          <a:xfrm>
            <a:off x="1951355" y="2410460"/>
            <a:ext cx="721360"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26" name="圆角矩形 25"/>
          <p:cNvSpPr/>
          <p:nvPr>
            <p:custDataLst>
              <p:tags r:id="rId19"/>
            </p:custDataLst>
          </p:nvPr>
        </p:nvSpPr>
        <p:spPr>
          <a:xfrm>
            <a:off x="2822575" y="411734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7" name="直接连接符 26"/>
          <p:cNvCxnSpPr>
            <a:stCxn id="19" idx="2"/>
            <a:endCxn id="26" idx="0"/>
          </p:cNvCxnSpPr>
          <p:nvPr>
            <p:custDataLst>
              <p:tags r:id="rId20"/>
            </p:custDataLst>
          </p:nvPr>
        </p:nvCxnSpPr>
        <p:spPr>
          <a:xfrm>
            <a:off x="2672715" y="3562350"/>
            <a:ext cx="624840" cy="55499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3" name="圆角矩形 2"/>
          <p:cNvSpPr/>
          <p:nvPr/>
        </p:nvSpPr>
        <p:spPr>
          <a:xfrm>
            <a:off x="1478915" y="1844675"/>
            <a:ext cx="935990"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8371" name="Rectangle 3"/>
          <p:cNvSpPr>
            <a:spLocks noGrp="1"/>
          </p:cNvSpPr>
          <p:nvPr>
            <p:ph type="body" idx="4294967295"/>
          </p:nvPr>
        </p:nvSpPr>
        <p:spPr/>
        <p:txBody>
          <a:bodyPr vert="horz" wrap="square" lIns="91440" tIns="45720" rIns="91440" bIns="45720" anchor="t" anchorCtr="0"/>
          <a:p>
            <a:pPr>
              <a:spcBef>
                <a:spcPts val="600"/>
              </a:spcBef>
            </a:pPr>
            <a:r>
              <a:rPr lang="zh-CN" altLang="en-US" dirty="0">
                <a:latin typeface="Times New Roman" panose="02020603050405020304" pitchFamily="18" charset="0"/>
              </a:rPr>
              <a:t>插入</a:t>
            </a:r>
            <a:r>
              <a:rPr lang="en-US" altLang="zh-CN" dirty="0">
                <a:latin typeface="Times New Roman" panose="02020603050405020304" pitchFamily="18" charset="0"/>
              </a:rPr>
              <a:t>60</a:t>
            </a:r>
            <a:r>
              <a:rPr lang="zh-CN" altLang="en-US" dirty="0">
                <a:latin typeface="Times New Roman" panose="02020603050405020304" pitchFamily="18" charset="0"/>
              </a:rPr>
              <a:t>，调整形态</a:t>
            </a:r>
            <a:r>
              <a:rPr lang="en-US" altLang="zh-CN" dirty="0">
                <a:latin typeface="Times New Roman" panose="02020603050405020304" pitchFamily="18" charset="0"/>
              </a:rPr>
              <a:t>LR--</a:t>
            </a:r>
            <a:r>
              <a:rPr lang="zh-CN" altLang="zh-CN" b="1" dirty="0">
                <a:solidFill>
                  <a:srgbClr val="FF0000"/>
                </a:solidFill>
                <a:latin typeface="Times New Roman" panose="02020603050405020304" pitchFamily="18" charset="0"/>
                <a:ea typeface="楷体_GB2312" pitchFamily="49" charset="-122"/>
              </a:rPr>
              <a:t>先左后右</a:t>
            </a:r>
            <a:endParaRPr lang="en-US" altLang="zh-CN" dirty="0">
              <a:latin typeface="Times New Roman" panose="02020603050405020304" pitchFamily="18" charset="0"/>
            </a:endParaRPr>
          </a:p>
        </p:txBody>
      </p:sp>
      <p:sp>
        <p:nvSpPr>
          <p:cNvPr id="3" name="右箭头 2"/>
          <p:cNvSpPr/>
          <p:nvPr>
            <p:custDataLst>
              <p:tags r:id="rId1"/>
            </p:custDataLst>
          </p:nvPr>
        </p:nvSpPr>
        <p:spPr>
          <a:xfrm>
            <a:off x="2659380" y="3871595"/>
            <a:ext cx="852805" cy="314325"/>
          </a:xfrm>
          <a:prstGeom prst="rightArrow">
            <a:avLst>
              <a:gd name="adj1" fmla="val 50000"/>
              <a:gd name="adj2" fmla="val 49855"/>
            </a:avLst>
          </a:prstGeom>
          <a:solidFill>
            <a:srgbClr val="FFFF00"/>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42" name="组合 41"/>
          <p:cNvGrpSpPr/>
          <p:nvPr/>
        </p:nvGrpSpPr>
        <p:grpSpPr>
          <a:xfrm>
            <a:off x="5821045" y="2215515"/>
            <a:ext cx="3227705" cy="2956560"/>
            <a:chOff x="9167" y="3489"/>
            <a:chExt cx="5083" cy="4656"/>
          </a:xfrm>
        </p:grpSpPr>
        <p:sp>
          <p:nvSpPr>
            <p:cNvPr id="7" name="圆角矩形 6"/>
            <p:cNvSpPr/>
            <p:nvPr>
              <p:custDataLst>
                <p:tags r:id="rId2"/>
              </p:custDataLst>
            </p:nvPr>
          </p:nvSpPr>
          <p:spPr>
            <a:xfrm>
              <a:off x="11096" y="3489"/>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圆角矩形 7"/>
            <p:cNvSpPr/>
            <p:nvPr>
              <p:custDataLst>
                <p:tags r:id="rId3"/>
              </p:custDataLst>
            </p:nvPr>
          </p:nvSpPr>
          <p:spPr>
            <a:xfrm>
              <a:off x="10074" y="5416"/>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圆角矩形 8"/>
            <p:cNvSpPr/>
            <p:nvPr>
              <p:custDataLst>
                <p:tags r:id="rId4"/>
              </p:custDataLst>
            </p:nvPr>
          </p:nvSpPr>
          <p:spPr>
            <a:xfrm>
              <a:off x="12006" y="5416"/>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圆角矩形 9"/>
            <p:cNvSpPr/>
            <p:nvPr>
              <p:custDataLst>
                <p:tags r:id="rId5"/>
              </p:custDataLst>
            </p:nvPr>
          </p:nvSpPr>
          <p:spPr>
            <a:xfrm>
              <a:off x="9167" y="7231"/>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圆角矩形 4"/>
            <p:cNvSpPr/>
            <p:nvPr>
              <p:custDataLst>
                <p:tags r:id="rId6"/>
              </p:custDataLst>
            </p:nvPr>
          </p:nvSpPr>
          <p:spPr>
            <a:xfrm>
              <a:off x="10869" y="7231"/>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连接符 11"/>
            <p:cNvCxnSpPr>
              <a:stCxn id="8" idx="2"/>
              <a:endCxn id="10" idx="0"/>
            </p:cNvCxnSpPr>
            <p:nvPr>
              <p:custDataLst>
                <p:tags r:id="rId7"/>
              </p:custDataLst>
            </p:nvPr>
          </p:nvCxnSpPr>
          <p:spPr>
            <a:xfrm flipH="1">
              <a:off x="9915" y="6331"/>
              <a:ext cx="901"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3" name="直接连接符 12"/>
            <p:cNvCxnSpPr>
              <a:stCxn id="8" idx="2"/>
              <a:endCxn id="5" idx="0"/>
            </p:cNvCxnSpPr>
            <p:nvPr>
              <p:custDataLst>
                <p:tags r:id="rId8"/>
              </p:custDataLst>
            </p:nvPr>
          </p:nvCxnSpPr>
          <p:spPr>
            <a:xfrm>
              <a:off x="10822" y="6331"/>
              <a:ext cx="790"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4" name="直接连接符 13"/>
            <p:cNvCxnSpPr>
              <a:stCxn id="7" idx="2"/>
              <a:endCxn id="8" idx="0"/>
            </p:cNvCxnSpPr>
            <p:nvPr>
              <p:custDataLst>
                <p:tags r:id="rId9"/>
              </p:custDataLst>
            </p:nvPr>
          </p:nvCxnSpPr>
          <p:spPr>
            <a:xfrm flipH="1">
              <a:off x="10822" y="4404"/>
              <a:ext cx="1016" cy="101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5" name="直接连接符 14"/>
            <p:cNvCxnSpPr>
              <a:stCxn id="7" idx="2"/>
              <a:endCxn id="9" idx="0"/>
            </p:cNvCxnSpPr>
            <p:nvPr>
              <p:custDataLst>
                <p:tags r:id="rId10"/>
              </p:custDataLst>
            </p:nvPr>
          </p:nvCxnSpPr>
          <p:spPr>
            <a:xfrm>
              <a:off x="11844" y="4404"/>
              <a:ext cx="904" cy="101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16" name="圆角矩形 15"/>
            <p:cNvSpPr/>
            <p:nvPr>
              <p:custDataLst>
                <p:tags r:id="rId11"/>
              </p:custDataLst>
            </p:nvPr>
          </p:nvSpPr>
          <p:spPr>
            <a:xfrm>
              <a:off x="12764" y="7205"/>
              <a:ext cx="1487"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连接符 5"/>
            <p:cNvCxnSpPr>
              <a:stCxn id="9" idx="2"/>
              <a:endCxn id="16" idx="0"/>
            </p:cNvCxnSpPr>
            <p:nvPr>
              <p:custDataLst>
                <p:tags r:id="rId12"/>
              </p:custDataLst>
            </p:nvPr>
          </p:nvCxnSpPr>
          <p:spPr>
            <a:xfrm>
              <a:off x="12754" y="6331"/>
              <a:ext cx="753" cy="874"/>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19" name="圆角矩形 18"/>
          <p:cNvSpPr/>
          <p:nvPr>
            <p:custDataLst>
              <p:tags r:id="rId13"/>
            </p:custDataLst>
          </p:nvPr>
        </p:nvSpPr>
        <p:spPr>
          <a:xfrm>
            <a:off x="1289050" y="198374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圆角矩形 19"/>
          <p:cNvSpPr/>
          <p:nvPr>
            <p:custDataLst>
              <p:tags r:id="rId14"/>
            </p:custDataLst>
          </p:nvPr>
        </p:nvSpPr>
        <p:spPr>
          <a:xfrm>
            <a:off x="711835" y="313563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圆角矩形 20"/>
          <p:cNvSpPr/>
          <p:nvPr>
            <p:custDataLst>
              <p:tags r:id="rId15"/>
            </p:custDataLst>
          </p:nvPr>
        </p:nvSpPr>
        <p:spPr>
          <a:xfrm>
            <a:off x="1795145" y="313563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圆角矩形 21"/>
          <p:cNvSpPr/>
          <p:nvPr>
            <p:custDataLst>
              <p:tags r:id="rId16"/>
            </p:custDataLst>
          </p:nvPr>
        </p:nvSpPr>
        <p:spPr>
          <a:xfrm>
            <a:off x="207645" y="428815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custDataLst>
              <p:tags r:id="rId17"/>
            </p:custDataLst>
          </p:nvPr>
        </p:nvSpPr>
        <p:spPr>
          <a:xfrm>
            <a:off x="1216660" y="428815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4" name="直接连接符 23"/>
          <p:cNvCxnSpPr>
            <a:stCxn id="20" idx="2"/>
            <a:endCxn id="22" idx="0"/>
          </p:cNvCxnSpPr>
          <p:nvPr>
            <p:custDataLst>
              <p:tags r:id="rId18"/>
            </p:custDataLst>
          </p:nvPr>
        </p:nvCxnSpPr>
        <p:spPr>
          <a:xfrm flipH="1">
            <a:off x="682625" y="3716655"/>
            <a:ext cx="504190"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5" name="直接连接符 24"/>
          <p:cNvCxnSpPr>
            <a:stCxn id="20" idx="2"/>
            <a:endCxn id="23" idx="0"/>
          </p:cNvCxnSpPr>
          <p:nvPr>
            <p:custDataLst>
              <p:tags r:id="rId19"/>
            </p:custDataLst>
          </p:nvPr>
        </p:nvCxnSpPr>
        <p:spPr>
          <a:xfrm>
            <a:off x="1186815" y="3716655"/>
            <a:ext cx="504825"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6" name="直接连接符 25"/>
          <p:cNvCxnSpPr>
            <a:stCxn id="19" idx="2"/>
            <a:endCxn id="20" idx="0"/>
          </p:cNvCxnSpPr>
          <p:nvPr>
            <p:custDataLst>
              <p:tags r:id="rId20"/>
            </p:custDataLst>
          </p:nvPr>
        </p:nvCxnSpPr>
        <p:spPr>
          <a:xfrm flipH="1">
            <a:off x="1186815" y="2564765"/>
            <a:ext cx="577215"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7" name="直接连接符 26"/>
          <p:cNvCxnSpPr>
            <a:stCxn id="19" idx="2"/>
            <a:endCxn id="21" idx="0"/>
          </p:cNvCxnSpPr>
          <p:nvPr>
            <p:custDataLst>
              <p:tags r:id="rId21"/>
            </p:custDataLst>
          </p:nvPr>
        </p:nvCxnSpPr>
        <p:spPr>
          <a:xfrm>
            <a:off x="1764030" y="2564765"/>
            <a:ext cx="506095"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nvGrpSpPr>
          <p:cNvPr id="11" name="组合 10"/>
          <p:cNvGrpSpPr/>
          <p:nvPr/>
        </p:nvGrpSpPr>
        <p:grpSpPr>
          <a:xfrm>
            <a:off x="665480" y="4869180"/>
            <a:ext cx="1026160" cy="1167765"/>
            <a:chOff x="1048" y="7668"/>
            <a:chExt cx="1616" cy="1839"/>
          </a:xfrm>
        </p:grpSpPr>
        <p:sp>
          <p:nvSpPr>
            <p:cNvPr id="28" name="圆角矩形 27"/>
            <p:cNvSpPr/>
            <p:nvPr>
              <p:custDataLst>
                <p:tags r:id="rId22"/>
              </p:custDataLst>
            </p:nvPr>
          </p:nvSpPr>
          <p:spPr>
            <a:xfrm>
              <a:off x="1048" y="859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9" name="直接连接符 28"/>
            <p:cNvCxnSpPr>
              <a:stCxn id="23" idx="2"/>
              <a:endCxn id="28" idx="0"/>
            </p:cNvCxnSpPr>
            <p:nvPr>
              <p:custDataLst>
                <p:tags r:id="rId23"/>
              </p:custDataLst>
            </p:nvPr>
          </p:nvCxnSpPr>
          <p:spPr>
            <a:xfrm flipH="1">
              <a:off x="1796" y="7668"/>
              <a:ext cx="868" cy="92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grpSp>
        <p:nvGrpSpPr>
          <p:cNvPr id="41" name="组合 40"/>
          <p:cNvGrpSpPr/>
          <p:nvPr/>
        </p:nvGrpSpPr>
        <p:grpSpPr>
          <a:xfrm>
            <a:off x="2877820" y="1941830"/>
            <a:ext cx="3100705" cy="4113530"/>
            <a:chOff x="4532" y="3058"/>
            <a:chExt cx="4883" cy="6478"/>
          </a:xfrm>
        </p:grpSpPr>
        <p:sp>
          <p:nvSpPr>
            <p:cNvPr id="18" name="圆角矩形 17"/>
            <p:cNvSpPr/>
            <p:nvPr>
              <p:custDataLst>
                <p:tags r:id="rId24"/>
              </p:custDataLst>
            </p:nvPr>
          </p:nvSpPr>
          <p:spPr>
            <a:xfrm>
              <a:off x="7202" y="3058"/>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圆角矩形 29"/>
            <p:cNvSpPr/>
            <p:nvPr>
              <p:custDataLst>
                <p:tags r:id="rId25"/>
              </p:custDataLst>
            </p:nvPr>
          </p:nvSpPr>
          <p:spPr>
            <a:xfrm>
              <a:off x="6180" y="4872"/>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圆角矩形 30"/>
            <p:cNvSpPr/>
            <p:nvPr>
              <p:custDataLst>
                <p:tags r:id="rId26"/>
              </p:custDataLst>
            </p:nvPr>
          </p:nvSpPr>
          <p:spPr>
            <a:xfrm>
              <a:off x="7886" y="4872"/>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2" name="圆角矩形 31"/>
            <p:cNvSpPr/>
            <p:nvPr>
              <p:custDataLst>
                <p:tags r:id="rId27"/>
              </p:custDataLst>
            </p:nvPr>
          </p:nvSpPr>
          <p:spPr>
            <a:xfrm>
              <a:off x="5386" y="6687"/>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3" name="圆角矩形 32"/>
            <p:cNvSpPr/>
            <p:nvPr>
              <p:custDataLst>
                <p:tags r:id="rId28"/>
              </p:custDataLst>
            </p:nvPr>
          </p:nvSpPr>
          <p:spPr>
            <a:xfrm>
              <a:off x="4532" y="8576"/>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4" name="直接连接符 33"/>
            <p:cNvCxnSpPr>
              <a:stCxn id="4" idx="2"/>
              <a:endCxn id="32" idx="0"/>
            </p:cNvCxnSpPr>
            <p:nvPr>
              <p:custDataLst>
                <p:tags r:id="rId29"/>
              </p:custDataLst>
            </p:nvPr>
          </p:nvCxnSpPr>
          <p:spPr>
            <a:xfrm flipH="1">
              <a:off x="6151" y="5820"/>
              <a:ext cx="805" cy="867"/>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5" name="直接连接符 34"/>
            <p:cNvCxnSpPr>
              <a:stCxn id="32" idx="2"/>
              <a:endCxn id="33" idx="0"/>
            </p:cNvCxnSpPr>
            <p:nvPr>
              <p:custDataLst>
                <p:tags r:id="rId30"/>
              </p:custDataLst>
            </p:nvPr>
          </p:nvCxnSpPr>
          <p:spPr>
            <a:xfrm flipH="1">
              <a:off x="5280" y="7599"/>
              <a:ext cx="872" cy="1017"/>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6" name="直接连接符 35"/>
            <p:cNvCxnSpPr>
              <a:stCxn id="18" idx="2"/>
              <a:endCxn id="30" idx="0"/>
            </p:cNvCxnSpPr>
            <p:nvPr>
              <p:custDataLst>
                <p:tags r:id="rId31"/>
              </p:custDataLst>
            </p:nvPr>
          </p:nvCxnSpPr>
          <p:spPr>
            <a:xfrm flipH="1">
              <a:off x="6928" y="3973"/>
              <a:ext cx="1044" cy="93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7" name="直接连接符 36"/>
            <p:cNvCxnSpPr>
              <a:stCxn id="18" idx="2"/>
              <a:endCxn id="31" idx="0"/>
            </p:cNvCxnSpPr>
            <p:nvPr>
              <p:custDataLst>
                <p:tags r:id="rId32"/>
              </p:custDataLst>
            </p:nvPr>
          </p:nvCxnSpPr>
          <p:spPr>
            <a:xfrm>
              <a:off x="7950" y="3973"/>
              <a:ext cx="699" cy="93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38" name="圆角矩形 37"/>
            <p:cNvSpPr/>
            <p:nvPr>
              <p:custDataLst>
                <p:tags r:id="rId33"/>
              </p:custDataLst>
            </p:nvPr>
          </p:nvSpPr>
          <p:spPr>
            <a:xfrm>
              <a:off x="6220" y="8581"/>
              <a:ext cx="1529" cy="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9" name="直接连接符 38"/>
            <p:cNvCxnSpPr>
              <a:stCxn id="32" idx="2"/>
              <a:endCxn id="38" idx="0"/>
            </p:cNvCxnSpPr>
            <p:nvPr>
              <p:custDataLst>
                <p:tags r:id="rId34"/>
              </p:custDataLst>
            </p:nvPr>
          </p:nvCxnSpPr>
          <p:spPr>
            <a:xfrm>
              <a:off x="6134" y="7599"/>
              <a:ext cx="852" cy="102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40" name="右箭头 39"/>
          <p:cNvSpPr/>
          <p:nvPr>
            <p:custDataLst>
              <p:tags r:id="rId35"/>
            </p:custDataLst>
          </p:nvPr>
        </p:nvSpPr>
        <p:spPr>
          <a:xfrm>
            <a:off x="5065395" y="3870325"/>
            <a:ext cx="845185" cy="314325"/>
          </a:xfrm>
          <a:prstGeom prst="rightArrow">
            <a:avLst>
              <a:gd name="adj1" fmla="val 50000"/>
              <a:gd name="adj2" fmla="val 49855"/>
            </a:avLst>
          </a:prstGeom>
          <a:solidFill>
            <a:srgbClr val="FFFF00"/>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 name="圆角矩形 1"/>
          <p:cNvSpPr/>
          <p:nvPr/>
        </p:nvSpPr>
        <p:spPr>
          <a:xfrm>
            <a:off x="1282700" y="1988185"/>
            <a:ext cx="935990"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a:xfrm>
            <a:off x="3923665" y="3119755"/>
            <a:ext cx="986155"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0" grpId="0" bldLvl="0" animBg="1"/>
      <p:bldP spid="2" grpId="0" bldLvl="0" animBg="1"/>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7.1 </a:t>
            </a:r>
            <a:r>
              <a:rPr kumimoji="0" lang="zh-CN"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查找的基本概念</a:t>
            </a:r>
            <a:endParaRPr kumimoji="0" lang="zh-CN"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9" name="Rectangle 3"/>
          <p:cNvSpPr>
            <a:spLocks noGrp="1"/>
          </p:cNvSpPr>
          <p:nvPr>
            <p:ph type="body" idx="4294967295"/>
          </p:nvPr>
        </p:nvSpPr>
        <p:spPr/>
        <p:txBody>
          <a:bodyPr vert="horz" wrap="square" lIns="91440" tIns="45720" rIns="91440" bIns="45720" anchor="t" anchorCtr="0"/>
          <a:p>
            <a:r>
              <a:rPr lang="zh-CN" altLang="en-US" dirty="0">
                <a:solidFill>
                  <a:srgbClr val="FF0000"/>
                </a:solidFill>
                <a:latin typeface="Arial" panose="020B0604020202020204" pitchFamily="34" charset="0"/>
              </a:rPr>
              <a:t>查找表</a:t>
            </a:r>
            <a:endParaRPr lang="en-US" altLang="zh-CN" dirty="0">
              <a:solidFill>
                <a:srgbClr val="FF0000"/>
              </a:solidFill>
              <a:latin typeface="Arial" panose="020B0604020202020204" pitchFamily="34" charset="0"/>
            </a:endParaRPr>
          </a:p>
          <a:p>
            <a:pPr lvl="1"/>
            <a:r>
              <a:rPr lang="zh-CN" altLang="en-US" dirty="0">
                <a:latin typeface="Arial" panose="020B0604020202020204" pitchFamily="34" charset="0"/>
                <a:ea typeface="黑体" panose="02010609060101010101" pitchFamily="49" charset="-122"/>
              </a:rPr>
              <a:t>由同一类型的数据元素</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或记录</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构成的集合，“集合”中的数据元素之间存在着松散的关系，查找表是一种应用灵便的数据结构。</a:t>
            </a:r>
            <a:endParaRPr lang="en-US" altLang="zh-CN" dirty="0">
              <a:latin typeface="Arial" panose="020B0604020202020204" pitchFamily="34" charset="0"/>
              <a:ea typeface="黑体" panose="02010609060101010101" pitchFamily="49" charset="-122"/>
            </a:endParaRPr>
          </a:p>
          <a:p>
            <a:r>
              <a:rPr lang="zh-CN" altLang="en-US" dirty="0">
                <a:solidFill>
                  <a:srgbClr val="FF0000"/>
                </a:solidFill>
                <a:latin typeface="Times New Roman" panose="02020603050405020304" pitchFamily="18" charset="0"/>
                <a:sym typeface="+mn-ea"/>
              </a:rPr>
              <a:t>查找</a:t>
            </a:r>
            <a:r>
              <a:rPr lang="zh-CN" altLang="en-US" dirty="0">
                <a:latin typeface="Times New Roman" panose="02020603050405020304" pitchFamily="18" charset="0"/>
                <a:sym typeface="+mn-ea"/>
              </a:rPr>
              <a:t>定义</a:t>
            </a:r>
            <a:endParaRPr lang="en-US" altLang="zh-CN" dirty="0">
              <a:latin typeface="Times New Roman" panose="02020603050405020304" pitchFamily="18" charset="0"/>
            </a:endParaRPr>
          </a:p>
          <a:p>
            <a:pPr lvl="1"/>
            <a:r>
              <a:rPr lang="zh-CN" altLang="en-US" dirty="0">
                <a:latin typeface="Times New Roman" panose="02020603050405020304" pitchFamily="18" charset="0"/>
                <a:ea typeface="黑体" panose="02010609060101010101" pitchFamily="49" charset="-122"/>
                <a:sym typeface="+mn-ea"/>
              </a:rPr>
              <a:t>根据给定的某个值，在查找表中确定一个其关键字等于给定值的数据元素或</a:t>
            </a:r>
            <a:r>
              <a:rPr lang="en-US" altLang="zh-CN" dirty="0">
                <a:latin typeface="Times New Roman" panose="02020603050405020304" pitchFamily="18" charset="0"/>
                <a:ea typeface="黑体" panose="02010609060101010101" pitchFamily="49" charset="-122"/>
                <a:sym typeface="+mn-ea"/>
              </a:rPr>
              <a:t>(</a:t>
            </a:r>
            <a:r>
              <a:rPr lang="zh-CN" altLang="en-US" dirty="0">
                <a:latin typeface="Times New Roman" panose="02020603050405020304" pitchFamily="18" charset="0"/>
                <a:ea typeface="黑体" panose="02010609060101010101" pitchFamily="49" charset="-122"/>
                <a:sym typeface="+mn-ea"/>
              </a:rPr>
              <a:t>记录</a:t>
            </a:r>
            <a:r>
              <a:rPr lang="en-US" altLang="zh-CN" dirty="0">
                <a:latin typeface="Times New Roman" panose="02020603050405020304" pitchFamily="18" charset="0"/>
                <a:ea typeface="黑体" panose="02010609060101010101" pitchFamily="49" charset="-122"/>
                <a:sym typeface="+mn-ea"/>
              </a:rPr>
              <a:t>)</a:t>
            </a:r>
            <a:r>
              <a:rPr lang="zh-CN" altLang="en-US" dirty="0">
                <a:latin typeface="Times New Roman" panose="02020603050405020304" pitchFamily="18" charset="0"/>
                <a:ea typeface="黑体" panose="02010609060101010101" pitchFamily="49" charset="-122"/>
                <a:sym typeface="+mn-ea"/>
              </a:rPr>
              <a:t>。</a:t>
            </a:r>
            <a:endParaRPr lang="en-US" altLang="zh-CN" dirty="0">
              <a:latin typeface="Times New Roman" panose="02020603050405020304" pitchFamily="18" charset="0"/>
              <a:ea typeface="黑体" panose="02010609060101010101" pitchFamily="49" charset="-122"/>
            </a:endParaRPr>
          </a:p>
          <a:p>
            <a:pPr lvl="1"/>
            <a:r>
              <a:rPr lang="zh-CN" altLang="en-US" dirty="0">
                <a:latin typeface="Times New Roman" panose="02020603050405020304" pitchFamily="18" charset="0"/>
                <a:ea typeface="黑体" panose="02010609060101010101" pitchFamily="49" charset="-122"/>
                <a:sym typeface="+mn-ea"/>
              </a:rPr>
              <a:t>若查找表中存在这样一个记录，则称“查找成功”，查找结果给出这个记录的相关信息；否则称“查找不成功”，查找结果返回给出“空记录”。</a:t>
            </a:r>
            <a:endParaRPr lang="zh-CN" altLang="en-US" sz="2000" dirty="0"/>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9395" name="Rectangle 3"/>
          <p:cNvSpPr>
            <a:spLocks noGrp="1"/>
          </p:cNvSpPr>
          <p:nvPr>
            <p:ph type="body" idx="4294967295"/>
          </p:nvPr>
        </p:nvSpPr>
        <p:spPr>
          <a:xfrm>
            <a:off x="179705" y="1125855"/>
            <a:ext cx="8785225" cy="770255"/>
          </a:xfrm>
        </p:spPr>
        <p:txBody>
          <a:bodyPr vert="horz" wrap="square" lIns="91440" tIns="45720" rIns="91440" bIns="45720" anchor="t" anchorCtr="0"/>
          <a:p>
            <a:pPr>
              <a:spcBef>
                <a:spcPts val="600"/>
              </a:spcBef>
            </a:pPr>
            <a:r>
              <a:rPr lang="zh-CN" altLang="en-US" dirty="0">
                <a:latin typeface="Times New Roman" panose="02020603050405020304" pitchFamily="18" charset="0"/>
              </a:rPr>
              <a:t>插入</a:t>
            </a:r>
            <a:r>
              <a:rPr lang="en-US" altLang="zh-CN" dirty="0">
                <a:latin typeface="Times New Roman" panose="02020603050405020304" pitchFamily="18" charset="0"/>
              </a:rPr>
              <a:t>95</a:t>
            </a:r>
            <a:r>
              <a:rPr lang="zh-CN" altLang="en-US" dirty="0">
                <a:latin typeface="Times New Roman" panose="02020603050405020304" pitchFamily="18" charset="0"/>
              </a:rPr>
              <a:t>，调整形态</a:t>
            </a:r>
            <a:r>
              <a:rPr lang="en-US" altLang="zh-CN" dirty="0">
                <a:latin typeface="Times New Roman" panose="02020603050405020304" pitchFamily="18" charset="0"/>
              </a:rPr>
              <a:t>RL--</a:t>
            </a:r>
            <a:r>
              <a:rPr lang="zh-CN" altLang="zh-CN" b="1" dirty="0">
                <a:solidFill>
                  <a:srgbClr val="FF0000"/>
                </a:solidFill>
                <a:latin typeface="Times New Roman" panose="02020603050405020304" pitchFamily="18" charset="0"/>
                <a:ea typeface="楷体_GB2312" pitchFamily="49" charset="-122"/>
              </a:rPr>
              <a:t>先右后左</a:t>
            </a:r>
            <a:endParaRPr lang="en-US" altLang="zh-CN" dirty="0">
              <a:latin typeface="Times New Roman" panose="02020603050405020304" pitchFamily="18" charset="0"/>
            </a:endParaRPr>
          </a:p>
        </p:txBody>
      </p:sp>
      <p:sp>
        <p:nvSpPr>
          <p:cNvPr id="3" name="右箭头 2"/>
          <p:cNvSpPr/>
          <p:nvPr>
            <p:custDataLst>
              <p:tags r:id="rId1"/>
            </p:custDataLst>
          </p:nvPr>
        </p:nvSpPr>
        <p:spPr>
          <a:xfrm>
            <a:off x="2389505" y="3621405"/>
            <a:ext cx="905510" cy="314325"/>
          </a:xfrm>
          <a:prstGeom prst="rightArrow">
            <a:avLst>
              <a:gd name="adj1" fmla="val 50000"/>
              <a:gd name="adj2" fmla="val 49855"/>
            </a:avLst>
          </a:prstGeom>
          <a:solidFill>
            <a:srgbClr val="FFFF99"/>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nvGrpSpPr>
          <p:cNvPr id="42" name="组合 41"/>
          <p:cNvGrpSpPr/>
          <p:nvPr/>
        </p:nvGrpSpPr>
        <p:grpSpPr>
          <a:xfrm>
            <a:off x="5605780" y="1713230"/>
            <a:ext cx="3234055" cy="2956560"/>
            <a:chOff x="8828" y="2698"/>
            <a:chExt cx="5093" cy="4656"/>
          </a:xfrm>
        </p:grpSpPr>
        <p:sp>
          <p:nvSpPr>
            <p:cNvPr id="7" name="圆角矩形 6"/>
            <p:cNvSpPr/>
            <p:nvPr>
              <p:custDataLst>
                <p:tags r:id="rId2"/>
              </p:custDataLst>
            </p:nvPr>
          </p:nvSpPr>
          <p:spPr>
            <a:xfrm>
              <a:off x="10757" y="269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圆角矩形 7"/>
            <p:cNvSpPr/>
            <p:nvPr>
              <p:custDataLst>
                <p:tags r:id="rId3"/>
              </p:custDataLst>
            </p:nvPr>
          </p:nvSpPr>
          <p:spPr>
            <a:xfrm>
              <a:off x="9735" y="4625"/>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圆角矩形 8"/>
            <p:cNvSpPr/>
            <p:nvPr>
              <p:custDataLst>
                <p:tags r:id="rId4"/>
              </p:custDataLst>
            </p:nvPr>
          </p:nvSpPr>
          <p:spPr>
            <a:xfrm>
              <a:off x="11667" y="4625"/>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圆角矩形 9"/>
            <p:cNvSpPr/>
            <p:nvPr>
              <p:custDataLst>
                <p:tags r:id="rId5"/>
              </p:custDataLst>
            </p:nvPr>
          </p:nvSpPr>
          <p:spPr>
            <a:xfrm>
              <a:off x="8828" y="6440"/>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圆角矩形 4"/>
            <p:cNvSpPr/>
            <p:nvPr>
              <p:custDataLst>
                <p:tags r:id="rId6"/>
              </p:custDataLst>
            </p:nvPr>
          </p:nvSpPr>
          <p:spPr>
            <a:xfrm>
              <a:off x="10530" y="6440"/>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95</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 name="直接连接符 1"/>
            <p:cNvCxnSpPr>
              <a:stCxn id="8" idx="2"/>
              <a:endCxn id="10" idx="0"/>
            </p:cNvCxnSpPr>
            <p:nvPr>
              <p:custDataLst>
                <p:tags r:id="rId7"/>
              </p:custDataLst>
            </p:nvPr>
          </p:nvCxnSpPr>
          <p:spPr>
            <a:xfrm flipH="1">
              <a:off x="9576" y="5540"/>
              <a:ext cx="907"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3" name="直接连接符 12"/>
            <p:cNvCxnSpPr>
              <a:stCxn id="9" idx="2"/>
              <a:endCxn id="5" idx="0"/>
            </p:cNvCxnSpPr>
            <p:nvPr>
              <p:custDataLst>
                <p:tags r:id="rId8"/>
              </p:custDataLst>
            </p:nvPr>
          </p:nvCxnSpPr>
          <p:spPr>
            <a:xfrm flipH="1">
              <a:off x="11278" y="5540"/>
              <a:ext cx="1137"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14" name="直接连接符 13"/>
            <p:cNvCxnSpPr>
              <a:stCxn id="7" idx="2"/>
              <a:endCxn id="8" idx="0"/>
            </p:cNvCxnSpPr>
            <p:nvPr>
              <p:custDataLst>
                <p:tags r:id="rId9"/>
              </p:custDataLst>
            </p:nvPr>
          </p:nvCxnSpPr>
          <p:spPr>
            <a:xfrm flipH="1">
              <a:off x="10483" y="3613"/>
              <a:ext cx="1022" cy="101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4" name="直接连接符 3"/>
            <p:cNvCxnSpPr>
              <a:stCxn id="7" idx="2"/>
              <a:endCxn id="9" idx="0"/>
            </p:cNvCxnSpPr>
            <p:nvPr>
              <p:custDataLst>
                <p:tags r:id="rId10"/>
              </p:custDataLst>
            </p:nvPr>
          </p:nvCxnSpPr>
          <p:spPr>
            <a:xfrm>
              <a:off x="11505" y="3613"/>
              <a:ext cx="910" cy="101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6" name="圆角矩形 5"/>
            <p:cNvSpPr/>
            <p:nvPr>
              <p:custDataLst>
                <p:tags r:id="rId11"/>
              </p:custDataLst>
            </p:nvPr>
          </p:nvSpPr>
          <p:spPr>
            <a:xfrm>
              <a:off x="12425" y="6414"/>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连接符 16"/>
            <p:cNvCxnSpPr>
              <a:stCxn id="9" idx="2"/>
              <a:endCxn id="6" idx="0"/>
            </p:cNvCxnSpPr>
            <p:nvPr>
              <p:custDataLst>
                <p:tags r:id="rId12"/>
              </p:custDataLst>
            </p:nvPr>
          </p:nvCxnSpPr>
          <p:spPr>
            <a:xfrm>
              <a:off x="12415" y="5540"/>
              <a:ext cx="758" cy="874"/>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19" name="圆角矩形 18"/>
          <p:cNvSpPr/>
          <p:nvPr>
            <p:custDataLst>
              <p:tags r:id="rId13"/>
            </p:custDataLst>
          </p:nvPr>
        </p:nvSpPr>
        <p:spPr>
          <a:xfrm>
            <a:off x="715010" y="176847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圆角矩形 19"/>
          <p:cNvSpPr/>
          <p:nvPr>
            <p:custDataLst>
              <p:tags r:id="rId14"/>
            </p:custDataLst>
          </p:nvPr>
        </p:nvSpPr>
        <p:spPr>
          <a:xfrm>
            <a:off x="1214120" y="292036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圆角矩形 20"/>
          <p:cNvSpPr/>
          <p:nvPr>
            <p:custDataLst>
              <p:tags r:id="rId15"/>
            </p:custDataLst>
          </p:nvPr>
        </p:nvSpPr>
        <p:spPr>
          <a:xfrm>
            <a:off x="73025" y="2920365"/>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圆角矩形 21"/>
          <p:cNvSpPr/>
          <p:nvPr>
            <p:custDataLst>
              <p:tags r:id="rId16"/>
            </p:custDataLst>
          </p:nvPr>
        </p:nvSpPr>
        <p:spPr>
          <a:xfrm>
            <a:off x="709930" y="407289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custDataLst>
              <p:tags r:id="rId17"/>
            </p:custDataLst>
          </p:nvPr>
        </p:nvSpPr>
        <p:spPr>
          <a:xfrm>
            <a:off x="1718945" y="4072890"/>
            <a:ext cx="949960" cy="58102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4" name="直接连接符 23"/>
          <p:cNvCxnSpPr>
            <a:stCxn id="20" idx="2"/>
            <a:endCxn id="22" idx="0"/>
          </p:cNvCxnSpPr>
          <p:nvPr>
            <p:custDataLst>
              <p:tags r:id="rId18"/>
            </p:custDataLst>
          </p:nvPr>
        </p:nvCxnSpPr>
        <p:spPr>
          <a:xfrm flipH="1">
            <a:off x="1184910" y="3501390"/>
            <a:ext cx="504190"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5" name="直接连接符 24"/>
          <p:cNvCxnSpPr>
            <a:stCxn id="20" idx="2"/>
            <a:endCxn id="23" idx="0"/>
          </p:cNvCxnSpPr>
          <p:nvPr>
            <p:custDataLst>
              <p:tags r:id="rId19"/>
            </p:custDataLst>
          </p:nvPr>
        </p:nvCxnSpPr>
        <p:spPr>
          <a:xfrm>
            <a:off x="1689100" y="3501390"/>
            <a:ext cx="504825" cy="5715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6" name="直接连接符 25"/>
          <p:cNvCxnSpPr>
            <a:stCxn id="19" idx="2"/>
            <a:endCxn id="20" idx="0"/>
          </p:cNvCxnSpPr>
          <p:nvPr>
            <p:custDataLst>
              <p:tags r:id="rId20"/>
            </p:custDataLst>
          </p:nvPr>
        </p:nvCxnSpPr>
        <p:spPr>
          <a:xfrm>
            <a:off x="1189990" y="2349500"/>
            <a:ext cx="499110"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27" name="直接连接符 26"/>
          <p:cNvCxnSpPr>
            <a:stCxn id="19" idx="2"/>
            <a:endCxn id="21" idx="0"/>
          </p:cNvCxnSpPr>
          <p:nvPr>
            <p:custDataLst>
              <p:tags r:id="rId21"/>
            </p:custDataLst>
          </p:nvPr>
        </p:nvCxnSpPr>
        <p:spPr>
          <a:xfrm flipH="1">
            <a:off x="548005" y="2349500"/>
            <a:ext cx="641985" cy="570865"/>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nvGrpSpPr>
          <p:cNvPr id="15" name="组合 14"/>
          <p:cNvGrpSpPr/>
          <p:nvPr/>
        </p:nvGrpSpPr>
        <p:grpSpPr>
          <a:xfrm>
            <a:off x="1167765" y="4653915"/>
            <a:ext cx="949960" cy="1096010"/>
            <a:chOff x="1839" y="7329"/>
            <a:chExt cx="1496" cy="1726"/>
          </a:xfrm>
        </p:grpSpPr>
        <p:sp>
          <p:nvSpPr>
            <p:cNvPr id="28" name="圆角矩形 27"/>
            <p:cNvSpPr/>
            <p:nvPr>
              <p:custDataLst>
                <p:tags r:id="rId22"/>
              </p:custDataLst>
            </p:nvPr>
          </p:nvSpPr>
          <p:spPr>
            <a:xfrm>
              <a:off x="1839" y="8141"/>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95</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9" name="直接连接符 28"/>
            <p:cNvCxnSpPr>
              <a:stCxn id="22" idx="2"/>
              <a:endCxn id="28" idx="0"/>
            </p:cNvCxnSpPr>
            <p:nvPr>
              <p:custDataLst>
                <p:tags r:id="rId23"/>
              </p:custDataLst>
            </p:nvPr>
          </p:nvCxnSpPr>
          <p:spPr>
            <a:xfrm>
              <a:off x="1866" y="7329"/>
              <a:ext cx="721" cy="812"/>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grpSp>
        <p:nvGrpSpPr>
          <p:cNvPr id="41" name="组合 40"/>
          <p:cNvGrpSpPr/>
          <p:nvPr/>
        </p:nvGrpSpPr>
        <p:grpSpPr>
          <a:xfrm>
            <a:off x="2912745" y="1751965"/>
            <a:ext cx="2776220" cy="4015740"/>
            <a:chOff x="4587" y="2759"/>
            <a:chExt cx="4372" cy="6324"/>
          </a:xfrm>
        </p:grpSpPr>
        <p:sp>
          <p:nvSpPr>
            <p:cNvPr id="18" name="圆角矩形 17"/>
            <p:cNvSpPr/>
            <p:nvPr>
              <p:custDataLst>
                <p:tags r:id="rId24"/>
              </p:custDataLst>
            </p:nvPr>
          </p:nvSpPr>
          <p:spPr>
            <a:xfrm>
              <a:off x="5507" y="2759"/>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圆角矩形 29"/>
            <p:cNvSpPr/>
            <p:nvPr>
              <p:custDataLst>
                <p:tags r:id="rId25"/>
              </p:custDataLst>
            </p:nvPr>
          </p:nvSpPr>
          <p:spPr>
            <a:xfrm>
              <a:off x="6293" y="45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圆角矩形 30"/>
            <p:cNvSpPr/>
            <p:nvPr>
              <p:custDataLst>
                <p:tags r:id="rId26"/>
              </p:custDataLst>
            </p:nvPr>
          </p:nvSpPr>
          <p:spPr>
            <a:xfrm>
              <a:off x="4587" y="4573"/>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2" name="圆角矩形 31"/>
            <p:cNvSpPr/>
            <p:nvPr>
              <p:custDataLst>
                <p:tags r:id="rId27"/>
              </p:custDataLst>
            </p:nvPr>
          </p:nvSpPr>
          <p:spPr>
            <a:xfrm>
              <a:off x="6629" y="6388"/>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3" name="圆角矩形 32"/>
            <p:cNvSpPr/>
            <p:nvPr>
              <p:custDataLst>
                <p:tags r:id="rId28"/>
              </p:custDataLst>
            </p:nvPr>
          </p:nvSpPr>
          <p:spPr>
            <a:xfrm>
              <a:off x="5775" y="8164"/>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95</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4" name="直接连接符 33"/>
            <p:cNvCxnSpPr>
              <a:stCxn id="30" idx="2"/>
              <a:endCxn id="32" idx="0"/>
            </p:cNvCxnSpPr>
            <p:nvPr>
              <p:custDataLst>
                <p:tags r:id="rId29"/>
              </p:custDataLst>
            </p:nvPr>
          </p:nvCxnSpPr>
          <p:spPr>
            <a:xfrm>
              <a:off x="7041" y="5488"/>
              <a:ext cx="336" cy="900"/>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5" name="直接连接符 34"/>
            <p:cNvCxnSpPr>
              <a:stCxn id="32" idx="2"/>
              <a:endCxn id="33" idx="0"/>
            </p:cNvCxnSpPr>
            <p:nvPr>
              <p:custDataLst>
                <p:tags r:id="rId30"/>
              </p:custDataLst>
            </p:nvPr>
          </p:nvCxnSpPr>
          <p:spPr>
            <a:xfrm flipH="1">
              <a:off x="6523" y="7303"/>
              <a:ext cx="854" cy="861"/>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6" name="直接连接符 35"/>
            <p:cNvCxnSpPr>
              <a:stCxn id="18" idx="2"/>
              <a:endCxn id="30" idx="0"/>
            </p:cNvCxnSpPr>
            <p:nvPr>
              <p:custDataLst>
                <p:tags r:id="rId31"/>
              </p:custDataLst>
            </p:nvPr>
          </p:nvCxnSpPr>
          <p:spPr>
            <a:xfrm>
              <a:off x="6255" y="3674"/>
              <a:ext cx="786"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cxnSp>
          <p:nvCxnSpPr>
            <p:cNvPr id="37" name="直接连接符 36"/>
            <p:cNvCxnSpPr>
              <a:stCxn id="18" idx="2"/>
              <a:endCxn id="31" idx="0"/>
            </p:cNvCxnSpPr>
            <p:nvPr>
              <p:custDataLst>
                <p:tags r:id="rId32"/>
              </p:custDataLst>
            </p:nvPr>
          </p:nvCxnSpPr>
          <p:spPr>
            <a:xfrm flipH="1">
              <a:off x="5335" y="3674"/>
              <a:ext cx="920" cy="899"/>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sp>
          <p:nvSpPr>
            <p:cNvPr id="38" name="圆角矩形 37"/>
            <p:cNvSpPr/>
            <p:nvPr>
              <p:custDataLst>
                <p:tags r:id="rId33"/>
              </p:custDataLst>
            </p:nvPr>
          </p:nvSpPr>
          <p:spPr>
            <a:xfrm>
              <a:off x="7463" y="8169"/>
              <a:ext cx="1496" cy="91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120</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9" name="直接连接符 38"/>
            <p:cNvCxnSpPr>
              <a:stCxn id="32" idx="2"/>
              <a:endCxn id="38" idx="0"/>
            </p:cNvCxnSpPr>
            <p:nvPr>
              <p:custDataLst>
                <p:tags r:id="rId34"/>
              </p:custDataLst>
            </p:nvPr>
          </p:nvCxnSpPr>
          <p:spPr>
            <a:xfrm>
              <a:off x="7377" y="7303"/>
              <a:ext cx="834" cy="866"/>
            </a:xfrm>
            <a:prstGeom prst="line">
              <a:avLst/>
            </a:prstGeom>
            <a:solidFill>
              <a:schemeClr val="accent1"/>
            </a:solidFill>
            <a:ln w="34925" cap="flat" cmpd="sng" algn="ctr">
              <a:solidFill>
                <a:schemeClr val="accent1">
                  <a:shade val="50000"/>
                </a:schemeClr>
              </a:solidFill>
              <a:prstDash val="solid"/>
              <a:round/>
              <a:headEnd type="none" w="med" len="med"/>
              <a:tailEnd type="none" w="med" len="med"/>
            </a:ln>
          </p:spPr>
        </p:cxnSp>
      </p:grpSp>
      <p:sp>
        <p:nvSpPr>
          <p:cNvPr id="40" name="右箭头 39"/>
          <p:cNvSpPr/>
          <p:nvPr>
            <p:custDataLst>
              <p:tags r:id="rId35"/>
            </p:custDataLst>
          </p:nvPr>
        </p:nvSpPr>
        <p:spPr>
          <a:xfrm>
            <a:off x="5075555" y="3573145"/>
            <a:ext cx="857885" cy="314325"/>
          </a:xfrm>
          <a:prstGeom prst="rightArrow">
            <a:avLst>
              <a:gd name="adj1" fmla="val 50000"/>
              <a:gd name="adj2" fmla="val 49855"/>
            </a:avLst>
          </a:prstGeom>
          <a:solidFill>
            <a:srgbClr val="FFFF99"/>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 name="圆角矩形 10"/>
          <p:cNvSpPr/>
          <p:nvPr/>
        </p:nvSpPr>
        <p:spPr>
          <a:xfrm>
            <a:off x="708660" y="1772920"/>
            <a:ext cx="935990"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圆角矩形 11"/>
          <p:cNvSpPr/>
          <p:nvPr/>
        </p:nvSpPr>
        <p:spPr>
          <a:xfrm>
            <a:off x="3992880" y="2904490"/>
            <a:ext cx="935990" cy="575945"/>
          </a:xfrm>
          <a:prstGeom prst="roundRect">
            <a:avLst/>
          </a:prstGeom>
          <a:noFill/>
          <a:ln w="476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0" grpId="0" bldLvl="0" animBg="1"/>
      <p:bldP spid="11" grpId="0" bldLvl="0" animBg="1"/>
      <p:bldP spid="1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52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5299"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为了得到平衡树，需作如下处理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找到可能失去平衡的最小子树的根结点。可能失去平衡的最小子树的根结点，是离插入结点最近的且插入前平衡因子值≠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插入前平衡因子的绝对值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&gt;0</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插入后平衡因子的绝对值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离插入结点最近的失去平衡的祖先结点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判别插入结点后可能失去平衡的最小子树的根结点是否失去平衡（该结点的平衡因子的绝对值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15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判别旋转类型作相应处理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299">
                                            <p:txEl>
                                              <p:charRg st="15" end="70"/>
                                            </p:txEl>
                                          </p:spTgt>
                                        </p:tgtEl>
                                        <p:attrNameLst>
                                          <p:attrName>style.visibility</p:attrName>
                                        </p:attrNameLst>
                                      </p:cBhvr>
                                      <p:to>
                                        <p:strVal val="visible"/>
                                      </p:to>
                                    </p:set>
                                    <p:animEffect transition="in" filter="fade">
                                      <p:cBhvr>
                                        <p:cTn id="7" dur="500"/>
                                        <p:tgtEl>
                                          <p:spTgt spid="55299">
                                            <p:txEl>
                                              <p:charRg st="15" end="7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99">
                                            <p:txEl>
                                              <p:charRg st="70" end="84"/>
                                            </p:txEl>
                                          </p:spTgt>
                                        </p:tgtEl>
                                        <p:attrNameLst>
                                          <p:attrName>style.visibility</p:attrName>
                                        </p:attrNameLst>
                                      </p:cBhvr>
                                      <p:to>
                                        <p:strVal val="visible"/>
                                      </p:to>
                                    </p:set>
                                    <p:animEffect transition="in" filter="fade">
                                      <p:cBhvr>
                                        <p:cTn id="11" dur="500"/>
                                        <p:tgtEl>
                                          <p:spTgt spid="55299">
                                            <p:txEl>
                                              <p:charRg st="70" end="8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99">
                                            <p:txEl>
                                              <p:charRg st="84" end="98"/>
                                            </p:txEl>
                                          </p:spTgt>
                                        </p:tgtEl>
                                        <p:attrNameLst>
                                          <p:attrName>style.visibility</p:attrName>
                                        </p:attrNameLst>
                                      </p:cBhvr>
                                      <p:to>
                                        <p:strVal val="visible"/>
                                      </p:to>
                                    </p:set>
                                    <p:animEffect transition="in" filter="fade">
                                      <p:cBhvr>
                                        <p:cTn id="15" dur="500"/>
                                        <p:tgtEl>
                                          <p:spTgt spid="55299">
                                            <p:txEl>
                                              <p:charRg st="84" end="98"/>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99">
                                            <p:txEl>
                                              <p:charRg st="98" end="116"/>
                                            </p:txEl>
                                          </p:spTgt>
                                        </p:tgtEl>
                                        <p:attrNameLst>
                                          <p:attrName>style.visibility</p:attrName>
                                        </p:attrNameLst>
                                      </p:cBhvr>
                                      <p:to>
                                        <p:strVal val="visible"/>
                                      </p:to>
                                    </p:set>
                                    <p:animEffect transition="in" filter="fade">
                                      <p:cBhvr>
                                        <p:cTn id="19" dur="500"/>
                                        <p:tgtEl>
                                          <p:spTgt spid="55299">
                                            <p:txEl>
                                              <p:charRg st="98" end="11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99">
                                            <p:txEl>
                                              <p:charRg st="116" end="161"/>
                                            </p:txEl>
                                          </p:spTgt>
                                        </p:tgtEl>
                                        <p:attrNameLst>
                                          <p:attrName>style.visibility</p:attrName>
                                        </p:attrNameLst>
                                      </p:cBhvr>
                                      <p:to>
                                        <p:strVal val="visible"/>
                                      </p:to>
                                    </p:set>
                                    <p:animEffect transition="in" filter="fade">
                                      <p:cBhvr>
                                        <p:cTn id="23" dur="500"/>
                                        <p:tgtEl>
                                          <p:spTgt spid="55299">
                                            <p:txEl>
                                              <p:charRg st="116" end="16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99">
                                            <p:txEl>
                                              <p:charRg st="161" end="173"/>
                                            </p:txEl>
                                          </p:spTgt>
                                        </p:tgtEl>
                                        <p:attrNameLst>
                                          <p:attrName>style.visibility</p:attrName>
                                        </p:attrNameLst>
                                      </p:cBhvr>
                                      <p:to>
                                        <p:strVal val="visible"/>
                                      </p:to>
                                    </p:set>
                                    <p:animEffect transition="in" filter="fade">
                                      <p:cBhvr>
                                        <p:cTn id="27" dur="500"/>
                                        <p:tgtEl>
                                          <p:spTgt spid="55299">
                                            <p:txEl>
                                              <p:charRg st="161" end="1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7.3 </a:t>
            </a:r>
            <a:r>
              <a:rPr lang="zh-CN" altLang="en-US" noProof="0">
                <a:ln>
                  <a:noFill/>
                </a:ln>
                <a:effectLst>
                  <a:outerShdw blurRad="38100" dist="38100" dir="2700000" algn="tl">
                    <a:srgbClr val="C0C0C0"/>
                  </a:outerShdw>
                </a:effectLst>
                <a:uLnTx/>
                <a:uFillTx/>
                <a:sym typeface="+mn-ea"/>
              </a:rPr>
              <a:t>树表的查找</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平衡二叉树</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6323" name="Rectangle 3"/>
          <p:cNvSpPr>
            <a:spLocks noGrp="1"/>
          </p:cNvSpPr>
          <p:nvPr>
            <p:ph type="body" idx="4294967295"/>
          </p:nvPr>
        </p:nvSpPr>
        <p:spPr/>
        <p:txBody>
          <a:bodyPr vert="horz" wrap="square" lIns="91440" tIns="45720" rIns="91440" bIns="45720" anchor="t" anchorCtr="0"/>
          <a:p>
            <a:pPr>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平衡二叉树的查找效率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平衡二叉树是一棵二叉排序树，故它的查找与二叉排序树完全相同。</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6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它的查找性能优于二叉排序树，它的时间复杂度与二叉排序树的最好时间复杂相同，都为</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O(log</a:t>
            </a:r>
            <a:r>
              <a:rPr lang="en-US" altLang="zh-CN" b="1"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323">
                                            <p:txEl>
                                              <p:charRg st="11" end="42"/>
                                            </p:txEl>
                                          </p:spTgt>
                                        </p:tgtEl>
                                        <p:attrNameLst>
                                          <p:attrName>style.visibility</p:attrName>
                                        </p:attrNameLst>
                                      </p:cBhvr>
                                      <p:to>
                                        <p:strVal val="visible"/>
                                      </p:to>
                                    </p:set>
                                    <p:animEffect transition="in" filter="fade">
                                      <p:cBhvr>
                                        <p:cTn id="7" dur="500"/>
                                        <p:tgtEl>
                                          <p:spTgt spid="56323">
                                            <p:txEl>
                                              <p:charRg st="11" end="4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6323">
                                            <p:txEl>
                                              <p:charRg st="42" end="91"/>
                                            </p:txEl>
                                          </p:spTgt>
                                        </p:tgtEl>
                                        <p:attrNameLst>
                                          <p:attrName>style.visibility</p:attrName>
                                        </p:attrNameLst>
                                      </p:cBhvr>
                                      <p:to>
                                        <p:strVal val="visible"/>
                                      </p:to>
                                    </p:set>
                                    <p:animEffect transition="in" filter="fade">
                                      <p:cBhvr>
                                        <p:cTn id="11" dur="500"/>
                                        <p:tgtEl>
                                          <p:spTgt spid="56323">
                                            <p:txEl>
                                              <p:charRg st="42"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1484313"/>
            <a:ext cx="7240588" cy="679450"/>
            <a:chOff x="0" y="0"/>
            <a:chExt cx="7241884" cy="678766"/>
          </a:xfrm>
        </p:grpSpPr>
        <p:grpSp>
          <p:nvGrpSpPr>
            <p:cNvPr id="8213" name="组合 10"/>
            <p:cNvGrpSpPr/>
            <p:nvPr/>
          </p:nvGrpSpPr>
          <p:grpSpPr>
            <a:xfrm>
              <a:off x="0" y="0"/>
              <a:ext cx="7241884" cy="678766"/>
              <a:chOff x="0" y="0"/>
              <a:chExt cx="4074496" cy="450454"/>
            </a:xfrm>
          </p:grpSpPr>
          <p:sp>
            <p:nvSpPr>
              <p:cNvPr id="8215"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16" name="椭圆 5"/>
              <p:cNvGrpSpPr/>
              <p:nvPr/>
            </p:nvGrpSpPr>
            <p:grpSpPr>
              <a:xfrm>
                <a:off x="104341" y="54601"/>
                <a:ext cx="308736" cy="335441"/>
                <a:chOff x="0" y="0"/>
                <a:chExt cx="548640" cy="505968"/>
              </a:xfrm>
            </p:grpSpPr>
            <p:pic>
              <p:nvPicPr>
                <p:cNvPr id="8218" name="椭圆 5"/>
                <p:cNvPicPr/>
                <p:nvPr/>
              </p:nvPicPr>
              <p:blipFill>
                <a:blip r:embed="rId1"/>
                <a:stretch>
                  <a:fillRect/>
                </a:stretch>
              </p:blipFill>
              <p:spPr>
                <a:xfrm>
                  <a:off x="0" y="0"/>
                  <a:ext cx="548640" cy="505968"/>
                </a:xfrm>
                <a:prstGeom prst="rect">
                  <a:avLst/>
                </a:prstGeom>
                <a:noFill/>
                <a:ln w="9525">
                  <a:noFill/>
                </a:ln>
              </p:spPr>
            </p:pic>
            <p:sp>
              <p:nvSpPr>
                <p:cNvPr id="821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查找的基本概念</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8197" name="组合 41"/>
          <p:cNvGrpSpPr/>
          <p:nvPr/>
        </p:nvGrpSpPr>
        <p:grpSpPr>
          <a:xfrm>
            <a:off x="1003300" y="2263775"/>
            <a:ext cx="7240588" cy="679450"/>
            <a:chOff x="0" y="0"/>
            <a:chExt cx="7241884" cy="678766"/>
          </a:xfrm>
        </p:grpSpPr>
        <p:grpSp>
          <p:nvGrpSpPr>
            <p:cNvPr id="8206" name="组合 10"/>
            <p:cNvGrpSpPr/>
            <p:nvPr/>
          </p:nvGrpSpPr>
          <p:grpSpPr>
            <a:xfrm>
              <a:off x="0" y="0"/>
              <a:ext cx="7241884" cy="678766"/>
              <a:chOff x="0" y="0"/>
              <a:chExt cx="4074496" cy="450454"/>
            </a:xfrm>
          </p:grpSpPr>
          <p:sp>
            <p:nvSpPr>
              <p:cNvPr id="8208" name="矩形 25"/>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9" name="椭圆 26"/>
              <p:cNvGrpSpPr/>
              <p:nvPr/>
            </p:nvGrpSpPr>
            <p:grpSpPr>
              <a:xfrm>
                <a:off x="104341" y="54812"/>
                <a:ext cx="308736" cy="335441"/>
                <a:chOff x="0" y="0"/>
                <a:chExt cx="548640" cy="505968"/>
              </a:xfrm>
            </p:grpSpPr>
            <p:pic>
              <p:nvPicPr>
                <p:cNvPr id="8211" name="椭圆 26"/>
                <p:cNvPicPr/>
                <p:nvPr/>
              </p:nvPicPr>
              <p:blipFill>
                <a:blip r:embed="rId1"/>
                <a:stretch>
                  <a:fillRect/>
                </a:stretch>
              </p:blipFill>
              <p:spPr>
                <a:xfrm>
                  <a:off x="0" y="0"/>
                  <a:ext cx="548640" cy="505968"/>
                </a:xfrm>
                <a:prstGeom prst="rect">
                  <a:avLst/>
                </a:prstGeom>
                <a:noFill/>
                <a:ln w="9525">
                  <a:noFill/>
                </a:ln>
              </p:spPr>
            </p:pic>
            <p:sp>
              <p:nvSpPr>
                <p:cNvPr id="821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8198" name="组合 40"/>
          <p:cNvGrpSpPr/>
          <p:nvPr/>
        </p:nvGrpSpPr>
        <p:grpSpPr>
          <a:xfrm>
            <a:off x="1003300" y="3036888"/>
            <a:ext cx="7240588" cy="679450"/>
            <a:chOff x="0" y="0"/>
            <a:chExt cx="7241884" cy="678766"/>
          </a:xfrm>
        </p:grpSpPr>
        <p:grpSp>
          <p:nvGrpSpPr>
            <p:cNvPr id="8199" name="组合 10"/>
            <p:cNvGrpSpPr/>
            <p:nvPr/>
          </p:nvGrpSpPr>
          <p:grpSpPr>
            <a:xfrm>
              <a:off x="0" y="0"/>
              <a:ext cx="7241884" cy="678766"/>
              <a:chOff x="0" y="0"/>
              <a:chExt cx="4074496" cy="450454"/>
            </a:xfrm>
          </p:grpSpPr>
          <p:sp>
            <p:nvSpPr>
              <p:cNvPr id="8201"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2" name="椭圆 31"/>
              <p:cNvGrpSpPr/>
              <p:nvPr/>
            </p:nvGrpSpPr>
            <p:grpSpPr>
              <a:xfrm>
                <a:off x="104341" y="55022"/>
                <a:ext cx="308736" cy="335441"/>
                <a:chOff x="0" y="0"/>
                <a:chExt cx="548640" cy="505968"/>
              </a:xfrm>
            </p:grpSpPr>
            <p:pic>
              <p:nvPicPr>
                <p:cNvPr id="8204" name="椭圆 31"/>
                <p:cNvPicPr/>
                <p:nvPr/>
              </p:nvPicPr>
              <p:blipFill>
                <a:blip r:embed="rId1"/>
                <a:stretch>
                  <a:fillRect/>
                </a:stretch>
              </p:blipFill>
              <p:spPr>
                <a:xfrm>
                  <a:off x="0" y="0"/>
                  <a:ext cx="548640" cy="505968"/>
                </a:xfrm>
                <a:prstGeom prst="rect">
                  <a:avLst/>
                </a:prstGeom>
                <a:noFill/>
                <a:ln w="9525">
                  <a:noFill/>
                </a:ln>
              </p:spPr>
            </p:pic>
            <p:sp>
              <p:nvSpPr>
                <p:cNvPr id="82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2" name="组合 40"/>
          <p:cNvGrpSpPr/>
          <p:nvPr/>
        </p:nvGrpSpPr>
        <p:grpSpPr>
          <a:xfrm>
            <a:off x="1002030" y="3809683"/>
            <a:ext cx="7240588" cy="679450"/>
            <a:chOff x="0" y="0"/>
            <a:chExt cx="7241884" cy="678766"/>
          </a:xfrm>
        </p:grpSpPr>
        <p:grpSp>
          <p:nvGrpSpPr>
            <p:cNvPr id="6" name="组合 10"/>
            <p:cNvGrpSpPr/>
            <p:nvPr/>
          </p:nvGrpSpPr>
          <p:grpSpPr>
            <a:xfrm>
              <a:off x="0" y="0"/>
              <a:ext cx="7241884" cy="678766"/>
              <a:chOff x="0" y="0"/>
              <a:chExt cx="4074496" cy="450454"/>
            </a:xfrm>
          </p:grpSpPr>
          <p:sp>
            <p:nvSpPr>
              <p:cNvPr id="7" name="矩形 30"/>
              <p:cNvSpPr/>
              <p:nvPr>
                <p:custDataLst>
                  <p:tags r:id="rId2"/>
                </p:custDataLst>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 name="椭圆 31"/>
              <p:cNvGrpSpPr/>
              <p:nvPr/>
            </p:nvGrpSpPr>
            <p:grpSpPr>
              <a:xfrm>
                <a:off x="104341" y="55022"/>
                <a:ext cx="308736" cy="335441"/>
                <a:chOff x="0" y="0"/>
                <a:chExt cx="548640" cy="505968"/>
              </a:xfrm>
            </p:grpSpPr>
            <p:pic>
              <p:nvPicPr>
                <p:cNvPr id="9" name="椭圆 31"/>
                <p:cNvPicPr/>
                <p:nvPr>
                  <p:custDataLst>
                    <p:tags r:id="rId3"/>
                  </p:custDataLst>
                </p:nvPr>
              </p:nvPicPr>
              <p:blipFill>
                <a:blip r:embed="rId1"/>
                <a:stretch>
                  <a:fillRect/>
                </a:stretch>
              </p:blipFill>
              <p:spPr>
                <a:xfrm>
                  <a:off x="0" y="0"/>
                  <a:ext cx="548640" cy="505968"/>
                </a:xfrm>
                <a:prstGeom prst="rect">
                  <a:avLst/>
                </a:prstGeom>
                <a:noFill/>
                <a:ln w="9525">
                  <a:noFill/>
                </a:ln>
              </p:spPr>
            </p:pic>
            <p:sp>
              <p:nvSpPr>
                <p:cNvPr id="10" name="Text Box 25"/>
                <p:cNvSpPr txBox="1"/>
                <p:nvPr>
                  <p:custDataLst>
                    <p:tags r:id="rId4"/>
                  </p:custDataLst>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1" name="TextBox 32"/>
              <p:cNvSpPr txBox="1">
                <a:spLocks noChangeArrowheads="1"/>
              </p:cNvSpPr>
              <p:nvPr>
                <p:custDataLst>
                  <p:tags r:id="rId5"/>
                </p:custDataLst>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散列表的查找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2" name="TextBox 33"/>
            <p:cNvSpPr txBox="1"/>
            <p:nvPr>
              <p:custDataLst>
                <p:tags r:id="rId6"/>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7.4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散列表的查找</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837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查找效率由比较一次后缩小的查找范围决定</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顺序查找是对无序集的查找，关键字比较的结果为“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或“≠”两种可能，其平均时间为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二分法查找和各种树表的查找是对有序集的查找，关键字比较的结果为“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三种可能，其查找速度较快，平均时间为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O(log</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不依赖比较进行查找提高查找效率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依据关键字直接得到其对应的数据元素位置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，要求关键字与数据元素间存在一一对应关系，快速地由关键字得到对应的数据元素位置，其查找的时间期望值为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8371">
                                            <p:txEl>
                                              <p:charRg st="20" end="66"/>
                                            </p:txEl>
                                          </p:spTgt>
                                        </p:tgtEl>
                                        <p:attrNameLst>
                                          <p:attrName>style.visibility</p:attrName>
                                        </p:attrNameLst>
                                      </p:cBhvr>
                                      <p:to>
                                        <p:strVal val="visible"/>
                                      </p:to>
                                    </p:set>
                                    <p:animEffect transition="in" filter="wipe(up)">
                                      <p:cBhvr>
                                        <p:cTn id="7" dur="500"/>
                                        <p:tgtEl>
                                          <p:spTgt spid="58371">
                                            <p:txEl>
                                              <p:charRg st="20" end="6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8371">
                                            <p:txEl>
                                              <p:charRg st="66" end="136"/>
                                            </p:txEl>
                                          </p:spTgt>
                                        </p:tgtEl>
                                        <p:attrNameLst>
                                          <p:attrName>style.visibility</p:attrName>
                                        </p:attrNameLst>
                                      </p:cBhvr>
                                      <p:to>
                                        <p:strVal val="visible"/>
                                      </p:to>
                                    </p:set>
                                    <p:animEffect transition="in" filter="wipe(up)">
                                      <p:cBhvr>
                                        <p:cTn id="11" dur="500"/>
                                        <p:tgtEl>
                                          <p:spTgt spid="58371">
                                            <p:txEl>
                                              <p:charRg st="66" end="13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8371">
                                            <p:txEl>
                                              <p:charRg st="136" end="152"/>
                                            </p:txEl>
                                          </p:spTgt>
                                        </p:tgtEl>
                                        <p:attrNameLst>
                                          <p:attrName>style.visibility</p:attrName>
                                        </p:attrNameLst>
                                      </p:cBhvr>
                                      <p:to>
                                        <p:strVal val="visible"/>
                                      </p:to>
                                    </p:set>
                                    <p:animEffect transition="in" filter="wipe(up)">
                                      <p:cBhvr>
                                        <p:cTn id="15" dur="500"/>
                                        <p:tgtEl>
                                          <p:spTgt spid="58371">
                                            <p:txEl>
                                              <p:charRg st="136" end="15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371">
                                            <p:txEl>
                                              <p:charRg st="152" end="227"/>
                                            </p:txEl>
                                          </p:spTgt>
                                        </p:tgtEl>
                                        <p:attrNameLst>
                                          <p:attrName>style.visibility</p:attrName>
                                        </p:attrNameLst>
                                      </p:cBhvr>
                                      <p:to>
                                        <p:strVal val="visible"/>
                                      </p:to>
                                    </p:set>
                                    <p:animEffect transition="in" filter="wipe(up)">
                                      <p:cBhvr>
                                        <p:cTn id="19" dur="500"/>
                                        <p:tgtEl>
                                          <p:spTgt spid="58371">
                                            <p:txEl>
                                              <p:charRg st="152"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9395"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哈西、杂凑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的基本思想</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在记录的存储地址和它的关键字之间建立一个确定的对应关系；不经比较，一次存取就能得到所查元素的查找方法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散列函数</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散列函数是一种映象，是从关键字空间到存储地址空间的一种映象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把</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任意长度的输入</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，变换成</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固定长度的输出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，输出就是散列值，这种转换是一种</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压缩映射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散列函数可写成：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addr(ai)=H(ki)</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是表中的一个元素</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cs typeface="微软雅黑" panose="020B0503020204020204" pitchFamily="34" charset="-122"/>
              </a:rPr>
              <a:t>addr(ai)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的存储地址</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cs typeface="微软雅黑" panose="020B0503020204020204" pitchFamily="34" charset="-122"/>
              </a:rPr>
              <a:t>ki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的关键字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68"/>
          <p:cNvGrpSpPr/>
          <p:nvPr/>
        </p:nvGrpSpPr>
        <p:grpSpPr>
          <a:xfrm>
            <a:off x="2195513" y="2349500"/>
            <a:ext cx="4524375" cy="935038"/>
            <a:chOff x="0" y="0"/>
            <a:chExt cx="2396" cy="748"/>
          </a:xfrm>
        </p:grpSpPr>
        <p:sp>
          <p:nvSpPr>
            <p:cNvPr id="64517" name="Oval 69"/>
            <p:cNvSpPr/>
            <p:nvPr/>
          </p:nvSpPr>
          <p:spPr>
            <a:xfrm>
              <a:off x="0" y="115"/>
              <a:ext cx="833" cy="633"/>
            </a:xfrm>
            <a:prstGeom prst="ellipse">
              <a:avLst/>
            </a:prstGeom>
            <a:solidFill>
              <a:srgbClr val="CCFF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rPr>
                <a:t>关键字</a:t>
              </a:r>
              <a:endParaRPr lang="zh-CN" altLang="zh-CN" sz="2000"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rPr>
                <a:t>集合</a:t>
              </a:r>
              <a:endParaRPr lang="zh-CN" altLang="zh-CN" sz="2000" dirty="0">
                <a:latin typeface="Times New Roman" panose="02020603050405020304" pitchFamily="18" charset="0"/>
              </a:endParaRPr>
            </a:p>
          </p:txBody>
        </p:sp>
        <p:sp>
          <p:nvSpPr>
            <p:cNvPr id="64518" name="Oval 70"/>
            <p:cNvSpPr/>
            <p:nvPr/>
          </p:nvSpPr>
          <p:spPr>
            <a:xfrm>
              <a:off x="1563" y="115"/>
              <a:ext cx="833" cy="633"/>
            </a:xfrm>
            <a:prstGeom prst="ellipse">
              <a:avLst/>
            </a:prstGeom>
            <a:solidFill>
              <a:srgbClr val="CCFF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rPr>
                <a:t>存储地址</a:t>
              </a:r>
              <a:endParaRPr lang="zh-CN" altLang="zh-CN" sz="2000" dirty="0">
                <a:latin typeface="Times New Roman" panose="02020603050405020304" pitchFamily="18" charset="0"/>
              </a:endParaRPr>
            </a:p>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rPr>
                <a:t>集合</a:t>
              </a:r>
              <a:endParaRPr lang="zh-CN" altLang="zh-CN" sz="2000" dirty="0">
                <a:latin typeface="Times New Roman" panose="02020603050405020304" pitchFamily="18" charset="0"/>
              </a:endParaRPr>
            </a:p>
          </p:txBody>
        </p:sp>
        <p:sp>
          <p:nvSpPr>
            <p:cNvPr id="64519" name="AutoShape 71"/>
            <p:cNvSpPr/>
            <p:nvPr/>
          </p:nvSpPr>
          <p:spPr>
            <a:xfrm>
              <a:off x="844" y="370"/>
              <a:ext cx="733" cy="133"/>
            </a:xfrm>
            <a:prstGeom prst="rightArrow">
              <a:avLst>
                <a:gd name="adj1" fmla="val 50000"/>
                <a:gd name="adj2" fmla="val 137628"/>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000" dirty="0">
                <a:latin typeface="Times New Roman" panose="02020603050405020304" pitchFamily="18" charset="0"/>
              </a:endParaRPr>
            </a:p>
          </p:txBody>
        </p:sp>
        <p:sp>
          <p:nvSpPr>
            <p:cNvPr id="64520" name="Text Box 72"/>
            <p:cNvSpPr txBox="1"/>
            <p:nvPr/>
          </p:nvSpPr>
          <p:spPr>
            <a:xfrm>
              <a:off x="966" y="0"/>
              <a:ext cx="369" cy="320"/>
            </a:xfrm>
            <a:prstGeom prst="rect">
              <a:avLst/>
            </a:prstGeom>
            <a:solidFill>
              <a:srgbClr val="CCFFCC"/>
            </a:solidFill>
            <a:ln w="9525" cap="flat" cmpd="sng">
              <a:solidFill>
                <a:srgbClr val="0000FF"/>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rPr>
                <a:t>hash</a:t>
              </a:r>
              <a:endParaRPr lang="en-US" altLang="zh-CN" sz="2000" b="1" dirty="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Effect transition="in" filter="wipe(up)">
                                      <p:cBhvr>
                                        <p:cTn id="7" dur="500"/>
                                        <p:tgtEl>
                                          <p:spTgt spid="59395">
                                            <p:txEl>
                                              <p:charRg st="0" end="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9395">
                                            <p:txEl>
                                              <p:charRg st="9" end="60"/>
                                            </p:txEl>
                                          </p:spTgt>
                                        </p:tgtEl>
                                        <p:attrNameLst>
                                          <p:attrName>style.visibility</p:attrName>
                                        </p:attrNameLst>
                                      </p:cBhvr>
                                      <p:to>
                                        <p:strVal val="visible"/>
                                      </p:to>
                                    </p:set>
                                    <p:animEffect transition="in" filter="wipe(up)">
                                      <p:cBhvr>
                                        <p:cTn id="11" dur="500"/>
                                        <p:tgtEl>
                                          <p:spTgt spid="59395">
                                            <p:txEl>
                                              <p:charRg st="9" end="6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9395">
                                            <p:txEl>
                                              <p:charRg st="62" end="67"/>
                                            </p:txEl>
                                          </p:spTgt>
                                        </p:tgtEl>
                                        <p:attrNameLst>
                                          <p:attrName>style.visibility</p:attrName>
                                        </p:attrNameLst>
                                      </p:cBhvr>
                                      <p:to>
                                        <p:strVal val="visible"/>
                                      </p:to>
                                    </p:set>
                                    <p:animEffect transition="in" filter="wipe(up)">
                                      <p:cBhvr>
                                        <p:cTn id="20" dur="500"/>
                                        <p:tgtEl>
                                          <p:spTgt spid="59395">
                                            <p:txEl>
                                              <p:charRg st="62" end="67"/>
                                            </p:txEl>
                                          </p:spTgt>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59395">
                                            <p:txEl>
                                              <p:charRg st="67" end="143"/>
                                            </p:txEl>
                                          </p:spTgt>
                                        </p:tgtEl>
                                        <p:attrNameLst>
                                          <p:attrName>style.visibility</p:attrName>
                                        </p:attrNameLst>
                                      </p:cBhvr>
                                      <p:to>
                                        <p:strVal val="visible"/>
                                      </p:to>
                                    </p:set>
                                    <p:animEffect transition="in" filter="wipe(up)">
                                      <p:cBhvr>
                                        <p:cTn id="24" dur="500"/>
                                        <p:tgtEl>
                                          <p:spTgt spid="59395">
                                            <p:txEl>
                                              <p:charRg st="67" end="143"/>
                                            </p:txEl>
                                          </p:spTgt>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59395">
                                            <p:txEl>
                                              <p:charRg st="143" end="166"/>
                                            </p:txEl>
                                          </p:spTgt>
                                        </p:tgtEl>
                                        <p:attrNameLst>
                                          <p:attrName>style.visibility</p:attrName>
                                        </p:attrNameLst>
                                      </p:cBhvr>
                                      <p:to>
                                        <p:strVal val="visible"/>
                                      </p:to>
                                    </p:set>
                                    <p:animEffect transition="in" filter="wipe(up)">
                                      <p:cBhvr>
                                        <p:cTn id="28" dur="500"/>
                                        <p:tgtEl>
                                          <p:spTgt spid="59395">
                                            <p:txEl>
                                              <p:charRg st="143" end="166"/>
                                            </p:txEl>
                                          </p:spTgt>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59395">
                                            <p:txEl>
                                              <p:charRg st="166" end="177"/>
                                            </p:txEl>
                                          </p:spTgt>
                                        </p:tgtEl>
                                        <p:attrNameLst>
                                          <p:attrName>style.visibility</p:attrName>
                                        </p:attrNameLst>
                                      </p:cBhvr>
                                      <p:to>
                                        <p:strVal val="visible"/>
                                      </p:to>
                                    </p:set>
                                    <p:animEffect transition="in" filter="wipe(up)">
                                      <p:cBhvr>
                                        <p:cTn id="32" dur="500"/>
                                        <p:tgtEl>
                                          <p:spTgt spid="59395">
                                            <p:txEl>
                                              <p:charRg st="166" end="177"/>
                                            </p:txEl>
                                          </p:spTgt>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59395">
                                            <p:txEl>
                                              <p:charRg st="177" end="194"/>
                                            </p:txEl>
                                          </p:spTgt>
                                        </p:tgtEl>
                                        <p:attrNameLst>
                                          <p:attrName>style.visibility</p:attrName>
                                        </p:attrNameLst>
                                      </p:cBhvr>
                                      <p:to>
                                        <p:strVal val="visible"/>
                                      </p:to>
                                    </p:set>
                                    <p:animEffect transition="in" filter="wipe(up)">
                                      <p:cBhvr>
                                        <p:cTn id="36" dur="500"/>
                                        <p:tgtEl>
                                          <p:spTgt spid="59395">
                                            <p:txEl>
                                              <p:charRg st="177" end="194"/>
                                            </p:txEl>
                                          </p:spTgt>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59395">
                                            <p:txEl>
                                              <p:charRg st="194" end="204"/>
                                            </p:txEl>
                                          </p:spTgt>
                                        </p:tgtEl>
                                        <p:attrNameLst>
                                          <p:attrName>style.visibility</p:attrName>
                                        </p:attrNameLst>
                                      </p:cBhvr>
                                      <p:to>
                                        <p:strVal val="visible"/>
                                      </p:to>
                                    </p:set>
                                    <p:animEffect transition="in" filter="wipe(up)">
                                      <p:cBhvr>
                                        <p:cTn id="40" dur="500"/>
                                        <p:tgtEl>
                                          <p:spTgt spid="59395">
                                            <p:txEl>
                                              <p:charRg st="194"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1443" name="Rectangle 3"/>
          <p:cNvSpPr>
            <a:spLocks noGrp="1"/>
          </p:cNvSpPr>
          <p:nvPr>
            <p:ph type="body" idx="4294967295"/>
          </p:nvPr>
        </p:nvSpPr>
        <p:spPr>
          <a:xfrm>
            <a:off x="179388" y="1125538"/>
            <a:ext cx="8785225" cy="4732337"/>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散列表</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应用散列函数，由记录的关键字确定记录在表中的地址，并将记录放入此地址，这样构成的表即散列表</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散列查找</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利用散列函数进行查找的过程，又叫散列查找</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个元素的关键字分别为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18,27,1,22,10,41,15,25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。选取关键字与元素位置间的函数为</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H(key)=</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key mod 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，则元素存放在如下的散列表中：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4516" name="表格 64515"/>
          <p:cNvGraphicFramePr/>
          <p:nvPr/>
        </p:nvGraphicFramePr>
        <p:xfrm>
          <a:off x="1095375" y="4772025"/>
          <a:ext cx="6645275" cy="960438"/>
        </p:xfrm>
        <a:graphic>
          <a:graphicData uri="http://schemas.openxmlformats.org/drawingml/2006/table">
            <a:tbl>
              <a:tblPr/>
              <a:tblGrid>
                <a:gridCol w="603250"/>
                <a:gridCol w="604838"/>
                <a:gridCol w="603250"/>
                <a:gridCol w="603250"/>
                <a:gridCol w="606425"/>
                <a:gridCol w="603250"/>
                <a:gridCol w="606425"/>
                <a:gridCol w="603250"/>
                <a:gridCol w="603250"/>
                <a:gridCol w="604837"/>
                <a:gridCol w="603250"/>
              </a:tblGrid>
              <a:tr h="4667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0</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1</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2</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3</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4</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5</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6</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7</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8</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9</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r>
                        <a:rPr lang="en-US" altLang="zh-CN" sz="2400" b="1" dirty="0">
                          <a:latin typeface="Times New Roman" panose="02020603050405020304" pitchFamily="18" charset="0"/>
                          <a:ea typeface="黑体" panose="02010609060101010101" pitchFamily="49" charset="-122"/>
                        </a:rPr>
                        <a:t>10</a:t>
                      </a: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r>
              <a:tr h="4937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None/>
                      </a:pPr>
                      <a:endParaRPr lang="en-US" altLang="zh-CN" sz="2400" b="1" dirty="0">
                        <a:latin typeface="Times New Roman" panose="02020603050405020304" pitchFamily="18" charset="0"/>
                        <a:ea typeface="黑体" panose="02010609060101010101" pitchFamily="49" charset="-122"/>
                      </a:endParaRPr>
                    </a:p>
                  </a:txBody>
                  <a:tcPr marL="18000" marR="1800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5353050" y="5248275"/>
            <a:ext cx="55086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18</a:t>
            </a:r>
            <a:endParaRPr lang="en-US" altLang="zh-CN" b="1" dirty="0">
              <a:latin typeface="Times New Roman" panose="02020603050405020304" pitchFamily="18" charset="0"/>
              <a:ea typeface="宋体" panose="02010600030101010101" pitchFamily="2" charset="-122"/>
            </a:endParaRPr>
          </a:p>
        </p:txBody>
      </p:sp>
      <p:sp>
        <p:nvSpPr>
          <p:cNvPr id="8" name="文本框 7"/>
          <p:cNvSpPr txBox="1"/>
          <p:nvPr/>
        </p:nvSpPr>
        <p:spPr>
          <a:xfrm>
            <a:off x="4141788" y="5254625"/>
            <a:ext cx="550862"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27</a:t>
            </a:r>
            <a:endParaRPr lang="en-US" altLang="zh-CN" b="1" dirty="0">
              <a:latin typeface="Times New Roman" panose="02020603050405020304" pitchFamily="18" charset="0"/>
              <a:ea typeface="宋体" panose="02010600030101010101" pitchFamily="2" charset="-122"/>
            </a:endParaRPr>
          </a:p>
        </p:txBody>
      </p:sp>
      <p:sp>
        <p:nvSpPr>
          <p:cNvPr id="9" name="文本框 8"/>
          <p:cNvSpPr txBox="1"/>
          <p:nvPr/>
        </p:nvSpPr>
        <p:spPr>
          <a:xfrm>
            <a:off x="1725613" y="5254625"/>
            <a:ext cx="550862"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11" name="文本框 10"/>
          <p:cNvSpPr txBox="1"/>
          <p:nvPr/>
        </p:nvSpPr>
        <p:spPr>
          <a:xfrm>
            <a:off x="1127125" y="5256213"/>
            <a:ext cx="55086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22</a:t>
            </a:r>
            <a:endParaRPr lang="en-US" altLang="zh-CN" b="1" dirty="0">
              <a:latin typeface="Times New Roman" panose="02020603050405020304" pitchFamily="18" charset="0"/>
              <a:ea typeface="宋体" panose="02010600030101010101" pitchFamily="2" charset="-122"/>
            </a:endParaRPr>
          </a:p>
        </p:txBody>
      </p:sp>
      <p:sp>
        <p:nvSpPr>
          <p:cNvPr id="13" name="文本框 12"/>
          <p:cNvSpPr txBox="1"/>
          <p:nvPr/>
        </p:nvSpPr>
        <p:spPr>
          <a:xfrm>
            <a:off x="7165975" y="5256213"/>
            <a:ext cx="55086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10</a:t>
            </a:r>
            <a:endParaRPr lang="en-US" altLang="zh-CN" b="1" dirty="0">
              <a:latin typeface="Times New Roman" panose="02020603050405020304" pitchFamily="18" charset="0"/>
              <a:ea typeface="宋体" panose="02010600030101010101" pitchFamily="2" charset="-122"/>
            </a:endParaRPr>
          </a:p>
        </p:txBody>
      </p:sp>
      <p:sp>
        <p:nvSpPr>
          <p:cNvPr id="15" name="文本框 14"/>
          <p:cNvSpPr txBox="1"/>
          <p:nvPr/>
        </p:nvSpPr>
        <p:spPr>
          <a:xfrm>
            <a:off x="5959475" y="5256213"/>
            <a:ext cx="54927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41</a:t>
            </a:r>
            <a:endParaRPr lang="en-US" altLang="zh-CN" b="1" dirty="0">
              <a:latin typeface="Times New Roman" panose="02020603050405020304" pitchFamily="18" charset="0"/>
              <a:ea typeface="宋体" panose="02010600030101010101" pitchFamily="2" charset="-122"/>
            </a:endParaRPr>
          </a:p>
        </p:txBody>
      </p:sp>
      <p:sp>
        <p:nvSpPr>
          <p:cNvPr id="16" name="文本框 15"/>
          <p:cNvSpPr txBox="1"/>
          <p:nvPr/>
        </p:nvSpPr>
        <p:spPr>
          <a:xfrm>
            <a:off x="3530600" y="5256213"/>
            <a:ext cx="55086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15</a:t>
            </a:r>
            <a:endParaRPr lang="en-US" altLang="zh-CN" b="1" dirty="0">
              <a:latin typeface="Times New Roman" panose="02020603050405020304" pitchFamily="18" charset="0"/>
              <a:ea typeface="宋体" panose="02010600030101010101" pitchFamily="2" charset="-122"/>
            </a:endParaRPr>
          </a:p>
        </p:txBody>
      </p:sp>
      <p:sp>
        <p:nvSpPr>
          <p:cNvPr id="17" name="文本框 16"/>
          <p:cNvSpPr txBox="1"/>
          <p:nvPr/>
        </p:nvSpPr>
        <p:spPr>
          <a:xfrm>
            <a:off x="2933700" y="5256213"/>
            <a:ext cx="54927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25</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443">
                                            <p:txEl>
                                              <p:charRg st="0" end="4"/>
                                            </p:txEl>
                                          </p:spTgt>
                                        </p:tgtEl>
                                        <p:attrNameLst>
                                          <p:attrName>style.visibility</p:attrName>
                                        </p:attrNameLst>
                                      </p:cBhvr>
                                      <p:to>
                                        <p:strVal val="visible"/>
                                      </p:to>
                                    </p:set>
                                    <p:animEffect transition="in" filter="wipe(up)">
                                      <p:cBhvr>
                                        <p:cTn id="7" dur="500"/>
                                        <p:tgtEl>
                                          <p:spTgt spid="61443">
                                            <p:txEl>
                                              <p:charRg st="0" end="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1443">
                                            <p:txEl>
                                              <p:charRg st="4" end="50"/>
                                            </p:txEl>
                                          </p:spTgt>
                                        </p:tgtEl>
                                        <p:attrNameLst>
                                          <p:attrName>style.visibility</p:attrName>
                                        </p:attrNameLst>
                                      </p:cBhvr>
                                      <p:to>
                                        <p:strVal val="visible"/>
                                      </p:to>
                                    </p:set>
                                    <p:animEffect transition="in" filter="wipe(up)">
                                      <p:cBhvr>
                                        <p:cTn id="11" dur="500"/>
                                        <p:tgtEl>
                                          <p:spTgt spid="61443">
                                            <p:txEl>
                                              <p:charRg st="4" end="5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1443">
                                            <p:txEl>
                                              <p:charRg st="50" end="55"/>
                                            </p:txEl>
                                          </p:spTgt>
                                        </p:tgtEl>
                                        <p:attrNameLst>
                                          <p:attrName>style.visibility</p:attrName>
                                        </p:attrNameLst>
                                      </p:cBhvr>
                                      <p:to>
                                        <p:strVal val="visible"/>
                                      </p:to>
                                    </p:set>
                                    <p:animEffect transition="in" filter="wipe(up)">
                                      <p:cBhvr>
                                        <p:cTn id="15" dur="500"/>
                                        <p:tgtEl>
                                          <p:spTgt spid="61443">
                                            <p:txEl>
                                              <p:charRg st="50" end="5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1443">
                                            <p:txEl>
                                              <p:charRg st="55" end="76"/>
                                            </p:txEl>
                                          </p:spTgt>
                                        </p:tgtEl>
                                        <p:attrNameLst>
                                          <p:attrName>style.visibility</p:attrName>
                                        </p:attrNameLst>
                                      </p:cBhvr>
                                      <p:to>
                                        <p:strVal val="visible"/>
                                      </p:to>
                                    </p:set>
                                    <p:animEffect transition="in" filter="wipe(up)">
                                      <p:cBhvr>
                                        <p:cTn id="19" dur="500"/>
                                        <p:tgtEl>
                                          <p:spTgt spid="61443">
                                            <p:txEl>
                                              <p:charRg st="55" end="7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1443">
                                            <p:txEl>
                                              <p:charRg st="77" end="164"/>
                                            </p:txEl>
                                          </p:spTgt>
                                        </p:tgtEl>
                                        <p:attrNameLst>
                                          <p:attrName>style.visibility</p:attrName>
                                        </p:attrNameLst>
                                      </p:cBhvr>
                                      <p:to>
                                        <p:strVal val="visible"/>
                                      </p:to>
                                    </p:set>
                                    <p:animEffect transition="in" filter="wipe(up)">
                                      <p:cBhvr>
                                        <p:cTn id="24" dur="500"/>
                                        <p:tgtEl>
                                          <p:spTgt spid="61443">
                                            <p:txEl>
                                              <p:charRg st="77" end="16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4516"/>
                                        </p:tgtEl>
                                        <p:attrNameLst>
                                          <p:attrName>style.visibility</p:attrName>
                                        </p:attrNameLst>
                                      </p:cBhvr>
                                      <p:to>
                                        <p:strVal val="visible"/>
                                      </p:to>
                                    </p:set>
                                    <p:animEffect transition="in" filter="fade">
                                      <p:cBhvr>
                                        <p:cTn id="29" dur="500"/>
                                        <p:tgtEl>
                                          <p:spTgt spid="645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500"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500"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down)">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p:bldP spid="13" grpId="0"/>
      <p:bldP spid="15" grpId="0"/>
      <p:bldP spid="16" grpId="0"/>
      <p:bldP spid="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9635" name="Rectangle 3"/>
          <p:cNvSpPr>
            <a:spLocks noGrp="1"/>
          </p:cNvSpPr>
          <p:nvPr>
            <p:ph type="body" idx="4294967295"/>
          </p:nvPr>
        </p:nvSpPr>
        <p:spPr/>
        <p:txBody>
          <a:bodyPr vert="horz" wrap="square" lIns="91440" tIns="45720" rIns="91440" bIns="45720" anchor="t" anchorCtr="0"/>
          <a:p>
            <a:pPr algn="just"/>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装填因子</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：假设散列表的空间大小为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，装入散列表中的结点数是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α=n/m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为散列表的装填因子，一般取</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0.65~0.9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之间，空间换时间。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冲突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key1</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key2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H(key1)=H(key2)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。散列函数造成的冲突不可避免，只能尽量减少，应该有处理冲突的方法。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散列需要解决两个问题</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构造好的散列函数</a:t>
            </a:r>
            <a:endPar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制定解决冲突的方案</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0659" name="Rectangle 3"/>
          <p:cNvSpPr>
            <a:spLocks noGrp="1"/>
          </p:cNvSpPr>
          <p:nvPr>
            <p:ph type="body" idx="4294967295"/>
          </p:nvPr>
        </p:nvSpPr>
        <p:spPr/>
        <p:txBody>
          <a:bodyPr vert="horz" wrap="square" lIns="91440" tIns="45720" rIns="91440" bIns="45720" anchor="t" anchorCtr="0"/>
          <a:p>
            <a:r>
              <a:rPr lang="zh-CN" altLang="zh-CN" dirty="0">
                <a:latin typeface="Times New Roman" panose="02020603050405020304" pitchFamily="18" charset="0"/>
              </a:rPr>
              <a:t>散列函数在信息安全领域中的应用</a:t>
            </a:r>
            <a:endParaRPr lang="zh-CN" altLang="zh-CN" dirty="0">
              <a:latin typeface="Times New Roman" panose="02020603050405020304" pitchFamily="18" charset="0"/>
            </a:endParaRPr>
          </a:p>
          <a:p>
            <a:endParaRPr lang="zh-CN" altLang="zh-CN" sz="2000" dirty="0">
              <a:latin typeface="Times New Roman" panose="02020603050405020304" pitchFamily="18" charset="0"/>
            </a:endParaRPr>
          </a:p>
        </p:txBody>
      </p:sp>
      <p:pic>
        <p:nvPicPr>
          <p:cNvPr id="65540" name="Picture 5" descr="wz-002-001"/>
          <p:cNvPicPr>
            <a:picLocks noChangeAspect="1"/>
          </p:cNvPicPr>
          <p:nvPr/>
        </p:nvPicPr>
        <p:blipFill>
          <a:blip r:embed="rId1"/>
          <a:stretch>
            <a:fillRect/>
          </a:stretch>
        </p:blipFill>
        <p:spPr>
          <a:xfrm>
            <a:off x="683895" y="1436688"/>
            <a:ext cx="7345363" cy="508793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fade">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lang="zh-CN" altLang="en-US" sz="2000" noProof="0">
                <a:ln>
                  <a:noFill/>
                </a:ln>
                <a:effectLst>
                  <a:outerShdw blurRad="38100" dist="38100" dir="2700000" algn="tl">
                    <a:srgbClr val="C0C0C0"/>
                  </a:outerShdw>
                </a:effectLst>
                <a:uLnTx/>
                <a:uFillTx/>
                <a:sym typeface="+mn-ea"/>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683"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选取散列函数考虑的因素</a:t>
            </a:r>
            <a:endParaRPr kumimoji="0" lang="en-US" altLang="zh-CN"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计算散列函数所需时间</a:t>
            </a:r>
            <a:endParaRPr kumimoji="0" lang="en-US" altLang="zh-CN"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关键字长度</a:t>
            </a:r>
            <a:endParaRPr kumimoji="0" lang="en-US" altLang="zh-CN"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散列表长度（散列地址范围）</a:t>
            </a:r>
            <a:endParaRPr kumimoji="0" lang="en-US" altLang="zh-CN"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关键字分布情况</a:t>
            </a:r>
            <a:endParaRPr kumimoji="0" lang="en-US" altLang="zh-CN"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记录的查找频率</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1683">
                                            <p:txEl>
                                              <p:charRg st="0" end="12"/>
                                            </p:txEl>
                                          </p:spTgt>
                                        </p:tgtEl>
                                        <p:attrNameLst>
                                          <p:attrName>style.visibility</p:attrName>
                                        </p:attrNameLst>
                                      </p:cBhvr>
                                      <p:to>
                                        <p:strVal val="visible"/>
                                      </p:to>
                                    </p:set>
                                    <p:animEffect transition="in" filter="wipe(up)">
                                      <p:cBhvr>
                                        <p:cTn id="7" dur="500"/>
                                        <p:tgtEl>
                                          <p:spTgt spid="71683">
                                            <p:txEl>
                                              <p:charRg st="0" end="1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1683">
                                            <p:txEl>
                                              <p:charRg st="12" end="23"/>
                                            </p:txEl>
                                          </p:spTgt>
                                        </p:tgtEl>
                                        <p:attrNameLst>
                                          <p:attrName>style.visibility</p:attrName>
                                        </p:attrNameLst>
                                      </p:cBhvr>
                                      <p:to>
                                        <p:strVal val="visible"/>
                                      </p:to>
                                    </p:set>
                                    <p:animEffect transition="in" filter="wipe(up)">
                                      <p:cBhvr>
                                        <p:cTn id="11" dur="500"/>
                                        <p:tgtEl>
                                          <p:spTgt spid="71683">
                                            <p:txEl>
                                              <p:charRg st="12" end="2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1683">
                                            <p:txEl>
                                              <p:charRg st="23" end="29"/>
                                            </p:txEl>
                                          </p:spTgt>
                                        </p:tgtEl>
                                        <p:attrNameLst>
                                          <p:attrName>style.visibility</p:attrName>
                                        </p:attrNameLst>
                                      </p:cBhvr>
                                      <p:to>
                                        <p:strVal val="visible"/>
                                      </p:to>
                                    </p:set>
                                    <p:animEffect transition="in" filter="wipe(up)">
                                      <p:cBhvr>
                                        <p:cTn id="15" dur="500"/>
                                        <p:tgtEl>
                                          <p:spTgt spid="71683">
                                            <p:txEl>
                                              <p:charRg st="23" end="29"/>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1683">
                                            <p:txEl>
                                              <p:charRg st="29" end="43"/>
                                            </p:txEl>
                                          </p:spTgt>
                                        </p:tgtEl>
                                        <p:attrNameLst>
                                          <p:attrName>style.visibility</p:attrName>
                                        </p:attrNameLst>
                                      </p:cBhvr>
                                      <p:to>
                                        <p:strVal val="visible"/>
                                      </p:to>
                                    </p:set>
                                    <p:animEffect transition="in" filter="wipe(up)">
                                      <p:cBhvr>
                                        <p:cTn id="19" dur="500"/>
                                        <p:tgtEl>
                                          <p:spTgt spid="71683">
                                            <p:txEl>
                                              <p:charRg st="29" end="4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1683">
                                            <p:txEl>
                                              <p:charRg st="43" end="51"/>
                                            </p:txEl>
                                          </p:spTgt>
                                        </p:tgtEl>
                                        <p:attrNameLst>
                                          <p:attrName>style.visibility</p:attrName>
                                        </p:attrNameLst>
                                      </p:cBhvr>
                                      <p:to>
                                        <p:strVal val="visible"/>
                                      </p:to>
                                    </p:set>
                                    <p:animEffect transition="in" filter="wipe(up)">
                                      <p:cBhvr>
                                        <p:cTn id="23" dur="500"/>
                                        <p:tgtEl>
                                          <p:spTgt spid="71683">
                                            <p:txEl>
                                              <p:charRg st="43" end="51"/>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1683">
                                            <p:txEl>
                                              <p:charRg st="51" end="59"/>
                                            </p:txEl>
                                          </p:spTgt>
                                        </p:tgtEl>
                                        <p:attrNameLst>
                                          <p:attrName>style.visibility</p:attrName>
                                        </p:attrNameLst>
                                      </p:cBhvr>
                                      <p:to>
                                        <p:strVal val="visible"/>
                                      </p:to>
                                    </p:set>
                                    <p:animEffect transition="in" filter="wipe(up)">
                                      <p:cBhvr>
                                        <p:cTn id="27" dur="500"/>
                                        <p:tgtEl>
                                          <p:spTgt spid="71683">
                                            <p:txEl>
                                              <p:charRg st="51"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查找的基本概念</a:t>
            </a:r>
            <a:endParaRPr kumimoji="0" lang="zh-CN"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123" name="Rectangle 3"/>
          <p:cNvSpPr>
            <a:spLocks noGrp="1"/>
          </p:cNvSpPr>
          <p:nvPr>
            <p:ph type="body" idx="4294967295"/>
          </p:nvPr>
        </p:nvSpPr>
        <p:spPr/>
        <p:txBody>
          <a:bodyPr vert="horz" wrap="square" lIns="91440" tIns="45720" rIns="91440" bIns="45720" anchor="t" anchorCtr="0"/>
          <a:p>
            <a:r>
              <a:rPr lang="zh-CN" altLang="en-US" dirty="0">
                <a:latin typeface="Arial" panose="020B0604020202020204" pitchFamily="34" charset="0"/>
              </a:rPr>
              <a:t>查找表的分类</a:t>
            </a:r>
            <a:endParaRPr lang="en-US" altLang="zh-CN" dirty="0">
              <a:latin typeface="Arial" panose="020B0604020202020204" pitchFamily="34" charset="0"/>
            </a:endParaRPr>
          </a:p>
          <a:p>
            <a:pPr lvl="1"/>
            <a:r>
              <a:rPr lang="zh-CN" altLang="en-US" dirty="0">
                <a:solidFill>
                  <a:srgbClr val="FF0000"/>
                </a:solidFill>
                <a:latin typeface="Arial" panose="020B0604020202020204" pitchFamily="34" charset="0"/>
                <a:ea typeface="黑体" panose="02010609060101010101" pitchFamily="49" charset="-122"/>
              </a:rPr>
              <a:t>静态查找表</a:t>
            </a:r>
            <a:r>
              <a:rPr lang="zh-CN" altLang="en-US" dirty="0">
                <a:latin typeface="Arial" panose="020B0604020202020204" pitchFamily="34" charset="0"/>
                <a:ea typeface="黑体" panose="02010609060101010101" pitchFamily="49" charset="-122"/>
              </a:rPr>
              <a:t>：仅作查询和检索操作的查找表。</a:t>
            </a:r>
            <a:endParaRPr lang="en-US" altLang="zh-CN" dirty="0">
              <a:latin typeface="Arial" panose="020B0604020202020204" pitchFamily="34" charset="0"/>
              <a:ea typeface="黑体" panose="02010609060101010101" pitchFamily="49" charset="-122"/>
            </a:endParaRPr>
          </a:p>
          <a:p>
            <a:pPr lvl="1"/>
            <a:r>
              <a:rPr lang="zh-CN" altLang="en-US" dirty="0">
                <a:solidFill>
                  <a:srgbClr val="FF0000"/>
                </a:solidFill>
                <a:latin typeface="Arial" panose="020B0604020202020204" pitchFamily="34" charset="0"/>
                <a:ea typeface="黑体" panose="02010609060101010101" pitchFamily="49" charset="-122"/>
              </a:rPr>
              <a:t>动态查找表</a:t>
            </a:r>
            <a:r>
              <a:rPr lang="zh-CN" altLang="en-US" dirty="0">
                <a:latin typeface="Arial" panose="020B0604020202020204" pitchFamily="34" charset="0"/>
                <a:ea typeface="黑体" panose="02010609060101010101" pitchFamily="49" charset="-122"/>
              </a:rPr>
              <a:t>：在查找过程中同时插入查找表中不存在的数据元素，或者从查找表中删除已存在的某个数据元素，此类表为动态查找表。</a:t>
            </a:r>
            <a:endParaRPr lang="en-US" altLang="zh-CN" dirty="0">
              <a:latin typeface="Arial" panose="020B0604020202020204" pitchFamily="34" charset="0"/>
              <a:ea typeface="黑体" panose="02010609060101010101" pitchFamily="49" charset="-122"/>
            </a:endParaRPr>
          </a:p>
          <a:p>
            <a:r>
              <a:rPr lang="zh-CN" altLang="en-US" dirty="0">
                <a:solidFill>
                  <a:srgbClr val="FF0000"/>
                </a:solidFill>
                <a:latin typeface="Arial" panose="020B0604020202020204" pitchFamily="34" charset="0"/>
              </a:rPr>
              <a:t>关键字</a:t>
            </a:r>
            <a:endParaRPr lang="zh-CN" altLang="en-US" dirty="0">
              <a:latin typeface="Arial" panose="020B0604020202020204" pitchFamily="34" charset="0"/>
            </a:endParaRPr>
          </a:p>
          <a:p>
            <a:pPr lvl="1"/>
            <a:r>
              <a:rPr lang="zh-CN" altLang="en-US" dirty="0">
                <a:latin typeface="Arial" panose="020B0604020202020204" pitchFamily="34" charset="0"/>
                <a:ea typeface="黑体" panose="02010609060101010101" pitchFamily="49" charset="-122"/>
              </a:rPr>
              <a:t>数据元素</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或记录</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中某个数据项的值，用以标识</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识别</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一个数据元素</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或记录</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。若此关键字可以识别唯一的数据元素</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或记录</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，则称之谓“主关键字”。若此关键字能识别若干记录，则称之谓“次关键字”。</a:t>
            </a:r>
            <a:endParaRPr lang="zh-CN" altLang="en-US" dirty="0">
              <a:latin typeface="Arial" panose="020B0604020202020204" pitchFamily="34" charset="0"/>
              <a:ea typeface="黑体" panose="02010609060101010101" pitchFamily="49" charset="-122"/>
            </a:endParaRPr>
          </a:p>
          <a:p>
            <a:endParaRPr lang="zh-CN" altLang="en-US" sz="1800" dirty="0"/>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6563" name="Rectangle 3"/>
          <p:cNvSpPr>
            <a:spLocks noGrp="1"/>
          </p:cNvSpPr>
          <p:nvPr>
            <p:ph type="body" idx="4294967295"/>
          </p:nvPr>
        </p:nvSpPr>
        <p:spPr/>
        <p:txBody>
          <a:bodyPr vert="horz" wrap="square" lIns="91440" tIns="45720" rIns="91440" bIns="45720" anchor="t" anchorCtr="0"/>
          <a:p>
            <a:pPr algn="just"/>
            <a:r>
              <a:rPr lang="zh-CN" altLang="en-US" dirty="0">
                <a:solidFill>
                  <a:srgbClr val="7F7F7F"/>
                </a:solidFill>
                <a:latin typeface="Times New Roman" panose="02020603050405020304" pitchFamily="18" charset="0"/>
                <a:ea typeface="微软雅黑" panose="020B0503020204020204" pitchFamily="34" charset="-122"/>
                <a:cs typeface="Times New Roman" panose="02020603050405020304" pitchFamily="18" charset="0"/>
              </a:rPr>
              <a:t>直接定址法</a:t>
            </a:r>
            <a:endParaRPr lang="en-US" altLang="zh-CN" dirty="0">
              <a:solidFill>
                <a:srgbClr val="7F7F7F"/>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构造：取关键字或关键字的某个线性函数作散列地址，即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H(key)=a·key+b</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特点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直接定址法所得地址集合与关键字集合大小相等，不会发生冲突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实际中能用这种散列函数的情况很少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spcBef>
                <a:spcPct val="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关键字集合为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{100,300,500,700,800,900}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，选取散列函数为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Hash(key)=key/100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，则在散列表中存放如下：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6564" name="Group 4"/>
          <p:cNvGraphicFramePr>
            <a:graphicFrameLocks noGrp="1"/>
          </p:cNvGraphicFramePr>
          <p:nvPr/>
        </p:nvGraphicFramePr>
        <p:xfrm>
          <a:off x="1116013" y="4868863"/>
          <a:ext cx="6916738" cy="857250"/>
        </p:xfrm>
        <a:graphic>
          <a:graphicData uri="http://schemas.openxmlformats.org/drawingml/2006/table">
            <a:tbl>
              <a:tblPr/>
              <a:tblGrid>
                <a:gridCol w="690562"/>
                <a:gridCol w="692150"/>
                <a:gridCol w="690563"/>
                <a:gridCol w="690562"/>
                <a:gridCol w="695325"/>
                <a:gridCol w="688975"/>
                <a:gridCol w="695325"/>
                <a:gridCol w="690563"/>
                <a:gridCol w="692150"/>
                <a:gridCol w="690562"/>
              </a:tblGrid>
              <a:tr h="4143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42912">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6563">
                                            <p:txEl>
                                              <p:charRg st="0" end="6"/>
                                            </p:txEl>
                                          </p:spTgt>
                                        </p:tgtEl>
                                        <p:attrNameLst>
                                          <p:attrName>style.visibility</p:attrName>
                                        </p:attrNameLst>
                                      </p:cBhvr>
                                      <p:to>
                                        <p:strVal val="visible"/>
                                      </p:to>
                                    </p:set>
                                    <p:animEffect transition="in" filter="wipe(up)">
                                      <p:cBhvr>
                                        <p:cTn id="7" dur="500"/>
                                        <p:tgtEl>
                                          <p:spTgt spid="66563">
                                            <p:txEl>
                                              <p:charRg st="0"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6563">
                                            <p:txEl>
                                              <p:charRg st="6" end="57"/>
                                            </p:txEl>
                                          </p:spTgt>
                                        </p:tgtEl>
                                        <p:attrNameLst>
                                          <p:attrName>style.visibility</p:attrName>
                                        </p:attrNameLst>
                                      </p:cBhvr>
                                      <p:to>
                                        <p:strVal val="visible"/>
                                      </p:to>
                                    </p:set>
                                    <p:animEffect transition="in" filter="wipe(up)">
                                      <p:cBhvr>
                                        <p:cTn id="11" dur="500"/>
                                        <p:tgtEl>
                                          <p:spTgt spid="66563">
                                            <p:txEl>
                                              <p:charRg st="6" end="5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6563">
                                            <p:txEl>
                                              <p:charRg st="57" end="60"/>
                                            </p:txEl>
                                          </p:spTgt>
                                        </p:tgtEl>
                                        <p:attrNameLst>
                                          <p:attrName>style.visibility</p:attrName>
                                        </p:attrNameLst>
                                      </p:cBhvr>
                                      <p:to>
                                        <p:strVal val="visible"/>
                                      </p:to>
                                    </p:set>
                                    <p:animEffect transition="in" filter="wipe(up)">
                                      <p:cBhvr>
                                        <p:cTn id="15" dur="500"/>
                                        <p:tgtEl>
                                          <p:spTgt spid="66563">
                                            <p:txEl>
                                              <p:charRg st="57" end="6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6563">
                                            <p:txEl>
                                              <p:charRg st="60" end="89"/>
                                            </p:txEl>
                                          </p:spTgt>
                                        </p:tgtEl>
                                        <p:attrNameLst>
                                          <p:attrName>style.visibility</p:attrName>
                                        </p:attrNameLst>
                                      </p:cBhvr>
                                      <p:to>
                                        <p:strVal val="visible"/>
                                      </p:to>
                                    </p:set>
                                    <p:animEffect transition="in" filter="wipe(up)">
                                      <p:cBhvr>
                                        <p:cTn id="19" dur="500"/>
                                        <p:tgtEl>
                                          <p:spTgt spid="66563">
                                            <p:txEl>
                                              <p:charRg st="60" end="89"/>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6563">
                                            <p:txEl>
                                              <p:charRg st="89" end="106"/>
                                            </p:txEl>
                                          </p:spTgt>
                                        </p:tgtEl>
                                        <p:attrNameLst>
                                          <p:attrName>style.visibility</p:attrName>
                                        </p:attrNameLst>
                                      </p:cBhvr>
                                      <p:to>
                                        <p:strVal val="visible"/>
                                      </p:to>
                                    </p:set>
                                    <p:animEffect transition="in" filter="wipe(up)">
                                      <p:cBhvr>
                                        <p:cTn id="23" dur="500"/>
                                        <p:tgtEl>
                                          <p:spTgt spid="66563">
                                            <p:txEl>
                                              <p:charRg st="89" end="10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6563">
                                            <p:txEl>
                                              <p:charRg st="106" end="188"/>
                                            </p:txEl>
                                          </p:spTgt>
                                        </p:tgtEl>
                                        <p:attrNameLst>
                                          <p:attrName>style.visibility</p:attrName>
                                        </p:attrNameLst>
                                      </p:cBhvr>
                                      <p:to>
                                        <p:strVal val="visible"/>
                                      </p:to>
                                    </p:set>
                                    <p:animEffect transition="in" filter="wipe(up)">
                                      <p:cBhvr>
                                        <p:cTn id="28" dur="500"/>
                                        <p:tgtEl>
                                          <p:spTgt spid="66563">
                                            <p:txEl>
                                              <p:charRg st="106" end="18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6564"/>
                                        </p:tgtEl>
                                        <p:attrNameLst>
                                          <p:attrName>style.visibility</p:attrName>
                                        </p:attrNameLst>
                                      </p:cBhvr>
                                      <p:to>
                                        <p:strVal val="visible"/>
                                      </p:to>
                                    </p:set>
                                    <p:animEffect transition="in" filter="fade">
                                      <p:cBhvr>
                                        <p:cTn id="33"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lang="zh-CN" altLang="en-US" sz="2000" noProof="0">
                <a:ln>
                  <a:noFill/>
                </a:ln>
                <a:effectLst>
                  <a:outerShdw blurRad="38100" dist="38100" dir="2700000" algn="tl">
                    <a:srgbClr val="C0C0C0"/>
                  </a:outerShdw>
                </a:effectLst>
                <a:uLnTx/>
                <a:uFillTx/>
                <a:sym typeface="+mn-ea"/>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7587" name="Rectangle 3"/>
          <p:cNvSpPr>
            <a:spLocks noGrp="1"/>
          </p:cNvSpPr>
          <p:nvPr>
            <p:ph type="body" idx="4294967295"/>
          </p:nvPr>
        </p:nvSpPr>
        <p:spPr/>
        <p:txBody>
          <a:bodyPr vert="horz" wrap="square" lIns="91440" tIns="45720" rIns="91440" bIns="45720" anchor="t" anchorCtr="0"/>
          <a:p>
            <a:pPr>
              <a:lnSpc>
                <a:spcPct val="95000"/>
              </a:lnSpc>
              <a:spcBef>
                <a:spcPct val="0"/>
              </a:spcBef>
            </a:pPr>
            <a:r>
              <a:rPr lang="zh-CN" altLang="en-US"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rPr>
              <a:t>数字分析法</a:t>
            </a:r>
            <a:endParaRPr lang="en-US" altLang="zh-CN"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构造：如果事先知道关键字的集合，且关键字的位数比散列表的地址位数多，则可选取</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数字分布比较均匀</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的若干位作为散列函数。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适于关键字位数比散列地址位数大，且可能出现的关键字事先知道的情况。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5000"/>
              </a:lnSpc>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例如，对如下的关键字序列：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5000"/>
              </a:lnSpc>
              <a:spcBef>
                <a:spcPct val="0"/>
              </a:spcBef>
              <a:buNone/>
            </a:pPr>
            <a:r>
              <a:rPr lang="zh-CN" altLang="en-US" b="1" dirty="0">
                <a:latin typeface="Times New Roman" panose="02020603050405020304" pitchFamily="18" charset="0"/>
              </a:rPr>
              <a:t>                </a:t>
            </a:r>
            <a:r>
              <a:rPr lang="en-US" altLang="zh-CN" b="1" dirty="0">
                <a:latin typeface="Times New Roman" panose="02020603050405020304" pitchFamily="18" charset="0"/>
              </a:rPr>
              <a:t>4 3 0 1 0 </a:t>
            </a:r>
            <a:r>
              <a:rPr lang="en-US" altLang="zh-CN" b="1" dirty="0">
                <a:solidFill>
                  <a:srgbClr val="FF0000"/>
                </a:solidFill>
                <a:latin typeface="Times New Roman" panose="02020603050405020304" pitchFamily="18" charset="0"/>
              </a:rPr>
              <a:t>4</a:t>
            </a:r>
            <a:r>
              <a:rPr lang="en-US" altLang="zh-CN" b="1" dirty="0">
                <a:latin typeface="Times New Roman" panose="02020603050405020304" pitchFamily="18" charset="0"/>
              </a:rPr>
              <a:t> 6 </a:t>
            </a:r>
            <a:r>
              <a:rPr lang="en-US" altLang="zh-CN" b="1" dirty="0">
                <a:solidFill>
                  <a:srgbClr val="FF0000"/>
                </a:solidFill>
                <a:latin typeface="Times New Roman" panose="02020603050405020304" pitchFamily="18" charset="0"/>
              </a:rPr>
              <a:t>8</a:t>
            </a:r>
            <a:r>
              <a:rPr lang="en-US" altLang="zh-CN" b="1" dirty="0">
                <a:latin typeface="Times New Roman" panose="02020603050405020304" pitchFamily="18" charset="0"/>
              </a:rPr>
              <a:t> 1 </a:t>
            </a:r>
            <a:r>
              <a:rPr lang="en-US" altLang="zh-CN" b="1" dirty="0">
                <a:solidFill>
                  <a:srgbClr val="FF0000"/>
                </a:solidFill>
                <a:latin typeface="Times New Roman" panose="02020603050405020304" pitchFamily="18" charset="0"/>
              </a:rPr>
              <a:t>0</a:t>
            </a:r>
            <a:r>
              <a:rPr lang="en-US" altLang="zh-CN" b="1" dirty="0">
                <a:latin typeface="Times New Roman" panose="02020603050405020304" pitchFamily="18" charset="0"/>
              </a:rPr>
              <a:t> 1 5 3 5 5</a:t>
            </a:r>
            <a:endParaRPr lang="en-US" altLang="zh-CN" b="1" dirty="0">
              <a:latin typeface="Times New Roman" panose="02020603050405020304" pitchFamily="18" charset="0"/>
            </a:endParaRPr>
          </a:p>
          <a:p>
            <a:pPr algn="just" eaLnBrk="1" hangingPunct="1">
              <a:lnSpc>
                <a:spcPct val="95000"/>
              </a:lnSpc>
              <a:spcBef>
                <a:spcPct val="0"/>
              </a:spcBef>
              <a:buNone/>
            </a:pPr>
            <a:r>
              <a:rPr lang="en-US" altLang="zh-CN" b="1" dirty="0">
                <a:latin typeface="Times New Roman" panose="02020603050405020304" pitchFamily="18" charset="0"/>
              </a:rPr>
              <a:t>                4 3 0 1 0 </a:t>
            </a:r>
            <a:r>
              <a:rPr lang="en-US" altLang="zh-CN" b="1" dirty="0">
                <a:solidFill>
                  <a:srgbClr val="FF0000"/>
                </a:solidFill>
                <a:latin typeface="Times New Roman" panose="02020603050405020304" pitchFamily="18" charset="0"/>
              </a:rPr>
              <a:t>1</a:t>
            </a:r>
            <a:r>
              <a:rPr lang="en-US" altLang="zh-CN" b="1" dirty="0">
                <a:latin typeface="Times New Roman" panose="02020603050405020304" pitchFamily="18" charset="0"/>
              </a:rPr>
              <a:t> 7 </a:t>
            </a:r>
            <a:r>
              <a:rPr lang="en-US" altLang="zh-CN" b="1" dirty="0">
                <a:solidFill>
                  <a:srgbClr val="FF0000"/>
                </a:solidFill>
                <a:latin typeface="Times New Roman" panose="02020603050405020304" pitchFamily="18" charset="0"/>
              </a:rPr>
              <a:t>0</a:t>
            </a:r>
            <a:r>
              <a:rPr lang="en-US" altLang="zh-CN" b="1" dirty="0">
                <a:latin typeface="Times New Roman" panose="02020603050405020304" pitchFamily="18" charset="0"/>
              </a:rPr>
              <a:t> 1 </a:t>
            </a:r>
            <a:r>
              <a:rPr lang="en-US" altLang="zh-CN" b="1" dirty="0">
                <a:solidFill>
                  <a:srgbClr val="FF0000"/>
                </a:solidFill>
                <a:latin typeface="Times New Roman" panose="02020603050405020304" pitchFamily="18" charset="0"/>
              </a:rPr>
              <a:t>1</a:t>
            </a:r>
            <a:r>
              <a:rPr lang="en-US" altLang="zh-CN" b="1" dirty="0">
                <a:latin typeface="Times New Roman" panose="02020603050405020304" pitchFamily="18" charset="0"/>
              </a:rPr>
              <a:t> 2 8 3 5 2</a:t>
            </a:r>
            <a:endParaRPr lang="en-US" altLang="zh-CN" b="1" dirty="0">
              <a:latin typeface="Times New Roman" panose="02020603050405020304" pitchFamily="18" charset="0"/>
            </a:endParaRPr>
          </a:p>
          <a:p>
            <a:pPr algn="just" eaLnBrk="1" hangingPunct="1">
              <a:lnSpc>
                <a:spcPct val="95000"/>
              </a:lnSpc>
              <a:spcBef>
                <a:spcPct val="0"/>
              </a:spcBef>
              <a:buNone/>
            </a:pPr>
            <a:r>
              <a:rPr lang="en-US" altLang="zh-CN" b="1" dirty="0">
                <a:latin typeface="Times New Roman" panose="02020603050405020304" pitchFamily="18" charset="0"/>
              </a:rPr>
              <a:t>                4 3 0 1 0 </a:t>
            </a:r>
            <a:r>
              <a:rPr lang="en-US" altLang="zh-CN" b="1" dirty="0">
                <a:solidFill>
                  <a:srgbClr val="FF0000"/>
                </a:solidFill>
                <a:latin typeface="Times New Roman" panose="02020603050405020304" pitchFamily="18" charset="0"/>
              </a:rPr>
              <a:t>3</a:t>
            </a:r>
            <a:r>
              <a:rPr lang="en-US" altLang="zh-CN" b="1" dirty="0">
                <a:latin typeface="Times New Roman" panose="02020603050405020304" pitchFamily="18" charset="0"/>
              </a:rPr>
              <a:t> 7 </a:t>
            </a:r>
            <a:r>
              <a:rPr lang="en-US" altLang="zh-CN" b="1" dirty="0">
                <a:solidFill>
                  <a:srgbClr val="FF0000"/>
                </a:solidFill>
                <a:latin typeface="Times New Roman" panose="02020603050405020304" pitchFamily="18" charset="0"/>
              </a:rPr>
              <a:t>2</a:t>
            </a:r>
            <a:r>
              <a:rPr lang="en-US" altLang="zh-CN" b="1" dirty="0">
                <a:latin typeface="Times New Roman" panose="02020603050405020304" pitchFamily="18" charset="0"/>
              </a:rPr>
              <a:t> 0 </a:t>
            </a:r>
            <a:r>
              <a:rPr lang="en-US" altLang="zh-CN" b="1" dirty="0">
                <a:solidFill>
                  <a:srgbClr val="FF0000"/>
                </a:solidFill>
                <a:latin typeface="Times New Roman" panose="02020603050405020304" pitchFamily="18" charset="0"/>
              </a:rPr>
              <a:t>8</a:t>
            </a:r>
            <a:r>
              <a:rPr lang="en-US" altLang="zh-CN" b="1" dirty="0">
                <a:latin typeface="Times New Roman" panose="02020603050405020304" pitchFamily="18" charset="0"/>
              </a:rPr>
              <a:t> 1 8 3 5 0</a:t>
            </a:r>
            <a:endParaRPr lang="en-US" altLang="zh-CN" b="1" dirty="0">
              <a:latin typeface="Times New Roman" panose="02020603050405020304" pitchFamily="18" charset="0"/>
            </a:endParaRPr>
          </a:p>
          <a:p>
            <a:pPr algn="just" eaLnBrk="1" hangingPunct="1">
              <a:lnSpc>
                <a:spcPct val="95000"/>
              </a:lnSpc>
              <a:spcBef>
                <a:spcPct val="0"/>
              </a:spcBef>
              <a:buNone/>
            </a:pPr>
            <a:r>
              <a:rPr lang="en-US" altLang="zh-CN" b="1" dirty="0">
                <a:latin typeface="Times New Roman" panose="02020603050405020304" pitchFamily="18" charset="0"/>
              </a:rPr>
              <a:t>                4 3 0 1 0 </a:t>
            </a:r>
            <a:r>
              <a:rPr lang="en-US" altLang="zh-CN" b="1" dirty="0">
                <a:solidFill>
                  <a:srgbClr val="FF0000"/>
                </a:solidFill>
                <a:latin typeface="Times New Roman" panose="02020603050405020304" pitchFamily="18" charset="0"/>
              </a:rPr>
              <a:t>2</a:t>
            </a:r>
            <a:r>
              <a:rPr lang="en-US" altLang="zh-CN" b="1" dirty="0">
                <a:latin typeface="Times New Roman" panose="02020603050405020304" pitchFamily="18" charset="0"/>
              </a:rPr>
              <a:t> 6 </a:t>
            </a:r>
            <a:r>
              <a:rPr lang="en-US" altLang="zh-CN" b="1" dirty="0">
                <a:solidFill>
                  <a:srgbClr val="FF0000"/>
                </a:solidFill>
                <a:latin typeface="Times New Roman" panose="02020603050405020304" pitchFamily="18" charset="0"/>
              </a:rPr>
              <a:t>9</a:t>
            </a:r>
            <a:r>
              <a:rPr lang="en-US" altLang="zh-CN" b="1" dirty="0">
                <a:latin typeface="Times New Roman" panose="02020603050405020304" pitchFamily="18" charset="0"/>
              </a:rPr>
              <a:t> 0</a:t>
            </a:r>
            <a:r>
              <a:rPr lang="en-US" altLang="zh-CN" b="1" dirty="0">
                <a:solidFill>
                  <a:srgbClr val="FF0000"/>
                </a:solidFill>
                <a:latin typeface="Times New Roman" panose="02020603050405020304" pitchFamily="18" charset="0"/>
              </a:rPr>
              <a:t> 6 </a:t>
            </a:r>
            <a:r>
              <a:rPr lang="en-US" altLang="zh-CN" b="1" dirty="0">
                <a:latin typeface="Times New Roman" panose="02020603050405020304" pitchFamily="18" charset="0"/>
              </a:rPr>
              <a:t>0 5 3 5 1</a:t>
            </a:r>
            <a:endParaRPr lang="en-US" altLang="zh-CN" b="1" dirty="0">
              <a:latin typeface="Times New Roman" panose="02020603050405020304" pitchFamily="18" charset="0"/>
            </a:endParaRPr>
          </a:p>
          <a:p>
            <a:pPr algn="just" eaLnBrk="1" hangingPunct="1">
              <a:lnSpc>
                <a:spcPct val="95000"/>
              </a:lnSpc>
              <a:spcBef>
                <a:spcPct val="0"/>
              </a:spcBef>
              <a:buNone/>
            </a:pPr>
            <a:r>
              <a:rPr lang="en-US" altLang="zh-CN" dirty="0">
                <a:latin typeface="Times New Roman" panose="02020603050405020304" pitchFamily="18" charset="0"/>
              </a:rPr>
              <a:t>                                </a:t>
            </a:r>
            <a:r>
              <a:rPr lang="zh-CN" altLang="en-US" dirty="0">
                <a:latin typeface="Times New Roman" panose="02020603050405020304" pitchFamily="18" charset="0"/>
              </a:rPr>
              <a:t>．．．．．．</a:t>
            </a:r>
            <a:endParaRPr lang="zh-CN" altLang="en-US" dirty="0"/>
          </a:p>
        </p:txBody>
      </p:sp>
      <p:sp>
        <p:nvSpPr>
          <p:cNvPr id="67588" name="TextBox 1"/>
          <p:cNvSpPr txBox="1"/>
          <p:nvPr/>
        </p:nvSpPr>
        <p:spPr>
          <a:xfrm>
            <a:off x="5148263" y="3217863"/>
            <a:ext cx="3779837" cy="193802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散列函数：</a:t>
            </a:r>
            <a:endParaRPr lang="en-US" altLang="zh-CN" dirty="0">
              <a:latin typeface="微软雅黑" panose="020B0503020204020204" pitchFamily="34" charset="-122"/>
              <a:ea typeface="微软雅黑" panose="020B0503020204020204" pitchFamily="34"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H(430104681015355)</a:t>
            </a:r>
            <a:r>
              <a:rPr lang="zh-CN" altLang="en-US" b="1" dirty="0">
                <a:latin typeface="Times New Roman" panose="02020603050405020304" pitchFamily="18" charset="0"/>
              </a:rPr>
              <a:t>＝</a:t>
            </a:r>
            <a:r>
              <a:rPr lang="en-US" altLang="zh-CN" b="1" dirty="0">
                <a:latin typeface="Times New Roman" panose="02020603050405020304" pitchFamily="18" charset="0"/>
              </a:rPr>
              <a:t>480</a:t>
            </a:r>
            <a:endParaRPr lang="en-US" altLang="zh-CN" b="1" dirty="0">
              <a:latin typeface="Times New Roman" panose="02020603050405020304" pitchFamily="18" charset="0"/>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H(430101701128352)</a:t>
            </a:r>
            <a:r>
              <a:rPr lang="zh-CN" altLang="en-US" b="1" dirty="0">
                <a:latin typeface="Times New Roman" panose="02020603050405020304" pitchFamily="18" charset="0"/>
              </a:rPr>
              <a:t>＝</a:t>
            </a:r>
            <a:r>
              <a:rPr lang="en-US" altLang="zh-CN" b="1" dirty="0">
                <a:latin typeface="Times New Roman" panose="02020603050405020304" pitchFamily="18" charset="0"/>
              </a:rPr>
              <a:t>101</a:t>
            </a:r>
            <a:endParaRPr lang="en-US" altLang="zh-CN" b="1" dirty="0">
              <a:latin typeface="Times New Roman" panose="02020603050405020304" pitchFamily="18" charset="0"/>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H(430103620805351)</a:t>
            </a:r>
            <a:r>
              <a:rPr lang="zh-CN" altLang="en-US" b="1" dirty="0">
                <a:latin typeface="Times New Roman" panose="02020603050405020304" pitchFamily="18" charset="0"/>
              </a:rPr>
              <a:t>＝</a:t>
            </a:r>
            <a:r>
              <a:rPr lang="en-US" altLang="zh-CN" b="1" dirty="0">
                <a:latin typeface="Times New Roman" panose="02020603050405020304" pitchFamily="18" charset="0"/>
              </a:rPr>
              <a:t>328</a:t>
            </a:r>
            <a:endParaRPr lang="en-US" altLang="zh-CN" b="1" dirty="0">
              <a:latin typeface="Times New Roman" panose="02020603050405020304" pitchFamily="18" charset="0"/>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rPr>
              <a:t>H(430102690605351)</a:t>
            </a:r>
            <a:r>
              <a:rPr lang="zh-CN" altLang="en-US" b="1" dirty="0">
                <a:latin typeface="Times New Roman" panose="02020603050405020304" pitchFamily="18" charset="0"/>
              </a:rPr>
              <a:t>＝</a:t>
            </a:r>
            <a:r>
              <a:rPr lang="en-US" altLang="zh-CN" b="1" dirty="0">
                <a:latin typeface="Times New Roman" panose="02020603050405020304" pitchFamily="18" charset="0"/>
              </a:rPr>
              <a:t>296</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587">
                                            <p:txEl>
                                              <p:charRg st="0" end="6"/>
                                            </p:txEl>
                                          </p:spTgt>
                                        </p:tgtEl>
                                        <p:attrNameLst>
                                          <p:attrName>style.visibility</p:attrName>
                                        </p:attrNameLst>
                                      </p:cBhvr>
                                      <p:to>
                                        <p:strVal val="visible"/>
                                      </p:to>
                                    </p:set>
                                    <p:animEffect transition="in" filter="wipe(up)">
                                      <p:cBhvr>
                                        <p:cTn id="7" dur="500"/>
                                        <p:tgtEl>
                                          <p:spTgt spid="67587">
                                            <p:txEl>
                                              <p:charRg st="0"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7587">
                                            <p:txEl>
                                              <p:charRg st="6" end="65"/>
                                            </p:txEl>
                                          </p:spTgt>
                                        </p:tgtEl>
                                        <p:attrNameLst>
                                          <p:attrName>style.visibility</p:attrName>
                                        </p:attrNameLst>
                                      </p:cBhvr>
                                      <p:to>
                                        <p:strVal val="visible"/>
                                      </p:to>
                                    </p:set>
                                    <p:animEffect transition="in" filter="wipe(up)">
                                      <p:cBhvr>
                                        <p:cTn id="11" dur="500"/>
                                        <p:tgtEl>
                                          <p:spTgt spid="67587">
                                            <p:txEl>
                                              <p:charRg st="6" end="6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7587">
                                            <p:txEl>
                                              <p:charRg st="65" end="99"/>
                                            </p:txEl>
                                          </p:spTgt>
                                        </p:tgtEl>
                                        <p:attrNameLst>
                                          <p:attrName>style.visibility</p:attrName>
                                        </p:attrNameLst>
                                      </p:cBhvr>
                                      <p:to>
                                        <p:strVal val="visible"/>
                                      </p:to>
                                    </p:set>
                                    <p:animEffect transition="in" filter="wipe(up)">
                                      <p:cBhvr>
                                        <p:cTn id="15" dur="500"/>
                                        <p:tgtEl>
                                          <p:spTgt spid="67587">
                                            <p:txEl>
                                              <p:charRg st="65" end="9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7587">
                                            <p:txEl>
                                              <p:charRg st="99" end="113"/>
                                            </p:txEl>
                                          </p:spTgt>
                                        </p:tgtEl>
                                        <p:attrNameLst>
                                          <p:attrName>style.visibility</p:attrName>
                                        </p:attrNameLst>
                                      </p:cBhvr>
                                      <p:to>
                                        <p:strVal val="visible"/>
                                      </p:to>
                                    </p:set>
                                    <p:animEffect transition="in" filter="wipe(up)">
                                      <p:cBhvr>
                                        <p:cTn id="20" dur="500"/>
                                        <p:tgtEl>
                                          <p:spTgt spid="67587">
                                            <p:txEl>
                                              <p:charRg st="99" end="113"/>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7587">
                                            <p:txEl>
                                              <p:charRg st="113" end="159"/>
                                            </p:txEl>
                                          </p:spTgt>
                                        </p:tgtEl>
                                        <p:attrNameLst>
                                          <p:attrName>style.visibility</p:attrName>
                                        </p:attrNameLst>
                                      </p:cBhvr>
                                      <p:to>
                                        <p:strVal val="visible"/>
                                      </p:to>
                                    </p:set>
                                    <p:animEffect transition="in" filter="wipe(up)">
                                      <p:cBhvr>
                                        <p:cTn id="24" dur="500"/>
                                        <p:tgtEl>
                                          <p:spTgt spid="67587">
                                            <p:txEl>
                                              <p:charRg st="113" end="159"/>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67587">
                                            <p:txEl>
                                              <p:charRg st="159" end="205"/>
                                            </p:txEl>
                                          </p:spTgt>
                                        </p:tgtEl>
                                        <p:attrNameLst>
                                          <p:attrName>style.visibility</p:attrName>
                                        </p:attrNameLst>
                                      </p:cBhvr>
                                      <p:to>
                                        <p:strVal val="visible"/>
                                      </p:to>
                                    </p:set>
                                    <p:animEffect transition="in" filter="wipe(up)">
                                      <p:cBhvr>
                                        <p:cTn id="28" dur="500"/>
                                        <p:tgtEl>
                                          <p:spTgt spid="67587">
                                            <p:txEl>
                                              <p:charRg st="159" end="205"/>
                                            </p:txEl>
                                          </p:spTgt>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67587">
                                            <p:txEl>
                                              <p:charRg st="205" end="251"/>
                                            </p:txEl>
                                          </p:spTgt>
                                        </p:tgtEl>
                                        <p:attrNameLst>
                                          <p:attrName>style.visibility</p:attrName>
                                        </p:attrNameLst>
                                      </p:cBhvr>
                                      <p:to>
                                        <p:strVal val="visible"/>
                                      </p:to>
                                    </p:set>
                                    <p:animEffect transition="in" filter="wipe(up)">
                                      <p:cBhvr>
                                        <p:cTn id="32" dur="500"/>
                                        <p:tgtEl>
                                          <p:spTgt spid="67587">
                                            <p:txEl>
                                              <p:charRg st="205" end="251"/>
                                            </p:txEl>
                                          </p:spTgt>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67587">
                                            <p:txEl>
                                              <p:charRg st="251" end="297"/>
                                            </p:txEl>
                                          </p:spTgt>
                                        </p:tgtEl>
                                        <p:attrNameLst>
                                          <p:attrName>style.visibility</p:attrName>
                                        </p:attrNameLst>
                                      </p:cBhvr>
                                      <p:to>
                                        <p:strVal val="visible"/>
                                      </p:to>
                                    </p:set>
                                    <p:animEffect transition="in" filter="wipe(up)">
                                      <p:cBhvr>
                                        <p:cTn id="36" dur="500"/>
                                        <p:tgtEl>
                                          <p:spTgt spid="67587">
                                            <p:txEl>
                                              <p:charRg st="251" end="297"/>
                                            </p:txEl>
                                          </p:spTgt>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67587">
                                            <p:txEl>
                                              <p:charRg st="297" end="336"/>
                                            </p:txEl>
                                          </p:spTgt>
                                        </p:tgtEl>
                                        <p:attrNameLst>
                                          <p:attrName>style.visibility</p:attrName>
                                        </p:attrNameLst>
                                      </p:cBhvr>
                                      <p:to>
                                        <p:strVal val="visible"/>
                                      </p:to>
                                    </p:set>
                                    <p:animEffect transition="in" filter="wipe(up)">
                                      <p:cBhvr>
                                        <p:cTn id="40" dur="500"/>
                                        <p:tgtEl>
                                          <p:spTgt spid="67587">
                                            <p:txEl>
                                              <p:charRg st="297" end="33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7588">
                                            <p:txEl>
                                              <p:charRg st="0" end="6"/>
                                            </p:txEl>
                                          </p:spTgt>
                                        </p:tgtEl>
                                        <p:attrNameLst>
                                          <p:attrName>style.visibility</p:attrName>
                                        </p:attrNameLst>
                                      </p:cBhvr>
                                      <p:to>
                                        <p:strVal val="visible"/>
                                      </p:to>
                                    </p:set>
                                    <p:animEffect transition="in" filter="fade">
                                      <p:cBhvr>
                                        <p:cTn id="45" dur="500"/>
                                        <p:tgtEl>
                                          <p:spTgt spid="67588">
                                            <p:txEl>
                                              <p:charRg st="0"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7588">
                                            <p:txEl>
                                              <p:charRg st="6" end="29"/>
                                            </p:txEl>
                                          </p:spTgt>
                                        </p:tgtEl>
                                        <p:attrNameLst>
                                          <p:attrName>style.visibility</p:attrName>
                                        </p:attrNameLst>
                                      </p:cBhvr>
                                      <p:to>
                                        <p:strVal val="visible"/>
                                      </p:to>
                                    </p:set>
                                    <p:animEffect transition="in" filter="fade">
                                      <p:cBhvr>
                                        <p:cTn id="50" dur="500"/>
                                        <p:tgtEl>
                                          <p:spTgt spid="67588">
                                            <p:txEl>
                                              <p:charRg st="6" end="2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7588">
                                            <p:txEl>
                                              <p:charRg st="29" end="52"/>
                                            </p:txEl>
                                          </p:spTgt>
                                        </p:tgtEl>
                                        <p:attrNameLst>
                                          <p:attrName>style.visibility</p:attrName>
                                        </p:attrNameLst>
                                      </p:cBhvr>
                                      <p:to>
                                        <p:strVal val="visible"/>
                                      </p:to>
                                    </p:set>
                                    <p:animEffect transition="in" filter="fade">
                                      <p:cBhvr>
                                        <p:cTn id="55" dur="500"/>
                                        <p:tgtEl>
                                          <p:spTgt spid="67588">
                                            <p:txEl>
                                              <p:charRg st="29" end="5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7588">
                                            <p:txEl>
                                              <p:charRg st="52" end="75"/>
                                            </p:txEl>
                                          </p:spTgt>
                                        </p:tgtEl>
                                        <p:attrNameLst>
                                          <p:attrName>style.visibility</p:attrName>
                                        </p:attrNameLst>
                                      </p:cBhvr>
                                      <p:to>
                                        <p:strVal val="visible"/>
                                      </p:to>
                                    </p:set>
                                    <p:animEffect transition="in" filter="fade">
                                      <p:cBhvr>
                                        <p:cTn id="60" dur="500"/>
                                        <p:tgtEl>
                                          <p:spTgt spid="67588">
                                            <p:txEl>
                                              <p:charRg st="52" end="7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7588">
                                            <p:txEl>
                                              <p:charRg st="75" end="98"/>
                                            </p:txEl>
                                          </p:spTgt>
                                        </p:tgtEl>
                                        <p:attrNameLst>
                                          <p:attrName>style.visibility</p:attrName>
                                        </p:attrNameLst>
                                      </p:cBhvr>
                                      <p:to>
                                        <p:strVal val="visible"/>
                                      </p:to>
                                    </p:set>
                                    <p:animEffect transition="in" filter="fade">
                                      <p:cBhvr>
                                        <p:cTn id="65" dur="500"/>
                                        <p:tgtEl>
                                          <p:spTgt spid="67588">
                                            <p:txEl>
                                              <p:charRg st="75"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lang="zh-CN" altLang="en-US" sz="2000" noProof="0">
                <a:ln>
                  <a:noFill/>
                </a:ln>
                <a:effectLst>
                  <a:outerShdw blurRad="38100" dist="38100" dir="2700000" algn="tl">
                    <a:srgbClr val="C0C0C0"/>
                  </a:outerShdw>
                </a:effectLst>
                <a:uLnTx/>
                <a:uFillTx/>
                <a:sym typeface="+mn-ea"/>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8611" name="Rectangle 3"/>
          <p:cNvSpPr>
            <a:spLocks noGrp="1"/>
          </p:cNvSpPr>
          <p:nvPr>
            <p:ph type="body" idx="4294967295"/>
          </p:nvPr>
        </p:nvSpPr>
        <p:spPr/>
        <p:txBody>
          <a:bodyPr vert="horz" wrap="square" lIns="91440" tIns="45720" rIns="91440" bIns="45720" anchor="t" anchorCtr="0"/>
          <a:p>
            <a:r>
              <a:rPr lang="zh-CN" altLang="en-US"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rPr>
              <a:t>平方取中法</a:t>
            </a:r>
            <a:endParaRPr lang="en-US" altLang="zh-CN"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构造：取关键字平方后中间几位作散列地址</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适于不知道全部关键字情况</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关键字集合</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{0100,1100,1200,1160,2061}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，无法使用数字选择法得到较为均匀的散列函数。此时使用平方取中法，所取位数由表长决定。</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6"/>
          <p:cNvGrpSpPr/>
          <p:nvPr/>
        </p:nvGrpSpPr>
        <p:grpSpPr>
          <a:xfrm>
            <a:off x="1763713" y="3735388"/>
            <a:ext cx="5486400" cy="2286000"/>
            <a:chOff x="0" y="0"/>
            <a:chExt cx="3456" cy="1440"/>
          </a:xfrm>
        </p:grpSpPr>
        <p:sp>
          <p:nvSpPr>
            <p:cNvPr id="73733" name="Rectangle 7"/>
            <p:cNvSpPr/>
            <p:nvPr/>
          </p:nvSpPr>
          <p:spPr>
            <a:xfrm>
              <a:off x="0" y="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200" dirty="0">
                  <a:latin typeface="Times New Roman" panose="02020603050405020304" pitchFamily="18" charset="0"/>
                </a:rPr>
                <a:t>关键字</a:t>
              </a:r>
              <a:endParaRPr lang="zh-CN" altLang="zh-CN" sz="2200" dirty="0">
                <a:latin typeface="Times New Roman" panose="02020603050405020304" pitchFamily="18" charset="0"/>
              </a:endParaRPr>
            </a:p>
          </p:txBody>
        </p:sp>
        <p:sp>
          <p:nvSpPr>
            <p:cNvPr id="73734" name="Rectangle 8"/>
            <p:cNvSpPr/>
            <p:nvPr/>
          </p:nvSpPr>
          <p:spPr>
            <a:xfrm>
              <a:off x="0" y="24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0100</a:t>
              </a:r>
              <a:endParaRPr lang="en-US" altLang="zh-CN" sz="2200" dirty="0">
                <a:latin typeface="Times New Roman" panose="02020603050405020304" pitchFamily="18" charset="0"/>
              </a:endParaRPr>
            </a:p>
          </p:txBody>
        </p:sp>
        <p:sp>
          <p:nvSpPr>
            <p:cNvPr id="73735" name="Rectangle 9"/>
            <p:cNvSpPr/>
            <p:nvPr/>
          </p:nvSpPr>
          <p:spPr>
            <a:xfrm>
              <a:off x="1152" y="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 (</a:t>
              </a:r>
              <a:r>
                <a:rPr lang="zh-CN" altLang="en-US" sz="2200" dirty="0">
                  <a:latin typeface="Times New Roman" panose="02020603050405020304" pitchFamily="18" charset="0"/>
                </a:rPr>
                <a:t>关键字</a:t>
              </a:r>
              <a:r>
                <a:rPr lang="en-US" altLang="zh-CN" sz="2200" dirty="0">
                  <a:latin typeface="Times New Roman" panose="02020603050405020304" pitchFamily="18" charset="0"/>
                </a:rPr>
                <a:t>)</a:t>
              </a:r>
              <a:r>
                <a:rPr lang="en-US" altLang="zh-CN" sz="2200" baseline="30000" dirty="0">
                  <a:latin typeface="Times New Roman" panose="02020603050405020304" pitchFamily="18" charset="0"/>
                </a:rPr>
                <a:t>2</a:t>
              </a:r>
              <a:endParaRPr lang="en-US" altLang="zh-CN" sz="2200" baseline="30000" dirty="0">
                <a:latin typeface="Times New Roman" panose="02020603050405020304" pitchFamily="18" charset="0"/>
              </a:endParaRPr>
            </a:p>
          </p:txBody>
        </p:sp>
        <p:sp>
          <p:nvSpPr>
            <p:cNvPr id="73736" name="Rectangle 10"/>
            <p:cNvSpPr/>
            <p:nvPr/>
          </p:nvSpPr>
          <p:spPr>
            <a:xfrm>
              <a:off x="1152" y="24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0</a:t>
              </a:r>
              <a:r>
                <a:rPr lang="en-US" altLang="zh-CN" sz="2200" b="1" u="sng" dirty="0">
                  <a:solidFill>
                    <a:srgbClr val="FF0000"/>
                  </a:solidFill>
                  <a:latin typeface="Times New Roman" panose="02020603050405020304" pitchFamily="18" charset="0"/>
                </a:rPr>
                <a:t>010</a:t>
              </a:r>
              <a:r>
                <a:rPr lang="en-US" altLang="zh-CN" sz="2200" dirty="0">
                  <a:latin typeface="Times New Roman" panose="02020603050405020304" pitchFamily="18" charset="0"/>
                </a:rPr>
                <a:t>000</a:t>
              </a:r>
              <a:endParaRPr lang="en-US" altLang="zh-CN" sz="2200" dirty="0">
                <a:latin typeface="Times New Roman" panose="02020603050405020304" pitchFamily="18" charset="0"/>
              </a:endParaRPr>
            </a:p>
          </p:txBody>
        </p:sp>
        <p:sp>
          <p:nvSpPr>
            <p:cNvPr id="73737" name="Rectangle 11"/>
            <p:cNvSpPr/>
            <p:nvPr/>
          </p:nvSpPr>
          <p:spPr>
            <a:xfrm>
              <a:off x="2304" y="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200" dirty="0">
                  <a:latin typeface="Times New Roman" panose="02020603050405020304" pitchFamily="18" charset="0"/>
                </a:rPr>
                <a:t>函数地址</a:t>
              </a:r>
              <a:endParaRPr lang="zh-CN" altLang="zh-CN" sz="2200" dirty="0">
                <a:latin typeface="Times New Roman" panose="02020603050405020304" pitchFamily="18" charset="0"/>
              </a:endParaRPr>
            </a:p>
          </p:txBody>
        </p:sp>
        <p:sp>
          <p:nvSpPr>
            <p:cNvPr id="73738" name="Rectangle 12"/>
            <p:cNvSpPr/>
            <p:nvPr/>
          </p:nvSpPr>
          <p:spPr>
            <a:xfrm>
              <a:off x="2304" y="24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010</a:t>
              </a:r>
              <a:endParaRPr lang="en-US" altLang="zh-CN" sz="2200" dirty="0">
                <a:latin typeface="Times New Roman" panose="02020603050405020304" pitchFamily="18" charset="0"/>
              </a:endParaRPr>
            </a:p>
          </p:txBody>
        </p:sp>
        <p:sp>
          <p:nvSpPr>
            <p:cNvPr id="73739" name="Rectangle 13"/>
            <p:cNvSpPr/>
            <p:nvPr/>
          </p:nvSpPr>
          <p:spPr>
            <a:xfrm>
              <a:off x="0" y="48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1100</a:t>
              </a:r>
              <a:endParaRPr lang="en-US" altLang="zh-CN" sz="2200" dirty="0">
                <a:latin typeface="Times New Roman" panose="02020603050405020304" pitchFamily="18" charset="0"/>
              </a:endParaRPr>
            </a:p>
          </p:txBody>
        </p:sp>
        <p:sp>
          <p:nvSpPr>
            <p:cNvPr id="73740" name="Rectangle 14"/>
            <p:cNvSpPr/>
            <p:nvPr/>
          </p:nvSpPr>
          <p:spPr>
            <a:xfrm>
              <a:off x="0" y="72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1200</a:t>
              </a:r>
              <a:endParaRPr lang="en-US" altLang="zh-CN" sz="2200" dirty="0">
                <a:latin typeface="Times New Roman" panose="02020603050405020304" pitchFamily="18" charset="0"/>
              </a:endParaRPr>
            </a:p>
          </p:txBody>
        </p:sp>
        <p:sp>
          <p:nvSpPr>
            <p:cNvPr id="73741" name="Rectangle 15"/>
            <p:cNvSpPr/>
            <p:nvPr/>
          </p:nvSpPr>
          <p:spPr>
            <a:xfrm>
              <a:off x="1152" y="48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a:t>
              </a:r>
              <a:r>
                <a:rPr lang="en-US" altLang="zh-CN" sz="2200" b="1" u="sng" dirty="0">
                  <a:solidFill>
                    <a:srgbClr val="FF0000"/>
                  </a:solidFill>
                  <a:latin typeface="Times New Roman" panose="02020603050405020304" pitchFamily="18" charset="0"/>
                </a:rPr>
                <a:t>210</a:t>
              </a:r>
              <a:r>
                <a:rPr lang="en-US" altLang="zh-CN" sz="2200" dirty="0">
                  <a:latin typeface="Times New Roman" panose="02020603050405020304" pitchFamily="18" charset="0"/>
                </a:rPr>
                <a:t>000</a:t>
              </a:r>
              <a:endParaRPr lang="en-US" altLang="zh-CN" sz="2200" dirty="0">
                <a:latin typeface="Times New Roman" panose="02020603050405020304" pitchFamily="18" charset="0"/>
              </a:endParaRPr>
            </a:p>
          </p:txBody>
        </p:sp>
        <p:sp>
          <p:nvSpPr>
            <p:cNvPr id="73742" name="Rectangle 16"/>
            <p:cNvSpPr/>
            <p:nvPr/>
          </p:nvSpPr>
          <p:spPr>
            <a:xfrm>
              <a:off x="1152" y="72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a:t>
              </a:r>
              <a:r>
                <a:rPr lang="en-US" altLang="zh-CN" sz="2200" b="1" u="sng" dirty="0">
                  <a:solidFill>
                    <a:srgbClr val="FF0000"/>
                  </a:solidFill>
                  <a:latin typeface="Times New Roman" panose="02020603050405020304" pitchFamily="18" charset="0"/>
                </a:rPr>
                <a:t>440</a:t>
              </a:r>
              <a:r>
                <a:rPr lang="en-US" altLang="zh-CN" sz="2200" dirty="0">
                  <a:latin typeface="Times New Roman" panose="02020603050405020304" pitchFamily="18" charset="0"/>
                </a:rPr>
                <a:t>000</a:t>
              </a:r>
              <a:endParaRPr lang="en-US" altLang="zh-CN" sz="2200" dirty="0">
                <a:latin typeface="Times New Roman" panose="02020603050405020304" pitchFamily="18" charset="0"/>
              </a:endParaRPr>
            </a:p>
          </p:txBody>
        </p:sp>
        <p:sp>
          <p:nvSpPr>
            <p:cNvPr id="73743" name="Rectangle 17"/>
            <p:cNvSpPr/>
            <p:nvPr/>
          </p:nvSpPr>
          <p:spPr>
            <a:xfrm>
              <a:off x="2304" y="48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210</a:t>
              </a:r>
              <a:endParaRPr lang="en-US" altLang="zh-CN" sz="2200" dirty="0">
                <a:latin typeface="Times New Roman" panose="02020603050405020304" pitchFamily="18" charset="0"/>
              </a:endParaRPr>
            </a:p>
          </p:txBody>
        </p:sp>
        <p:sp>
          <p:nvSpPr>
            <p:cNvPr id="73744" name="Rectangle 18"/>
            <p:cNvSpPr/>
            <p:nvPr/>
          </p:nvSpPr>
          <p:spPr>
            <a:xfrm>
              <a:off x="2304" y="72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440</a:t>
              </a:r>
              <a:endParaRPr lang="en-US" altLang="zh-CN" sz="2200" dirty="0">
                <a:latin typeface="Times New Roman" panose="02020603050405020304" pitchFamily="18" charset="0"/>
              </a:endParaRPr>
            </a:p>
          </p:txBody>
        </p:sp>
        <p:sp>
          <p:nvSpPr>
            <p:cNvPr id="73745" name="Rectangle 19"/>
            <p:cNvSpPr/>
            <p:nvPr/>
          </p:nvSpPr>
          <p:spPr>
            <a:xfrm>
              <a:off x="0" y="96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1160</a:t>
              </a:r>
              <a:endParaRPr lang="en-US" altLang="zh-CN" sz="2200" dirty="0">
                <a:latin typeface="Times New Roman" panose="02020603050405020304" pitchFamily="18" charset="0"/>
              </a:endParaRPr>
            </a:p>
          </p:txBody>
        </p:sp>
        <p:sp>
          <p:nvSpPr>
            <p:cNvPr id="73746" name="Rectangle 20"/>
            <p:cNvSpPr/>
            <p:nvPr/>
          </p:nvSpPr>
          <p:spPr>
            <a:xfrm>
              <a:off x="0" y="120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2061</a:t>
              </a:r>
              <a:endParaRPr lang="en-US" altLang="zh-CN" sz="2200" dirty="0">
                <a:latin typeface="Times New Roman" panose="02020603050405020304" pitchFamily="18" charset="0"/>
              </a:endParaRPr>
            </a:p>
          </p:txBody>
        </p:sp>
        <p:sp>
          <p:nvSpPr>
            <p:cNvPr id="73747" name="Rectangle 21"/>
            <p:cNvSpPr/>
            <p:nvPr/>
          </p:nvSpPr>
          <p:spPr>
            <a:xfrm>
              <a:off x="1152" y="96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1</a:t>
              </a:r>
              <a:r>
                <a:rPr lang="en-US" altLang="zh-CN" sz="2200" b="1" u="sng" dirty="0">
                  <a:solidFill>
                    <a:srgbClr val="FF0000"/>
                  </a:solidFill>
                  <a:latin typeface="Times New Roman" panose="02020603050405020304" pitchFamily="18" charset="0"/>
                </a:rPr>
                <a:t>370</a:t>
              </a:r>
              <a:r>
                <a:rPr lang="en-US" altLang="zh-CN" sz="2200" dirty="0">
                  <a:latin typeface="Times New Roman" panose="02020603050405020304" pitchFamily="18" charset="0"/>
                </a:rPr>
                <a:t>400</a:t>
              </a:r>
              <a:endParaRPr lang="en-US" altLang="zh-CN" sz="2200" dirty="0">
                <a:latin typeface="Times New Roman" panose="02020603050405020304" pitchFamily="18" charset="0"/>
              </a:endParaRPr>
            </a:p>
          </p:txBody>
        </p:sp>
        <p:sp>
          <p:nvSpPr>
            <p:cNvPr id="73748" name="Rectangle 22"/>
            <p:cNvSpPr/>
            <p:nvPr/>
          </p:nvSpPr>
          <p:spPr>
            <a:xfrm>
              <a:off x="1152" y="120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4</a:t>
              </a:r>
              <a:r>
                <a:rPr lang="en-US" altLang="zh-CN" sz="2200" b="1" u="sng" dirty="0">
                  <a:solidFill>
                    <a:srgbClr val="FF0000"/>
                  </a:solidFill>
                  <a:latin typeface="Times New Roman" panose="02020603050405020304" pitchFamily="18" charset="0"/>
                </a:rPr>
                <a:t>310</a:t>
              </a:r>
              <a:r>
                <a:rPr lang="en-US" altLang="zh-CN" sz="2200" dirty="0">
                  <a:latin typeface="Times New Roman" panose="02020603050405020304" pitchFamily="18" charset="0"/>
                </a:rPr>
                <a:t>541</a:t>
              </a:r>
              <a:endParaRPr lang="en-US" altLang="zh-CN" sz="2200" dirty="0">
                <a:latin typeface="Times New Roman" panose="02020603050405020304" pitchFamily="18" charset="0"/>
              </a:endParaRPr>
            </a:p>
          </p:txBody>
        </p:sp>
        <p:sp>
          <p:nvSpPr>
            <p:cNvPr id="73749" name="Rectangle 23"/>
            <p:cNvSpPr/>
            <p:nvPr/>
          </p:nvSpPr>
          <p:spPr>
            <a:xfrm>
              <a:off x="2304" y="96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370</a:t>
              </a:r>
              <a:endParaRPr lang="en-US" altLang="zh-CN" sz="2200" dirty="0">
                <a:latin typeface="Times New Roman" panose="02020603050405020304" pitchFamily="18" charset="0"/>
              </a:endParaRPr>
            </a:p>
          </p:txBody>
        </p:sp>
        <p:sp>
          <p:nvSpPr>
            <p:cNvPr id="73750" name="Rectangle 24"/>
            <p:cNvSpPr/>
            <p:nvPr/>
          </p:nvSpPr>
          <p:spPr>
            <a:xfrm>
              <a:off x="2304" y="1200"/>
              <a:ext cx="1152" cy="240"/>
            </a:xfrm>
            <a:prstGeom prst="rect">
              <a:avLst/>
            </a:prstGeom>
            <a:no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dirty="0">
                  <a:latin typeface="Times New Roman" panose="02020603050405020304" pitchFamily="18" charset="0"/>
                </a:rPr>
                <a:t>310</a:t>
              </a:r>
              <a:endParaRPr lang="en-US" altLang="zh-CN" sz="2200" dirty="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8611">
                                            <p:txEl>
                                              <p:charRg st="0" end="6"/>
                                            </p:txEl>
                                          </p:spTgt>
                                        </p:tgtEl>
                                        <p:attrNameLst>
                                          <p:attrName>style.visibility</p:attrName>
                                        </p:attrNameLst>
                                      </p:cBhvr>
                                      <p:to>
                                        <p:strVal val="visible"/>
                                      </p:to>
                                    </p:set>
                                    <p:animEffect transition="in" filter="wipe(up)">
                                      <p:cBhvr>
                                        <p:cTn id="7" dur="500"/>
                                        <p:tgtEl>
                                          <p:spTgt spid="68611">
                                            <p:txEl>
                                              <p:charRg st="0"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8611">
                                            <p:txEl>
                                              <p:charRg st="6" end="26"/>
                                            </p:txEl>
                                          </p:spTgt>
                                        </p:tgtEl>
                                        <p:attrNameLst>
                                          <p:attrName>style.visibility</p:attrName>
                                        </p:attrNameLst>
                                      </p:cBhvr>
                                      <p:to>
                                        <p:strVal val="visible"/>
                                      </p:to>
                                    </p:set>
                                    <p:animEffect transition="in" filter="wipe(up)">
                                      <p:cBhvr>
                                        <p:cTn id="11" dur="500"/>
                                        <p:tgtEl>
                                          <p:spTgt spid="68611">
                                            <p:txEl>
                                              <p:charRg st="6" end="2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8611">
                                            <p:txEl>
                                              <p:charRg st="26" end="39"/>
                                            </p:txEl>
                                          </p:spTgt>
                                        </p:tgtEl>
                                        <p:attrNameLst>
                                          <p:attrName>style.visibility</p:attrName>
                                        </p:attrNameLst>
                                      </p:cBhvr>
                                      <p:to>
                                        <p:strVal val="visible"/>
                                      </p:to>
                                    </p:set>
                                    <p:animEffect transition="in" filter="wipe(up)">
                                      <p:cBhvr>
                                        <p:cTn id="15" dur="500"/>
                                        <p:tgtEl>
                                          <p:spTgt spid="68611">
                                            <p:txEl>
                                              <p:charRg st="26" end="3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8611">
                                            <p:txEl>
                                              <p:charRg st="39" end="116"/>
                                            </p:txEl>
                                          </p:spTgt>
                                        </p:tgtEl>
                                        <p:attrNameLst>
                                          <p:attrName>style.visibility</p:attrName>
                                        </p:attrNameLst>
                                      </p:cBhvr>
                                      <p:to>
                                        <p:strVal val="visible"/>
                                      </p:to>
                                    </p:set>
                                    <p:animEffect transition="in" filter="wipe(up)">
                                      <p:cBhvr>
                                        <p:cTn id="20" dur="500"/>
                                        <p:tgtEl>
                                          <p:spTgt spid="68611">
                                            <p:txEl>
                                              <p:charRg st="39" end="11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lang="zh-CN" altLang="en-US" sz="2000" noProof="0">
                <a:ln>
                  <a:noFill/>
                </a:ln>
                <a:effectLst>
                  <a:outerShdw blurRad="38100" dist="38100" dir="2700000" algn="tl">
                    <a:srgbClr val="C0C0C0"/>
                  </a:outerShdw>
                </a:effectLst>
                <a:uLnTx/>
                <a:uFillTx/>
                <a:sym typeface="+mn-ea"/>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9635" name="Rectangle 3"/>
          <p:cNvSpPr>
            <a:spLocks noGrp="1"/>
          </p:cNvSpPr>
          <p:nvPr>
            <p:ph type="body" idx="4294967295"/>
          </p:nvPr>
        </p:nvSpPr>
        <p:spPr/>
        <p:txBody>
          <a:bodyPr vert="horz" wrap="square" lIns="91440" tIns="45720" rIns="91440" bIns="45720" anchor="t" anchorCtr="0"/>
          <a:p>
            <a:pPr algn="just">
              <a:spcBef>
                <a:spcPct val="0"/>
              </a:spcBef>
            </a:pPr>
            <a:r>
              <a:rPr lang="zh-CN" altLang="en-US"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rPr>
              <a:t>折叠法</a:t>
            </a:r>
            <a:endParaRPr lang="en-US" altLang="zh-CN" dirty="0">
              <a:solidFill>
                <a:srgbClr val="7F7F7F"/>
              </a:solidFill>
              <a:latin typeface="微软雅黑" panose="020B0503020204020204" pitchFamily="34" charset="-122"/>
              <a:ea typeface="微软雅黑" panose="020B0503020204020204" pitchFamily="34" charset="-122"/>
              <a:cs typeface="微软雅黑" panose="020B0503020204020204" pitchFamily="34" charset="-122"/>
            </a:endParaRPr>
          </a:p>
          <a:p>
            <a:pPr lvl="1"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构造：将关键字分割成位数相同的几部分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最后一部分的位数可以不同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，然后取这几部分的叠加和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舍去进位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做散列地址。</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种类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移位叠加：将分割后的几部分低位对齐相加</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间界叠加：从一端沿分割界来回折送，然后对齐相加</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适于关键字位数很多，且每一位上数字分布大致均匀情况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关键字：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04</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4220</a:t>
            </a: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5864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，散列地址位数为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0"/>
              </a:spcBef>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0"/>
              </a:spcBef>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ct val="0"/>
              </a:spcBef>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4"/>
          <p:cNvGrpSpPr/>
          <p:nvPr/>
        </p:nvGrpSpPr>
        <p:grpSpPr>
          <a:xfrm>
            <a:off x="1038225" y="4581525"/>
            <a:ext cx="3408363" cy="1655763"/>
            <a:chOff x="0" y="0"/>
            <a:chExt cx="2147" cy="1043"/>
          </a:xfrm>
        </p:grpSpPr>
        <p:sp>
          <p:nvSpPr>
            <p:cNvPr id="74766" name="Text Box 5"/>
            <p:cNvSpPr txBox="1"/>
            <p:nvPr/>
          </p:nvSpPr>
          <p:spPr>
            <a:xfrm>
              <a:off x="272" y="0"/>
              <a:ext cx="6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5 8 6 4</a:t>
              </a:r>
              <a:endParaRPr lang="en-US" altLang="zh-CN" b="1" dirty="0">
                <a:solidFill>
                  <a:srgbClr val="0000CC"/>
                </a:solidFill>
                <a:latin typeface="Times New Roman" panose="02020603050405020304" pitchFamily="18" charset="0"/>
                <a:ea typeface="宋体" panose="02010600030101010101" pitchFamily="2" charset="-122"/>
              </a:endParaRPr>
            </a:p>
          </p:txBody>
        </p:sp>
        <p:grpSp>
          <p:nvGrpSpPr>
            <p:cNvPr id="74767" name="Group 6"/>
            <p:cNvGrpSpPr/>
            <p:nvPr/>
          </p:nvGrpSpPr>
          <p:grpSpPr>
            <a:xfrm>
              <a:off x="0" y="189"/>
              <a:ext cx="2147" cy="854"/>
              <a:chOff x="0" y="0"/>
              <a:chExt cx="2147" cy="854"/>
            </a:xfrm>
          </p:grpSpPr>
          <p:sp>
            <p:nvSpPr>
              <p:cNvPr id="74768" name="Text Box 7"/>
              <p:cNvSpPr txBox="1"/>
              <p:nvPr/>
            </p:nvSpPr>
            <p:spPr>
              <a:xfrm>
                <a:off x="272" y="0"/>
                <a:ext cx="6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4 2 2 0</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4769" name="Text Box 8"/>
              <p:cNvSpPr txBox="1"/>
              <p:nvPr/>
            </p:nvSpPr>
            <p:spPr>
              <a:xfrm>
                <a:off x="554" y="163"/>
                <a:ext cx="35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0 4</a:t>
                </a:r>
                <a:endParaRPr lang="en-US" altLang="zh-CN" b="1" dirty="0">
                  <a:latin typeface="Times New Roman" panose="02020603050405020304" pitchFamily="18" charset="0"/>
                  <a:ea typeface="宋体" panose="02010600030101010101" pitchFamily="2" charset="-122"/>
                </a:endParaRPr>
              </a:p>
            </p:txBody>
          </p:sp>
          <p:sp>
            <p:nvSpPr>
              <p:cNvPr id="74770" name="Line 9"/>
              <p:cNvSpPr/>
              <p:nvPr/>
            </p:nvSpPr>
            <p:spPr>
              <a:xfrm>
                <a:off x="6" y="398"/>
                <a:ext cx="869" cy="0"/>
              </a:xfrm>
              <a:prstGeom prst="line">
                <a:avLst/>
              </a:prstGeom>
              <a:ln w="9525" cap="flat" cmpd="sng">
                <a:solidFill>
                  <a:schemeClr val="tx1"/>
                </a:solidFill>
                <a:prstDash val="solid"/>
                <a:headEnd type="none" w="med" len="med"/>
                <a:tailEnd type="none" w="med" len="med"/>
              </a:ln>
            </p:spPr>
          </p:sp>
          <p:sp>
            <p:nvSpPr>
              <p:cNvPr id="74771" name="Text Box 10"/>
              <p:cNvSpPr txBox="1"/>
              <p:nvPr/>
            </p:nvSpPr>
            <p:spPr>
              <a:xfrm>
                <a:off x="155" y="350"/>
                <a:ext cx="788"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1 0 0 8 8</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4772" name="Text Box 11"/>
              <p:cNvSpPr txBox="1"/>
              <p:nvPr/>
            </p:nvSpPr>
            <p:spPr>
              <a:xfrm>
                <a:off x="0" y="566"/>
                <a:ext cx="117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H(key)=0088</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4773" name="AutoShape 12"/>
              <p:cNvSpPr/>
              <p:nvPr/>
            </p:nvSpPr>
            <p:spPr>
              <a:xfrm>
                <a:off x="939" y="110"/>
                <a:ext cx="1208" cy="389"/>
              </a:xfrm>
              <a:prstGeom prst="wedgeEllipseCallout">
                <a:avLst>
                  <a:gd name="adj1" fmla="val -44958"/>
                  <a:gd name="adj2" fmla="val 65324"/>
                </a:avLst>
              </a:prstGeom>
              <a:no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solidFill>
                      <a:srgbClr val="003300"/>
                    </a:solidFill>
                    <a:latin typeface="Times New Roman" panose="02020603050405020304" pitchFamily="18" charset="0"/>
                    <a:ea typeface="宋体" panose="02010600030101010101" pitchFamily="2" charset="-122"/>
                  </a:rPr>
                  <a:t>移位叠加</a:t>
                </a:r>
                <a:endParaRPr lang="zh-CN" altLang="zh-CN" b="1" dirty="0">
                  <a:solidFill>
                    <a:srgbClr val="003300"/>
                  </a:solidFill>
                  <a:latin typeface="Times New Roman" panose="02020603050405020304" pitchFamily="18" charset="0"/>
                  <a:ea typeface="宋体" panose="02010600030101010101" pitchFamily="2" charset="-122"/>
                </a:endParaRPr>
              </a:p>
            </p:txBody>
          </p:sp>
        </p:grpSp>
      </p:grpSp>
      <p:grpSp>
        <p:nvGrpSpPr>
          <p:cNvPr id="4" name="Group 13"/>
          <p:cNvGrpSpPr/>
          <p:nvPr/>
        </p:nvGrpSpPr>
        <p:grpSpPr>
          <a:xfrm>
            <a:off x="4835525" y="4619625"/>
            <a:ext cx="3408363" cy="1655763"/>
            <a:chOff x="0" y="0"/>
            <a:chExt cx="2147" cy="1043"/>
          </a:xfrm>
        </p:grpSpPr>
        <p:sp>
          <p:nvSpPr>
            <p:cNvPr id="74758" name="Text Box 14"/>
            <p:cNvSpPr txBox="1"/>
            <p:nvPr/>
          </p:nvSpPr>
          <p:spPr>
            <a:xfrm>
              <a:off x="272" y="0"/>
              <a:ext cx="6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5 8 6 4</a:t>
              </a:r>
              <a:endParaRPr lang="en-US" altLang="zh-CN" b="1" dirty="0">
                <a:solidFill>
                  <a:srgbClr val="0000CC"/>
                </a:solidFill>
                <a:latin typeface="Times New Roman" panose="02020603050405020304" pitchFamily="18" charset="0"/>
                <a:ea typeface="宋体" panose="02010600030101010101" pitchFamily="2" charset="-122"/>
              </a:endParaRPr>
            </a:p>
          </p:txBody>
        </p:sp>
        <p:grpSp>
          <p:nvGrpSpPr>
            <p:cNvPr id="74759" name="Group 15"/>
            <p:cNvGrpSpPr/>
            <p:nvPr/>
          </p:nvGrpSpPr>
          <p:grpSpPr>
            <a:xfrm>
              <a:off x="0" y="189"/>
              <a:ext cx="2147" cy="854"/>
              <a:chOff x="0" y="0"/>
              <a:chExt cx="2147" cy="854"/>
            </a:xfrm>
          </p:grpSpPr>
          <p:sp>
            <p:nvSpPr>
              <p:cNvPr id="74760" name="Text Box 16"/>
              <p:cNvSpPr txBox="1"/>
              <p:nvPr/>
            </p:nvSpPr>
            <p:spPr>
              <a:xfrm>
                <a:off x="272" y="0"/>
                <a:ext cx="6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0 2 2 4</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4761" name="Text Box 17"/>
              <p:cNvSpPr txBox="1"/>
              <p:nvPr/>
            </p:nvSpPr>
            <p:spPr>
              <a:xfrm>
                <a:off x="558" y="179"/>
                <a:ext cx="35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0 4</a:t>
                </a:r>
                <a:endParaRPr lang="en-US" altLang="zh-CN" b="1" dirty="0">
                  <a:latin typeface="Times New Roman" panose="02020603050405020304" pitchFamily="18" charset="0"/>
                  <a:ea typeface="宋体" panose="02010600030101010101" pitchFamily="2" charset="-122"/>
                </a:endParaRPr>
              </a:p>
            </p:txBody>
          </p:sp>
          <p:sp>
            <p:nvSpPr>
              <p:cNvPr id="74762" name="Line 18"/>
              <p:cNvSpPr/>
              <p:nvPr/>
            </p:nvSpPr>
            <p:spPr>
              <a:xfrm>
                <a:off x="6" y="398"/>
                <a:ext cx="869" cy="0"/>
              </a:xfrm>
              <a:prstGeom prst="line">
                <a:avLst/>
              </a:prstGeom>
              <a:ln w="9525" cap="flat" cmpd="sng">
                <a:solidFill>
                  <a:schemeClr val="tx1"/>
                </a:solidFill>
                <a:prstDash val="solid"/>
                <a:headEnd type="none" w="med" len="med"/>
                <a:tailEnd type="none" w="med" len="med"/>
              </a:ln>
            </p:spPr>
          </p:sp>
          <p:sp>
            <p:nvSpPr>
              <p:cNvPr id="74763" name="Text Box 19"/>
              <p:cNvSpPr txBox="1"/>
              <p:nvPr/>
            </p:nvSpPr>
            <p:spPr>
              <a:xfrm>
                <a:off x="155" y="350"/>
                <a:ext cx="788"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   6 0 9 2</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4764" name="Text Box 20"/>
              <p:cNvSpPr txBox="1"/>
              <p:nvPr/>
            </p:nvSpPr>
            <p:spPr>
              <a:xfrm>
                <a:off x="0" y="566"/>
                <a:ext cx="117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H(key)=6092</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4765" name="AutoShape 21"/>
              <p:cNvSpPr/>
              <p:nvPr/>
            </p:nvSpPr>
            <p:spPr>
              <a:xfrm>
                <a:off x="939" y="110"/>
                <a:ext cx="1208" cy="389"/>
              </a:xfrm>
              <a:prstGeom prst="wedgeEllipseCallout">
                <a:avLst>
                  <a:gd name="adj1" fmla="val -44958"/>
                  <a:gd name="adj2" fmla="val 65324"/>
                </a:avLst>
              </a:prstGeom>
              <a:no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b="1" dirty="0">
                    <a:solidFill>
                      <a:srgbClr val="003300"/>
                    </a:solidFill>
                    <a:latin typeface="Times New Roman" panose="02020603050405020304" pitchFamily="18" charset="0"/>
                    <a:ea typeface="宋体" panose="02010600030101010101" pitchFamily="2" charset="-122"/>
                  </a:rPr>
                  <a:t>间界叠加</a:t>
                </a:r>
                <a:endParaRPr lang="zh-CN" altLang="zh-CN" b="1" dirty="0">
                  <a:solidFill>
                    <a:srgbClr val="003300"/>
                  </a:solidFill>
                  <a:latin typeface="Times New Roman" panose="02020603050405020304" pitchFamily="18" charset="0"/>
                  <a:ea typeface="宋体" panose="0201060003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9635">
                                            <p:txEl>
                                              <p:charRg st="0" end="4"/>
                                            </p:txEl>
                                          </p:spTgt>
                                        </p:tgtEl>
                                        <p:attrNameLst>
                                          <p:attrName>style.visibility</p:attrName>
                                        </p:attrNameLst>
                                      </p:cBhvr>
                                      <p:to>
                                        <p:strVal val="visible"/>
                                      </p:to>
                                    </p:set>
                                    <p:animEffect transition="in" filter="wipe(up)">
                                      <p:cBhvr>
                                        <p:cTn id="7" dur="500"/>
                                        <p:tgtEl>
                                          <p:spTgt spid="69635">
                                            <p:txEl>
                                              <p:charRg st="0" end="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9635">
                                            <p:txEl>
                                              <p:charRg st="4" end="61"/>
                                            </p:txEl>
                                          </p:spTgt>
                                        </p:tgtEl>
                                        <p:attrNameLst>
                                          <p:attrName>style.visibility</p:attrName>
                                        </p:attrNameLst>
                                      </p:cBhvr>
                                      <p:to>
                                        <p:strVal val="visible"/>
                                      </p:to>
                                    </p:set>
                                    <p:animEffect transition="in" filter="wipe(up)">
                                      <p:cBhvr>
                                        <p:cTn id="11" dur="500"/>
                                        <p:tgtEl>
                                          <p:spTgt spid="69635">
                                            <p:txEl>
                                              <p:charRg st="4" end="6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9635">
                                            <p:txEl>
                                              <p:charRg st="61" end="64"/>
                                            </p:txEl>
                                          </p:spTgt>
                                        </p:tgtEl>
                                        <p:attrNameLst>
                                          <p:attrName>style.visibility</p:attrName>
                                        </p:attrNameLst>
                                      </p:cBhvr>
                                      <p:to>
                                        <p:strVal val="visible"/>
                                      </p:to>
                                    </p:set>
                                    <p:animEffect transition="in" filter="wipe(up)">
                                      <p:cBhvr>
                                        <p:cTn id="15" dur="500"/>
                                        <p:tgtEl>
                                          <p:spTgt spid="69635">
                                            <p:txEl>
                                              <p:charRg st="61" end="6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9635">
                                            <p:txEl>
                                              <p:charRg st="64" end="84"/>
                                            </p:txEl>
                                          </p:spTgt>
                                        </p:tgtEl>
                                        <p:attrNameLst>
                                          <p:attrName>style.visibility</p:attrName>
                                        </p:attrNameLst>
                                      </p:cBhvr>
                                      <p:to>
                                        <p:strVal val="visible"/>
                                      </p:to>
                                    </p:set>
                                    <p:animEffect transition="in" filter="wipe(up)">
                                      <p:cBhvr>
                                        <p:cTn id="19" dur="500"/>
                                        <p:tgtEl>
                                          <p:spTgt spid="69635">
                                            <p:txEl>
                                              <p:charRg st="64" end="8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9635">
                                            <p:txEl>
                                              <p:charRg st="84" end="108"/>
                                            </p:txEl>
                                          </p:spTgt>
                                        </p:tgtEl>
                                        <p:attrNameLst>
                                          <p:attrName>style.visibility</p:attrName>
                                        </p:attrNameLst>
                                      </p:cBhvr>
                                      <p:to>
                                        <p:strVal val="visible"/>
                                      </p:to>
                                    </p:set>
                                    <p:animEffect transition="in" filter="wipe(up)">
                                      <p:cBhvr>
                                        <p:cTn id="23" dur="500"/>
                                        <p:tgtEl>
                                          <p:spTgt spid="69635">
                                            <p:txEl>
                                              <p:charRg st="84" end="108"/>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9635">
                                            <p:txEl>
                                              <p:charRg st="108" end="134"/>
                                            </p:txEl>
                                          </p:spTgt>
                                        </p:tgtEl>
                                        <p:attrNameLst>
                                          <p:attrName>style.visibility</p:attrName>
                                        </p:attrNameLst>
                                      </p:cBhvr>
                                      <p:to>
                                        <p:strVal val="visible"/>
                                      </p:to>
                                    </p:set>
                                    <p:animEffect transition="in" filter="wipe(up)">
                                      <p:cBhvr>
                                        <p:cTn id="27" dur="500"/>
                                        <p:tgtEl>
                                          <p:spTgt spid="69635">
                                            <p:txEl>
                                              <p:charRg st="108" end="13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9635">
                                            <p:txEl>
                                              <p:charRg st="134" end="161"/>
                                            </p:txEl>
                                          </p:spTgt>
                                        </p:tgtEl>
                                        <p:attrNameLst>
                                          <p:attrName>style.visibility</p:attrName>
                                        </p:attrNameLst>
                                      </p:cBhvr>
                                      <p:to>
                                        <p:strVal val="visible"/>
                                      </p:to>
                                    </p:set>
                                    <p:animEffect transition="in" filter="wipe(up)">
                                      <p:cBhvr>
                                        <p:cTn id="32" dur="500"/>
                                        <p:tgtEl>
                                          <p:spTgt spid="69635">
                                            <p:txEl>
                                              <p:charRg st="134" end="16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散列</a:t>
            </a:r>
            <a:r>
              <a:rPr lang="zh-CN" altLang="en-US" sz="2000" noProof="0">
                <a:ln>
                  <a:noFill/>
                </a:ln>
                <a:effectLst>
                  <a:outerShdw blurRad="38100" dist="38100" dir="2700000" algn="tl">
                    <a:srgbClr val="C0C0C0"/>
                  </a:outerShdw>
                </a:effectLst>
                <a:uLnTx/>
                <a:uFillTx/>
                <a:sym typeface="+mn-ea"/>
              </a:rPr>
              <a:t>函数的构造方法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0659" name="Rectangle 3"/>
          <p:cNvSpPr>
            <a:spLocks noGrp="1"/>
          </p:cNvSpPr>
          <p:nvPr>
            <p:ph type="body" idx="4294967295"/>
          </p:nvPr>
        </p:nvSpPr>
        <p:spPr/>
        <p:txBody>
          <a:bodyPr vert="horz" wrap="square" lIns="91440" tIns="45720" rIns="91440" bIns="45720" anchor="t" anchorCtr="0"/>
          <a:p>
            <a:pPr algn="just">
              <a:buClr>
                <a:schemeClr val="tx1"/>
              </a:buClr>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除留余数法</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构造：取关键字被某个不大于散列表表长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除后所得余数作散列地址，即</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H(key)=key MOD 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特点</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简单、常用，可与上述几种方法结合使用</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一般选取质数，若散列表表长为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，则要求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，且接近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或等于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256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512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1024</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p=7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251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503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1019</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0659">
                                            <p:txEl>
                                              <p:charRg st="0" end="6"/>
                                            </p:txEl>
                                          </p:spTgt>
                                        </p:tgtEl>
                                        <p:attrNameLst>
                                          <p:attrName>style.visibility</p:attrName>
                                        </p:attrNameLst>
                                      </p:cBhvr>
                                      <p:to>
                                        <p:strVal val="visible"/>
                                      </p:to>
                                    </p:set>
                                    <p:animEffect transition="in" filter="wipe(up)">
                                      <p:cBhvr>
                                        <p:cTn id="7" dur="500"/>
                                        <p:tgtEl>
                                          <p:spTgt spid="70659">
                                            <p:txEl>
                                              <p:charRg st="0"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0659">
                                            <p:txEl>
                                              <p:charRg st="6" end="62"/>
                                            </p:txEl>
                                          </p:spTgt>
                                        </p:tgtEl>
                                        <p:attrNameLst>
                                          <p:attrName>style.visibility</p:attrName>
                                        </p:attrNameLst>
                                      </p:cBhvr>
                                      <p:to>
                                        <p:strVal val="visible"/>
                                      </p:to>
                                    </p:set>
                                    <p:animEffect transition="in" filter="wipe(up)">
                                      <p:cBhvr>
                                        <p:cTn id="11" dur="500"/>
                                        <p:tgtEl>
                                          <p:spTgt spid="70659">
                                            <p:txEl>
                                              <p:charRg st="6" end="6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0659">
                                            <p:txEl>
                                              <p:charRg st="62" end="65"/>
                                            </p:txEl>
                                          </p:spTgt>
                                        </p:tgtEl>
                                        <p:attrNameLst>
                                          <p:attrName>style.visibility</p:attrName>
                                        </p:attrNameLst>
                                      </p:cBhvr>
                                      <p:to>
                                        <p:strVal val="visible"/>
                                      </p:to>
                                    </p:set>
                                    <p:animEffect transition="in" filter="wipe(up)">
                                      <p:cBhvr>
                                        <p:cTn id="15" dur="500"/>
                                        <p:tgtEl>
                                          <p:spTgt spid="70659">
                                            <p:txEl>
                                              <p:charRg st="62" end="6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0659">
                                            <p:txEl>
                                              <p:charRg st="65" end="84"/>
                                            </p:txEl>
                                          </p:spTgt>
                                        </p:tgtEl>
                                        <p:attrNameLst>
                                          <p:attrName>style.visibility</p:attrName>
                                        </p:attrNameLst>
                                      </p:cBhvr>
                                      <p:to>
                                        <p:strVal val="visible"/>
                                      </p:to>
                                    </p:set>
                                    <p:animEffect transition="in" filter="wipe(up)">
                                      <p:cBhvr>
                                        <p:cTn id="19" dur="500"/>
                                        <p:tgtEl>
                                          <p:spTgt spid="70659">
                                            <p:txEl>
                                              <p:charRg st="65" end="8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0659">
                                            <p:txEl>
                                              <p:charRg st="84" end="117"/>
                                            </p:txEl>
                                          </p:spTgt>
                                        </p:tgtEl>
                                        <p:attrNameLst>
                                          <p:attrName>style.visibility</p:attrName>
                                        </p:attrNameLst>
                                      </p:cBhvr>
                                      <p:to>
                                        <p:strVal val="visible"/>
                                      </p:to>
                                    </p:set>
                                    <p:animEffect transition="in" filter="wipe(up)">
                                      <p:cBhvr>
                                        <p:cTn id="23" dur="500"/>
                                        <p:tgtEl>
                                          <p:spTgt spid="70659">
                                            <p:txEl>
                                              <p:charRg st="84" end="11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0659">
                                            <p:txEl>
                                              <p:charRg st="117" end="150"/>
                                            </p:txEl>
                                          </p:spTgt>
                                        </p:tgtEl>
                                        <p:attrNameLst>
                                          <p:attrName>style.visibility</p:attrName>
                                        </p:attrNameLst>
                                      </p:cBhvr>
                                      <p:to>
                                        <p:strVal val="visible"/>
                                      </p:to>
                                    </p:set>
                                    <p:animEffect transition="in" filter="wipe(up)">
                                      <p:cBhvr>
                                        <p:cTn id="28" dur="500"/>
                                        <p:tgtEl>
                                          <p:spTgt spid="70659">
                                            <p:txEl>
                                              <p:charRg st="117" end="150"/>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70659">
                                            <p:txEl>
                                              <p:charRg st="150" end="191"/>
                                            </p:txEl>
                                          </p:spTgt>
                                        </p:tgtEl>
                                        <p:attrNameLst>
                                          <p:attrName>style.visibility</p:attrName>
                                        </p:attrNameLst>
                                      </p:cBhvr>
                                      <p:to>
                                        <p:strVal val="visible"/>
                                      </p:to>
                                    </p:set>
                                    <p:animEffect transition="in" filter="wipe(up)">
                                      <p:cBhvr>
                                        <p:cTn id="32" dur="500"/>
                                        <p:tgtEl>
                                          <p:spTgt spid="70659">
                                            <p:txEl>
                                              <p:charRg st="150"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2707" name="Rectangle 3"/>
          <p:cNvSpPr>
            <a:spLocks noGrp="1"/>
          </p:cNvSpPr>
          <p:nvPr>
            <p:ph type="body" idx="4294967295"/>
          </p:nvPr>
        </p:nvSpPr>
        <p:spPr/>
        <p:txBody>
          <a:bodyPr vert="horz" wrap="square" lIns="91440" tIns="45720" rIns="91440" bIns="45720" anchor="t" anchorCtr="0"/>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处理冲突的方法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开放定址法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链地址法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开放定址法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方法：当冲突发生时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形成一个探查序列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沿此序列逐个地址探查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直到找到一个空位置</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开放的地址</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将发生冲突的记录放到该地址中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Hi=(H(key)+</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di</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MOD 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i=1,2,……k(k</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m-1).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其中：</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1" algn="just">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H(key):</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散列函数</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m:</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散列表表长</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di:</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增量序列</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分类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2" algn="just"/>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线性探测再散列</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di=1,2,3,……m-1</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2" algn="just"/>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二次探测再散列</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di=1²,-1²,2²,-2²,3²,…k²(km/2)</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伪随机数序列：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伪随机数序列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开放定址法解决冲突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线性探测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基本思想：将散列表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HT[m-1]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看成一个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环行表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，若地址为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的单元发生冲突，则依次查找下述单元：</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d+1, d+2,</a:t>
            </a:r>
            <a:br>
              <a:rPr lang="en-US" altLang="zh-CN"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…,m-1, 0, 1, ….,d-1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，直到找到一个空单元或查找到一个关键字相等的单元。</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用线性探测法解决冲突，求下一个开放地址的公式为：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Hi=(H(key)+</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mod m  (1≤i&lt;m)</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为散列函数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d</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为增量序列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1,2,…,m-1,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di=i</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3731">
                                            <p:txEl>
                                              <p:charRg st="0" end="16"/>
                                            </p:txEl>
                                          </p:spTgt>
                                        </p:tgtEl>
                                        <p:attrNameLst>
                                          <p:attrName>style.visibility</p:attrName>
                                        </p:attrNameLst>
                                      </p:cBhvr>
                                      <p:to>
                                        <p:strVal val="visible"/>
                                      </p:to>
                                    </p:set>
                                    <p:animEffect transition="in" filter="wipe(up)">
                                      <p:cBhvr>
                                        <p:cTn id="7" dur="500"/>
                                        <p:tgtEl>
                                          <p:spTgt spid="73731">
                                            <p:txEl>
                                              <p:charRg st="0" end="1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3731">
                                            <p:txEl>
                                              <p:charRg st="16" end="119"/>
                                            </p:txEl>
                                          </p:spTgt>
                                        </p:tgtEl>
                                        <p:attrNameLst>
                                          <p:attrName>style.visibility</p:attrName>
                                        </p:attrNameLst>
                                      </p:cBhvr>
                                      <p:to>
                                        <p:strVal val="visible"/>
                                      </p:to>
                                    </p:set>
                                    <p:animEffect transition="in" filter="wipe(up)">
                                      <p:cBhvr>
                                        <p:cTn id="11" dur="500"/>
                                        <p:tgtEl>
                                          <p:spTgt spid="73731">
                                            <p:txEl>
                                              <p:charRg st="16" end="119"/>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3731">
                                            <p:txEl>
                                              <p:charRg st="119" end="144"/>
                                            </p:txEl>
                                          </p:spTgt>
                                        </p:tgtEl>
                                        <p:attrNameLst>
                                          <p:attrName>style.visibility</p:attrName>
                                        </p:attrNameLst>
                                      </p:cBhvr>
                                      <p:to>
                                        <p:strVal val="visible"/>
                                      </p:to>
                                    </p:set>
                                    <p:animEffect transition="in" filter="wipe(up)">
                                      <p:cBhvr>
                                        <p:cTn id="15" dur="500"/>
                                        <p:tgtEl>
                                          <p:spTgt spid="73731">
                                            <p:txEl>
                                              <p:charRg st="119" end="14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3731">
                                            <p:txEl>
                                              <p:charRg st="144" end="175"/>
                                            </p:txEl>
                                          </p:spTgt>
                                        </p:tgtEl>
                                        <p:attrNameLst>
                                          <p:attrName>style.visibility</p:attrName>
                                        </p:attrNameLst>
                                      </p:cBhvr>
                                      <p:to>
                                        <p:strVal val="visible"/>
                                      </p:to>
                                    </p:set>
                                    <p:animEffect transition="in" filter="wipe(up)">
                                      <p:cBhvr>
                                        <p:cTn id="19" dur="500"/>
                                        <p:tgtEl>
                                          <p:spTgt spid="73731">
                                            <p:txEl>
                                              <p:charRg st="144" end="175"/>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3731">
                                            <p:txEl>
                                              <p:charRg st="175" end="180"/>
                                            </p:txEl>
                                          </p:spTgt>
                                        </p:tgtEl>
                                        <p:attrNameLst>
                                          <p:attrName>style.visibility</p:attrName>
                                        </p:attrNameLst>
                                      </p:cBhvr>
                                      <p:to>
                                        <p:strVal val="visible"/>
                                      </p:to>
                                    </p:set>
                                    <p:animEffect transition="in" filter="wipe(up)">
                                      <p:cBhvr>
                                        <p:cTn id="23" dur="500"/>
                                        <p:tgtEl>
                                          <p:spTgt spid="73731">
                                            <p:txEl>
                                              <p:charRg st="175" end="18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3731">
                                            <p:txEl>
                                              <p:charRg st="180" end="195"/>
                                            </p:txEl>
                                          </p:spTgt>
                                        </p:tgtEl>
                                        <p:attrNameLst>
                                          <p:attrName>style.visibility</p:attrName>
                                        </p:attrNameLst>
                                      </p:cBhvr>
                                      <p:to>
                                        <p:strVal val="visible"/>
                                      </p:to>
                                    </p:set>
                                    <p:animEffect transition="in" filter="wipe(up)">
                                      <p:cBhvr>
                                        <p:cTn id="27" dur="500"/>
                                        <p:tgtEl>
                                          <p:spTgt spid="73731">
                                            <p:txEl>
                                              <p:charRg st="180" end="195"/>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3731">
                                            <p:txEl>
                                              <p:charRg st="195" end="222"/>
                                            </p:txEl>
                                          </p:spTgt>
                                        </p:tgtEl>
                                        <p:attrNameLst>
                                          <p:attrName>style.visibility</p:attrName>
                                        </p:attrNameLst>
                                      </p:cBhvr>
                                      <p:to>
                                        <p:strVal val="visible"/>
                                      </p:to>
                                    </p:set>
                                    <p:animEffect transition="in" filter="wipe(up)">
                                      <p:cBhvr>
                                        <p:cTn id="31" dur="500"/>
                                        <p:tgtEl>
                                          <p:spTgt spid="73731">
                                            <p:txEl>
                                              <p:charRg st="195" end="2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4755" name="Rectangle 3"/>
          <p:cNvSpPr>
            <a:spLocks noGrp="1"/>
          </p:cNvSpPr>
          <p:nvPr>
            <p:ph type="body" idx="4294967295"/>
          </p:nvPr>
        </p:nvSpPr>
        <p:spPr/>
        <p:txBody>
          <a:bodyPr vert="horz" wrap="square" lIns="91440" tIns="45720" rIns="91440" bIns="45720" anchor="t" anchorCtr="0"/>
          <a:p>
            <a:pPr>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假设关键字集合为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47,7,11,16,92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29,22,8</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，散列表表长为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H(key)=key mod 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线性探测法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处理冲突构造这组关键字的散列表。</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47</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均是由散列函数得到的没有冲突的散列地址而直接存入的。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当存入</a:t>
            </a: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H(29)=7</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，发生冲突，需寻找下一个空的散列地址：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H1=(H(29)+1) mod 11=8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，散列地址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为空，将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存入。</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pP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同样在有冲突，分别由开放地址公式探测到空的散列地址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当存入</a:t>
            </a:r>
            <a:r>
              <a:rPr lang="en-US" altLang="zh-CN" sz="2000"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时，由于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H(3)=3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，发生冲突，由公式继续探测：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H1=(H(3)+1)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mod 11=4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仍然冲突；</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H2=(H(3)+2)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mod 11=5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仍然冲突；</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spcBef>
                <a:spcPct val="0"/>
              </a:spcBef>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H3=(H(3)+3)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mod 11=6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找到空的散列地址，存入。</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56" name="Group 4"/>
          <p:cNvGraphicFramePr>
            <a:graphicFrameLocks noGrp="1"/>
          </p:cNvGraphicFramePr>
          <p:nvPr/>
        </p:nvGraphicFramePr>
        <p:xfrm>
          <a:off x="1684338" y="2325688"/>
          <a:ext cx="5408613" cy="1103313"/>
        </p:xfrm>
        <a:graphic>
          <a:graphicData uri="http://schemas.openxmlformats.org/drawingml/2006/table">
            <a:tbl>
              <a:tblPr/>
              <a:tblGrid>
                <a:gridCol w="492125"/>
                <a:gridCol w="490537"/>
                <a:gridCol w="492125"/>
                <a:gridCol w="490538"/>
                <a:gridCol w="493712"/>
                <a:gridCol w="490538"/>
                <a:gridCol w="493712"/>
                <a:gridCol w="490538"/>
                <a:gridCol w="492125"/>
                <a:gridCol w="490537"/>
                <a:gridCol w="492125"/>
              </a:tblGrid>
              <a:tr h="36195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11</a:t>
                      </a:r>
                      <a:endParaRPr kumimoji="0"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FF0909"/>
                          </a:solidFill>
                          <a:effectLst/>
                          <a:latin typeface="Times New Roman" panose="02020603050405020304" pitchFamily="18" charset="0"/>
                          <a:ea typeface="宋体" panose="02010600030101010101" pitchFamily="2" charset="-122"/>
                        </a:rPr>
                        <a:t>22</a:t>
                      </a:r>
                      <a:endParaRPr kumimoji="0" lang="en-US" altLang="zh-CN" sz="2000" b="1" i="0" u="none" strike="noStrike" cap="none" normalizeH="0" baseline="0" dirty="0">
                        <a:ln>
                          <a:noFill/>
                        </a:ln>
                        <a:solidFill>
                          <a:srgbClr val="FF0909"/>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47</a:t>
                      </a:r>
                      <a:endParaRPr kumimoji="0"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92</a:t>
                      </a:r>
                      <a:endParaRPr kumimoji="0"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16</a:t>
                      </a:r>
                      <a:endParaRPr kumimoji="0"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7</a:t>
                      </a:r>
                      <a:endParaRPr kumimoji="0"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FF0909"/>
                          </a:solidFill>
                          <a:effectLst/>
                          <a:latin typeface="Times New Roman" panose="02020603050405020304" pitchFamily="18" charset="0"/>
                          <a:ea typeface="宋体" panose="02010600030101010101" pitchFamily="2" charset="-122"/>
                        </a:rPr>
                        <a:t>29</a:t>
                      </a:r>
                      <a:endParaRPr kumimoji="0" lang="en-US" altLang="zh-CN" sz="2000" b="1" i="0" u="none" strike="noStrike" cap="none" normalizeH="0" baseline="0" dirty="0">
                        <a:ln>
                          <a:noFill/>
                        </a:ln>
                        <a:solidFill>
                          <a:srgbClr val="FF0909"/>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rgbClr val="FF0909"/>
                          </a:solidFill>
                          <a:effectLst/>
                          <a:latin typeface="Times New Roman" panose="02020603050405020304" pitchFamily="18" charset="0"/>
                          <a:ea typeface="宋体" panose="02010600030101010101" pitchFamily="2" charset="-122"/>
                        </a:rPr>
                        <a:t>8</a:t>
                      </a:r>
                      <a:endParaRPr kumimoji="0" lang="en-US" altLang="zh-CN" sz="2000" b="1" i="0" u="none" strike="noStrike" cap="none" normalizeH="0" baseline="0" dirty="0">
                        <a:ln>
                          <a:noFill/>
                        </a:ln>
                        <a:solidFill>
                          <a:srgbClr val="FF0909"/>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755">
                                            <p:txEl>
                                              <p:charRg st="0" end="87"/>
                                            </p:txEl>
                                          </p:spTgt>
                                        </p:tgtEl>
                                        <p:attrNameLst>
                                          <p:attrName>style.visibility</p:attrName>
                                        </p:attrNameLst>
                                      </p:cBhvr>
                                      <p:to>
                                        <p:strVal val="visible"/>
                                      </p:to>
                                    </p:set>
                                    <p:animEffect transition="in" filter="wipe(up)">
                                      <p:cBhvr>
                                        <p:cTn id="7" dur="500"/>
                                        <p:tgtEl>
                                          <p:spTgt spid="74755">
                                            <p:txEl>
                                              <p:charRg st="0"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fade">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755">
                                            <p:txEl>
                                              <p:charRg st="90" end="131"/>
                                            </p:txEl>
                                          </p:spTgt>
                                        </p:tgtEl>
                                        <p:attrNameLst>
                                          <p:attrName>style.visibility</p:attrName>
                                        </p:attrNameLst>
                                      </p:cBhvr>
                                      <p:to>
                                        <p:strVal val="visible"/>
                                      </p:to>
                                    </p:set>
                                    <p:animEffect transition="in" filter="wipe(up)">
                                      <p:cBhvr>
                                        <p:cTn id="17" dur="500"/>
                                        <p:tgtEl>
                                          <p:spTgt spid="74755">
                                            <p:txEl>
                                              <p:charRg st="90"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4755">
                                            <p:txEl>
                                              <p:charRg st="131" end="201"/>
                                            </p:txEl>
                                          </p:spTgt>
                                        </p:tgtEl>
                                        <p:attrNameLst>
                                          <p:attrName>style.visibility</p:attrName>
                                        </p:attrNameLst>
                                      </p:cBhvr>
                                      <p:to>
                                        <p:strVal val="visible"/>
                                      </p:to>
                                    </p:set>
                                    <p:animEffect transition="in" filter="wipe(up)">
                                      <p:cBhvr>
                                        <p:cTn id="22" dur="500"/>
                                        <p:tgtEl>
                                          <p:spTgt spid="74755">
                                            <p:txEl>
                                              <p:charRg st="131"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4755">
                                            <p:txEl>
                                              <p:charRg st="201" end="232"/>
                                            </p:txEl>
                                          </p:spTgt>
                                        </p:tgtEl>
                                        <p:attrNameLst>
                                          <p:attrName>style.visibility</p:attrName>
                                        </p:attrNameLst>
                                      </p:cBhvr>
                                      <p:to>
                                        <p:strVal val="visible"/>
                                      </p:to>
                                    </p:set>
                                    <p:animEffect transition="in" filter="wipe(up)">
                                      <p:cBhvr>
                                        <p:cTn id="27" dur="500"/>
                                        <p:tgtEl>
                                          <p:spTgt spid="74755">
                                            <p:txEl>
                                              <p:charRg st="201" end="23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4755">
                                            <p:txEl>
                                              <p:charRg st="232" end="261"/>
                                            </p:txEl>
                                          </p:spTgt>
                                        </p:tgtEl>
                                        <p:attrNameLst>
                                          <p:attrName>style.visibility</p:attrName>
                                        </p:attrNameLst>
                                      </p:cBhvr>
                                      <p:to>
                                        <p:strVal val="visible"/>
                                      </p:to>
                                    </p:set>
                                    <p:animEffect transition="in" filter="wipe(up)">
                                      <p:cBhvr>
                                        <p:cTn id="32" dur="500"/>
                                        <p:tgtEl>
                                          <p:spTgt spid="74755">
                                            <p:txEl>
                                              <p:charRg st="232" end="261"/>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74755">
                                            <p:txEl>
                                              <p:charRg st="261" end="291"/>
                                            </p:txEl>
                                          </p:spTgt>
                                        </p:tgtEl>
                                        <p:attrNameLst>
                                          <p:attrName>style.visibility</p:attrName>
                                        </p:attrNameLst>
                                      </p:cBhvr>
                                      <p:to>
                                        <p:strVal val="visible"/>
                                      </p:to>
                                    </p:set>
                                    <p:animEffect transition="in" filter="wipe(up)">
                                      <p:cBhvr>
                                        <p:cTn id="36" dur="500"/>
                                        <p:tgtEl>
                                          <p:spTgt spid="74755">
                                            <p:txEl>
                                              <p:charRg st="261" end="291"/>
                                            </p:txEl>
                                          </p:spTgt>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74755">
                                            <p:txEl>
                                              <p:charRg st="291" end="321"/>
                                            </p:txEl>
                                          </p:spTgt>
                                        </p:tgtEl>
                                        <p:attrNameLst>
                                          <p:attrName>style.visibility</p:attrName>
                                        </p:attrNameLst>
                                      </p:cBhvr>
                                      <p:to>
                                        <p:strVal val="visible"/>
                                      </p:to>
                                    </p:set>
                                    <p:animEffect transition="in" filter="wipe(up)">
                                      <p:cBhvr>
                                        <p:cTn id="40" dur="500"/>
                                        <p:tgtEl>
                                          <p:spTgt spid="74755">
                                            <p:txEl>
                                              <p:charRg st="291" end="321"/>
                                            </p:txEl>
                                          </p:spTgt>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74755">
                                            <p:txEl>
                                              <p:charRg st="321" end="358"/>
                                            </p:txEl>
                                          </p:spTgt>
                                        </p:tgtEl>
                                        <p:attrNameLst>
                                          <p:attrName>style.visibility</p:attrName>
                                        </p:attrNameLst>
                                      </p:cBhvr>
                                      <p:to>
                                        <p:strVal val="visible"/>
                                      </p:to>
                                    </p:set>
                                    <p:animEffect transition="in" filter="wipe(up)">
                                      <p:cBhvr>
                                        <p:cTn id="44" dur="500"/>
                                        <p:tgtEl>
                                          <p:spTgt spid="74755">
                                            <p:txEl>
                                              <p:charRg st="321" end="3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开放定址法解决冲突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二次探测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基本思想：二次探测法的探查序列是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等，发生冲突时，将同义词来回散列在第一个散列地址的两端</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公式为：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Hi=(H(key)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mod m</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其中：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散列函数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散列表长度，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要求是某个</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4k+3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的质数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是整数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d</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增量序列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q≤m/2</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5779">
                                            <p:txEl>
                                              <p:charRg st="0" end="16"/>
                                            </p:txEl>
                                          </p:spTgt>
                                        </p:tgtEl>
                                        <p:attrNameLst>
                                          <p:attrName>style.visibility</p:attrName>
                                        </p:attrNameLst>
                                      </p:cBhvr>
                                      <p:to>
                                        <p:strVal val="visible"/>
                                      </p:to>
                                    </p:set>
                                    <p:animEffect transition="in" filter="wipe(up)">
                                      <p:cBhvr>
                                        <p:cTn id="7" dur="500"/>
                                        <p:tgtEl>
                                          <p:spTgt spid="75779">
                                            <p:txEl>
                                              <p:charRg st="0" end="1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5779">
                                            <p:txEl>
                                              <p:charRg st="16" end="76"/>
                                            </p:txEl>
                                          </p:spTgt>
                                        </p:tgtEl>
                                        <p:attrNameLst>
                                          <p:attrName>style.visibility</p:attrName>
                                        </p:attrNameLst>
                                      </p:cBhvr>
                                      <p:to>
                                        <p:strVal val="visible"/>
                                      </p:to>
                                    </p:set>
                                    <p:animEffect transition="in" filter="wipe(up)">
                                      <p:cBhvr>
                                        <p:cTn id="11" dur="500"/>
                                        <p:tgtEl>
                                          <p:spTgt spid="75779">
                                            <p:txEl>
                                              <p:charRg st="16" end="7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5779">
                                            <p:txEl>
                                              <p:charRg st="76" end="101"/>
                                            </p:txEl>
                                          </p:spTgt>
                                        </p:tgtEl>
                                        <p:attrNameLst>
                                          <p:attrName>style.visibility</p:attrName>
                                        </p:attrNameLst>
                                      </p:cBhvr>
                                      <p:to>
                                        <p:strVal val="visible"/>
                                      </p:to>
                                    </p:set>
                                    <p:animEffect transition="in" filter="wipe(up)">
                                      <p:cBhvr>
                                        <p:cTn id="15" dur="500"/>
                                        <p:tgtEl>
                                          <p:spTgt spid="75779">
                                            <p:txEl>
                                              <p:charRg st="76" end="10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5779">
                                            <p:txEl>
                                              <p:charRg st="101" end="108"/>
                                            </p:txEl>
                                          </p:spTgt>
                                        </p:tgtEl>
                                        <p:attrNameLst>
                                          <p:attrName>style.visibility</p:attrName>
                                        </p:attrNameLst>
                                      </p:cBhvr>
                                      <p:to>
                                        <p:strVal val="visible"/>
                                      </p:to>
                                    </p:set>
                                    <p:animEffect transition="in" filter="wipe(up)">
                                      <p:cBhvr>
                                        <p:cTn id="19" dur="500"/>
                                        <p:tgtEl>
                                          <p:spTgt spid="75779">
                                            <p:txEl>
                                              <p:charRg st="101" end="108"/>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5779">
                                            <p:txEl>
                                              <p:charRg st="108" end="125"/>
                                            </p:txEl>
                                          </p:spTgt>
                                        </p:tgtEl>
                                        <p:attrNameLst>
                                          <p:attrName>style.visibility</p:attrName>
                                        </p:attrNameLst>
                                      </p:cBhvr>
                                      <p:to>
                                        <p:strVal val="visible"/>
                                      </p:to>
                                    </p:set>
                                    <p:animEffect transition="in" filter="wipe(up)">
                                      <p:cBhvr>
                                        <p:cTn id="23" dur="500"/>
                                        <p:tgtEl>
                                          <p:spTgt spid="75779">
                                            <p:txEl>
                                              <p:charRg st="108" end="125"/>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5779">
                                            <p:txEl>
                                              <p:charRg st="125" end="159"/>
                                            </p:txEl>
                                          </p:spTgt>
                                        </p:tgtEl>
                                        <p:attrNameLst>
                                          <p:attrName>style.visibility</p:attrName>
                                        </p:attrNameLst>
                                      </p:cBhvr>
                                      <p:to>
                                        <p:strVal val="visible"/>
                                      </p:to>
                                    </p:set>
                                    <p:animEffect transition="in" filter="wipe(up)">
                                      <p:cBhvr>
                                        <p:cTn id="27" dur="500"/>
                                        <p:tgtEl>
                                          <p:spTgt spid="75779">
                                            <p:txEl>
                                              <p:charRg st="125" end="159"/>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5779">
                                            <p:txEl>
                                              <p:charRg st="159" end="202"/>
                                            </p:txEl>
                                          </p:spTgt>
                                        </p:tgtEl>
                                        <p:attrNameLst>
                                          <p:attrName>style.visibility</p:attrName>
                                        </p:attrNameLst>
                                      </p:cBhvr>
                                      <p:to>
                                        <p:strVal val="visible"/>
                                      </p:to>
                                    </p:set>
                                    <p:animEffect transition="in" filter="wipe(up)">
                                      <p:cBhvr>
                                        <p:cTn id="31" dur="500"/>
                                        <p:tgtEl>
                                          <p:spTgt spid="75779">
                                            <p:txEl>
                                              <p:charRg st="159"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6803"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关键字集合为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{47,7,29,11,16,92,22,8,3}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，散列表表长为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H(key)=key mod 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二次探测法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处理冲突，建表如下：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对关键字</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寻找散列地址与上例不同，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H(3)=3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，散列地址上冲突，有</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10000"/>
              </a:lnSpc>
              <a:buClr>
                <a:srgbClr val="FF3300"/>
              </a:buClr>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H1=(H(3)+1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mod 11=4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仍然冲突；</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10000"/>
              </a:lnSpc>
              <a:buClr>
                <a:srgbClr val="FF3300"/>
              </a:buClr>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H2=(H(3)-1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mod 11=2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找到空的散列地址，存入。</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6804" name="Group 4"/>
          <p:cNvGraphicFramePr>
            <a:graphicFrameLocks noGrp="1"/>
          </p:cNvGraphicFramePr>
          <p:nvPr/>
        </p:nvGraphicFramePr>
        <p:xfrm>
          <a:off x="1258888" y="2133600"/>
          <a:ext cx="5865813" cy="1117601"/>
        </p:xfrm>
        <a:graphic>
          <a:graphicData uri="http://schemas.openxmlformats.org/drawingml/2006/table">
            <a:tbl>
              <a:tblPr/>
              <a:tblGrid>
                <a:gridCol w="533400"/>
                <a:gridCol w="531812"/>
                <a:gridCol w="533400"/>
                <a:gridCol w="533400"/>
                <a:gridCol w="534988"/>
                <a:gridCol w="531812"/>
                <a:gridCol w="534988"/>
                <a:gridCol w="533400"/>
                <a:gridCol w="533400"/>
                <a:gridCol w="531812"/>
                <a:gridCol w="533400"/>
              </a:tblGrid>
              <a:tr h="36576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6799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22</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66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dirty="0">
                        <a:ln>
                          <a:noFill/>
                        </a:ln>
                        <a:solidFill>
                          <a:srgbClr val="006600"/>
                        </a:solidFill>
                        <a:effectLst/>
                        <a:latin typeface="Times New Roman" panose="02020603050405020304" pitchFamily="18" charset="0"/>
                        <a:ea typeface="宋体" panose="02010600030101010101" pitchFamily="2"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47</a:t>
                      </a:r>
                      <a:endPar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92</a:t>
                      </a:r>
                      <a:endPar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29</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851">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6803">
                                            <p:txEl>
                                              <p:charRg st="0" end="78"/>
                                            </p:txEl>
                                          </p:spTgt>
                                        </p:tgtEl>
                                        <p:attrNameLst>
                                          <p:attrName>style.visibility</p:attrName>
                                        </p:attrNameLst>
                                      </p:cBhvr>
                                      <p:to>
                                        <p:strVal val="visible"/>
                                      </p:to>
                                    </p:set>
                                    <p:animEffect transition="in" filter="wipe(up)">
                                      <p:cBhvr>
                                        <p:cTn id="7" dur="500"/>
                                        <p:tgtEl>
                                          <p:spTgt spid="76803">
                                            <p:txEl>
                                              <p:charRg st="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fade">
                                      <p:cBhvr>
                                        <p:cTn id="12" dur="500"/>
                                        <p:tgtEl>
                                          <p:spTgt spid="7680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6803">
                                            <p:txEl>
                                              <p:charRg st="82" end="120"/>
                                            </p:txEl>
                                          </p:spTgt>
                                        </p:tgtEl>
                                        <p:attrNameLst>
                                          <p:attrName>style.visibility</p:attrName>
                                        </p:attrNameLst>
                                      </p:cBhvr>
                                      <p:to>
                                        <p:strVal val="visible"/>
                                      </p:to>
                                    </p:set>
                                    <p:animEffect transition="in" filter="wipe(up)">
                                      <p:cBhvr>
                                        <p:cTn id="16" dur="500"/>
                                        <p:tgtEl>
                                          <p:spTgt spid="76803">
                                            <p:txEl>
                                              <p:charRg st="82" end="12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76803">
                                            <p:txEl>
                                              <p:charRg st="120" end="152"/>
                                            </p:txEl>
                                          </p:spTgt>
                                        </p:tgtEl>
                                        <p:attrNameLst>
                                          <p:attrName>style.visibility</p:attrName>
                                        </p:attrNameLst>
                                      </p:cBhvr>
                                      <p:to>
                                        <p:strVal val="visible"/>
                                      </p:to>
                                    </p:set>
                                    <p:animEffect transition="in" filter="wipe(up)">
                                      <p:cBhvr>
                                        <p:cTn id="20" dur="500"/>
                                        <p:tgtEl>
                                          <p:spTgt spid="76803">
                                            <p:txEl>
                                              <p:charRg st="120" end="152"/>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76803">
                                            <p:txEl>
                                              <p:charRg st="152" end="192"/>
                                            </p:txEl>
                                          </p:spTgt>
                                        </p:tgtEl>
                                        <p:attrNameLst>
                                          <p:attrName>style.visibility</p:attrName>
                                        </p:attrNameLst>
                                      </p:cBhvr>
                                      <p:to>
                                        <p:strVal val="visible"/>
                                      </p:to>
                                    </p:set>
                                    <p:animEffect transition="in" filter="wipe(up)">
                                      <p:cBhvr>
                                        <p:cTn id="24" dur="500"/>
                                        <p:tgtEl>
                                          <p:spTgt spid="76803">
                                            <p:txEl>
                                              <p:charRg st="152"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查找的基本概念</a:t>
            </a:r>
            <a:endParaRPr kumimoji="0" lang="zh-CN"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查找操作的性能分析</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查找速度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时间复杂度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占用存储空间多少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空间复杂度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平均查找长度</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(Average Search Length,</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ASL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：为确定记录在表中的位置，需和给定值进行比较的次数期望值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对于一个含有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个元素的表，查找成功时的平均查找长度可表示为</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ts val="1200"/>
              </a:spcBef>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pi: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个记录的概率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ci: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查找第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个使用的比较次数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172" name="Object 4"/>
          <p:cNvGraphicFramePr>
            <a:graphicFrameLocks noChangeAspect="1"/>
          </p:cNvGraphicFramePr>
          <p:nvPr/>
        </p:nvGraphicFramePr>
        <p:xfrm>
          <a:off x="1259205" y="3621088"/>
          <a:ext cx="1803400" cy="815975"/>
        </p:xfrm>
        <a:graphic>
          <a:graphicData uri="http://schemas.openxmlformats.org/presentationml/2006/ole">
            <mc:AlternateContent xmlns:mc="http://schemas.openxmlformats.org/markup-compatibility/2006">
              <mc:Choice xmlns:v="urn:schemas-microsoft-com:vml" Requires="v">
                <p:oleObj spid="_x0000_s3076" name="" r:id="rId1" imgW="889635" imgH="432435" progId="Equation.3">
                  <p:embed/>
                </p:oleObj>
              </mc:Choice>
              <mc:Fallback>
                <p:oleObj name="" r:id="rId1" imgW="889635" imgH="432435" progId="Equation.3">
                  <p:embed/>
                  <p:pic>
                    <p:nvPicPr>
                      <p:cNvPr id="0" name="图片 3075"/>
                      <p:cNvPicPr/>
                      <p:nvPr/>
                    </p:nvPicPr>
                    <p:blipFill>
                      <a:blip r:embed="rId2"/>
                      <a:stretch>
                        <a:fillRect/>
                      </a:stretch>
                    </p:blipFill>
                    <p:spPr>
                      <a:xfrm>
                        <a:off x="1259205" y="3621088"/>
                        <a:ext cx="1803400" cy="8159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171">
                                            <p:txEl>
                                              <p:charRg st="0" end="10"/>
                                            </p:txEl>
                                          </p:spTgt>
                                        </p:tgtEl>
                                        <p:attrNameLst>
                                          <p:attrName>style.visibility</p:attrName>
                                        </p:attrNameLst>
                                      </p:cBhvr>
                                      <p:to>
                                        <p:strVal val="visible"/>
                                      </p:to>
                                    </p:set>
                                    <p:animEffect transition="in" filter="wipe(up)">
                                      <p:cBhvr>
                                        <p:cTn id="7" dur="500"/>
                                        <p:tgtEl>
                                          <p:spTgt spid="7171">
                                            <p:txEl>
                                              <p:charRg st="0" end="1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171">
                                            <p:txEl>
                                              <p:charRg st="10" end="22"/>
                                            </p:txEl>
                                          </p:spTgt>
                                        </p:tgtEl>
                                        <p:attrNameLst>
                                          <p:attrName>style.visibility</p:attrName>
                                        </p:attrNameLst>
                                      </p:cBhvr>
                                      <p:to>
                                        <p:strVal val="visible"/>
                                      </p:to>
                                    </p:set>
                                    <p:animEffect transition="in" filter="wipe(up)">
                                      <p:cBhvr>
                                        <p:cTn id="11" dur="500"/>
                                        <p:tgtEl>
                                          <p:spTgt spid="7171">
                                            <p:txEl>
                                              <p:charRg st="10" end="2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171">
                                            <p:txEl>
                                              <p:charRg st="22" end="38"/>
                                            </p:txEl>
                                          </p:spTgt>
                                        </p:tgtEl>
                                        <p:attrNameLst>
                                          <p:attrName>style.visibility</p:attrName>
                                        </p:attrNameLst>
                                      </p:cBhvr>
                                      <p:to>
                                        <p:strVal val="visible"/>
                                      </p:to>
                                    </p:set>
                                    <p:animEffect transition="in" filter="wipe(up)">
                                      <p:cBhvr>
                                        <p:cTn id="15" dur="500"/>
                                        <p:tgtEl>
                                          <p:spTgt spid="7171">
                                            <p:txEl>
                                              <p:charRg st="22" end="38"/>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171">
                                            <p:txEl>
                                              <p:charRg st="38" end="101"/>
                                            </p:txEl>
                                          </p:spTgt>
                                        </p:tgtEl>
                                        <p:attrNameLst>
                                          <p:attrName>style.visibility</p:attrName>
                                        </p:attrNameLst>
                                      </p:cBhvr>
                                      <p:to>
                                        <p:strVal val="visible"/>
                                      </p:to>
                                    </p:set>
                                    <p:animEffect transition="in" filter="wipe(up)">
                                      <p:cBhvr>
                                        <p:cTn id="19" dur="500"/>
                                        <p:tgtEl>
                                          <p:spTgt spid="7171">
                                            <p:txEl>
                                              <p:charRg st="38" end="101"/>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171">
                                            <p:txEl>
                                              <p:charRg st="101" end="131"/>
                                            </p:txEl>
                                          </p:spTgt>
                                        </p:tgtEl>
                                        <p:attrNameLst>
                                          <p:attrName>style.visibility</p:attrName>
                                        </p:attrNameLst>
                                      </p:cBhvr>
                                      <p:to>
                                        <p:strVal val="visible"/>
                                      </p:to>
                                    </p:set>
                                    <p:animEffect transition="in" filter="wipe(up)">
                                      <p:cBhvr>
                                        <p:cTn id="23" dur="500"/>
                                        <p:tgtEl>
                                          <p:spTgt spid="7171">
                                            <p:txEl>
                                              <p:charRg st="101" end="131"/>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7172"/>
                                        </p:tgtEl>
                                        <p:attrNameLst>
                                          <p:attrName>style.visibility</p:attrName>
                                        </p:attrNameLst>
                                      </p:cBhvr>
                                      <p:to>
                                        <p:strVal val="visible"/>
                                      </p:to>
                                    </p:set>
                                    <p:animEffect transition="in" filter="checkerboard(across)">
                                      <p:cBhvr>
                                        <p:cTn id="26" dur="500"/>
                                        <p:tgtEl>
                                          <p:spTgt spid="7172"/>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171">
                                            <p:txEl>
                                              <p:charRg st="131" end="146"/>
                                            </p:txEl>
                                          </p:spTgt>
                                        </p:tgtEl>
                                        <p:attrNameLst>
                                          <p:attrName>style.visibility</p:attrName>
                                        </p:attrNameLst>
                                      </p:cBhvr>
                                      <p:to>
                                        <p:strVal val="visible"/>
                                      </p:to>
                                    </p:set>
                                    <p:animEffect transition="in" filter="wipe(up)">
                                      <p:cBhvr>
                                        <p:cTn id="30" dur="500"/>
                                        <p:tgtEl>
                                          <p:spTgt spid="7171">
                                            <p:txEl>
                                              <p:charRg st="131" end="146"/>
                                            </p:txEl>
                                          </p:spTgt>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7171">
                                            <p:txEl>
                                              <p:charRg st="146" end="163"/>
                                            </p:txEl>
                                          </p:spTgt>
                                        </p:tgtEl>
                                        <p:attrNameLst>
                                          <p:attrName>style.visibility</p:attrName>
                                        </p:attrNameLst>
                                      </p:cBhvr>
                                      <p:to>
                                        <p:strVal val="visible"/>
                                      </p:to>
                                    </p:set>
                                    <p:animEffect transition="in" filter="wipe(up)">
                                      <p:cBhvr>
                                        <p:cTn id="34" dur="500"/>
                                        <p:tgtEl>
                                          <p:spTgt spid="7171">
                                            <p:txEl>
                                              <p:charRg st="146"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294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表长为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的散列表中已填有关键字为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的记录，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H(key)=key MOD 11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，现有第4个记录，其关键字为38，按二种处理冲突的方法，将它填入表中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948" name="Text Box 4"/>
          <p:cNvSpPr txBox="1"/>
          <p:nvPr/>
        </p:nvSpPr>
        <p:spPr>
          <a:xfrm>
            <a:off x="1860550" y="2233613"/>
            <a:ext cx="49847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0    1    2    3    4    5    6    7    8    9   10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949" name="Rectangle 5"/>
          <p:cNvSpPr/>
          <p:nvPr/>
        </p:nvSpPr>
        <p:spPr>
          <a:xfrm>
            <a:off x="1870075" y="2640013"/>
            <a:ext cx="4960938" cy="3778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b="1" dirty="0">
              <a:latin typeface="Verdana" panose="020B0604030504040204" pitchFamily="34" charset="0"/>
              <a:ea typeface="宋体" panose="02010600030101010101" pitchFamily="2" charset="-122"/>
            </a:endParaRPr>
          </a:p>
        </p:txBody>
      </p:sp>
      <p:sp>
        <p:nvSpPr>
          <p:cNvPr id="82950" name="Line 6"/>
          <p:cNvSpPr/>
          <p:nvPr/>
        </p:nvSpPr>
        <p:spPr>
          <a:xfrm>
            <a:off x="2284413" y="2652713"/>
            <a:ext cx="0" cy="377825"/>
          </a:xfrm>
          <a:prstGeom prst="line">
            <a:avLst/>
          </a:prstGeom>
          <a:ln w="9525" cap="flat" cmpd="sng">
            <a:solidFill>
              <a:schemeClr val="tx1"/>
            </a:solidFill>
            <a:prstDash val="solid"/>
            <a:headEnd type="none" w="med" len="med"/>
            <a:tailEnd type="none" w="med" len="med"/>
          </a:ln>
        </p:spPr>
      </p:sp>
      <p:sp>
        <p:nvSpPr>
          <p:cNvPr id="82951" name="Line 7"/>
          <p:cNvSpPr/>
          <p:nvPr/>
        </p:nvSpPr>
        <p:spPr>
          <a:xfrm>
            <a:off x="2708275" y="2652713"/>
            <a:ext cx="0" cy="377825"/>
          </a:xfrm>
          <a:prstGeom prst="line">
            <a:avLst/>
          </a:prstGeom>
          <a:ln w="9525" cap="flat" cmpd="sng">
            <a:solidFill>
              <a:schemeClr val="tx1"/>
            </a:solidFill>
            <a:prstDash val="solid"/>
            <a:headEnd type="none" w="med" len="med"/>
            <a:tailEnd type="none" w="med" len="med"/>
          </a:ln>
        </p:spPr>
      </p:sp>
      <p:sp>
        <p:nvSpPr>
          <p:cNvPr id="82952" name="Line 8"/>
          <p:cNvSpPr/>
          <p:nvPr/>
        </p:nvSpPr>
        <p:spPr>
          <a:xfrm>
            <a:off x="3133725" y="2652713"/>
            <a:ext cx="0" cy="377825"/>
          </a:xfrm>
          <a:prstGeom prst="line">
            <a:avLst/>
          </a:prstGeom>
          <a:ln w="9525" cap="flat" cmpd="sng">
            <a:solidFill>
              <a:schemeClr val="tx1"/>
            </a:solidFill>
            <a:prstDash val="solid"/>
            <a:headEnd type="none" w="med" len="med"/>
            <a:tailEnd type="none" w="med" len="med"/>
          </a:ln>
        </p:spPr>
      </p:sp>
      <p:sp>
        <p:nvSpPr>
          <p:cNvPr id="82953" name="Line 9"/>
          <p:cNvSpPr/>
          <p:nvPr/>
        </p:nvSpPr>
        <p:spPr>
          <a:xfrm>
            <a:off x="3622675" y="2652713"/>
            <a:ext cx="0" cy="377825"/>
          </a:xfrm>
          <a:prstGeom prst="line">
            <a:avLst/>
          </a:prstGeom>
          <a:ln w="9525" cap="flat" cmpd="sng">
            <a:solidFill>
              <a:schemeClr val="tx1"/>
            </a:solidFill>
            <a:prstDash val="solid"/>
            <a:headEnd type="none" w="med" len="med"/>
            <a:tailEnd type="none" w="med" len="med"/>
          </a:ln>
        </p:spPr>
      </p:sp>
      <p:sp>
        <p:nvSpPr>
          <p:cNvPr id="82954" name="Line 10"/>
          <p:cNvSpPr/>
          <p:nvPr/>
        </p:nvSpPr>
        <p:spPr>
          <a:xfrm>
            <a:off x="4073525" y="2652713"/>
            <a:ext cx="0" cy="377825"/>
          </a:xfrm>
          <a:prstGeom prst="line">
            <a:avLst/>
          </a:prstGeom>
          <a:ln w="9525" cap="flat" cmpd="sng">
            <a:solidFill>
              <a:schemeClr val="tx1"/>
            </a:solidFill>
            <a:prstDash val="solid"/>
            <a:headEnd type="none" w="med" len="med"/>
            <a:tailEnd type="none" w="med" len="med"/>
          </a:ln>
        </p:spPr>
      </p:sp>
      <p:sp>
        <p:nvSpPr>
          <p:cNvPr id="82955" name="Line 11"/>
          <p:cNvSpPr/>
          <p:nvPr/>
        </p:nvSpPr>
        <p:spPr>
          <a:xfrm>
            <a:off x="4573588" y="2652713"/>
            <a:ext cx="0" cy="377825"/>
          </a:xfrm>
          <a:prstGeom prst="line">
            <a:avLst/>
          </a:prstGeom>
          <a:ln w="9525" cap="flat" cmpd="sng">
            <a:solidFill>
              <a:schemeClr val="tx1"/>
            </a:solidFill>
            <a:prstDash val="solid"/>
            <a:headEnd type="none" w="med" len="med"/>
            <a:tailEnd type="none" w="med" len="med"/>
          </a:ln>
        </p:spPr>
      </p:sp>
      <p:sp>
        <p:nvSpPr>
          <p:cNvPr id="82956" name="Line 12"/>
          <p:cNvSpPr/>
          <p:nvPr/>
        </p:nvSpPr>
        <p:spPr>
          <a:xfrm>
            <a:off x="5024438" y="2652713"/>
            <a:ext cx="0" cy="377825"/>
          </a:xfrm>
          <a:prstGeom prst="line">
            <a:avLst/>
          </a:prstGeom>
          <a:ln w="9525" cap="flat" cmpd="sng">
            <a:solidFill>
              <a:schemeClr val="tx1"/>
            </a:solidFill>
            <a:prstDash val="solid"/>
            <a:headEnd type="none" w="med" len="med"/>
            <a:tailEnd type="none" w="med" len="med"/>
          </a:ln>
        </p:spPr>
      </p:sp>
      <p:sp>
        <p:nvSpPr>
          <p:cNvPr id="82957" name="Line 13"/>
          <p:cNvSpPr/>
          <p:nvPr/>
        </p:nvSpPr>
        <p:spPr>
          <a:xfrm>
            <a:off x="5487988" y="2652713"/>
            <a:ext cx="0" cy="377825"/>
          </a:xfrm>
          <a:prstGeom prst="line">
            <a:avLst/>
          </a:prstGeom>
          <a:ln w="9525" cap="flat" cmpd="sng">
            <a:solidFill>
              <a:schemeClr val="tx1"/>
            </a:solidFill>
            <a:prstDash val="solid"/>
            <a:headEnd type="none" w="med" len="med"/>
            <a:tailEnd type="none" w="med" len="med"/>
          </a:ln>
        </p:spPr>
      </p:sp>
      <p:sp>
        <p:nvSpPr>
          <p:cNvPr id="82958" name="Line 14"/>
          <p:cNvSpPr/>
          <p:nvPr/>
        </p:nvSpPr>
        <p:spPr>
          <a:xfrm>
            <a:off x="5875338" y="2652713"/>
            <a:ext cx="0" cy="377825"/>
          </a:xfrm>
          <a:prstGeom prst="line">
            <a:avLst/>
          </a:prstGeom>
          <a:ln w="9525" cap="flat" cmpd="sng">
            <a:solidFill>
              <a:schemeClr val="tx1"/>
            </a:solidFill>
            <a:prstDash val="solid"/>
            <a:headEnd type="none" w="med" len="med"/>
            <a:tailEnd type="none" w="med" len="med"/>
          </a:ln>
        </p:spPr>
      </p:sp>
      <p:sp>
        <p:nvSpPr>
          <p:cNvPr id="82959" name="Line 15"/>
          <p:cNvSpPr/>
          <p:nvPr/>
        </p:nvSpPr>
        <p:spPr>
          <a:xfrm>
            <a:off x="6330950" y="2640013"/>
            <a:ext cx="0" cy="377825"/>
          </a:xfrm>
          <a:prstGeom prst="line">
            <a:avLst/>
          </a:prstGeom>
          <a:ln w="9525" cap="flat" cmpd="sng">
            <a:solidFill>
              <a:schemeClr val="tx1"/>
            </a:solidFill>
            <a:prstDash val="solid"/>
            <a:headEnd type="none" w="med" len="med"/>
            <a:tailEnd type="none" w="med" len="med"/>
          </a:ln>
        </p:spPr>
      </p:sp>
      <p:sp>
        <p:nvSpPr>
          <p:cNvPr id="82960" name="Text Box 16"/>
          <p:cNvSpPr txBox="1"/>
          <p:nvPr/>
        </p:nvSpPr>
        <p:spPr>
          <a:xfrm>
            <a:off x="4056063" y="2603500"/>
            <a:ext cx="14033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60  17  29</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7841" name="Text Box 17"/>
          <p:cNvSpPr txBox="1"/>
          <p:nvPr/>
        </p:nvSpPr>
        <p:spPr>
          <a:xfrm>
            <a:off x="1692275" y="3165475"/>
            <a:ext cx="4738688" cy="17367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15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 H(38)=38 MOD 11=5    </a:t>
            </a:r>
            <a:r>
              <a:rPr lang="zh-CN" altLang="en-US" b="1" dirty="0">
                <a:latin typeface="Times New Roman" panose="02020603050405020304" pitchFamily="18" charset="0"/>
                <a:ea typeface="宋体" panose="02010600030101010101" pitchFamily="2" charset="-122"/>
              </a:rPr>
              <a:t>冲突</a:t>
            </a:r>
            <a:endParaRPr lang="zh-CN" altLang="en-US" b="1" dirty="0">
              <a:latin typeface="Times New Roman" panose="02020603050405020304" pitchFamily="18" charset="0"/>
              <a:ea typeface="宋体" panose="02010600030101010101" pitchFamily="2" charset="-122"/>
            </a:endParaRPr>
          </a:p>
          <a:p>
            <a:pPr marL="0" lvl="0" indent="0" eaLnBrk="1" hangingPunct="1">
              <a:spcBef>
                <a:spcPct val="15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H1=(5+1) MOD 11=6    </a:t>
            </a:r>
            <a:r>
              <a:rPr lang="zh-CN" altLang="en-US" b="1" dirty="0">
                <a:latin typeface="Times New Roman" panose="02020603050405020304" pitchFamily="18" charset="0"/>
                <a:ea typeface="宋体" panose="02010600030101010101" pitchFamily="2" charset="-122"/>
              </a:rPr>
              <a:t>冲突</a:t>
            </a:r>
            <a:endParaRPr lang="zh-CN" altLang="en-US" b="1" dirty="0">
              <a:latin typeface="Times New Roman" panose="02020603050405020304" pitchFamily="18" charset="0"/>
              <a:ea typeface="宋体" panose="02010600030101010101" pitchFamily="2" charset="-122"/>
            </a:endParaRPr>
          </a:p>
          <a:p>
            <a:pPr marL="0" lvl="0" indent="0" eaLnBrk="1" hangingPunct="1">
              <a:spcBef>
                <a:spcPct val="15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H2=(5+2) MOD 11=7    </a:t>
            </a:r>
            <a:r>
              <a:rPr lang="zh-CN" altLang="en-US" b="1" dirty="0">
                <a:latin typeface="Times New Roman" panose="02020603050405020304" pitchFamily="18" charset="0"/>
                <a:ea typeface="宋体" panose="02010600030101010101" pitchFamily="2" charset="-122"/>
              </a:rPr>
              <a:t>冲突</a:t>
            </a:r>
            <a:endParaRPr lang="zh-CN" altLang="en-US" b="1" dirty="0">
              <a:latin typeface="Times New Roman" panose="02020603050405020304" pitchFamily="18" charset="0"/>
              <a:ea typeface="宋体" panose="02010600030101010101" pitchFamily="2" charset="-122"/>
            </a:endParaRPr>
          </a:p>
          <a:p>
            <a:pPr marL="0" lvl="0" indent="0" eaLnBrk="1" hangingPunct="1">
              <a:spcBef>
                <a:spcPct val="15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H3=(5+3) MOD 11=8    </a:t>
            </a:r>
            <a:r>
              <a:rPr lang="zh-CN" altLang="en-US" b="1" dirty="0">
                <a:latin typeface="Times New Roman" panose="02020603050405020304" pitchFamily="18" charset="0"/>
                <a:ea typeface="宋体" panose="02010600030101010101" pitchFamily="2" charset="-122"/>
              </a:rPr>
              <a:t>不冲突 </a:t>
            </a:r>
            <a:endParaRPr lang="zh-CN" altLang="en-US" b="1" dirty="0">
              <a:latin typeface="Times New Roman" panose="02020603050405020304" pitchFamily="18" charset="0"/>
              <a:ea typeface="宋体" panose="02010600030101010101" pitchFamily="2" charset="-122"/>
            </a:endParaRPr>
          </a:p>
        </p:txBody>
      </p:sp>
      <p:sp>
        <p:nvSpPr>
          <p:cNvPr id="77842" name="Text Box 18"/>
          <p:cNvSpPr txBox="1"/>
          <p:nvPr/>
        </p:nvSpPr>
        <p:spPr>
          <a:xfrm>
            <a:off x="5430838" y="2592388"/>
            <a:ext cx="488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38</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77843" name="Text Box 19"/>
          <p:cNvSpPr txBox="1"/>
          <p:nvPr/>
        </p:nvSpPr>
        <p:spPr>
          <a:xfrm>
            <a:off x="1644650" y="4941888"/>
            <a:ext cx="4760913" cy="13096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15000"/>
              </a:spcBef>
              <a:buFont typeface="Arial" panose="020B0604020202020204" pitchFamily="34" charset="0"/>
              <a:buNone/>
            </a:pPr>
            <a:r>
              <a:rPr lang="en-US" altLang="zh-CN" b="1" dirty="0">
                <a:solidFill>
                  <a:srgbClr val="660066"/>
                </a:solidFill>
                <a:latin typeface="Times New Roman" panose="02020603050405020304" pitchFamily="18" charset="0"/>
                <a:ea typeface="宋体" panose="02010600030101010101" pitchFamily="2" charset="-122"/>
              </a:rPr>
              <a:t>(2) H(38)=38 MOD 11=5      </a:t>
            </a:r>
            <a:r>
              <a:rPr lang="zh-CN" altLang="en-US" b="1" dirty="0">
                <a:solidFill>
                  <a:srgbClr val="660066"/>
                </a:solidFill>
                <a:latin typeface="Times New Roman" panose="02020603050405020304" pitchFamily="18" charset="0"/>
                <a:ea typeface="宋体" panose="02010600030101010101" pitchFamily="2" charset="-122"/>
              </a:rPr>
              <a:t>冲突</a:t>
            </a:r>
            <a:endParaRPr lang="zh-CN" altLang="en-US" b="1" dirty="0">
              <a:solidFill>
                <a:srgbClr val="660066"/>
              </a:solidFill>
              <a:latin typeface="Times New Roman" panose="02020603050405020304" pitchFamily="18" charset="0"/>
              <a:ea typeface="宋体" panose="02010600030101010101" pitchFamily="2" charset="-122"/>
            </a:endParaRPr>
          </a:p>
          <a:p>
            <a:pPr marL="0" lvl="0" indent="0" eaLnBrk="1" hangingPunct="1">
              <a:spcBef>
                <a:spcPct val="15000"/>
              </a:spcBef>
              <a:buFont typeface="Arial" panose="020B0604020202020204" pitchFamily="34" charset="0"/>
              <a:buNone/>
            </a:pPr>
            <a:r>
              <a:rPr lang="zh-CN" altLang="en-US" b="1" dirty="0">
                <a:solidFill>
                  <a:srgbClr val="660066"/>
                </a:solidFill>
                <a:latin typeface="Times New Roman" panose="02020603050405020304" pitchFamily="18" charset="0"/>
                <a:ea typeface="宋体" panose="02010600030101010101" pitchFamily="2" charset="-122"/>
              </a:rPr>
              <a:t>      </a:t>
            </a:r>
            <a:r>
              <a:rPr lang="en-US" altLang="zh-CN" b="1" dirty="0">
                <a:solidFill>
                  <a:srgbClr val="660066"/>
                </a:solidFill>
                <a:latin typeface="Times New Roman" panose="02020603050405020304" pitchFamily="18" charset="0"/>
                <a:ea typeface="宋体" panose="02010600030101010101" pitchFamily="2" charset="-122"/>
              </a:rPr>
              <a:t>H1=(5+1</a:t>
            </a:r>
            <a:r>
              <a:rPr lang="en-US" altLang="zh-CN" b="1" dirty="0">
                <a:solidFill>
                  <a:srgbClr val="660066"/>
                </a:solidFill>
                <a:latin typeface="Times New Roman" panose="02020603050405020304" pitchFamily="18" charset="0"/>
                <a:ea typeface="宋体" panose="02010600030101010101" pitchFamily="2" charset="-122"/>
                <a:sym typeface="Symbol" panose="05050102010706020507" pitchFamily="18" charset="2"/>
              </a:rPr>
              <a:t>²</a:t>
            </a:r>
            <a:r>
              <a:rPr lang="en-US" altLang="zh-CN" b="1" dirty="0">
                <a:solidFill>
                  <a:srgbClr val="660066"/>
                </a:solidFill>
                <a:latin typeface="Times New Roman" panose="02020603050405020304" pitchFamily="18" charset="0"/>
                <a:ea typeface="宋体" panose="02010600030101010101" pitchFamily="2" charset="-122"/>
              </a:rPr>
              <a:t>) MOD 11=6    </a:t>
            </a:r>
            <a:r>
              <a:rPr lang="zh-CN" altLang="en-US" b="1" dirty="0">
                <a:solidFill>
                  <a:srgbClr val="660066"/>
                </a:solidFill>
                <a:latin typeface="Times New Roman" panose="02020603050405020304" pitchFamily="18" charset="0"/>
                <a:ea typeface="宋体" panose="02010600030101010101" pitchFamily="2" charset="-122"/>
              </a:rPr>
              <a:t>冲突</a:t>
            </a:r>
            <a:endParaRPr lang="zh-CN" altLang="en-US" b="1" dirty="0">
              <a:solidFill>
                <a:srgbClr val="660066"/>
              </a:solidFill>
              <a:latin typeface="Times New Roman" panose="02020603050405020304" pitchFamily="18" charset="0"/>
              <a:ea typeface="宋体" panose="02010600030101010101" pitchFamily="2" charset="-122"/>
            </a:endParaRPr>
          </a:p>
          <a:p>
            <a:pPr marL="0" lvl="0" indent="0" eaLnBrk="1" hangingPunct="1">
              <a:spcBef>
                <a:spcPct val="15000"/>
              </a:spcBef>
              <a:buFont typeface="Arial" panose="020B0604020202020204" pitchFamily="34" charset="0"/>
              <a:buNone/>
            </a:pPr>
            <a:r>
              <a:rPr lang="zh-CN" altLang="en-US" b="1" dirty="0">
                <a:solidFill>
                  <a:srgbClr val="660066"/>
                </a:solidFill>
                <a:latin typeface="Times New Roman" panose="02020603050405020304" pitchFamily="18" charset="0"/>
                <a:ea typeface="宋体" panose="02010600030101010101" pitchFamily="2" charset="-122"/>
              </a:rPr>
              <a:t>      </a:t>
            </a:r>
            <a:r>
              <a:rPr lang="en-US" altLang="zh-CN" b="1" dirty="0">
                <a:solidFill>
                  <a:srgbClr val="660066"/>
                </a:solidFill>
                <a:latin typeface="Times New Roman" panose="02020603050405020304" pitchFamily="18" charset="0"/>
                <a:ea typeface="宋体" panose="02010600030101010101" pitchFamily="2" charset="-122"/>
              </a:rPr>
              <a:t>H2=(5-1</a:t>
            </a:r>
            <a:r>
              <a:rPr lang="en-US" altLang="zh-CN" b="1" dirty="0">
                <a:solidFill>
                  <a:srgbClr val="660066"/>
                </a:solidFill>
                <a:latin typeface="Times New Roman" panose="02020603050405020304" pitchFamily="18" charset="0"/>
                <a:ea typeface="宋体" panose="02010600030101010101" pitchFamily="2" charset="-122"/>
                <a:sym typeface="Symbol" panose="05050102010706020507" pitchFamily="18" charset="2"/>
              </a:rPr>
              <a:t>²</a:t>
            </a:r>
            <a:r>
              <a:rPr lang="en-US" altLang="zh-CN" b="1" dirty="0">
                <a:solidFill>
                  <a:srgbClr val="660066"/>
                </a:solidFill>
                <a:latin typeface="Times New Roman" panose="02020603050405020304" pitchFamily="18" charset="0"/>
                <a:ea typeface="宋体" panose="02010600030101010101" pitchFamily="2" charset="-122"/>
              </a:rPr>
              <a:t>) MOD 11=4     </a:t>
            </a:r>
            <a:r>
              <a:rPr lang="zh-CN" altLang="en-US" b="1" dirty="0">
                <a:solidFill>
                  <a:srgbClr val="660066"/>
                </a:solidFill>
                <a:latin typeface="Times New Roman" panose="02020603050405020304" pitchFamily="18" charset="0"/>
                <a:ea typeface="宋体" panose="02010600030101010101" pitchFamily="2" charset="-122"/>
              </a:rPr>
              <a:t>不冲突</a:t>
            </a:r>
            <a:endParaRPr lang="zh-CN" altLang="en-US" b="1" dirty="0">
              <a:solidFill>
                <a:srgbClr val="660066"/>
              </a:solidFill>
              <a:latin typeface="Times New Roman" panose="02020603050405020304" pitchFamily="18" charset="0"/>
              <a:ea typeface="宋体" panose="02010600030101010101" pitchFamily="2" charset="-122"/>
            </a:endParaRPr>
          </a:p>
        </p:txBody>
      </p:sp>
      <p:sp>
        <p:nvSpPr>
          <p:cNvPr id="77844" name="Text Box 20"/>
          <p:cNvSpPr txBox="1"/>
          <p:nvPr/>
        </p:nvSpPr>
        <p:spPr>
          <a:xfrm>
            <a:off x="3608388" y="2597150"/>
            <a:ext cx="488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38</a:t>
            </a:r>
            <a:endParaRPr lang="en-US" altLang="zh-CN"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41"/>
                                        </p:tgtEl>
                                        <p:attrNameLst>
                                          <p:attrName>style.visibility</p:attrName>
                                        </p:attrNameLst>
                                      </p:cBhvr>
                                      <p:to>
                                        <p:strVal val="visible"/>
                                      </p:to>
                                    </p:set>
                                    <p:anim calcmode="lin" valueType="num">
                                      <p:cBhvr additive="base">
                                        <p:cTn id="7" dur="500" fill="hold"/>
                                        <p:tgtEl>
                                          <p:spTgt spid="77841"/>
                                        </p:tgtEl>
                                        <p:attrNameLst>
                                          <p:attrName>ppt_x</p:attrName>
                                        </p:attrNameLst>
                                      </p:cBhvr>
                                      <p:tavLst>
                                        <p:tav tm="0">
                                          <p:val>
                                            <p:strVal val="0-#ppt_w/2"/>
                                          </p:val>
                                        </p:tav>
                                        <p:tav tm="100000">
                                          <p:val>
                                            <p:strVal val="#ppt_x"/>
                                          </p:val>
                                        </p:tav>
                                      </p:tavLst>
                                    </p:anim>
                                    <p:anim calcmode="lin" valueType="num">
                                      <p:cBhvr additive="base">
                                        <p:cTn id="8" dur="500" fill="hold"/>
                                        <p:tgtEl>
                                          <p:spTgt spid="778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842"/>
                                        </p:tgtEl>
                                        <p:attrNameLst>
                                          <p:attrName>style.visibility</p:attrName>
                                        </p:attrNameLst>
                                      </p:cBhvr>
                                      <p:to>
                                        <p:strVal val="visible"/>
                                      </p:to>
                                    </p:set>
                                    <p:anim calcmode="lin" valueType="num">
                                      <p:cBhvr additive="base">
                                        <p:cTn id="13" dur="500" fill="hold"/>
                                        <p:tgtEl>
                                          <p:spTgt spid="77842"/>
                                        </p:tgtEl>
                                        <p:attrNameLst>
                                          <p:attrName>ppt_x</p:attrName>
                                        </p:attrNameLst>
                                      </p:cBhvr>
                                      <p:tavLst>
                                        <p:tav tm="0">
                                          <p:val>
                                            <p:strVal val="1+#ppt_w/2"/>
                                          </p:val>
                                        </p:tav>
                                        <p:tav tm="100000">
                                          <p:val>
                                            <p:strVal val="#ppt_x"/>
                                          </p:val>
                                        </p:tav>
                                      </p:tavLst>
                                    </p:anim>
                                    <p:anim calcmode="lin" valueType="num">
                                      <p:cBhvr additive="base">
                                        <p:cTn id="14" dur="500" fill="hold"/>
                                        <p:tgtEl>
                                          <p:spTgt spid="778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784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43"/>
                                        </p:tgtEl>
                                        <p:attrNameLst>
                                          <p:attrName>style.visibility</p:attrName>
                                        </p:attrNameLst>
                                      </p:cBhvr>
                                      <p:to>
                                        <p:strVal val="visible"/>
                                      </p:to>
                                    </p:set>
                                    <p:anim calcmode="lin" valueType="num">
                                      <p:cBhvr additive="base">
                                        <p:cTn id="19" dur="500" fill="hold"/>
                                        <p:tgtEl>
                                          <p:spTgt spid="77843"/>
                                        </p:tgtEl>
                                        <p:attrNameLst>
                                          <p:attrName>ppt_x</p:attrName>
                                        </p:attrNameLst>
                                      </p:cBhvr>
                                      <p:tavLst>
                                        <p:tav tm="0">
                                          <p:val>
                                            <p:strVal val="0-#ppt_w/2"/>
                                          </p:val>
                                        </p:tav>
                                        <p:tav tm="100000">
                                          <p:val>
                                            <p:strVal val="#ppt_x"/>
                                          </p:val>
                                        </p:tav>
                                      </p:tavLst>
                                    </p:anim>
                                    <p:anim calcmode="lin" valueType="num">
                                      <p:cBhvr additive="base">
                                        <p:cTn id="20"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44"/>
                                        </p:tgtEl>
                                        <p:attrNameLst>
                                          <p:attrName>style.visibility</p:attrName>
                                        </p:attrNameLst>
                                      </p:cBhvr>
                                      <p:to>
                                        <p:strVal val="visible"/>
                                      </p:to>
                                    </p:set>
                                    <p:anim calcmode="lin" valueType="num">
                                      <p:cBhvr additive="base">
                                        <p:cTn id="25" dur="500" fill="hold"/>
                                        <p:tgtEl>
                                          <p:spTgt spid="77844"/>
                                        </p:tgtEl>
                                        <p:attrNameLst>
                                          <p:attrName>ppt_x</p:attrName>
                                        </p:attrNameLst>
                                      </p:cBhvr>
                                      <p:tavLst>
                                        <p:tav tm="0">
                                          <p:val>
                                            <p:strVal val="0-#ppt_w/2"/>
                                          </p:val>
                                        </p:tav>
                                        <p:tav tm="100000">
                                          <p:val>
                                            <p:strVal val="#ppt_x"/>
                                          </p:val>
                                        </p:tav>
                                      </p:tavLst>
                                    </p:anim>
                                    <p:anim calcmode="lin" valueType="num">
                                      <p:cBhvr additive="base">
                                        <p:cTn id="26" dur="500" fill="hold"/>
                                        <p:tgtEl>
                                          <p:spTgt spid="77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1" grpId="0"/>
      <p:bldP spid="77842" grpId="0"/>
      <p:bldP spid="77843" grpId="0"/>
      <p:bldP spid="7784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885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链地址法（拉链法）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思想：将所有关键字为同义词的记录存储在一个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单链表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中，并用一维数组存放头指针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方法：设散列地址在区间</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[0,m-1]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上，以每个散列地址作为一个指针，指向一个链，即分配指针数组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HTP[m]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，建立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个空链表，由散列函数对关键字运算后，映射到同一散列地址</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的同义词均加入到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HTP[i]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指向的链表中</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链地址法不会产生</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堆积</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现象，因而平均查找长度比较短；</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由于链地址法中各单链表上的结点空间是动态申请的，故它更适合于造表前无法确定表长的情况；</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在链地址法构造的散列表中，在单链表中对结点进行删除操作易于实现。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Effect transition="in" filter="wipe(up)">
                                      <p:cBhvr>
                                        <p:cTn id="7" dur="500"/>
                                        <p:tgtEl>
                                          <p:spTgt spid="78851">
                                            <p:txEl>
                                              <p:charRg st="0" end="1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8851">
                                            <p:txEl>
                                              <p:charRg st="10" end="48"/>
                                            </p:txEl>
                                          </p:spTgt>
                                        </p:tgtEl>
                                        <p:attrNameLst>
                                          <p:attrName>style.visibility</p:attrName>
                                        </p:attrNameLst>
                                      </p:cBhvr>
                                      <p:to>
                                        <p:strVal val="visible"/>
                                      </p:to>
                                    </p:set>
                                    <p:animEffect transition="in" filter="wipe(up)">
                                      <p:cBhvr>
                                        <p:cTn id="11" dur="500"/>
                                        <p:tgtEl>
                                          <p:spTgt spid="78851">
                                            <p:txEl>
                                              <p:charRg st="10" end="48"/>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8851">
                                            <p:txEl>
                                              <p:charRg st="48" end="154"/>
                                            </p:txEl>
                                          </p:spTgt>
                                        </p:tgtEl>
                                        <p:attrNameLst>
                                          <p:attrName>style.visibility</p:attrName>
                                        </p:attrNameLst>
                                      </p:cBhvr>
                                      <p:to>
                                        <p:strVal val="visible"/>
                                      </p:to>
                                    </p:set>
                                    <p:animEffect transition="in" filter="wipe(up)">
                                      <p:cBhvr>
                                        <p:cTn id="15" dur="500"/>
                                        <p:tgtEl>
                                          <p:spTgt spid="78851">
                                            <p:txEl>
                                              <p:charRg st="48" end="15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8851">
                                            <p:txEl>
                                              <p:charRg st="154" end="157"/>
                                            </p:txEl>
                                          </p:spTgt>
                                        </p:tgtEl>
                                        <p:attrNameLst>
                                          <p:attrName>style.visibility</p:attrName>
                                        </p:attrNameLst>
                                      </p:cBhvr>
                                      <p:to>
                                        <p:strVal val="visible"/>
                                      </p:to>
                                    </p:set>
                                    <p:animEffect transition="in" filter="wipe(up)">
                                      <p:cBhvr>
                                        <p:cTn id="19" dur="500"/>
                                        <p:tgtEl>
                                          <p:spTgt spid="78851">
                                            <p:txEl>
                                              <p:charRg st="154" end="15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8851">
                                            <p:txEl>
                                              <p:charRg st="157" end="183"/>
                                            </p:txEl>
                                          </p:spTgt>
                                        </p:tgtEl>
                                        <p:attrNameLst>
                                          <p:attrName>style.visibility</p:attrName>
                                        </p:attrNameLst>
                                      </p:cBhvr>
                                      <p:to>
                                        <p:strVal val="visible"/>
                                      </p:to>
                                    </p:set>
                                    <p:animEffect transition="in" filter="wipe(up)">
                                      <p:cBhvr>
                                        <p:cTn id="23" dur="500"/>
                                        <p:tgtEl>
                                          <p:spTgt spid="78851">
                                            <p:txEl>
                                              <p:charRg st="157" end="183"/>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8851">
                                            <p:txEl>
                                              <p:charRg st="183" end="227"/>
                                            </p:txEl>
                                          </p:spTgt>
                                        </p:tgtEl>
                                        <p:attrNameLst>
                                          <p:attrName>style.visibility</p:attrName>
                                        </p:attrNameLst>
                                      </p:cBhvr>
                                      <p:to>
                                        <p:strVal val="visible"/>
                                      </p:to>
                                    </p:set>
                                    <p:animEffect transition="in" filter="wipe(up)">
                                      <p:cBhvr>
                                        <p:cTn id="27" dur="500"/>
                                        <p:tgtEl>
                                          <p:spTgt spid="78851">
                                            <p:txEl>
                                              <p:charRg st="183" end="227"/>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8851">
                                            <p:txEl>
                                              <p:charRg st="227" end="261"/>
                                            </p:txEl>
                                          </p:spTgt>
                                        </p:tgtEl>
                                        <p:attrNameLst>
                                          <p:attrName>style.visibility</p:attrName>
                                        </p:attrNameLst>
                                      </p:cBhvr>
                                      <p:to>
                                        <p:strVal val="visible"/>
                                      </p:to>
                                    </p:set>
                                    <p:animEffect transition="in" filter="wipe(up)">
                                      <p:cBhvr>
                                        <p:cTn id="31" dur="500"/>
                                        <p:tgtEl>
                                          <p:spTgt spid="78851">
                                            <p:txEl>
                                              <p:charRg st="227" end="2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处理冲突的方法</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0899" name="Rectangle 3"/>
          <p:cNvSpPr>
            <a:spLocks noGrp="1"/>
          </p:cNvSpPr>
          <p:nvPr>
            <p:ph type="body" idx="4294967295"/>
          </p:nvPr>
        </p:nvSpPr>
        <p:spPr>
          <a:xfrm>
            <a:off x="179388" y="1125538"/>
            <a:ext cx="8713787" cy="5472112"/>
          </a:xfrm>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设关键字序列为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47,7,29,11,16,92,22,8,3,50,37,89,21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，散列函数为：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H(key)=key mod 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链地址法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处理冲突构造这组关键字的散列表。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900" name="Text Box 5"/>
          <p:cNvSpPr txBox="1"/>
          <p:nvPr/>
        </p:nvSpPr>
        <p:spPr>
          <a:xfrm>
            <a:off x="460375" y="2492375"/>
            <a:ext cx="4040188" cy="3368675"/>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lnSpc>
                <a:spcPct val="110000"/>
              </a:lnSpc>
              <a:spcBef>
                <a:spcPts val="600"/>
              </a:spcBef>
              <a:buFont typeface="Arial" panose="020B0604020202020204" pitchFamily="34" charset="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因为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H(key)=key mod 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的值域为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，故散列表为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HTP[11]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。当把</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的关键字插入到第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个链表时，既可插在链表的头部，也可插在链表的尾部。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4"/>
          <p:cNvGrpSpPr/>
          <p:nvPr/>
        </p:nvGrpSpPr>
        <p:grpSpPr>
          <a:xfrm>
            <a:off x="4932363" y="2133600"/>
            <a:ext cx="1035050" cy="4154488"/>
            <a:chOff x="4932363" y="2133600"/>
            <a:chExt cx="1035049" cy="4154488"/>
          </a:xfrm>
        </p:grpSpPr>
        <p:sp>
          <p:nvSpPr>
            <p:cNvPr id="85065" name="Rectangle 7"/>
            <p:cNvSpPr/>
            <p:nvPr/>
          </p:nvSpPr>
          <p:spPr>
            <a:xfrm>
              <a:off x="5375275" y="2224088"/>
              <a:ext cx="592137" cy="39655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b="1" dirty="0">
                <a:latin typeface="Verdana" panose="020B0604030504040204" pitchFamily="34" charset="0"/>
                <a:ea typeface="宋体" panose="02010600030101010101" pitchFamily="2" charset="-122"/>
              </a:endParaRPr>
            </a:p>
          </p:txBody>
        </p:sp>
        <p:sp>
          <p:nvSpPr>
            <p:cNvPr id="85066" name="Line 8"/>
            <p:cNvSpPr/>
            <p:nvPr/>
          </p:nvSpPr>
          <p:spPr>
            <a:xfrm>
              <a:off x="5375275" y="2584450"/>
              <a:ext cx="592137" cy="0"/>
            </a:xfrm>
            <a:prstGeom prst="line">
              <a:avLst/>
            </a:prstGeom>
            <a:ln w="9525" cap="flat" cmpd="sng">
              <a:solidFill>
                <a:schemeClr val="tx1"/>
              </a:solidFill>
              <a:prstDash val="solid"/>
              <a:headEnd type="none" w="med" len="med"/>
              <a:tailEnd type="none" w="med" len="med"/>
            </a:ln>
          </p:spPr>
        </p:sp>
        <p:sp>
          <p:nvSpPr>
            <p:cNvPr id="85067" name="Line 9"/>
            <p:cNvSpPr/>
            <p:nvPr/>
          </p:nvSpPr>
          <p:spPr>
            <a:xfrm>
              <a:off x="5375275" y="2943225"/>
              <a:ext cx="592137" cy="0"/>
            </a:xfrm>
            <a:prstGeom prst="line">
              <a:avLst/>
            </a:prstGeom>
            <a:ln w="9525" cap="flat" cmpd="sng">
              <a:solidFill>
                <a:schemeClr val="tx1"/>
              </a:solidFill>
              <a:prstDash val="solid"/>
              <a:headEnd type="none" w="med" len="med"/>
              <a:tailEnd type="none" w="med" len="med"/>
            </a:ln>
          </p:spPr>
        </p:sp>
        <p:sp>
          <p:nvSpPr>
            <p:cNvPr id="85068" name="Line 10"/>
            <p:cNvSpPr/>
            <p:nvPr/>
          </p:nvSpPr>
          <p:spPr>
            <a:xfrm>
              <a:off x="5375275" y="3305175"/>
              <a:ext cx="592137" cy="0"/>
            </a:xfrm>
            <a:prstGeom prst="line">
              <a:avLst/>
            </a:prstGeom>
            <a:ln w="9525" cap="flat" cmpd="sng">
              <a:solidFill>
                <a:schemeClr val="tx1"/>
              </a:solidFill>
              <a:prstDash val="solid"/>
              <a:headEnd type="none" w="med" len="med"/>
              <a:tailEnd type="none" w="med" len="med"/>
            </a:ln>
          </p:spPr>
        </p:sp>
        <p:sp>
          <p:nvSpPr>
            <p:cNvPr id="85069" name="Line 11"/>
            <p:cNvSpPr/>
            <p:nvPr/>
          </p:nvSpPr>
          <p:spPr>
            <a:xfrm>
              <a:off x="5375275" y="3665538"/>
              <a:ext cx="592137" cy="0"/>
            </a:xfrm>
            <a:prstGeom prst="line">
              <a:avLst/>
            </a:prstGeom>
            <a:ln w="9525" cap="flat" cmpd="sng">
              <a:solidFill>
                <a:schemeClr val="tx1"/>
              </a:solidFill>
              <a:prstDash val="solid"/>
              <a:headEnd type="none" w="med" len="med"/>
              <a:tailEnd type="none" w="med" len="med"/>
            </a:ln>
          </p:spPr>
        </p:sp>
        <p:sp>
          <p:nvSpPr>
            <p:cNvPr id="85070" name="Line 12"/>
            <p:cNvSpPr/>
            <p:nvPr/>
          </p:nvSpPr>
          <p:spPr>
            <a:xfrm>
              <a:off x="5375275" y="4025900"/>
              <a:ext cx="592137" cy="0"/>
            </a:xfrm>
            <a:prstGeom prst="line">
              <a:avLst/>
            </a:prstGeom>
            <a:ln w="9525" cap="flat" cmpd="sng">
              <a:solidFill>
                <a:schemeClr val="tx1"/>
              </a:solidFill>
              <a:prstDash val="solid"/>
              <a:headEnd type="none" w="med" len="med"/>
              <a:tailEnd type="none" w="med" len="med"/>
            </a:ln>
          </p:spPr>
        </p:sp>
        <p:sp>
          <p:nvSpPr>
            <p:cNvPr id="85071" name="Line 13"/>
            <p:cNvSpPr/>
            <p:nvPr/>
          </p:nvSpPr>
          <p:spPr>
            <a:xfrm>
              <a:off x="5375275" y="4386263"/>
              <a:ext cx="592137" cy="0"/>
            </a:xfrm>
            <a:prstGeom prst="line">
              <a:avLst/>
            </a:prstGeom>
            <a:ln w="9525" cap="flat" cmpd="sng">
              <a:solidFill>
                <a:schemeClr val="tx1"/>
              </a:solidFill>
              <a:prstDash val="solid"/>
              <a:headEnd type="none" w="med" len="med"/>
              <a:tailEnd type="none" w="med" len="med"/>
            </a:ln>
          </p:spPr>
        </p:sp>
        <p:sp>
          <p:nvSpPr>
            <p:cNvPr id="85072" name="Line 14"/>
            <p:cNvSpPr/>
            <p:nvPr/>
          </p:nvSpPr>
          <p:spPr>
            <a:xfrm>
              <a:off x="5375275" y="4748213"/>
              <a:ext cx="592137" cy="0"/>
            </a:xfrm>
            <a:prstGeom prst="line">
              <a:avLst/>
            </a:prstGeom>
            <a:ln w="9525" cap="flat" cmpd="sng">
              <a:solidFill>
                <a:schemeClr val="tx1"/>
              </a:solidFill>
              <a:prstDash val="solid"/>
              <a:headEnd type="none" w="med" len="med"/>
              <a:tailEnd type="none" w="med" len="med"/>
            </a:ln>
          </p:spPr>
        </p:sp>
        <p:sp>
          <p:nvSpPr>
            <p:cNvPr id="85073" name="Line 15"/>
            <p:cNvSpPr/>
            <p:nvPr/>
          </p:nvSpPr>
          <p:spPr>
            <a:xfrm>
              <a:off x="5375275" y="5106988"/>
              <a:ext cx="592137" cy="0"/>
            </a:xfrm>
            <a:prstGeom prst="line">
              <a:avLst/>
            </a:prstGeom>
            <a:ln w="9525" cap="flat" cmpd="sng">
              <a:solidFill>
                <a:schemeClr val="tx1"/>
              </a:solidFill>
              <a:prstDash val="solid"/>
              <a:headEnd type="none" w="med" len="med"/>
              <a:tailEnd type="none" w="med" len="med"/>
            </a:ln>
          </p:spPr>
        </p:sp>
        <p:sp>
          <p:nvSpPr>
            <p:cNvPr id="85074" name="Line 16"/>
            <p:cNvSpPr/>
            <p:nvPr/>
          </p:nvSpPr>
          <p:spPr>
            <a:xfrm>
              <a:off x="5375275" y="5468938"/>
              <a:ext cx="592137" cy="0"/>
            </a:xfrm>
            <a:prstGeom prst="line">
              <a:avLst/>
            </a:prstGeom>
            <a:ln w="9525" cap="flat" cmpd="sng">
              <a:solidFill>
                <a:schemeClr val="tx1"/>
              </a:solidFill>
              <a:prstDash val="solid"/>
              <a:headEnd type="none" w="med" len="med"/>
              <a:tailEnd type="none" w="med" len="med"/>
            </a:ln>
          </p:spPr>
        </p:sp>
        <p:sp>
          <p:nvSpPr>
            <p:cNvPr id="85075" name="Line 17"/>
            <p:cNvSpPr/>
            <p:nvPr/>
          </p:nvSpPr>
          <p:spPr>
            <a:xfrm>
              <a:off x="5375275" y="5829300"/>
              <a:ext cx="592137" cy="0"/>
            </a:xfrm>
            <a:prstGeom prst="line">
              <a:avLst/>
            </a:prstGeom>
            <a:ln w="9525" cap="flat" cmpd="sng">
              <a:solidFill>
                <a:schemeClr val="tx1"/>
              </a:solidFill>
              <a:prstDash val="solid"/>
              <a:headEnd type="none" w="med" len="med"/>
              <a:tailEnd type="none" w="med" len="med"/>
            </a:ln>
          </p:spPr>
        </p:sp>
        <p:sp>
          <p:nvSpPr>
            <p:cNvPr id="85076" name="Line 18"/>
            <p:cNvSpPr/>
            <p:nvPr/>
          </p:nvSpPr>
          <p:spPr>
            <a:xfrm>
              <a:off x="5375275" y="6189663"/>
              <a:ext cx="592137" cy="0"/>
            </a:xfrm>
            <a:prstGeom prst="line">
              <a:avLst/>
            </a:prstGeom>
            <a:ln w="9525" cap="flat" cmpd="sng">
              <a:solidFill>
                <a:schemeClr val="tx1"/>
              </a:solidFill>
              <a:prstDash val="solid"/>
              <a:headEnd type="none" w="med" len="med"/>
              <a:tailEnd type="none" w="med" len="med"/>
            </a:ln>
          </p:spPr>
        </p:sp>
        <p:sp>
          <p:nvSpPr>
            <p:cNvPr id="85077" name="Text Box 19"/>
            <p:cNvSpPr txBox="1"/>
            <p:nvPr/>
          </p:nvSpPr>
          <p:spPr>
            <a:xfrm>
              <a:off x="4932363" y="2133600"/>
              <a:ext cx="441325" cy="41544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 </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a:t>
              </a:r>
              <a:endParaRPr lang="en-US" altLang="zh-CN" sz="2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10</a:t>
              </a:r>
              <a:endParaRPr lang="en-US" altLang="zh-CN" sz="2000" b="1" dirty="0">
                <a:latin typeface="Times New Roman" panose="02020603050405020304" pitchFamily="18" charset="0"/>
                <a:ea typeface="宋体" panose="02010600030101010101" pitchFamily="2" charset="-122"/>
              </a:endParaRPr>
            </a:p>
          </p:txBody>
        </p:sp>
      </p:grpSp>
      <p:grpSp>
        <p:nvGrpSpPr>
          <p:cNvPr id="3" name="组合 2"/>
          <p:cNvGrpSpPr/>
          <p:nvPr/>
        </p:nvGrpSpPr>
        <p:grpSpPr>
          <a:xfrm>
            <a:off x="6999288" y="2214563"/>
            <a:ext cx="1379537" cy="346075"/>
            <a:chOff x="5770563" y="2197100"/>
            <a:chExt cx="1379537" cy="346075"/>
          </a:xfrm>
        </p:grpSpPr>
        <p:sp>
          <p:nvSpPr>
            <p:cNvPr id="85062" name="Rectangle 21"/>
            <p:cNvSpPr/>
            <p:nvPr/>
          </p:nvSpPr>
          <p:spPr>
            <a:xfrm>
              <a:off x="6180138" y="2197100"/>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22</a:t>
              </a:r>
              <a:endParaRPr lang="en-US" altLang="zh-CN" sz="2000" b="1" dirty="0">
                <a:latin typeface="Times New Roman" panose="02020603050405020304" pitchFamily="18" charset="0"/>
                <a:ea typeface="宋体" panose="02010600030101010101" pitchFamily="2" charset="-122"/>
              </a:endParaRPr>
            </a:p>
          </p:txBody>
        </p:sp>
        <p:sp>
          <p:nvSpPr>
            <p:cNvPr id="85063" name="Line 22"/>
            <p:cNvSpPr/>
            <p:nvPr/>
          </p:nvSpPr>
          <p:spPr>
            <a:xfrm>
              <a:off x="6689725" y="2197100"/>
              <a:ext cx="0" cy="346075"/>
            </a:xfrm>
            <a:prstGeom prst="line">
              <a:avLst/>
            </a:prstGeom>
            <a:ln w="9525" cap="flat" cmpd="sng">
              <a:solidFill>
                <a:schemeClr val="tx1"/>
              </a:solidFill>
              <a:prstDash val="solid"/>
              <a:headEnd type="none" w="med" len="med"/>
              <a:tailEnd type="none" w="med" len="med"/>
            </a:ln>
          </p:spPr>
        </p:sp>
        <p:sp>
          <p:nvSpPr>
            <p:cNvPr id="85064" name="Line 23"/>
            <p:cNvSpPr/>
            <p:nvPr/>
          </p:nvSpPr>
          <p:spPr>
            <a:xfrm>
              <a:off x="5770563" y="2378075"/>
              <a:ext cx="409575" cy="0"/>
            </a:xfrm>
            <a:prstGeom prst="line">
              <a:avLst/>
            </a:prstGeom>
            <a:ln w="9525" cap="flat" cmpd="sng">
              <a:solidFill>
                <a:schemeClr val="tx1"/>
              </a:solidFill>
              <a:prstDash val="solid"/>
              <a:headEnd type="none" w="med" len="med"/>
              <a:tailEnd type="triangle" w="med" len="med"/>
            </a:ln>
          </p:spPr>
        </p:sp>
      </p:grpSp>
      <p:grpSp>
        <p:nvGrpSpPr>
          <p:cNvPr id="4" name="组合 5"/>
          <p:cNvGrpSpPr/>
          <p:nvPr/>
        </p:nvGrpSpPr>
        <p:grpSpPr>
          <a:xfrm>
            <a:off x="7019925" y="3281363"/>
            <a:ext cx="1379538" cy="346075"/>
            <a:chOff x="5788025" y="3263900"/>
            <a:chExt cx="1379537" cy="346075"/>
          </a:xfrm>
        </p:grpSpPr>
        <p:sp>
          <p:nvSpPr>
            <p:cNvPr id="85059" name="Rectangle 33"/>
            <p:cNvSpPr/>
            <p:nvPr/>
          </p:nvSpPr>
          <p:spPr>
            <a:xfrm>
              <a:off x="6197600" y="3263900"/>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85060" name="Line 34"/>
            <p:cNvSpPr/>
            <p:nvPr/>
          </p:nvSpPr>
          <p:spPr>
            <a:xfrm>
              <a:off x="6707187" y="3263900"/>
              <a:ext cx="0" cy="346075"/>
            </a:xfrm>
            <a:prstGeom prst="line">
              <a:avLst/>
            </a:prstGeom>
            <a:ln w="9525" cap="flat" cmpd="sng">
              <a:solidFill>
                <a:schemeClr val="tx1"/>
              </a:solidFill>
              <a:prstDash val="solid"/>
              <a:headEnd type="none" w="med" len="med"/>
              <a:tailEnd type="none" w="med" len="med"/>
            </a:ln>
          </p:spPr>
        </p:sp>
        <p:sp>
          <p:nvSpPr>
            <p:cNvPr id="85061" name="Line 35"/>
            <p:cNvSpPr/>
            <p:nvPr/>
          </p:nvSpPr>
          <p:spPr>
            <a:xfrm>
              <a:off x="5788025" y="3444875"/>
              <a:ext cx="409575" cy="0"/>
            </a:xfrm>
            <a:prstGeom prst="line">
              <a:avLst/>
            </a:prstGeom>
            <a:ln w="9525" cap="flat" cmpd="sng">
              <a:solidFill>
                <a:schemeClr val="tx1"/>
              </a:solidFill>
              <a:prstDash val="solid"/>
              <a:headEnd type="none" w="med" len="med"/>
              <a:tailEnd type="triangle" w="med" len="med"/>
            </a:ln>
          </p:spPr>
        </p:sp>
      </p:grpSp>
      <p:grpSp>
        <p:nvGrpSpPr>
          <p:cNvPr id="5" name="组合 11"/>
          <p:cNvGrpSpPr/>
          <p:nvPr/>
        </p:nvGrpSpPr>
        <p:grpSpPr>
          <a:xfrm>
            <a:off x="7092950" y="4778375"/>
            <a:ext cx="1379538" cy="358775"/>
            <a:chOff x="5791200" y="4797426"/>
            <a:chExt cx="1379537" cy="359766"/>
          </a:xfrm>
        </p:grpSpPr>
        <p:sp>
          <p:nvSpPr>
            <p:cNvPr id="85056" name="Rectangle 41"/>
            <p:cNvSpPr/>
            <p:nvPr/>
          </p:nvSpPr>
          <p:spPr>
            <a:xfrm>
              <a:off x="6200775" y="4797426"/>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29</a:t>
              </a:r>
              <a:endParaRPr lang="en-US" altLang="zh-CN" sz="2000" b="1" dirty="0">
                <a:latin typeface="Times New Roman" panose="02020603050405020304" pitchFamily="18" charset="0"/>
                <a:ea typeface="宋体" panose="02010600030101010101" pitchFamily="2" charset="-122"/>
              </a:endParaRPr>
            </a:p>
          </p:txBody>
        </p:sp>
        <p:sp>
          <p:nvSpPr>
            <p:cNvPr id="85057" name="Line 42"/>
            <p:cNvSpPr/>
            <p:nvPr/>
          </p:nvSpPr>
          <p:spPr>
            <a:xfrm>
              <a:off x="6710362" y="4811117"/>
              <a:ext cx="0" cy="346075"/>
            </a:xfrm>
            <a:prstGeom prst="line">
              <a:avLst/>
            </a:prstGeom>
            <a:ln w="9525" cap="flat" cmpd="sng">
              <a:solidFill>
                <a:schemeClr val="tx1"/>
              </a:solidFill>
              <a:prstDash val="solid"/>
              <a:headEnd type="none" w="med" len="med"/>
              <a:tailEnd type="none" w="med" len="med"/>
            </a:ln>
          </p:spPr>
        </p:sp>
        <p:sp>
          <p:nvSpPr>
            <p:cNvPr id="85058" name="Line 43"/>
            <p:cNvSpPr/>
            <p:nvPr/>
          </p:nvSpPr>
          <p:spPr>
            <a:xfrm>
              <a:off x="5791200" y="4948238"/>
              <a:ext cx="409575" cy="0"/>
            </a:xfrm>
            <a:prstGeom prst="line">
              <a:avLst/>
            </a:prstGeom>
            <a:ln w="9525" cap="flat" cmpd="sng">
              <a:solidFill>
                <a:schemeClr val="tx1"/>
              </a:solidFill>
              <a:prstDash val="solid"/>
              <a:headEnd type="none" w="med" len="med"/>
              <a:tailEnd type="triangle" w="med" len="med"/>
            </a:ln>
          </p:spPr>
        </p:sp>
      </p:grpSp>
      <p:grpSp>
        <p:nvGrpSpPr>
          <p:cNvPr id="6" name="组合 12"/>
          <p:cNvGrpSpPr/>
          <p:nvPr/>
        </p:nvGrpSpPr>
        <p:grpSpPr>
          <a:xfrm>
            <a:off x="5795963" y="5137150"/>
            <a:ext cx="1366837" cy="346075"/>
            <a:chOff x="5807075" y="5170488"/>
            <a:chExt cx="1366837" cy="346075"/>
          </a:xfrm>
        </p:grpSpPr>
        <p:sp>
          <p:nvSpPr>
            <p:cNvPr id="85053" name="Rectangle 53"/>
            <p:cNvSpPr/>
            <p:nvPr/>
          </p:nvSpPr>
          <p:spPr>
            <a:xfrm>
              <a:off x="6203950" y="5170488"/>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85054" name="Line 54"/>
            <p:cNvSpPr/>
            <p:nvPr/>
          </p:nvSpPr>
          <p:spPr>
            <a:xfrm>
              <a:off x="6710468" y="5170488"/>
              <a:ext cx="0" cy="346075"/>
            </a:xfrm>
            <a:prstGeom prst="line">
              <a:avLst/>
            </a:prstGeom>
            <a:ln w="9525" cap="flat" cmpd="sng">
              <a:solidFill>
                <a:schemeClr val="tx1"/>
              </a:solidFill>
              <a:prstDash val="solid"/>
              <a:headEnd type="none" w="med" len="med"/>
              <a:tailEnd type="none" w="med" len="med"/>
            </a:ln>
          </p:spPr>
        </p:sp>
        <p:sp>
          <p:nvSpPr>
            <p:cNvPr id="85055" name="Line 55"/>
            <p:cNvSpPr/>
            <p:nvPr/>
          </p:nvSpPr>
          <p:spPr>
            <a:xfrm>
              <a:off x="5807075" y="5310188"/>
              <a:ext cx="409575" cy="0"/>
            </a:xfrm>
            <a:prstGeom prst="line">
              <a:avLst/>
            </a:prstGeom>
            <a:ln w="9525" cap="flat" cmpd="sng">
              <a:solidFill>
                <a:schemeClr val="tx1"/>
              </a:solidFill>
              <a:prstDash val="solid"/>
              <a:headEnd type="none" w="med" len="med"/>
              <a:tailEnd type="triangle" w="med" len="med"/>
            </a:ln>
          </p:spPr>
        </p:sp>
      </p:grpSp>
      <p:sp>
        <p:nvSpPr>
          <p:cNvPr id="83999" name="Text Box 60"/>
          <p:cNvSpPr txBox="1"/>
          <p:nvPr/>
        </p:nvSpPr>
        <p:spPr>
          <a:xfrm>
            <a:off x="6711950" y="223678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grpSp>
        <p:nvGrpSpPr>
          <p:cNvPr id="7" name="组合 4"/>
          <p:cNvGrpSpPr/>
          <p:nvPr/>
        </p:nvGrpSpPr>
        <p:grpSpPr>
          <a:xfrm>
            <a:off x="5795963" y="3281363"/>
            <a:ext cx="1379537" cy="346075"/>
            <a:chOff x="7368927" y="2737743"/>
            <a:chExt cx="1379537" cy="346075"/>
          </a:xfrm>
        </p:grpSpPr>
        <p:sp>
          <p:nvSpPr>
            <p:cNvPr id="85050" name="Rectangle 37"/>
            <p:cNvSpPr/>
            <p:nvPr/>
          </p:nvSpPr>
          <p:spPr>
            <a:xfrm>
              <a:off x="7778502" y="2737743"/>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85051" name="Line 38"/>
            <p:cNvSpPr/>
            <p:nvPr/>
          </p:nvSpPr>
          <p:spPr>
            <a:xfrm>
              <a:off x="8288089" y="2737743"/>
              <a:ext cx="0" cy="346075"/>
            </a:xfrm>
            <a:prstGeom prst="line">
              <a:avLst/>
            </a:prstGeom>
            <a:ln w="9525" cap="flat" cmpd="sng">
              <a:solidFill>
                <a:schemeClr val="tx1"/>
              </a:solidFill>
              <a:prstDash val="solid"/>
              <a:headEnd type="none" w="med" len="med"/>
              <a:tailEnd type="none" w="med" len="med"/>
            </a:ln>
          </p:spPr>
        </p:sp>
        <p:sp>
          <p:nvSpPr>
            <p:cNvPr id="85052" name="Line 39"/>
            <p:cNvSpPr/>
            <p:nvPr/>
          </p:nvSpPr>
          <p:spPr>
            <a:xfrm>
              <a:off x="7368927" y="2918718"/>
              <a:ext cx="409575" cy="0"/>
            </a:xfrm>
            <a:prstGeom prst="line">
              <a:avLst/>
            </a:prstGeom>
            <a:ln w="9525" cap="flat" cmpd="sng">
              <a:solidFill>
                <a:schemeClr val="tx1"/>
              </a:solidFill>
              <a:prstDash val="solid"/>
              <a:headEnd type="none" w="med" len="med"/>
              <a:tailEnd type="triangle" w="med" len="med"/>
            </a:ln>
          </p:spPr>
        </p:sp>
      </p:grpSp>
      <p:grpSp>
        <p:nvGrpSpPr>
          <p:cNvPr id="8" name="组合 10"/>
          <p:cNvGrpSpPr/>
          <p:nvPr/>
        </p:nvGrpSpPr>
        <p:grpSpPr>
          <a:xfrm>
            <a:off x="5784850" y="4768850"/>
            <a:ext cx="1379538" cy="346075"/>
            <a:chOff x="7005638" y="4767263"/>
            <a:chExt cx="1379537" cy="346075"/>
          </a:xfrm>
        </p:grpSpPr>
        <p:sp>
          <p:nvSpPr>
            <p:cNvPr id="85047" name="Rectangle 45"/>
            <p:cNvSpPr/>
            <p:nvPr/>
          </p:nvSpPr>
          <p:spPr>
            <a:xfrm>
              <a:off x="7415213" y="4767263"/>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85048" name="Line 46"/>
            <p:cNvSpPr/>
            <p:nvPr/>
          </p:nvSpPr>
          <p:spPr>
            <a:xfrm>
              <a:off x="7924800" y="4767263"/>
              <a:ext cx="0" cy="346075"/>
            </a:xfrm>
            <a:prstGeom prst="line">
              <a:avLst/>
            </a:prstGeom>
            <a:ln w="9525" cap="flat" cmpd="sng">
              <a:solidFill>
                <a:schemeClr val="tx1"/>
              </a:solidFill>
              <a:prstDash val="solid"/>
              <a:headEnd type="none" w="med" len="med"/>
              <a:tailEnd type="none" w="med" len="med"/>
            </a:ln>
          </p:spPr>
        </p:sp>
        <p:sp>
          <p:nvSpPr>
            <p:cNvPr id="85049" name="Line 47"/>
            <p:cNvSpPr/>
            <p:nvPr/>
          </p:nvSpPr>
          <p:spPr>
            <a:xfrm>
              <a:off x="7005638" y="4948238"/>
              <a:ext cx="409575" cy="0"/>
            </a:xfrm>
            <a:prstGeom prst="line">
              <a:avLst/>
            </a:prstGeom>
            <a:ln w="9525" cap="flat" cmpd="sng">
              <a:solidFill>
                <a:schemeClr val="tx1"/>
              </a:solidFill>
              <a:prstDash val="solid"/>
              <a:headEnd type="none" w="med" len="med"/>
              <a:tailEnd type="triangle" w="med" len="med"/>
            </a:ln>
          </p:spPr>
        </p:sp>
      </p:grpSp>
      <p:grpSp>
        <p:nvGrpSpPr>
          <p:cNvPr id="9" name="组合 8"/>
          <p:cNvGrpSpPr/>
          <p:nvPr/>
        </p:nvGrpSpPr>
        <p:grpSpPr>
          <a:xfrm>
            <a:off x="5795963" y="4017963"/>
            <a:ext cx="1379537" cy="346075"/>
            <a:chOff x="5789613" y="4019550"/>
            <a:chExt cx="1379537" cy="346075"/>
          </a:xfrm>
        </p:grpSpPr>
        <p:sp>
          <p:nvSpPr>
            <p:cNvPr id="85044" name="Rectangle 49"/>
            <p:cNvSpPr/>
            <p:nvPr/>
          </p:nvSpPr>
          <p:spPr>
            <a:xfrm>
              <a:off x="6199188" y="4019550"/>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16</a:t>
              </a:r>
              <a:endParaRPr lang="en-US" altLang="zh-CN" sz="2000" b="1" dirty="0">
                <a:latin typeface="Times New Roman" panose="02020603050405020304" pitchFamily="18" charset="0"/>
                <a:ea typeface="宋体" panose="02010600030101010101" pitchFamily="2" charset="-122"/>
              </a:endParaRPr>
            </a:p>
          </p:txBody>
        </p:sp>
        <p:sp>
          <p:nvSpPr>
            <p:cNvPr id="85045" name="Line 50"/>
            <p:cNvSpPr/>
            <p:nvPr/>
          </p:nvSpPr>
          <p:spPr>
            <a:xfrm>
              <a:off x="6708775" y="4019550"/>
              <a:ext cx="0" cy="346075"/>
            </a:xfrm>
            <a:prstGeom prst="line">
              <a:avLst/>
            </a:prstGeom>
            <a:ln w="9525" cap="flat" cmpd="sng">
              <a:solidFill>
                <a:schemeClr val="tx1"/>
              </a:solidFill>
              <a:prstDash val="solid"/>
              <a:headEnd type="none" w="med" len="med"/>
              <a:tailEnd type="none" w="med" len="med"/>
            </a:ln>
          </p:spPr>
        </p:sp>
        <p:sp>
          <p:nvSpPr>
            <p:cNvPr id="85046" name="Line 51"/>
            <p:cNvSpPr/>
            <p:nvPr/>
          </p:nvSpPr>
          <p:spPr>
            <a:xfrm>
              <a:off x="5789613" y="4200525"/>
              <a:ext cx="409575" cy="0"/>
            </a:xfrm>
            <a:prstGeom prst="line">
              <a:avLst/>
            </a:prstGeom>
            <a:ln w="9525" cap="flat" cmpd="sng">
              <a:solidFill>
                <a:schemeClr val="tx1"/>
              </a:solidFill>
              <a:prstDash val="solid"/>
              <a:headEnd type="none" w="med" len="med"/>
              <a:tailEnd type="triangle" w="med" len="med"/>
            </a:ln>
          </p:spPr>
        </p:sp>
      </p:grpSp>
      <p:grpSp>
        <p:nvGrpSpPr>
          <p:cNvPr id="10" name="组合 13"/>
          <p:cNvGrpSpPr/>
          <p:nvPr/>
        </p:nvGrpSpPr>
        <p:grpSpPr>
          <a:xfrm>
            <a:off x="5795963" y="5838825"/>
            <a:ext cx="1379537" cy="346075"/>
            <a:chOff x="5807075" y="5840413"/>
            <a:chExt cx="1379537" cy="346075"/>
          </a:xfrm>
        </p:grpSpPr>
        <p:sp>
          <p:nvSpPr>
            <p:cNvPr id="85041" name="Rectangle 57"/>
            <p:cNvSpPr/>
            <p:nvPr/>
          </p:nvSpPr>
          <p:spPr>
            <a:xfrm>
              <a:off x="6216650" y="5840413"/>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21</a:t>
              </a:r>
              <a:endParaRPr lang="en-US" altLang="zh-CN" sz="2000" b="1" dirty="0">
                <a:latin typeface="Times New Roman" panose="02020603050405020304" pitchFamily="18" charset="0"/>
                <a:ea typeface="宋体" panose="02010600030101010101" pitchFamily="2" charset="-122"/>
              </a:endParaRPr>
            </a:p>
          </p:txBody>
        </p:sp>
        <p:sp>
          <p:nvSpPr>
            <p:cNvPr id="85042" name="Line 58"/>
            <p:cNvSpPr/>
            <p:nvPr/>
          </p:nvSpPr>
          <p:spPr>
            <a:xfrm>
              <a:off x="6726237" y="5840413"/>
              <a:ext cx="0" cy="346075"/>
            </a:xfrm>
            <a:prstGeom prst="line">
              <a:avLst/>
            </a:prstGeom>
            <a:ln w="9525" cap="flat" cmpd="sng">
              <a:solidFill>
                <a:schemeClr val="tx1"/>
              </a:solidFill>
              <a:prstDash val="solid"/>
              <a:headEnd type="none" w="med" len="med"/>
              <a:tailEnd type="none" w="med" len="med"/>
            </a:ln>
          </p:spPr>
        </p:sp>
        <p:sp>
          <p:nvSpPr>
            <p:cNvPr id="85043" name="Line 59"/>
            <p:cNvSpPr/>
            <p:nvPr/>
          </p:nvSpPr>
          <p:spPr>
            <a:xfrm>
              <a:off x="5807075" y="6021388"/>
              <a:ext cx="409575" cy="0"/>
            </a:xfrm>
            <a:prstGeom prst="line">
              <a:avLst/>
            </a:prstGeom>
            <a:ln w="9525" cap="flat" cmpd="sng">
              <a:solidFill>
                <a:schemeClr val="tx1"/>
              </a:solidFill>
              <a:prstDash val="solid"/>
              <a:headEnd type="none" w="med" len="med"/>
              <a:tailEnd type="triangle" w="med" len="med"/>
            </a:ln>
          </p:spPr>
        </p:sp>
      </p:grpSp>
      <p:grpSp>
        <p:nvGrpSpPr>
          <p:cNvPr id="11" name="组合 7"/>
          <p:cNvGrpSpPr/>
          <p:nvPr/>
        </p:nvGrpSpPr>
        <p:grpSpPr>
          <a:xfrm>
            <a:off x="7019925" y="3644900"/>
            <a:ext cx="1379538" cy="346075"/>
            <a:chOff x="5791200" y="3648075"/>
            <a:chExt cx="1379537" cy="346075"/>
          </a:xfrm>
        </p:grpSpPr>
        <p:sp>
          <p:nvSpPr>
            <p:cNvPr id="85038" name="Rectangle 67"/>
            <p:cNvSpPr/>
            <p:nvPr/>
          </p:nvSpPr>
          <p:spPr>
            <a:xfrm>
              <a:off x="6200775" y="3648075"/>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37</a:t>
              </a:r>
              <a:endParaRPr lang="en-US" altLang="zh-CN" sz="2000" b="1" dirty="0">
                <a:latin typeface="Times New Roman" panose="02020603050405020304" pitchFamily="18" charset="0"/>
                <a:ea typeface="宋体" panose="02010600030101010101" pitchFamily="2" charset="-122"/>
              </a:endParaRPr>
            </a:p>
          </p:txBody>
        </p:sp>
        <p:sp>
          <p:nvSpPr>
            <p:cNvPr id="85039" name="Line 68"/>
            <p:cNvSpPr/>
            <p:nvPr/>
          </p:nvSpPr>
          <p:spPr>
            <a:xfrm>
              <a:off x="6710362" y="3648075"/>
              <a:ext cx="0" cy="346075"/>
            </a:xfrm>
            <a:prstGeom prst="line">
              <a:avLst/>
            </a:prstGeom>
            <a:ln w="9525" cap="flat" cmpd="sng">
              <a:solidFill>
                <a:schemeClr val="tx1"/>
              </a:solidFill>
              <a:prstDash val="solid"/>
              <a:headEnd type="none" w="med" len="med"/>
              <a:tailEnd type="none" w="med" len="med"/>
            </a:ln>
          </p:spPr>
        </p:sp>
        <p:sp>
          <p:nvSpPr>
            <p:cNvPr id="85040" name="Line 69"/>
            <p:cNvSpPr/>
            <p:nvPr/>
          </p:nvSpPr>
          <p:spPr>
            <a:xfrm>
              <a:off x="5791200" y="3829050"/>
              <a:ext cx="409575" cy="0"/>
            </a:xfrm>
            <a:prstGeom prst="line">
              <a:avLst/>
            </a:prstGeom>
            <a:ln w="9525" cap="flat" cmpd="sng">
              <a:solidFill>
                <a:schemeClr val="tx1"/>
              </a:solidFill>
              <a:prstDash val="solid"/>
              <a:headEnd type="none" w="med" len="med"/>
              <a:tailEnd type="triangle" w="med" len="med"/>
            </a:ln>
          </p:spPr>
        </p:sp>
      </p:grpSp>
      <p:grpSp>
        <p:nvGrpSpPr>
          <p:cNvPr id="12" name="组合 9"/>
          <p:cNvGrpSpPr/>
          <p:nvPr/>
        </p:nvGrpSpPr>
        <p:grpSpPr>
          <a:xfrm>
            <a:off x="5795963" y="4386263"/>
            <a:ext cx="1379537" cy="346075"/>
            <a:chOff x="5789613" y="4400550"/>
            <a:chExt cx="1379537" cy="346075"/>
          </a:xfrm>
        </p:grpSpPr>
        <p:sp>
          <p:nvSpPr>
            <p:cNvPr id="85035" name="Rectangle 75"/>
            <p:cNvSpPr/>
            <p:nvPr/>
          </p:nvSpPr>
          <p:spPr>
            <a:xfrm>
              <a:off x="6199188" y="4400550"/>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50</a:t>
              </a:r>
              <a:endParaRPr lang="en-US" altLang="zh-CN" sz="2000" b="1" dirty="0">
                <a:latin typeface="Times New Roman" panose="02020603050405020304" pitchFamily="18" charset="0"/>
                <a:ea typeface="宋体" panose="02010600030101010101" pitchFamily="2" charset="-122"/>
              </a:endParaRPr>
            </a:p>
          </p:txBody>
        </p:sp>
        <p:sp>
          <p:nvSpPr>
            <p:cNvPr id="85036" name="Line 76"/>
            <p:cNvSpPr/>
            <p:nvPr/>
          </p:nvSpPr>
          <p:spPr>
            <a:xfrm>
              <a:off x="6708775" y="4400550"/>
              <a:ext cx="0" cy="346075"/>
            </a:xfrm>
            <a:prstGeom prst="line">
              <a:avLst/>
            </a:prstGeom>
            <a:ln w="9525" cap="flat" cmpd="sng">
              <a:solidFill>
                <a:schemeClr val="tx1"/>
              </a:solidFill>
              <a:prstDash val="solid"/>
              <a:headEnd type="none" w="med" len="med"/>
              <a:tailEnd type="none" w="med" len="med"/>
            </a:ln>
          </p:spPr>
        </p:sp>
        <p:sp>
          <p:nvSpPr>
            <p:cNvPr id="85037" name="Line 77"/>
            <p:cNvSpPr/>
            <p:nvPr/>
          </p:nvSpPr>
          <p:spPr>
            <a:xfrm>
              <a:off x="5789613" y="4581525"/>
              <a:ext cx="409575" cy="0"/>
            </a:xfrm>
            <a:prstGeom prst="line">
              <a:avLst/>
            </a:prstGeom>
            <a:ln w="9525" cap="flat" cmpd="sng">
              <a:solidFill>
                <a:schemeClr val="tx1"/>
              </a:solidFill>
              <a:prstDash val="solid"/>
              <a:headEnd type="none" w="med" len="med"/>
              <a:tailEnd type="triangle" w="med" len="med"/>
            </a:ln>
          </p:spPr>
        </p:sp>
      </p:grpSp>
      <p:grpSp>
        <p:nvGrpSpPr>
          <p:cNvPr id="13" name="组合 6"/>
          <p:cNvGrpSpPr/>
          <p:nvPr/>
        </p:nvGrpSpPr>
        <p:grpSpPr>
          <a:xfrm>
            <a:off x="5795963" y="3643313"/>
            <a:ext cx="1379537" cy="346075"/>
            <a:chOff x="7005638" y="3648075"/>
            <a:chExt cx="1379537" cy="346075"/>
          </a:xfrm>
        </p:grpSpPr>
        <p:sp>
          <p:nvSpPr>
            <p:cNvPr id="85032" name="Rectangle 71"/>
            <p:cNvSpPr/>
            <p:nvPr/>
          </p:nvSpPr>
          <p:spPr>
            <a:xfrm>
              <a:off x="7415213" y="3648075"/>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92</a:t>
              </a:r>
              <a:endParaRPr lang="en-US" altLang="zh-CN" sz="2000" b="1" dirty="0">
                <a:latin typeface="Times New Roman" panose="02020603050405020304" pitchFamily="18" charset="0"/>
                <a:ea typeface="宋体" panose="02010600030101010101" pitchFamily="2" charset="-122"/>
              </a:endParaRPr>
            </a:p>
          </p:txBody>
        </p:sp>
        <p:sp>
          <p:nvSpPr>
            <p:cNvPr id="85033" name="Line 72"/>
            <p:cNvSpPr/>
            <p:nvPr/>
          </p:nvSpPr>
          <p:spPr>
            <a:xfrm>
              <a:off x="7924800" y="3648075"/>
              <a:ext cx="0" cy="346075"/>
            </a:xfrm>
            <a:prstGeom prst="line">
              <a:avLst/>
            </a:prstGeom>
            <a:ln w="9525" cap="flat" cmpd="sng">
              <a:solidFill>
                <a:schemeClr val="tx1"/>
              </a:solidFill>
              <a:prstDash val="solid"/>
              <a:headEnd type="none" w="med" len="med"/>
              <a:tailEnd type="none" w="med" len="med"/>
            </a:ln>
          </p:spPr>
        </p:sp>
        <p:sp>
          <p:nvSpPr>
            <p:cNvPr id="85034" name="Line 73"/>
            <p:cNvSpPr/>
            <p:nvPr/>
          </p:nvSpPr>
          <p:spPr>
            <a:xfrm>
              <a:off x="7005638" y="3829050"/>
              <a:ext cx="409575" cy="0"/>
            </a:xfrm>
            <a:prstGeom prst="line">
              <a:avLst/>
            </a:prstGeom>
            <a:ln w="9525" cap="flat" cmpd="sng">
              <a:solidFill>
                <a:schemeClr val="tx1"/>
              </a:solidFill>
              <a:prstDash val="solid"/>
              <a:headEnd type="none" w="med" len="med"/>
              <a:tailEnd type="triangle" w="med" len="med"/>
            </a:ln>
          </p:spPr>
        </p:sp>
      </p:grpSp>
      <p:grpSp>
        <p:nvGrpSpPr>
          <p:cNvPr id="14" name="组合 1"/>
          <p:cNvGrpSpPr/>
          <p:nvPr/>
        </p:nvGrpSpPr>
        <p:grpSpPr>
          <a:xfrm>
            <a:off x="5737225" y="2224088"/>
            <a:ext cx="1379538" cy="346075"/>
            <a:chOff x="6985000" y="2197100"/>
            <a:chExt cx="1379537" cy="346075"/>
          </a:xfrm>
        </p:grpSpPr>
        <p:sp>
          <p:nvSpPr>
            <p:cNvPr id="85029" name="Rectangle 25"/>
            <p:cNvSpPr/>
            <p:nvPr/>
          </p:nvSpPr>
          <p:spPr>
            <a:xfrm>
              <a:off x="7394575" y="2197100"/>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11</a:t>
              </a:r>
              <a:endParaRPr lang="en-US" altLang="zh-CN" sz="2000" b="1" dirty="0">
                <a:latin typeface="Times New Roman" panose="02020603050405020304" pitchFamily="18" charset="0"/>
                <a:ea typeface="宋体" panose="02010600030101010101" pitchFamily="2" charset="-122"/>
              </a:endParaRPr>
            </a:p>
          </p:txBody>
        </p:sp>
        <p:sp>
          <p:nvSpPr>
            <p:cNvPr id="85030" name="Line 26"/>
            <p:cNvSpPr/>
            <p:nvPr/>
          </p:nvSpPr>
          <p:spPr>
            <a:xfrm>
              <a:off x="7904162" y="2197100"/>
              <a:ext cx="0" cy="346075"/>
            </a:xfrm>
            <a:prstGeom prst="line">
              <a:avLst/>
            </a:prstGeom>
            <a:ln w="9525" cap="flat" cmpd="sng">
              <a:solidFill>
                <a:schemeClr val="tx1"/>
              </a:solidFill>
              <a:prstDash val="solid"/>
              <a:headEnd type="none" w="med" len="med"/>
              <a:tailEnd type="none" w="med" len="med"/>
            </a:ln>
          </p:spPr>
        </p:sp>
        <p:sp>
          <p:nvSpPr>
            <p:cNvPr id="85031" name="Line 27"/>
            <p:cNvSpPr/>
            <p:nvPr/>
          </p:nvSpPr>
          <p:spPr>
            <a:xfrm>
              <a:off x="6985000" y="2378075"/>
              <a:ext cx="409575" cy="0"/>
            </a:xfrm>
            <a:prstGeom prst="line">
              <a:avLst/>
            </a:prstGeom>
            <a:ln w="9525" cap="flat" cmpd="sng">
              <a:solidFill>
                <a:schemeClr val="tx1"/>
              </a:solidFill>
              <a:prstDash val="solid"/>
              <a:headEnd type="none" w="med" len="med"/>
              <a:tailEnd type="triangle" w="med" len="med"/>
            </a:ln>
          </p:spPr>
        </p:sp>
      </p:grpSp>
      <p:grpSp>
        <p:nvGrpSpPr>
          <p:cNvPr id="15" name="组合 3"/>
          <p:cNvGrpSpPr/>
          <p:nvPr/>
        </p:nvGrpSpPr>
        <p:grpSpPr>
          <a:xfrm>
            <a:off x="5741988" y="2601913"/>
            <a:ext cx="1379537" cy="346075"/>
            <a:chOff x="5762625" y="2574925"/>
            <a:chExt cx="1379537" cy="346075"/>
          </a:xfrm>
        </p:grpSpPr>
        <p:sp>
          <p:nvSpPr>
            <p:cNvPr id="85026" name="Rectangle 29"/>
            <p:cNvSpPr/>
            <p:nvPr/>
          </p:nvSpPr>
          <p:spPr>
            <a:xfrm>
              <a:off x="6172200" y="2574925"/>
              <a:ext cx="969962" cy="3460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89</a:t>
              </a:r>
              <a:endParaRPr lang="en-US" altLang="zh-CN" sz="2000" b="1" dirty="0">
                <a:latin typeface="Times New Roman" panose="02020603050405020304" pitchFamily="18" charset="0"/>
                <a:ea typeface="宋体" panose="02010600030101010101" pitchFamily="2" charset="-122"/>
              </a:endParaRPr>
            </a:p>
          </p:txBody>
        </p:sp>
        <p:sp>
          <p:nvSpPr>
            <p:cNvPr id="85027" name="Line 30"/>
            <p:cNvSpPr/>
            <p:nvPr/>
          </p:nvSpPr>
          <p:spPr>
            <a:xfrm>
              <a:off x="6681787" y="2574925"/>
              <a:ext cx="0" cy="346075"/>
            </a:xfrm>
            <a:prstGeom prst="line">
              <a:avLst/>
            </a:prstGeom>
            <a:ln w="9525" cap="flat" cmpd="sng">
              <a:solidFill>
                <a:schemeClr val="tx1"/>
              </a:solidFill>
              <a:prstDash val="solid"/>
              <a:headEnd type="none" w="med" len="med"/>
              <a:tailEnd type="none" w="med" len="med"/>
            </a:ln>
          </p:spPr>
        </p:sp>
        <p:sp>
          <p:nvSpPr>
            <p:cNvPr id="85028" name="Line 31"/>
            <p:cNvSpPr/>
            <p:nvPr/>
          </p:nvSpPr>
          <p:spPr>
            <a:xfrm>
              <a:off x="5762625" y="2755900"/>
              <a:ext cx="409575" cy="0"/>
            </a:xfrm>
            <a:prstGeom prst="line">
              <a:avLst/>
            </a:prstGeom>
            <a:ln w="9525" cap="flat" cmpd="sng">
              <a:solidFill>
                <a:schemeClr val="tx1"/>
              </a:solidFill>
              <a:prstDash val="solid"/>
              <a:headEnd type="none" w="med" len="med"/>
              <a:tailEnd type="triangle" w="med" len="med"/>
            </a:ln>
          </p:spPr>
        </p:sp>
      </p:grpSp>
      <p:sp>
        <p:nvSpPr>
          <p:cNvPr id="97" name="Text Box 60"/>
          <p:cNvSpPr txBox="1"/>
          <p:nvPr/>
        </p:nvSpPr>
        <p:spPr>
          <a:xfrm>
            <a:off x="6804025" y="3263900"/>
            <a:ext cx="307975" cy="40163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0" name="Text Box 60"/>
          <p:cNvSpPr txBox="1"/>
          <p:nvPr/>
        </p:nvSpPr>
        <p:spPr>
          <a:xfrm>
            <a:off x="6784975" y="479583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1" name="Text Box 60"/>
          <p:cNvSpPr txBox="1"/>
          <p:nvPr/>
        </p:nvSpPr>
        <p:spPr>
          <a:xfrm>
            <a:off x="8056563" y="479583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2" name="Text Box 60"/>
          <p:cNvSpPr txBox="1"/>
          <p:nvPr/>
        </p:nvSpPr>
        <p:spPr>
          <a:xfrm>
            <a:off x="6804025" y="4003675"/>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3" name="Text Box 60"/>
          <p:cNvSpPr txBox="1"/>
          <p:nvPr/>
        </p:nvSpPr>
        <p:spPr>
          <a:xfrm>
            <a:off x="6804025" y="3676650"/>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4" name="Text Box 60"/>
          <p:cNvSpPr txBox="1"/>
          <p:nvPr/>
        </p:nvSpPr>
        <p:spPr>
          <a:xfrm>
            <a:off x="7977188" y="2254250"/>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5" name="Text Box 60"/>
          <p:cNvSpPr txBox="1"/>
          <p:nvPr/>
        </p:nvSpPr>
        <p:spPr>
          <a:xfrm>
            <a:off x="6804025" y="5156200"/>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6" name="Text Box 60"/>
          <p:cNvSpPr txBox="1"/>
          <p:nvPr/>
        </p:nvSpPr>
        <p:spPr>
          <a:xfrm>
            <a:off x="8042275" y="3284538"/>
            <a:ext cx="309563"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7" name="Text Box 60"/>
          <p:cNvSpPr txBox="1"/>
          <p:nvPr/>
        </p:nvSpPr>
        <p:spPr>
          <a:xfrm>
            <a:off x="6804025" y="439578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8" name="Text Box 60"/>
          <p:cNvSpPr txBox="1"/>
          <p:nvPr/>
        </p:nvSpPr>
        <p:spPr>
          <a:xfrm>
            <a:off x="8027988" y="3662363"/>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09" name="Text Box 60"/>
          <p:cNvSpPr txBox="1"/>
          <p:nvPr/>
        </p:nvSpPr>
        <p:spPr>
          <a:xfrm>
            <a:off x="6732588" y="263683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10" name="Text Box 60"/>
          <p:cNvSpPr txBox="1"/>
          <p:nvPr/>
        </p:nvSpPr>
        <p:spPr>
          <a:xfrm>
            <a:off x="6818313" y="5875338"/>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11" name="Text Box 60"/>
          <p:cNvSpPr txBox="1"/>
          <p:nvPr/>
        </p:nvSpPr>
        <p:spPr>
          <a:xfrm>
            <a:off x="5508625" y="3006725"/>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
        <p:nvSpPr>
          <p:cNvPr id="112" name="Text Box 60"/>
          <p:cNvSpPr txBox="1"/>
          <p:nvPr/>
        </p:nvSpPr>
        <p:spPr>
          <a:xfrm>
            <a:off x="5508625" y="5495925"/>
            <a:ext cx="30797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Impact" panose="020B0806030902050204" pitchFamily="34" charset="0"/>
                <a:ea typeface="宋体" panose="02010600030101010101" pitchFamily="2" charset="-122"/>
              </a:rPr>
              <a:t>^</a:t>
            </a:r>
            <a:endParaRPr lang="en-US" altLang="zh-CN" sz="2000" b="1" dirty="0">
              <a:latin typeface="Impact" panose="020B080603090205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0899">
                                            <p:txEl>
                                              <p:charRg st="0" end="93"/>
                                            </p:txEl>
                                          </p:spTgt>
                                        </p:tgtEl>
                                        <p:attrNameLst>
                                          <p:attrName>style.visibility</p:attrName>
                                        </p:attrNameLst>
                                      </p:cBhvr>
                                      <p:to>
                                        <p:strVal val="visible"/>
                                      </p:to>
                                    </p:set>
                                    <p:animEffect transition="in" filter="wipe(up)">
                                      <p:cBhvr>
                                        <p:cTn id="7" dur="500"/>
                                        <p:tgtEl>
                                          <p:spTgt spid="80899">
                                            <p:txEl>
                                              <p:charRg st="0"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fade">
                                      <p:cBhvr>
                                        <p:cTn id="12" dur="500"/>
                                        <p:tgtEl>
                                          <p:spTgt spid="809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barn(inVertical)">
                                      <p:cBhvr>
                                        <p:cTn id="26" dur="500"/>
                                        <p:tgtEl>
                                          <p:spTgt spid="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500"/>
                            </p:stCondLst>
                            <p:childTnLst>
                              <p:par>
                                <p:cTn id="33" presetID="22" presetClass="entr" presetSubtype="4" fill="hold" grpId="1"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wipe(down)">
                                      <p:cBhvr>
                                        <p:cTn id="35" dur="500"/>
                                        <p:tgtEl>
                                          <p:spTgt spid="10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grpId="0" nodeType="clickEffect">
                                  <p:stCondLst>
                                    <p:cond delay="0"/>
                                  </p:stCondLst>
                                  <p:childTnLst>
                                    <p:animEffect transition="out" filter="barn(inVertical)">
                                      <p:cBhvr>
                                        <p:cTn id="39" dur="500"/>
                                        <p:tgtEl>
                                          <p:spTgt spid="100"/>
                                        </p:tgtEl>
                                      </p:cBhvr>
                                    </p:animEffect>
                                    <p:set>
                                      <p:cBhvr>
                                        <p:cTn id="40" dur="1" fill="hold">
                                          <p:stCondLst>
                                            <p:cond delay="499"/>
                                          </p:stCondLst>
                                        </p:cTn>
                                        <p:tgtEl>
                                          <p:spTgt spid="100"/>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1000"/>
                            </p:stCondLst>
                            <p:childTnLst>
                              <p:par>
                                <p:cTn id="46" presetID="16" presetClass="entr" presetSubtype="21" fill="hold" grpId="0" nodeType="after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barn(inVertical)">
                                      <p:cBhvr>
                                        <p:cTn id="48" dur="500"/>
                                        <p:tgtEl>
                                          <p:spTgt spid="10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500"/>
                            </p:stCondLst>
                            <p:childTnLst>
                              <p:par>
                                <p:cTn id="55" presetID="16" presetClass="entr" presetSubtype="21" fill="hold" grpId="0" nodeType="afterEffect">
                                  <p:stCondLst>
                                    <p:cond delay="0"/>
                                  </p:stCondLst>
                                  <p:childTnLst>
                                    <p:set>
                                      <p:cBhvr>
                                        <p:cTn id="56" dur="1" fill="hold">
                                          <p:stCondLst>
                                            <p:cond delay="0"/>
                                          </p:stCondLst>
                                        </p:cTn>
                                        <p:tgtEl>
                                          <p:spTgt spid="83999"/>
                                        </p:tgtEl>
                                        <p:attrNameLst>
                                          <p:attrName>style.visibility</p:attrName>
                                        </p:attrNameLst>
                                      </p:cBhvr>
                                      <p:to>
                                        <p:strVal val="visible"/>
                                      </p:to>
                                    </p:set>
                                    <p:animEffect transition="in" filter="barn(inVertical)">
                                      <p:cBhvr>
                                        <p:cTn id="57" dur="500"/>
                                        <p:tgtEl>
                                          <p:spTgt spid="8399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par>
                          <p:cTn id="63" fill="hold">
                            <p:stCondLst>
                              <p:cond delay="500"/>
                            </p:stCondLst>
                            <p:childTnLst>
                              <p:par>
                                <p:cTn id="64" presetID="16" presetClass="entr" presetSubtype="21" fill="hold" grpId="0" nodeType="after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barn(inVertical)">
                                      <p:cBhvr>
                                        <p:cTn id="66" dur="500"/>
                                        <p:tgtEl>
                                          <p:spTgt spid="10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par>
                          <p:cTn id="72" fill="hold">
                            <p:stCondLst>
                              <p:cond delay="500"/>
                            </p:stCondLst>
                            <p:childTnLst>
                              <p:par>
                                <p:cTn id="73" presetID="16" presetClass="entr" presetSubtype="21" fill="hold" grpId="0" nodeType="after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barn(inVertical)">
                                      <p:cBhvr>
                                        <p:cTn id="75" dur="500"/>
                                        <p:tgtEl>
                                          <p:spTgt spid="10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left)">
                                      <p:cBhvr>
                                        <p:cTn id="80" dur="500"/>
                                        <p:tgtEl>
                                          <p:spTgt spid="3"/>
                                        </p:tgtEl>
                                      </p:cBhvr>
                                    </p:animEffect>
                                  </p:childTnLst>
                                </p:cTn>
                              </p:par>
                            </p:childTnLst>
                          </p:cTn>
                        </p:par>
                        <p:par>
                          <p:cTn id="81" fill="hold">
                            <p:stCondLst>
                              <p:cond delay="500"/>
                            </p:stCondLst>
                            <p:childTnLst>
                              <p:par>
                                <p:cTn id="82" presetID="16" presetClass="entr" presetSubtype="21" fill="hold" grpId="0" nodeType="after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barn(inVertical)">
                                      <p:cBhvr>
                                        <p:cTn id="84" dur="500"/>
                                        <p:tgtEl>
                                          <p:spTgt spid="104"/>
                                        </p:tgtEl>
                                      </p:cBhvr>
                                    </p:animEffect>
                                  </p:childTnLst>
                                </p:cTn>
                              </p:par>
                            </p:childTnLst>
                          </p:cTn>
                        </p:par>
                        <p:par>
                          <p:cTn id="85" fill="hold">
                            <p:stCondLst>
                              <p:cond delay="1000"/>
                            </p:stCondLst>
                            <p:childTnLst>
                              <p:par>
                                <p:cTn id="86" presetID="16" presetClass="exit" presetSubtype="21" fill="hold" grpId="1" nodeType="afterEffect">
                                  <p:stCondLst>
                                    <p:cond delay="0"/>
                                  </p:stCondLst>
                                  <p:childTnLst>
                                    <p:animEffect transition="out" filter="barn(inVertical)">
                                      <p:cBhvr>
                                        <p:cTn id="87" dur="500"/>
                                        <p:tgtEl>
                                          <p:spTgt spid="83999"/>
                                        </p:tgtEl>
                                      </p:cBhvr>
                                    </p:animEffect>
                                    <p:set>
                                      <p:cBhvr>
                                        <p:cTn id="88" dur="1" fill="hold">
                                          <p:stCondLst>
                                            <p:cond delay="499"/>
                                          </p:stCondLst>
                                        </p:cTn>
                                        <p:tgtEl>
                                          <p:spTgt spid="8399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left)">
                                      <p:cBhvr>
                                        <p:cTn id="93" dur="500"/>
                                        <p:tgtEl>
                                          <p:spTgt spid="6"/>
                                        </p:tgtEl>
                                      </p:cBhvr>
                                    </p:animEffect>
                                  </p:childTnLst>
                                </p:cTn>
                              </p:par>
                            </p:childTnLst>
                          </p:cTn>
                        </p:par>
                        <p:par>
                          <p:cTn id="94" fill="hold">
                            <p:stCondLst>
                              <p:cond delay="500"/>
                            </p:stCondLst>
                            <p:childTnLst>
                              <p:par>
                                <p:cTn id="95" presetID="16" presetClass="entr" presetSubtype="21" fill="hold" grpId="0"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barn(inVertical)">
                                      <p:cBhvr>
                                        <p:cTn id="97" dur="500"/>
                                        <p:tgtEl>
                                          <p:spTgt spid="10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wipe(left)">
                                      <p:cBhvr>
                                        <p:cTn id="102" dur="500"/>
                                        <p:tgtEl>
                                          <p:spTgt spid="4"/>
                                        </p:tgtEl>
                                      </p:cBhvr>
                                    </p:animEffect>
                                  </p:childTnLst>
                                </p:cTn>
                              </p:par>
                            </p:childTnLst>
                          </p:cTn>
                        </p:par>
                        <p:par>
                          <p:cTn id="103" fill="hold">
                            <p:stCondLst>
                              <p:cond delay="500"/>
                            </p:stCondLst>
                            <p:childTnLst>
                              <p:par>
                                <p:cTn id="104" presetID="16" presetClass="entr" presetSubtype="21" fill="hold" grpId="0" nodeType="after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barn(inVertical)">
                                      <p:cBhvr>
                                        <p:cTn id="106" dur="500"/>
                                        <p:tgtEl>
                                          <p:spTgt spid="106"/>
                                        </p:tgtEl>
                                      </p:cBhvr>
                                    </p:animEffect>
                                  </p:childTnLst>
                                </p:cTn>
                              </p:par>
                            </p:childTnLst>
                          </p:cTn>
                        </p:par>
                        <p:par>
                          <p:cTn id="107" fill="hold">
                            <p:stCondLst>
                              <p:cond delay="1000"/>
                            </p:stCondLst>
                            <p:childTnLst>
                              <p:par>
                                <p:cTn id="108" presetID="16" presetClass="exit" presetSubtype="21" fill="hold" grpId="1" nodeType="afterEffect">
                                  <p:stCondLst>
                                    <p:cond delay="0"/>
                                  </p:stCondLst>
                                  <p:childTnLst>
                                    <p:animEffect transition="out" filter="barn(inVertical)">
                                      <p:cBhvr>
                                        <p:cTn id="109" dur="500"/>
                                        <p:tgtEl>
                                          <p:spTgt spid="97"/>
                                        </p:tgtEl>
                                      </p:cBhvr>
                                    </p:animEffect>
                                    <p:set>
                                      <p:cBhvr>
                                        <p:cTn id="110" dur="1" fill="hold">
                                          <p:stCondLst>
                                            <p:cond delay="499"/>
                                          </p:stCondLst>
                                        </p:cTn>
                                        <p:tgtEl>
                                          <p:spTgt spid="9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wipe(left)">
                                      <p:cBhvr>
                                        <p:cTn id="115" dur="500"/>
                                        <p:tgtEl>
                                          <p:spTgt spid="12"/>
                                        </p:tgtEl>
                                      </p:cBhvr>
                                    </p:animEffect>
                                  </p:childTnLst>
                                </p:cTn>
                              </p:par>
                            </p:childTnLst>
                          </p:cTn>
                        </p:par>
                        <p:par>
                          <p:cTn id="116" fill="hold">
                            <p:stCondLst>
                              <p:cond delay="500"/>
                            </p:stCondLst>
                            <p:childTnLst>
                              <p:par>
                                <p:cTn id="117" presetID="16" presetClass="entr" presetSubtype="21" fill="hold" grpId="0" nodeType="afterEffect">
                                  <p:stCondLst>
                                    <p:cond delay="0"/>
                                  </p:stCondLst>
                                  <p:childTnLst>
                                    <p:set>
                                      <p:cBhvr>
                                        <p:cTn id="118" dur="1" fill="hold">
                                          <p:stCondLst>
                                            <p:cond delay="0"/>
                                          </p:stCondLst>
                                        </p:cTn>
                                        <p:tgtEl>
                                          <p:spTgt spid="107"/>
                                        </p:tgtEl>
                                        <p:attrNameLst>
                                          <p:attrName>style.visibility</p:attrName>
                                        </p:attrNameLst>
                                      </p:cBhvr>
                                      <p:to>
                                        <p:strVal val="visible"/>
                                      </p:to>
                                    </p:set>
                                    <p:animEffect transition="in" filter="barn(inVertical)">
                                      <p:cBhvr>
                                        <p:cTn id="119" dur="500"/>
                                        <p:tgtEl>
                                          <p:spTgt spid="10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wipe(left)">
                                      <p:cBhvr>
                                        <p:cTn id="124" dur="500"/>
                                        <p:tgtEl>
                                          <p:spTgt spid="11"/>
                                        </p:tgtEl>
                                      </p:cBhvr>
                                    </p:animEffect>
                                  </p:childTnLst>
                                </p:cTn>
                              </p:par>
                            </p:childTnLst>
                          </p:cTn>
                        </p:par>
                        <p:par>
                          <p:cTn id="125" fill="hold">
                            <p:stCondLst>
                              <p:cond delay="500"/>
                            </p:stCondLst>
                            <p:childTnLst>
                              <p:par>
                                <p:cTn id="126" presetID="16" presetClass="entr" presetSubtype="21" fill="hold" grpId="0" nodeType="afterEffect">
                                  <p:stCondLst>
                                    <p:cond delay="0"/>
                                  </p:stCondLst>
                                  <p:childTnLst>
                                    <p:set>
                                      <p:cBhvr>
                                        <p:cTn id="127" dur="1" fill="hold">
                                          <p:stCondLst>
                                            <p:cond delay="0"/>
                                          </p:stCondLst>
                                        </p:cTn>
                                        <p:tgtEl>
                                          <p:spTgt spid="108"/>
                                        </p:tgtEl>
                                        <p:attrNameLst>
                                          <p:attrName>style.visibility</p:attrName>
                                        </p:attrNameLst>
                                      </p:cBhvr>
                                      <p:to>
                                        <p:strVal val="visible"/>
                                      </p:to>
                                    </p:set>
                                    <p:animEffect transition="in" filter="barn(inVertical)">
                                      <p:cBhvr>
                                        <p:cTn id="128" dur="500"/>
                                        <p:tgtEl>
                                          <p:spTgt spid="108"/>
                                        </p:tgtEl>
                                      </p:cBhvr>
                                    </p:animEffect>
                                  </p:childTnLst>
                                </p:cTn>
                              </p:par>
                            </p:childTnLst>
                          </p:cTn>
                        </p:par>
                        <p:par>
                          <p:cTn id="129" fill="hold">
                            <p:stCondLst>
                              <p:cond delay="1000"/>
                            </p:stCondLst>
                            <p:childTnLst>
                              <p:par>
                                <p:cTn id="130" presetID="16" presetClass="exit" presetSubtype="21" fill="hold" grpId="1" nodeType="afterEffect">
                                  <p:stCondLst>
                                    <p:cond delay="0"/>
                                  </p:stCondLst>
                                  <p:childTnLst>
                                    <p:animEffect transition="out" filter="barn(inVertical)">
                                      <p:cBhvr>
                                        <p:cTn id="131" dur="500"/>
                                        <p:tgtEl>
                                          <p:spTgt spid="103"/>
                                        </p:tgtEl>
                                      </p:cBhvr>
                                    </p:animEffect>
                                    <p:set>
                                      <p:cBhvr>
                                        <p:cTn id="132" dur="1" fill="hold">
                                          <p:stCondLst>
                                            <p:cond delay="499"/>
                                          </p:stCondLst>
                                        </p:cTn>
                                        <p:tgtEl>
                                          <p:spTgt spid="10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wipe(left)">
                                      <p:cBhvr>
                                        <p:cTn id="137" dur="500"/>
                                        <p:tgtEl>
                                          <p:spTgt spid="15"/>
                                        </p:tgtEl>
                                      </p:cBhvr>
                                    </p:animEffect>
                                  </p:childTnLst>
                                </p:cTn>
                              </p:par>
                            </p:childTnLst>
                          </p:cTn>
                        </p:par>
                        <p:par>
                          <p:cTn id="138" fill="hold">
                            <p:stCondLst>
                              <p:cond delay="500"/>
                            </p:stCondLst>
                            <p:childTnLst>
                              <p:par>
                                <p:cTn id="139" presetID="16" presetClass="entr" presetSubtype="21" fill="hold" grpId="0" nodeType="after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arn(inVertic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0"/>
                                        </p:tgtEl>
                                        <p:attrNameLst>
                                          <p:attrName>style.visibility</p:attrName>
                                        </p:attrNameLst>
                                      </p:cBhvr>
                                      <p:to>
                                        <p:strVal val="visible"/>
                                      </p:to>
                                    </p:set>
                                    <p:animEffect transition="in" filter="wipe(left)">
                                      <p:cBhvr>
                                        <p:cTn id="146" dur="500"/>
                                        <p:tgtEl>
                                          <p:spTgt spid="10"/>
                                        </p:tgtEl>
                                      </p:cBhvr>
                                    </p:animEffect>
                                  </p:childTnLst>
                                </p:cTn>
                              </p:par>
                            </p:childTnLst>
                          </p:cTn>
                        </p:par>
                        <p:par>
                          <p:cTn id="147" fill="hold">
                            <p:stCondLst>
                              <p:cond delay="500"/>
                            </p:stCondLst>
                            <p:childTnLst>
                              <p:par>
                                <p:cTn id="148" presetID="16" presetClass="entr" presetSubtype="21" fill="hold" grpId="0" nodeType="afterEffect">
                                  <p:stCondLst>
                                    <p:cond delay="0"/>
                                  </p:stCondLst>
                                  <p:childTnLst>
                                    <p:set>
                                      <p:cBhvr>
                                        <p:cTn id="149" dur="1" fill="hold">
                                          <p:stCondLst>
                                            <p:cond delay="0"/>
                                          </p:stCondLst>
                                        </p:cTn>
                                        <p:tgtEl>
                                          <p:spTgt spid="110"/>
                                        </p:tgtEl>
                                        <p:attrNameLst>
                                          <p:attrName>style.visibility</p:attrName>
                                        </p:attrNameLst>
                                      </p:cBhvr>
                                      <p:to>
                                        <p:strVal val="visible"/>
                                      </p:to>
                                    </p:set>
                                    <p:animEffect transition="in" filter="barn(inVertical)">
                                      <p:cBhvr>
                                        <p:cTn id="150" dur="500"/>
                                        <p:tgtEl>
                                          <p:spTgt spid="110"/>
                                        </p:tgtEl>
                                      </p:cBhvr>
                                    </p:animEffect>
                                  </p:childTnLst>
                                </p:cTn>
                              </p:par>
                            </p:childTnLst>
                          </p:cTn>
                        </p:par>
                        <p:par>
                          <p:cTn id="151" fill="hold">
                            <p:stCondLst>
                              <p:cond delay="1000"/>
                            </p:stCondLst>
                            <p:childTnLst>
                              <p:par>
                                <p:cTn id="152" presetID="16" presetClass="entr" presetSubtype="21" fill="hold" grpId="0" nodeType="afterEffect">
                                  <p:stCondLst>
                                    <p:cond delay="0"/>
                                  </p:stCondLst>
                                  <p:childTnLst>
                                    <p:set>
                                      <p:cBhvr>
                                        <p:cTn id="153" dur="1" fill="hold">
                                          <p:stCondLst>
                                            <p:cond delay="0"/>
                                          </p:stCondLst>
                                        </p:cTn>
                                        <p:tgtEl>
                                          <p:spTgt spid="111"/>
                                        </p:tgtEl>
                                        <p:attrNameLst>
                                          <p:attrName>style.visibility</p:attrName>
                                        </p:attrNameLst>
                                      </p:cBhvr>
                                      <p:to>
                                        <p:strVal val="visible"/>
                                      </p:to>
                                    </p:set>
                                    <p:animEffect transition="in" filter="barn(inVertical)">
                                      <p:cBhvr>
                                        <p:cTn id="154" dur="500"/>
                                        <p:tgtEl>
                                          <p:spTgt spid="111"/>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barn(inVertical)">
                                      <p:cBhvr>
                                        <p:cTn id="15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3999" grpId="0"/>
      <p:bldP spid="83999" grpId="1"/>
      <p:bldP spid="97" grpId="0"/>
      <p:bldP spid="97" grpId="1"/>
      <p:bldP spid="100" grpId="0"/>
      <p:bldP spid="100" grpId="1"/>
      <p:bldP spid="101" grpId="0"/>
      <p:bldP spid="102" grpId="0"/>
      <p:bldP spid="103" grpId="0"/>
      <p:bldP spid="103" grpId="1"/>
      <p:bldP spid="104" grpId="0"/>
      <p:bldP spid="105" grpId="0"/>
      <p:bldP spid="106" grpId="0"/>
      <p:bldP spid="107" grpId="0"/>
      <p:bldP spid="108" grpId="0"/>
      <p:bldP spid="109" grpId="0"/>
      <p:bldP spid="110" grpId="0"/>
      <p:bldP spid="111" grpId="0"/>
      <p:bldP spid="1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散列表的查找及分析</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6019" name="Rectangle 3"/>
          <p:cNvSpPr>
            <a:spLocks noGrp="1"/>
          </p:cNvSpPr>
          <p:nvPr>
            <p:ph type="body" idx="4294967295"/>
          </p:nvPr>
        </p:nvSpPr>
        <p:spPr/>
        <p:txBody>
          <a:bodyPr vert="horz" wrap="square" lIns="91440" tIns="45720" rIns="91440" bIns="45720" anchor="t" anchorCtr="0"/>
          <a:p>
            <a:pPr marL="342900" lvl="2" indent="-34290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散列查找过程</a:t>
            </a:r>
            <a:endParaRPr lang="zh-CN" altLang="en-US" dirty="0">
              <a:latin typeface="黑体" panose="02010609060101010101" pitchFamily="49" charset="-122"/>
              <a:ea typeface="黑体" panose="02010609060101010101" pitchFamily="49" charset="-122"/>
            </a:endParaRPr>
          </a:p>
          <a:p>
            <a:pPr>
              <a:buFont typeface="Wingdings" panose="05000000000000000000" pitchFamily="2" charset="2"/>
              <a:buChar char="l"/>
            </a:pPr>
            <a:endParaRPr lang="zh-CN" altLang="en-US" sz="2000" dirty="0">
              <a:latin typeface="Times New Roman" panose="02020603050405020304" pitchFamily="18" charset="0"/>
            </a:endParaRPr>
          </a:p>
        </p:txBody>
      </p:sp>
      <p:sp>
        <p:nvSpPr>
          <p:cNvPr id="81931" name="AutoShape 5"/>
          <p:cNvSpPr/>
          <p:nvPr/>
        </p:nvSpPr>
        <p:spPr>
          <a:xfrm>
            <a:off x="4000500" y="2413000"/>
            <a:ext cx="1452563" cy="420688"/>
          </a:xfrm>
          <a:prstGeom prst="flowChart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计算</a:t>
            </a:r>
            <a:r>
              <a:rPr lang="en-US" altLang="zh-CN" sz="2000" dirty="0">
                <a:latin typeface="Times New Roman" panose="02020603050405020304" pitchFamily="18" charset="0"/>
                <a:ea typeface="宋体" panose="02010600030101010101" pitchFamily="2" charset="-122"/>
              </a:rPr>
              <a:t>H(k)</a:t>
            </a:r>
            <a:endParaRPr lang="en-US" altLang="zh-CN" sz="2000" dirty="0">
              <a:latin typeface="Times New Roman" panose="02020603050405020304" pitchFamily="18" charset="0"/>
              <a:ea typeface="宋体" panose="02010600030101010101" pitchFamily="2" charset="-122"/>
            </a:endParaRPr>
          </a:p>
        </p:txBody>
      </p:sp>
      <p:sp>
        <p:nvSpPr>
          <p:cNvPr id="81932" name="AutoShape 6"/>
          <p:cNvSpPr/>
          <p:nvPr/>
        </p:nvSpPr>
        <p:spPr>
          <a:xfrm>
            <a:off x="3478213" y="3179763"/>
            <a:ext cx="2486025" cy="644525"/>
          </a:xfrm>
          <a:prstGeom prst="flowChartDecision">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ea typeface="宋体" panose="02010600030101010101" pitchFamily="2" charset="-122"/>
              </a:rPr>
              <a:t>此地址为空</a:t>
            </a:r>
            <a:endParaRPr lang="zh-CN" altLang="zh-CN" sz="2000" dirty="0">
              <a:latin typeface="Times New Roman" panose="02020603050405020304" pitchFamily="18" charset="0"/>
              <a:ea typeface="宋体" panose="02010600030101010101" pitchFamily="2" charset="-122"/>
            </a:endParaRPr>
          </a:p>
        </p:txBody>
      </p:sp>
      <p:sp>
        <p:nvSpPr>
          <p:cNvPr id="81933" name="AutoShape 7"/>
          <p:cNvSpPr/>
          <p:nvPr/>
        </p:nvSpPr>
        <p:spPr>
          <a:xfrm>
            <a:off x="3503613" y="4152900"/>
            <a:ext cx="2484437" cy="644525"/>
          </a:xfrm>
          <a:prstGeom prst="flowChartDecision">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关键字</a:t>
            </a:r>
            <a:r>
              <a:rPr lang="en-US" altLang="zh-CN" sz="2000" dirty="0">
                <a:latin typeface="Times New Roman" panose="02020603050405020304" pitchFamily="18" charset="0"/>
                <a:ea typeface="宋体" panose="02010600030101010101" pitchFamily="2" charset="-122"/>
              </a:rPr>
              <a:t>==k</a:t>
            </a:r>
            <a:endParaRPr lang="en-US" altLang="zh-CN" sz="2000" dirty="0">
              <a:latin typeface="Times New Roman" panose="02020603050405020304" pitchFamily="18" charset="0"/>
              <a:ea typeface="宋体" panose="02010600030101010101" pitchFamily="2" charset="-122"/>
            </a:endParaRPr>
          </a:p>
        </p:txBody>
      </p:sp>
      <p:sp>
        <p:nvSpPr>
          <p:cNvPr id="81934" name="AutoShape 8"/>
          <p:cNvSpPr/>
          <p:nvPr/>
        </p:nvSpPr>
        <p:spPr>
          <a:xfrm>
            <a:off x="2051050" y="3751263"/>
            <a:ext cx="1452563" cy="419100"/>
          </a:xfrm>
          <a:prstGeom prst="flowChart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ea typeface="宋体" panose="02010600030101010101" pitchFamily="2" charset="-122"/>
              </a:rPr>
              <a:t>查找失败</a:t>
            </a:r>
            <a:endParaRPr lang="zh-CN" altLang="zh-CN" sz="2000" dirty="0">
              <a:latin typeface="Times New Roman" panose="02020603050405020304" pitchFamily="18" charset="0"/>
              <a:ea typeface="宋体" panose="02010600030101010101" pitchFamily="2" charset="-122"/>
            </a:endParaRPr>
          </a:p>
        </p:txBody>
      </p:sp>
      <p:sp>
        <p:nvSpPr>
          <p:cNvPr id="81935" name="AutoShape 9"/>
          <p:cNvSpPr/>
          <p:nvPr/>
        </p:nvSpPr>
        <p:spPr>
          <a:xfrm>
            <a:off x="2051050" y="4738688"/>
            <a:ext cx="1452563" cy="419100"/>
          </a:xfrm>
          <a:prstGeom prst="flowChart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Times New Roman" panose="02020603050405020304" pitchFamily="18" charset="0"/>
                <a:ea typeface="宋体" panose="02010600030101010101" pitchFamily="2" charset="-122"/>
              </a:rPr>
              <a:t>查找成功</a:t>
            </a:r>
            <a:endParaRPr lang="zh-CN" altLang="zh-CN" sz="2000" dirty="0">
              <a:latin typeface="Times New Roman" panose="02020603050405020304" pitchFamily="18" charset="0"/>
              <a:ea typeface="宋体" panose="02010600030101010101" pitchFamily="2" charset="-122"/>
            </a:endParaRPr>
          </a:p>
        </p:txBody>
      </p:sp>
      <p:sp>
        <p:nvSpPr>
          <p:cNvPr id="81936" name="AutoShape 10"/>
          <p:cNvSpPr/>
          <p:nvPr/>
        </p:nvSpPr>
        <p:spPr>
          <a:xfrm>
            <a:off x="3995738" y="5165725"/>
            <a:ext cx="1487487" cy="708025"/>
          </a:xfrm>
          <a:prstGeom prst="flowChartProcess">
            <a:avLst/>
          </a:prstGeom>
          <a:noFill/>
          <a:ln w="38100"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按处理冲突</a:t>
            </a:r>
            <a:endParaRPr lang="zh-CN" altLang="en-US" sz="2000" dirty="0">
              <a:latin typeface="Times New Roman" panose="02020603050405020304" pitchFamily="18" charset="0"/>
              <a:ea typeface="宋体" panose="02010600030101010101" pitchFamily="2" charset="-122"/>
            </a:endParaRPr>
          </a:p>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方法计算</a:t>
            </a:r>
            <a:r>
              <a:rPr lang="en-US" altLang="zh-CN" sz="2000" dirty="0">
                <a:latin typeface="Times New Roman" panose="02020603050405020304" pitchFamily="18" charset="0"/>
                <a:ea typeface="宋体" panose="02010600030101010101" pitchFamily="2" charset="-122"/>
              </a:rPr>
              <a:t>Hi</a:t>
            </a:r>
            <a:endParaRPr lang="en-US" altLang="zh-CN" sz="2000" dirty="0">
              <a:latin typeface="Times New Roman" panose="02020603050405020304" pitchFamily="18" charset="0"/>
              <a:ea typeface="宋体" panose="02010600030101010101" pitchFamily="2" charset="-122"/>
            </a:endParaRPr>
          </a:p>
        </p:txBody>
      </p:sp>
      <p:grpSp>
        <p:nvGrpSpPr>
          <p:cNvPr id="2" name="组合 4"/>
          <p:cNvGrpSpPr/>
          <p:nvPr/>
        </p:nvGrpSpPr>
        <p:grpSpPr>
          <a:xfrm>
            <a:off x="3976688" y="1277938"/>
            <a:ext cx="1452562" cy="784225"/>
            <a:chOff x="3976690" y="1277938"/>
            <a:chExt cx="1452328" cy="784540"/>
          </a:xfrm>
        </p:grpSpPr>
        <p:sp>
          <p:nvSpPr>
            <p:cNvPr id="86050" name="AutoShape 4"/>
            <p:cNvSpPr/>
            <p:nvPr/>
          </p:nvSpPr>
          <p:spPr>
            <a:xfrm>
              <a:off x="3976690" y="1642881"/>
              <a:ext cx="1452328" cy="419597"/>
            </a:xfrm>
            <a:prstGeom prst="flowChart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给定</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值</a:t>
              </a:r>
              <a:endParaRPr lang="zh-CN" altLang="en-US" sz="2000" dirty="0">
                <a:latin typeface="Times New Roman" panose="02020603050405020304" pitchFamily="18" charset="0"/>
                <a:ea typeface="宋体" panose="02010600030101010101" pitchFamily="2" charset="-122"/>
              </a:endParaRPr>
            </a:p>
          </p:txBody>
        </p:sp>
        <p:sp>
          <p:nvSpPr>
            <p:cNvPr id="86051" name="Line 11"/>
            <p:cNvSpPr/>
            <p:nvPr/>
          </p:nvSpPr>
          <p:spPr>
            <a:xfrm>
              <a:off x="4665961" y="1277938"/>
              <a:ext cx="0" cy="364943"/>
            </a:xfrm>
            <a:prstGeom prst="line">
              <a:avLst/>
            </a:prstGeom>
            <a:ln w="38100" cap="flat" cmpd="sng">
              <a:solidFill>
                <a:schemeClr val="tx1"/>
              </a:solidFill>
              <a:prstDash val="solid"/>
              <a:headEnd type="none" w="med" len="med"/>
              <a:tailEnd type="triangle" w="med" len="med"/>
            </a:ln>
          </p:spPr>
        </p:sp>
      </p:grpSp>
      <p:sp>
        <p:nvSpPr>
          <p:cNvPr id="81938" name="Line 12"/>
          <p:cNvSpPr/>
          <p:nvPr/>
        </p:nvSpPr>
        <p:spPr>
          <a:xfrm>
            <a:off x="4702175" y="2062163"/>
            <a:ext cx="0" cy="346075"/>
          </a:xfrm>
          <a:prstGeom prst="line">
            <a:avLst/>
          </a:prstGeom>
          <a:ln w="38100" cap="flat" cmpd="sng">
            <a:solidFill>
              <a:schemeClr val="tx1"/>
            </a:solidFill>
            <a:prstDash val="solid"/>
            <a:headEnd type="none" w="med" len="med"/>
            <a:tailEnd type="triangle" w="med" len="med"/>
          </a:ln>
        </p:spPr>
      </p:sp>
      <p:sp>
        <p:nvSpPr>
          <p:cNvPr id="81939" name="Line 13"/>
          <p:cNvSpPr/>
          <p:nvPr/>
        </p:nvSpPr>
        <p:spPr>
          <a:xfrm>
            <a:off x="4721225" y="2827338"/>
            <a:ext cx="0" cy="346075"/>
          </a:xfrm>
          <a:prstGeom prst="line">
            <a:avLst/>
          </a:prstGeom>
          <a:ln w="38100" cap="flat" cmpd="sng">
            <a:solidFill>
              <a:schemeClr val="tx1"/>
            </a:solidFill>
            <a:prstDash val="solid"/>
            <a:headEnd type="none" w="med" len="med"/>
            <a:tailEnd type="triangle" w="med" len="med"/>
          </a:ln>
        </p:spPr>
      </p:sp>
      <p:grpSp>
        <p:nvGrpSpPr>
          <p:cNvPr id="3" name="组合 1"/>
          <p:cNvGrpSpPr/>
          <p:nvPr/>
        </p:nvGrpSpPr>
        <p:grpSpPr>
          <a:xfrm>
            <a:off x="4716463" y="2997200"/>
            <a:ext cx="1933575" cy="3190875"/>
            <a:chOff x="4721750" y="3046238"/>
            <a:chExt cx="1934638" cy="3191050"/>
          </a:xfrm>
        </p:grpSpPr>
        <p:sp>
          <p:nvSpPr>
            <p:cNvPr id="86046" name="Line 20"/>
            <p:cNvSpPr/>
            <p:nvPr/>
          </p:nvSpPr>
          <p:spPr>
            <a:xfrm>
              <a:off x="4757743" y="5909368"/>
              <a:ext cx="0" cy="327920"/>
            </a:xfrm>
            <a:prstGeom prst="line">
              <a:avLst/>
            </a:prstGeom>
            <a:ln w="38100" cap="flat" cmpd="sng">
              <a:solidFill>
                <a:schemeClr val="tx1"/>
              </a:solidFill>
              <a:prstDash val="solid"/>
              <a:headEnd type="none" w="med" len="med"/>
              <a:tailEnd type="none" w="med" len="med"/>
            </a:ln>
          </p:spPr>
        </p:sp>
        <p:sp>
          <p:nvSpPr>
            <p:cNvPr id="86047" name="Line 21"/>
            <p:cNvSpPr/>
            <p:nvPr/>
          </p:nvSpPr>
          <p:spPr>
            <a:xfrm>
              <a:off x="4777540" y="6237288"/>
              <a:ext cx="1878848" cy="0"/>
            </a:xfrm>
            <a:prstGeom prst="line">
              <a:avLst/>
            </a:prstGeom>
            <a:ln w="38100" cap="flat" cmpd="sng">
              <a:solidFill>
                <a:schemeClr val="tx1"/>
              </a:solidFill>
              <a:prstDash val="solid"/>
              <a:headEnd type="none" w="med" len="med"/>
              <a:tailEnd type="none" w="med" len="med"/>
            </a:ln>
          </p:spPr>
        </p:sp>
        <p:sp>
          <p:nvSpPr>
            <p:cNvPr id="86048" name="Line 22"/>
            <p:cNvSpPr/>
            <p:nvPr/>
          </p:nvSpPr>
          <p:spPr>
            <a:xfrm flipV="1">
              <a:off x="6656388" y="3046238"/>
              <a:ext cx="0" cy="3191050"/>
            </a:xfrm>
            <a:prstGeom prst="line">
              <a:avLst/>
            </a:prstGeom>
            <a:ln w="38100" cap="flat" cmpd="sng">
              <a:solidFill>
                <a:schemeClr val="tx1"/>
              </a:solidFill>
              <a:prstDash val="solid"/>
              <a:headEnd type="none" w="med" len="med"/>
              <a:tailEnd type="none" w="med" len="med"/>
            </a:ln>
          </p:spPr>
        </p:sp>
        <p:sp>
          <p:nvSpPr>
            <p:cNvPr id="86049" name="Line 23"/>
            <p:cNvSpPr/>
            <p:nvPr/>
          </p:nvSpPr>
          <p:spPr>
            <a:xfrm flipH="1">
              <a:off x="4721750" y="3046238"/>
              <a:ext cx="1934638" cy="0"/>
            </a:xfrm>
            <a:prstGeom prst="line">
              <a:avLst/>
            </a:prstGeom>
            <a:ln w="38100" cap="flat" cmpd="sng">
              <a:solidFill>
                <a:schemeClr val="tx1"/>
              </a:solidFill>
              <a:prstDash val="solid"/>
              <a:headEnd type="none" w="med" len="med"/>
              <a:tailEnd type="triangle" w="med" len="med"/>
            </a:ln>
          </p:spPr>
        </p:sp>
      </p:grpSp>
      <p:grpSp>
        <p:nvGrpSpPr>
          <p:cNvPr id="4" name="组合 5"/>
          <p:cNvGrpSpPr/>
          <p:nvPr/>
        </p:nvGrpSpPr>
        <p:grpSpPr>
          <a:xfrm>
            <a:off x="2728913" y="3105150"/>
            <a:ext cx="938212" cy="688975"/>
            <a:chOff x="2729523" y="3104417"/>
            <a:chExt cx="937625" cy="689338"/>
          </a:xfrm>
        </p:grpSpPr>
        <p:grpSp>
          <p:nvGrpSpPr>
            <p:cNvPr id="86042" name="组合 3"/>
            <p:cNvGrpSpPr/>
            <p:nvPr/>
          </p:nvGrpSpPr>
          <p:grpSpPr>
            <a:xfrm>
              <a:off x="2729523" y="3502858"/>
              <a:ext cx="707268" cy="290897"/>
              <a:chOff x="2729523" y="3502858"/>
              <a:chExt cx="707268" cy="290897"/>
            </a:xfrm>
          </p:grpSpPr>
          <p:sp>
            <p:nvSpPr>
              <p:cNvPr id="86044" name="Line 16"/>
              <p:cNvSpPr/>
              <p:nvPr/>
            </p:nvSpPr>
            <p:spPr>
              <a:xfrm flipH="1">
                <a:off x="2729523" y="3502858"/>
                <a:ext cx="707268" cy="0"/>
              </a:xfrm>
              <a:prstGeom prst="line">
                <a:avLst/>
              </a:prstGeom>
              <a:ln w="38100" cap="flat" cmpd="sng">
                <a:solidFill>
                  <a:schemeClr val="tx1"/>
                </a:solidFill>
                <a:prstDash val="solid"/>
                <a:headEnd type="none" w="med" len="med"/>
                <a:tailEnd type="none" w="med" len="med"/>
              </a:ln>
            </p:spPr>
          </p:sp>
          <p:sp>
            <p:nvSpPr>
              <p:cNvPr id="86045" name="Line 17"/>
              <p:cNvSpPr/>
              <p:nvPr/>
            </p:nvSpPr>
            <p:spPr>
              <a:xfrm>
                <a:off x="2747520" y="3502858"/>
                <a:ext cx="0" cy="290897"/>
              </a:xfrm>
              <a:prstGeom prst="line">
                <a:avLst/>
              </a:prstGeom>
              <a:ln w="38100" cap="flat" cmpd="sng">
                <a:solidFill>
                  <a:schemeClr val="tx1"/>
                </a:solidFill>
                <a:prstDash val="solid"/>
                <a:headEnd type="none" w="med" len="med"/>
                <a:tailEnd type="triangle" w="med" len="med"/>
              </a:ln>
            </p:spPr>
          </p:sp>
        </p:grpSp>
        <p:sp>
          <p:nvSpPr>
            <p:cNvPr id="86043" name="Text Box 24"/>
            <p:cNvSpPr txBox="1"/>
            <p:nvPr/>
          </p:nvSpPr>
          <p:spPr>
            <a:xfrm>
              <a:off x="3298217" y="3104417"/>
              <a:ext cx="368931" cy="39844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Y</a:t>
              </a:r>
              <a:endParaRPr lang="en-US" altLang="zh-CN" sz="2000" dirty="0">
                <a:latin typeface="Times New Roman" panose="02020603050405020304" pitchFamily="18" charset="0"/>
                <a:ea typeface="宋体" panose="02010600030101010101" pitchFamily="2" charset="-122"/>
              </a:endParaRPr>
            </a:p>
          </p:txBody>
        </p:sp>
      </p:grpSp>
      <p:grpSp>
        <p:nvGrpSpPr>
          <p:cNvPr id="6" name="组合 7"/>
          <p:cNvGrpSpPr/>
          <p:nvPr/>
        </p:nvGrpSpPr>
        <p:grpSpPr>
          <a:xfrm>
            <a:off x="4740275" y="3752850"/>
            <a:ext cx="415925" cy="406400"/>
            <a:chOff x="4739747" y="3752403"/>
            <a:chExt cx="417208" cy="406295"/>
          </a:xfrm>
        </p:grpSpPr>
        <p:sp>
          <p:nvSpPr>
            <p:cNvPr id="86040" name="Line 14"/>
            <p:cNvSpPr/>
            <p:nvPr/>
          </p:nvSpPr>
          <p:spPr>
            <a:xfrm>
              <a:off x="4739747" y="3830778"/>
              <a:ext cx="0" cy="327920"/>
            </a:xfrm>
            <a:prstGeom prst="line">
              <a:avLst/>
            </a:prstGeom>
            <a:ln w="38100" cap="flat" cmpd="sng">
              <a:solidFill>
                <a:schemeClr val="tx1"/>
              </a:solidFill>
              <a:prstDash val="solid"/>
              <a:headEnd type="none" w="med" len="med"/>
              <a:tailEnd type="triangle" w="med" len="med"/>
            </a:ln>
          </p:spPr>
        </p:sp>
        <p:sp>
          <p:nvSpPr>
            <p:cNvPr id="86041" name="Text Box 25"/>
            <p:cNvSpPr txBox="1"/>
            <p:nvPr/>
          </p:nvSpPr>
          <p:spPr>
            <a:xfrm>
              <a:off x="4788024" y="3752403"/>
              <a:ext cx="368931" cy="39667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N</a:t>
              </a:r>
              <a:endParaRPr lang="en-US" altLang="zh-CN" sz="2000" dirty="0">
                <a:latin typeface="Times New Roman" panose="02020603050405020304" pitchFamily="18" charset="0"/>
                <a:ea typeface="宋体" panose="02010600030101010101" pitchFamily="2" charset="-122"/>
              </a:endParaRPr>
            </a:p>
          </p:txBody>
        </p:sp>
      </p:grpSp>
      <p:grpSp>
        <p:nvGrpSpPr>
          <p:cNvPr id="7" name="组合 6"/>
          <p:cNvGrpSpPr/>
          <p:nvPr/>
        </p:nvGrpSpPr>
        <p:grpSpPr>
          <a:xfrm>
            <a:off x="2747963" y="4116388"/>
            <a:ext cx="862012" cy="636587"/>
            <a:chOff x="2785313" y="4123438"/>
            <a:chExt cx="862038" cy="636447"/>
          </a:xfrm>
        </p:grpSpPr>
        <p:grpSp>
          <p:nvGrpSpPr>
            <p:cNvPr id="86036" name="组合 2"/>
            <p:cNvGrpSpPr/>
            <p:nvPr/>
          </p:nvGrpSpPr>
          <p:grpSpPr>
            <a:xfrm>
              <a:off x="2785313" y="4468988"/>
              <a:ext cx="725264" cy="290897"/>
              <a:chOff x="2785313" y="4468988"/>
              <a:chExt cx="725264" cy="290897"/>
            </a:xfrm>
          </p:grpSpPr>
          <p:sp>
            <p:nvSpPr>
              <p:cNvPr id="86038" name="Line 18"/>
              <p:cNvSpPr/>
              <p:nvPr/>
            </p:nvSpPr>
            <p:spPr>
              <a:xfrm flipH="1">
                <a:off x="2785313" y="4468988"/>
                <a:ext cx="725264" cy="0"/>
              </a:xfrm>
              <a:prstGeom prst="line">
                <a:avLst/>
              </a:prstGeom>
              <a:ln w="38100" cap="flat" cmpd="sng">
                <a:solidFill>
                  <a:schemeClr val="tx1"/>
                </a:solidFill>
                <a:prstDash val="solid"/>
                <a:headEnd type="none" w="med" len="med"/>
                <a:tailEnd type="none" w="med" len="med"/>
              </a:ln>
            </p:spPr>
          </p:sp>
          <p:sp>
            <p:nvSpPr>
              <p:cNvPr id="86039" name="Line 19"/>
              <p:cNvSpPr/>
              <p:nvPr/>
            </p:nvSpPr>
            <p:spPr>
              <a:xfrm>
                <a:off x="2785313" y="4486618"/>
                <a:ext cx="0" cy="273267"/>
              </a:xfrm>
              <a:prstGeom prst="line">
                <a:avLst/>
              </a:prstGeom>
              <a:ln w="38100" cap="flat" cmpd="sng">
                <a:solidFill>
                  <a:schemeClr val="tx1"/>
                </a:solidFill>
                <a:prstDash val="solid"/>
                <a:headEnd type="none" w="med" len="med"/>
                <a:tailEnd type="triangle" w="med" len="med"/>
              </a:ln>
            </p:spPr>
          </p:sp>
        </p:grpSp>
        <p:sp>
          <p:nvSpPr>
            <p:cNvPr id="86037" name="Text Box 26"/>
            <p:cNvSpPr txBox="1"/>
            <p:nvPr/>
          </p:nvSpPr>
          <p:spPr>
            <a:xfrm>
              <a:off x="3278420" y="4123438"/>
              <a:ext cx="368931" cy="39667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Y</a:t>
              </a:r>
              <a:endParaRPr lang="en-US" altLang="zh-CN" sz="2000" dirty="0">
                <a:latin typeface="Times New Roman" panose="02020603050405020304" pitchFamily="18" charset="0"/>
                <a:ea typeface="宋体" panose="02010600030101010101" pitchFamily="2" charset="-122"/>
              </a:endParaRPr>
            </a:p>
          </p:txBody>
        </p:sp>
      </p:grpSp>
      <p:grpSp>
        <p:nvGrpSpPr>
          <p:cNvPr id="9" name="组合 8"/>
          <p:cNvGrpSpPr/>
          <p:nvPr/>
        </p:nvGrpSpPr>
        <p:grpSpPr>
          <a:xfrm>
            <a:off x="4740275" y="4760913"/>
            <a:ext cx="479425" cy="396875"/>
            <a:chOff x="4739747" y="4760515"/>
            <a:chExt cx="480325" cy="396677"/>
          </a:xfrm>
        </p:grpSpPr>
        <p:sp>
          <p:nvSpPr>
            <p:cNvPr id="86034" name="Line 15"/>
            <p:cNvSpPr/>
            <p:nvPr/>
          </p:nvSpPr>
          <p:spPr>
            <a:xfrm>
              <a:off x="4739747" y="4796908"/>
              <a:ext cx="0" cy="347313"/>
            </a:xfrm>
            <a:prstGeom prst="line">
              <a:avLst/>
            </a:prstGeom>
            <a:ln w="38100" cap="flat" cmpd="sng">
              <a:solidFill>
                <a:schemeClr val="tx1"/>
              </a:solidFill>
              <a:prstDash val="solid"/>
              <a:headEnd type="none" w="med" len="med"/>
              <a:tailEnd type="triangle" w="med" len="med"/>
            </a:ln>
          </p:spPr>
        </p:sp>
        <p:sp>
          <p:nvSpPr>
            <p:cNvPr id="86035" name="Text Box 27"/>
            <p:cNvSpPr txBox="1"/>
            <p:nvPr/>
          </p:nvSpPr>
          <p:spPr>
            <a:xfrm>
              <a:off x="4851141" y="4760515"/>
              <a:ext cx="368931" cy="39667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N</a:t>
              </a:r>
              <a:endParaRPr lang="en-US" altLang="zh-CN" sz="2000"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38"/>
                                        </p:tgtEl>
                                        <p:attrNameLst>
                                          <p:attrName>style.visibility</p:attrName>
                                        </p:attrNameLst>
                                      </p:cBhvr>
                                      <p:to>
                                        <p:strVal val="visible"/>
                                      </p:to>
                                    </p:set>
                                    <p:animEffect transition="in" filter="fade">
                                      <p:cBhvr>
                                        <p:cTn id="12" dur="500"/>
                                        <p:tgtEl>
                                          <p:spTgt spid="8193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1931"/>
                                        </p:tgtEl>
                                        <p:attrNameLst>
                                          <p:attrName>style.visibility</p:attrName>
                                        </p:attrNameLst>
                                      </p:cBhvr>
                                      <p:to>
                                        <p:strVal val="visible"/>
                                      </p:to>
                                    </p:set>
                                    <p:animEffect transition="in" filter="fade">
                                      <p:cBhvr>
                                        <p:cTn id="16" dur="500"/>
                                        <p:tgtEl>
                                          <p:spTgt spid="819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939"/>
                                        </p:tgtEl>
                                        <p:attrNameLst>
                                          <p:attrName>style.visibility</p:attrName>
                                        </p:attrNameLst>
                                      </p:cBhvr>
                                      <p:to>
                                        <p:strVal val="visible"/>
                                      </p:to>
                                    </p:set>
                                    <p:animEffect transition="in" filter="fade">
                                      <p:cBhvr>
                                        <p:cTn id="21" dur="500"/>
                                        <p:tgtEl>
                                          <p:spTgt spid="8193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1932"/>
                                        </p:tgtEl>
                                        <p:attrNameLst>
                                          <p:attrName>style.visibility</p:attrName>
                                        </p:attrNameLst>
                                      </p:cBhvr>
                                      <p:to>
                                        <p:strVal val="visible"/>
                                      </p:to>
                                    </p:set>
                                    <p:animEffect transition="in" filter="fade">
                                      <p:cBhvr>
                                        <p:cTn id="25" dur="500"/>
                                        <p:tgtEl>
                                          <p:spTgt spid="819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1934"/>
                                        </p:tgtEl>
                                        <p:attrNameLst>
                                          <p:attrName>style.visibility</p:attrName>
                                        </p:attrNameLst>
                                      </p:cBhvr>
                                      <p:to>
                                        <p:strVal val="visible"/>
                                      </p:to>
                                    </p:set>
                                    <p:animEffect transition="in" filter="fade">
                                      <p:cBhvr>
                                        <p:cTn id="34" dur="500"/>
                                        <p:tgtEl>
                                          <p:spTgt spid="819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81933"/>
                                        </p:tgtEl>
                                        <p:attrNameLst>
                                          <p:attrName>style.visibility</p:attrName>
                                        </p:attrNameLst>
                                      </p:cBhvr>
                                      <p:to>
                                        <p:strVal val="visible"/>
                                      </p:to>
                                    </p:set>
                                    <p:animEffect transition="in" filter="fade">
                                      <p:cBhvr>
                                        <p:cTn id="43" dur="500"/>
                                        <p:tgtEl>
                                          <p:spTgt spid="819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81935"/>
                                        </p:tgtEl>
                                        <p:attrNameLst>
                                          <p:attrName>style.visibility</p:attrName>
                                        </p:attrNameLst>
                                      </p:cBhvr>
                                      <p:to>
                                        <p:strVal val="visible"/>
                                      </p:to>
                                    </p:set>
                                    <p:animEffect transition="in" filter="fade">
                                      <p:cBhvr>
                                        <p:cTn id="52" dur="500"/>
                                        <p:tgtEl>
                                          <p:spTgt spid="819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81936"/>
                                        </p:tgtEl>
                                        <p:attrNameLst>
                                          <p:attrName>style.visibility</p:attrName>
                                        </p:attrNameLst>
                                      </p:cBhvr>
                                      <p:to>
                                        <p:strVal val="visible"/>
                                      </p:to>
                                    </p:set>
                                    <p:animEffect transition="in" filter="fade">
                                      <p:cBhvr>
                                        <p:cTn id="61" dur="500"/>
                                        <p:tgtEl>
                                          <p:spTgt spid="8193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animBg="1"/>
      <p:bldP spid="81932" grpId="0" animBg="1"/>
      <p:bldP spid="81933" grpId="0" animBg="1"/>
      <p:bldP spid="81934" grpId="0" animBg="1"/>
      <p:bldP spid="81935" grpId="0" animBg="1"/>
      <p:bldP spid="8193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散列表的查找及分析</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6019" name="Rectangle 3"/>
          <p:cNvSpPr>
            <a:spLocks noGrp="1"/>
          </p:cNvSpPr>
          <p:nvPr>
            <p:ph type="body" idx="4294967295"/>
          </p:nvPr>
        </p:nvSpPr>
        <p:spPr/>
        <p:txBody>
          <a:bodyPr vert="horz" wrap="square" lIns="91440" tIns="45720" rIns="91440" bIns="45720" anchor="t" anchorCtr="0"/>
          <a:p>
            <a:pPr marL="342900" lvl="2" indent="-34290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散列查找</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线性探测</a:t>
            </a:r>
            <a:r>
              <a:rPr lang="en-US" altLang="zh-CN"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查找成功返回哈希表的单元号，否则返回-1</a:t>
            </a:r>
            <a:endParaRPr lang="zh-CN" altLang="en-US" sz="2000" dirty="0">
              <a:latin typeface="黑体" panose="02010609060101010101" pitchFamily="49" charset="-122"/>
              <a:ea typeface="黑体" panose="02010609060101010101" pitchFamily="49" charset="-122"/>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int SearchHash(</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HashTable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HT[],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int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int H0=H(key);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//计算哈希地址</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int Hi;</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if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(HT[H0].key==NULLKEY) return -1;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//H0为空，所查元素不存在</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else if</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(HT[H0].key==key) return H0;</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则查找成功</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else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(int i=1;i&lt;m;++i){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Hi=(H0+i)%m;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//按照线性探测法计算下一个哈希地址Hi</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if (HT[Hi].key==NULLKEY) return -1;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//Hi为空，所查元素不存在</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else if (HT[Hi].key==key) return Hi;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//则查找成功</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rPr>
              <a:t>     return -1;</a:t>
            </a:r>
            <a:endParaRPr lang="zh-CN" altLang="en-US" b="1" dirty="0">
              <a:latin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marL="0" indent="0">
              <a:lnSpc>
                <a:spcPct val="100000"/>
              </a:lnSpc>
              <a:spcBef>
                <a:spcPts val="0"/>
              </a:spcBef>
              <a:spcAft>
                <a:spcPts val="0"/>
              </a:spcAft>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5" name="文本框 4"/>
          <p:cNvSpPr txBox="1"/>
          <p:nvPr/>
        </p:nvSpPr>
        <p:spPr>
          <a:xfrm>
            <a:off x="5219065" y="189230"/>
            <a:ext cx="3820160" cy="1938020"/>
          </a:xfrm>
          <a:prstGeom prst="rect">
            <a:avLst/>
          </a:prstGeom>
          <a:solidFill>
            <a:schemeClr val="accent6">
              <a:lumMod val="20000"/>
              <a:lumOff val="80000"/>
            </a:schemeClr>
          </a:solidFill>
          <a:ln w="28575" cmpd="sng">
            <a:solidFill>
              <a:schemeClr val="accent1">
                <a:shade val="50000"/>
              </a:schemeClr>
            </a:solidFill>
            <a:prstDash val="sysDash"/>
          </a:ln>
        </p:spPr>
        <p:txBody>
          <a:bodyPr wrap="square" rtlCol="0" anchor="t">
            <a:spAutoFit/>
          </a:bodyPr>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#define m 16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ea"/>
              </a:rPr>
              <a:t>//哈希表的表长</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#define NULLKEY 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ea"/>
              </a:rPr>
              <a:t>//单元为空标记</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struct HashTable{</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int  key;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ea"/>
              </a:rPr>
              <a:t>//关键字项</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InfoType</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otherinfo;</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down)">
                                      <p:cBhvr>
                                        <p:cTn id="7" dur="5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wipe(down)">
                                      <p:cBhvr>
                                        <p:cTn id="17" dur="500"/>
                                        <p:tgtEl>
                                          <p:spTgt spid="86019">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6019">
                                            <p:txEl>
                                              <p:pRg st="3" end="3"/>
                                            </p:txEl>
                                          </p:spTgt>
                                        </p:tgtEl>
                                        <p:attrNameLst>
                                          <p:attrName>style.visibility</p:attrName>
                                        </p:attrNameLst>
                                      </p:cBhvr>
                                      <p:to>
                                        <p:strVal val="visible"/>
                                      </p:to>
                                    </p:set>
                                    <p:animEffect transition="in" filter="wipe(down)">
                                      <p:cBhvr>
                                        <p:cTn id="20" dur="500"/>
                                        <p:tgtEl>
                                          <p:spTgt spid="86019">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wipe(down)">
                                      <p:cBhvr>
                                        <p:cTn id="23" dur="500"/>
                                        <p:tgtEl>
                                          <p:spTgt spid="8601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wipe(down)">
                                      <p:cBhvr>
                                        <p:cTn id="26" dur="500"/>
                                        <p:tgtEl>
                                          <p:spTgt spid="86019">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Effect transition="in" filter="wipe(down)">
                                      <p:cBhvr>
                                        <p:cTn id="29" dur="500"/>
                                        <p:tgtEl>
                                          <p:spTgt spid="86019">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86019">
                                            <p:txEl>
                                              <p:pRg st="7" end="7"/>
                                            </p:txEl>
                                          </p:spTgt>
                                        </p:tgtEl>
                                        <p:attrNameLst>
                                          <p:attrName>style.visibility</p:attrName>
                                        </p:attrNameLst>
                                      </p:cBhvr>
                                      <p:to>
                                        <p:strVal val="visible"/>
                                      </p:to>
                                    </p:set>
                                    <p:animEffect transition="in" filter="wipe(down)">
                                      <p:cBhvr>
                                        <p:cTn id="32" dur="500"/>
                                        <p:tgtEl>
                                          <p:spTgt spid="86019">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86019">
                                            <p:txEl>
                                              <p:pRg st="8" end="8"/>
                                            </p:txEl>
                                          </p:spTgt>
                                        </p:tgtEl>
                                        <p:attrNameLst>
                                          <p:attrName>style.visibility</p:attrName>
                                        </p:attrNameLst>
                                      </p:cBhvr>
                                      <p:to>
                                        <p:strVal val="visible"/>
                                      </p:to>
                                    </p:set>
                                    <p:animEffect transition="in" filter="wipe(down)">
                                      <p:cBhvr>
                                        <p:cTn id="35" dur="500"/>
                                        <p:tgtEl>
                                          <p:spTgt spid="86019">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86019">
                                            <p:txEl>
                                              <p:pRg st="9" end="9"/>
                                            </p:txEl>
                                          </p:spTgt>
                                        </p:tgtEl>
                                        <p:attrNameLst>
                                          <p:attrName>style.visibility</p:attrName>
                                        </p:attrNameLst>
                                      </p:cBhvr>
                                      <p:to>
                                        <p:strVal val="visible"/>
                                      </p:to>
                                    </p:set>
                                    <p:animEffect transition="in" filter="wipe(down)">
                                      <p:cBhvr>
                                        <p:cTn id="38" dur="500"/>
                                        <p:tgtEl>
                                          <p:spTgt spid="86019">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86019">
                                            <p:txEl>
                                              <p:pRg st="10" end="10"/>
                                            </p:txEl>
                                          </p:spTgt>
                                        </p:tgtEl>
                                        <p:attrNameLst>
                                          <p:attrName>style.visibility</p:attrName>
                                        </p:attrNameLst>
                                      </p:cBhvr>
                                      <p:to>
                                        <p:strVal val="visible"/>
                                      </p:to>
                                    </p:set>
                                    <p:animEffect transition="in" filter="wipe(down)">
                                      <p:cBhvr>
                                        <p:cTn id="41" dur="500"/>
                                        <p:tgtEl>
                                          <p:spTgt spid="86019">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86019">
                                            <p:txEl>
                                              <p:pRg st="11" end="11"/>
                                            </p:txEl>
                                          </p:spTgt>
                                        </p:tgtEl>
                                        <p:attrNameLst>
                                          <p:attrName>style.visibility</p:attrName>
                                        </p:attrNameLst>
                                      </p:cBhvr>
                                      <p:to>
                                        <p:strVal val="visible"/>
                                      </p:to>
                                    </p:set>
                                    <p:animEffect transition="in" filter="wipe(down)">
                                      <p:cBhvr>
                                        <p:cTn id="44" dur="500"/>
                                        <p:tgtEl>
                                          <p:spTgt spid="86019">
                                            <p:txEl>
                                              <p:pRg st="11" end="1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86019">
                                            <p:txEl>
                                              <p:pRg st="12" end="12"/>
                                            </p:txEl>
                                          </p:spTgt>
                                        </p:tgtEl>
                                        <p:attrNameLst>
                                          <p:attrName>style.visibility</p:attrName>
                                        </p:attrNameLst>
                                      </p:cBhvr>
                                      <p:to>
                                        <p:strVal val="visible"/>
                                      </p:to>
                                    </p:set>
                                    <p:animEffect transition="in" filter="wipe(down)">
                                      <p:cBhvr>
                                        <p:cTn id="47" dur="500"/>
                                        <p:tgtEl>
                                          <p:spTgt spid="86019">
                                            <p:txEl>
                                              <p:pRg st="12" end="1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86019">
                                            <p:txEl>
                                              <p:pRg st="13" end="13"/>
                                            </p:txEl>
                                          </p:spTgt>
                                        </p:tgtEl>
                                        <p:attrNameLst>
                                          <p:attrName>style.visibility</p:attrName>
                                        </p:attrNameLst>
                                      </p:cBhvr>
                                      <p:to>
                                        <p:strVal val="visible"/>
                                      </p:to>
                                    </p:set>
                                    <p:animEffect transition="in" filter="wipe(down)">
                                      <p:cBhvr>
                                        <p:cTn id="50" dur="500"/>
                                        <p:tgtEl>
                                          <p:spTgt spid="86019">
                                            <p:txEl>
                                              <p:pRg st="13" end="13"/>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86019">
                                            <p:txEl>
                                              <p:pRg st="14" end="14"/>
                                            </p:txEl>
                                          </p:spTgt>
                                        </p:tgtEl>
                                        <p:attrNameLst>
                                          <p:attrName>style.visibility</p:attrName>
                                        </p:attrNameLst>
                                      </p:cBhvr>
                                      <p:to>
                                        <p:strVal val="visible"/>
                                      </p:to>
                                    </p:set>
                                    <p:animEffect transition="in" filter="wipe(down)">
                                      <p:cBhvr>
                                        <p:cTn id="53" dur="500"/>
                                        <p:tgtEl>
                                          <p:spTgt spid="860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散列表的查找及分析</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3971"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散列查找分析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散列查找过程仍是一个给定值与关键字进行比较的过程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评价散列查找效率仍要用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ASL</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散列查找过程与给定值进行比较的关键字的个数取决于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散列函数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处理冲突的方法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spcBef>
                <a:spcPct val="0"/>
              </a:spcBef>
              <a:buSzPct val="80000"/>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散列表的填满因子</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3971">
                                            <p:txEl>
                                              <p:charRg st="0" end="7"/>
                                            </p:txEl>
                                          </p:spTgt>
                                        </p:tgtEl>
                                        <p:attrNameLst>
                                          <p:attrName>style.visibility</p:attrName>
                                        </p:attrNameLst>
                                      </p:cBhvr>
                                      <p:to>
                                        <p:strVal val="visible"/>
                                      </p:to>
                                    </p:set>
                                    <p:animEffect transition="in" filter="wipe(up)">
                                      <p:cBhvr>
                                        <p:cTn id="7" dur="500"/>
                                        <p:tgtEl>
                                          <p:spTgt spid="83971">
                                            <p:txEl>
                                              <p:charRg st="0" end="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3971">
                                            <p:txEl>
                                              <p:charRg st="7" end="32"/>
                                            </p:txEl>
                                          </p:spTgt>
                                        </p:tgtEl>
                                        <p:attrNameLst>
                                          <p:attrName>style.visibility</p:attrName>
                                        </p:attrNameLst>
                                      </p:cBhvr>
                                      <p:to>
                                        <p:strVal val="visible"/>
                                      </p:to>
                                    </p:set>
                                    <p:animEffect transition="in" filter="wipe(up)">
                                      <p:cBhvr>
                                        <p:cTn id="11" dur="500"/>
                                        <p:tgtEl>
                                          <p:spTgt spid="83971">
                                            <p:txEl>
                                              <p:charRg st="7" end="3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3971">
                                            <p:txEl>
                                              <p:charRg st="32" end="47"/>
                                            </p:txEl>
                                          </p:spTgt>
                                        </p:tgtEl>
                                        <p:attrNameLst>
                                          <p:attrName>style.visibility</p:attrName>
                                        </p:attrNameLst>
                                      </p:cBhvr>
                                      <p:to>
                                        <p:strVal val="visible"/>
                                      </p:to>
                                    </p:set>
                                    <p:animEffect transition="in" filter="wipe(up)">
                                      <p:cBhvr>
                                        <p:cTn id="15" dur="500"/>
                                        <p:tgtEl>
                                          <p:spTgt spid="83971">
                                            <p:txEl>
                                              <p:charRg st="32" end="47"/>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3971">
                                            <p:txEl>
                                              <p:charRg st="47" end="72"/>
                                            </p:txEl>
                                          </p:spTgt>
                                        </p:tgtEl>
                                        <p:attrNameLst>
                                          <p:attrName>style.visibility</p:attrName>
                                        </p:attrNameLst>
                                      </p:cBhvr>
                                      <p:to>
                                        <p:strVal val="visible"/>
                                      </p:to>
                                    </p:set>
                                    <p:animEffect transition="in" filter="wipe(up)">
                                      <p:cBhvr>
                                        <p:cTn id="19" dur="500"/>
                                        <p:tgtEl>
                                          <p:spTgt spid="83971">
                                            <p:txEl>
                                              <p:charRg st="47" end="72"/>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3971">
                                            <p:txEl>
                                              <p:charRg st="72" end="77"/>
                                            </p:txEl>
                                          </p:spTgt>
                                        </p:tgtEl>
                                        <p:attrNameLst>
                                          <p:attrName>style.visibility</p:attrName>
                                        </p:attrNameLst>
                                      </p:cBhvr>
                                      <p:to>
                                        <p:strVal val="visible"/>
                                      </p:to>
                                    </p:set>
                                    <p:animEffect transition="in" filter="wipe(up)">
                                      <p:cBhvr>
                                        <p:cTn id="23" dur="500"/>
                                        <p:tgtEl>
                                          <p:spTgt spid="83971">
                                            <p:txEl>
                                              <p:charRg st="72" end="77"/>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3971">
                                            <p:txEl>
                                              <p:charRg st="77" end="85"/>
                                            </p:txEl>
                                          </p:spTgt>
                                        </p:tgtEl>
                                        <p:attrNameLst>
                                          <p:attrName>style.visibility</p:attrName>
                                        </p:attrNameLst>
                                      </p:cBhvr>
                                      <p:to>
                                        <p:strVal val="visible"/>
                                      </p:to>
                                    </p:set>
                                    <p:animEffect transition="in" filter="wipe(up)">
                                      <p:cBhvr>
                                        <p:cTn id="27" dur="500"/>
                                        <p:tgtEl>
                                          <p:spTgt spid="83971">
                                            <p:txEl>
                                              <p:charRg st="77" end="85"/>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83971">
                                            <p:txEl>
                                              <p:charRg st="85" end="95"/>
                                            </p:txEl>
                                          </p:spTgt>
                                        </p:tgtEl>
                                        <p:attrNameLst>
                                          <p:attrName>style.visibility</p:attrName>
                                        </p:attrNameLst>
                                      </p:cBhvr>
                                      <p:to>
                                        <p:strVal val="visible"/>
                                      </p:to>
                                    </p:set>
                                    <p:animEffect transition="in" filter="wipe(up)">
                                      <p:cBhvr>
                                        <p:cTn id="31" dur="500"/>
                                        <p:tgtEl>
                                          <p:spTgt spid="83971">
                                            <p:txEl>
                                              <p:charRg st="85"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散列表的查找及分析</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4995" name="Rectangle 3"/>
          <p:cNvSpPr>
            <a:spLocks noGrp="1"/>
          </p:cNvSpPr>
          <p:nvPr>
            <p:ph type="body" idx="4294967295"/>
          </p:nvPr>
        </p:nvSpPr>
        <p:spPr/>
        <p:txBody>
          <a:bodyPr vert="horz" wrap="square" lIns="91440" tIns="45720" rIns="91440" bIns="45720" anchor="t" anchorCtr="0"/>
          <a:p>
            <a:pPr>
              <a:lnSpc>
                <a:spcPct val="90000"/>
              </a:lnSpc>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已知关键字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(19,14,23,1,68,20,84,27,55,11,10,79),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散列函数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:H(key)=</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 MOD 13,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散列表长为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查找概率相等求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ASL</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用线性探测再散列处理冲突，即</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Hi=</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(H(key)+di) MOD m</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4996" name="Text Box 4"/>
          <p:cNvSpPr txBox="1"/>
          <p:nvPr/>
        </p:nvSpPr>
        <p:spPr>
          <a:xfrm>
            <a:off x="611188" y="5876925"/>
            <a:ext cx="3851275" cy="646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FF3300"/>
                </a:solidFill>
                <a:latin typeface="Times New Roman" panose="02020603050405020304" pitchFamily="18" charset="0"/>
                <a:ea typeface="宋体" panose="02010600030101010101" pitchFamily="2" charset="-122"/>
              </a:rPr>
              <a:t>55</a:t>
            </a:r>
            <a:r>
              <a:rPr lang="en-US" altLang="zh-CN" sz="1800" b="1" dirty="0">
                <a:latin typeface="Times New Roman" panose="02020603050405020304" pitchFamily="18" charset="0"/>
                <a:ea typeface="宋体" panose="02010600030101010101" pitchFamily="2" charset="-122"/>
              </a:rPr>
              <a:t>)=3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H1=(3+1)MOD16=4</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H2=(3+2)MOD16=5</a:t>
            </a:r>
            <a:endParaRPr lang="en-US" altLang="zh-CN" sz="1800" b="1" dirty="0">
              <a:latin typeface="Times New Roman" panose="02020603050405020304" pitchFamily="18" charset="0"/>
              <a:ea typeface="宋体" panose="02010600030101010101" pitchFamily="2" charset="-122"/>
            </a:endParaRPr>
          </a:p>
        </p:txBody>
      </p:sp>
      <p:sp>
        <p:nvSpPr>
          <p:cNvPr id="84997" name="Text Box 5"/>
          <p:cNvSpPr txBox="1"/>
          <p:nvPr/>
        </p:nvSpPr>
        <p:spPr>
          <a:xfrm>
            <a:off x="4664075" y="3716338"/>
            <a:ext cx="3908425" cy="25860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FF9900"/>
                </a:solidFill>
                <a:latin typeface="Times New Roman" panose="02020603050405020304" pitchFamily="18" charset="0"/>
                <a:ea typeface="宋体" panose="02010600030101010101" pitchFamily="2" charset="-122"/>
              </a:rPr>
              <a:t>79</a:t>
            </a:r>
            <a:r>
              <a:rPr lang="en-US" altLang="zh-CN" sz="1800" b="1" dirty="0">
                <a:latin typeface="Times New Roman" panose="02020603050405020304" pitchFamily="18" charset="0"/>
                <a:ea typeface="宋体" panose="02010600030101010101" pitchFamily="2" charset="-122"/>
              </a:rPr>
              <a:t>)=1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H1=(1+1)MOD16=2</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H2=(1+2)MOD16=3</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H3=(1+3)MOD16=4</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H4=(1+4)MOD16=5</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H5=(1+5)MOD16=6</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H6=(1+6)MOD16=7</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H7=(1+7)MOD16=8</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H8=(1+8)MOD16=9</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endParaRPr lang="en-US" altLang="zh-CN" sz="1800" b="1" dirty="0">
              <a:latin typeface="Times New Roman" panose="02020603050405020304" pitchFamily="18" charset="0"/>
              <a:ea typeface="宋体" panose="02010600030101010101" pitchFamily="2" charset="-122"/>
            </a:endParaRPr>
          </a:p>
        </p:txBody>
      </p:sp>
      <p:grpSp>
        <p:nvGrpSpPr>
          <p:cNvPr id="2" name="Group 6"/>
          <p:cNvGrpSpPr/>
          <p:nvPr/>
        </p:nvGrpSpPr>
        <p:grpSpPr>
          <a:xfrm>
            <a:off x="1020763" y="2133600"/>
            <a:ext cx="6215062" cy="709613"/>
            <a:chOff x="0" y="0"/>
            <a:chExt cx="3915" cy="447"/>
          </a:xfrm>
        </p:grpSpPr>
        <p:sp>
          <p:nvSpPr>
            <p:cNvPr id="88094" name="Text Box 7"/>
            <p:cNvSpPr txBox="1"/>
            <p:nvPr/>
          </p:nvSpPr>
          <p:spPr>
            <a:xfrm>
              <a:off x="0" y="0"/>
              <a:ext cx="3915" cy="25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0    1    2    3    4    5    6    7    8    9   10   11 12  13  14  15</a:t>
              </a:r>
              <a:endParaRPr lang="en-US" altLang="zh-CN" sz="2000" b="1" dirty="0">
                <a:latin typeface="Times New Roman" panose="02020603050405020304" pitchFamily="18" charset="0"/>
                <a:ea typeface="宋体" panose="02010600030101010101" pitchFamily="2" charset="-122"/>
              </a:endParaRPr>
            </a:p>
          </p:txBody>
        </p:sp>
        <p:grpSp>
          <p:nvGrpSpPr>
            <p:cNvPr id="88095" name="Group 8"/>
            <p:cNvGrpSpPr/>
            <p:nvPr/>
          </p:nvGrpSpPr>
          <p:grpSpPr>
            <a:xfrm>
              <a:off x="0" y="208"/>
              <a:ext cx="3819" cy="239"/>
              <a:chOff x="0" y="0"/>
              <a:chExt cx="3819" cy="239"/>
            </a:xfrm>
          </p:grpSpPr>
          <p:sp>
            <p:nvSpPr>
              <p:cNvPr id="88096" name="Rectangle 9"/>
              <p:cNvSpPr/>
              <p:nvPr/>
            </p:nvSpPr>
            <p:spPr>
              <a:xfrm>
                <a:off x="0" y="1"/>
                <a:ext cx="3819" cy="23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b="1" dirty="0">
                  <a:latin typeface="Arial" panose="020B0604020202020204" pitchFamily="34" charset="0"/>
                  <a:ea typeface="宋体" panose="02010600030101010101" pitchFamily="2" charset="-122"/>
                </a:endParaRPr>
              </a:p>
            </p:txBody>
          </p:sp>
          <p:sp>
            <p:nvSpPr>
              <p:cNvPr id="88097" name="Line 10"/>
              <p:cNvSpPr/>
              <p:nvPr/>
            </p:nvSpPr>
            <p:spPr>
              <a:xfrm>
                <a:off x="237" y="1"/>
                <a:ext cx="0" cy="238"/>
              </a:xfrm>
              <a:prstGeom prst="line">
                <a:avLst/>
              </a:prstGeom>
              <a:ln w="9525" cap="flat" cmpd="sng">
                <a:solidFill>
                  <a:schemeClr val="tx1"/>
                </a:solidFill>
                <a:prstDash val="solid"/>
                <a:headEnd type="none" w="med" len="med"/>
                <a:tailEnd type="none" w="med" len="med"/>
              </a:ln>
            </p:spPr>
          </p:sp>
          <p:sp>
            <p:nvSpPr>
              <p:cNvPr id="88098" name="Line 11"/>
              <p:cNvSpPr/>
              <p:nvPr/>
            </p:nvSpPr>
            <p:spPr>
              <a:xfrm>
                <a:off x="477" y="1"/>
                <a:ext cx="0" cy="238"/>
              </a:xfrm>
              <a:prstGeom prst="line">
                <a:avLst/>
              </a:prstGeom>
              <a:ln w="9525" cap="flat" cmpd="sng">
                <a:solidFill>
                  <a:schemeClr val="tx1"/>
                </a:solidFill>
                <a:prstDash val="solid"/>
                <a:headEnd type="none" w="med" len="med"/>
                <a:tailEnd type="none" w="med" len="med"/>
              </a:ln>
            </p:spPr>
          </p:sp>
          <p:sp>
            <p:nvSpPr>
              <p:cNvPr id="88099" name="Line 12"/>
              <p:cNvSpPr/>
              <p:nvPr/>
            </p:nvSpPr>
            <p:spPr>
              <a:xfrm>
                <a:off x="717" y="1"/>
                <a:ext cx="0" cy="238"/>
              </a:xfrm>
              <a:prstGeom prst="line">
                <a:avLst/>
              </a:prstGeom>
              <a:ln w="9525" cap="flat" cmpd="sng">
                <a:solidFill>
                  <a:schemeClr val="tx1"/>
                </a:solidFill>
                <a:prstDash val="solid"/>
                <a:headEnd type="none" w="med" len="med"/>
                <a:tailEnd type="none" w="med" len="med"/>
              </a:ln>
            </p:spPr>
          </p:sp>
          <p:sp>
            <p:nvSpPr>
              <p:cNvPr id="88100" name="Line 13"/>
              <p:cNvSpPr/>
              <p:nvPr/>
            </p:nvSpPr>
            <p:spPr>
              <a:xfrm>
                <a:off x="957" y="1"/>
                <a:ext cx="0" cy="238"/>
              </a:xfrm>
              <a:prstGeom prst="line">
                <a:avLst/>
              </a:prstGeom>
              <a:ln w="9525" cap="flat" cmpd="sng">
                <a:solidFill>
                  <a:schemeClr val="tx1"/>
                </a:solidFill>
                <a:prstDash val="solid"/>
                <a:headEnd type="none" w="med" len="med"/>
                <a:tailEnd type="none" w="med" len="med"/>
              </a:ln>
            </p:spPr>
          </p:sp>
          <p:sp>
            <p:nvSpPr>
              <p:cNvPr id="88101" name="Line 14"/>
              <p:cNvSpPr/>
              <p:nvPr/>
            </p:nvSpPr>
            <p:spPr>
              <a:xfrm>
                <a:off x="1198" y="1"/>
                <a:ext cx="0" cy="238"/>
              </a:xfrm>
              <a:prstGeom prst="line">
                <a:avLst/>
              </a:prstGeom>
              <a:ln w="9525" cap="flat" cmpd="sng">
                <a:solidFill>
                  <a:schemeClr val="tx1"/>
                </a:solidFill>
                <a:prstDash val="solid"/>
                <a:headEnd type="none" w="med" len="med"/>
                <a:tailEnd type="none" w="med" len="med"/>
              </a:ln>
            </p:spPr>
          </p:sp>
          <p:sp>
            <p:nvSpPr>
              <p:cNvPr id="88102" name="Line 15"/>
              <p:cNvSpPr/>
              <p:nvPr/>
            </p:nvSpPr>
            <p:spPr>
              <a:xfrm>
                <a:off x="1438" y="1"/>
                <a:ext cx="0" cy="238"/>
              </a:xfrm>
              <a:prstGeom prst="line">
                <a:avLst/>
              </a:prstGeom>
              <a:ln w="9525" cap="flat" cmpd="sng">
                <a:solidFill>
                  <a:schemeClr val="tx1"/>
                </a:solidFill>
                <a:prstDash val="solid"/>
                <a:headEnd type="none" w="med" len="med"/>
                <a:tailEnd type="none" w="med" len="med"/>
              </a:ln>
            </p:spPr>
          </p:sp>
          <p:sp>
            <p:nvSpPr>
              <p:cNvPr id="88103" name="Line 16"/>
              <p:cNvSpPr/>
              <p:nvPr/>
            </p:nvSpPr>
            <p:spPr>
              <a:xfrm>
                <a:off x="1678" y="1"/>
                <a:ext cx="0" cy="238"/>
              </a:xfrm>
              <a:prstGeom prst="line">
                <a:avLst/>
              </a:prstGeom>
              <a:ln w="9525" cap="flat" cmpd="sng">
                <a:solidFill>
                  <a:schemeClr val="tx1"/>
                </a:solidFill>
                <a:prstDash val="solid"/>
                <a:headEnd type="none" w="med" len="med"/>
                <a:tailEnd type="none" w="med" len="med"/>
              </a:ln>
            </p:spPr>
          </p:sp>
          <p:sp>
            <p:nvSpPr>
              <p:cNvPr id="88104" name="Line 17"/>
              <p:cNvSpPr/>
              <p:nvPr/>
            </p:nvSpPr>
            <p:spPr>
              <a:xfrm>
                <a:off x="1919" y="1"/>
                <a:ext cx="0" cy="238"/>
              </a:xfrm>
              <a:prstGeom prst="line">
                <a:avLst/>
              </a:prstGeom>
              <a:ln w="9525" cap="flat" cmpd="sng">
                <a:solidFill>
                  <a:schemeClr val="tx1"/>
                </a:solidFill>
                <a:prstDash val="solid"/>
                <a:headEnd type="none" w="med" len="med"/>
                <a:tailEnd type="none" w="med" len="med"/>
              </a:ln>
            </p:spPr>
          </p:sp>
          <p:sp>
            <p:nvSpPr>
              <p:cNvPr id="88105" name="Line 18"/>
              <p:cNvSpPr/>
              <p:nvPr/>
            </p:nvSpPr>
            <p:spPr>
              <a:xfrm>
                <a:off x="2159" y="1"/>
                <a:ext cx="0" cy="238"/>
              </a:xfrm>
              <a:prstGeom prst="line">
                <a:avLst/>
              </a:prstGeom>
              <a:ln w="9525" cap="flat" cmpd="sng">
                <a:solidFill>
                  <a:schemeClr val="tx1"/>
                </a:solidFill>
                <a:prstDash val="solid"/>
                <a:headEnd type="none" w="med" len="med"/>
                <a:tailEnd type="none" w="med" len="med"/>
              </a:ln>
            </p:spPr>
          </p:sp>
          <p:sp>
            <p:nvSpPr>
              <p:cNvPr id="88106" name="Line 19"/>
              <p:cNvSpPr/>
              <p:nvPr/>
            </p:nvSpPr>
            <p:spPr>
              <a:xfrm>
                <a:off x="2399" y="1"/>
                <a:ext cx="0" cy="238"/>
              </a:xfrm>
              <a:prstGeom prst="line">
                <a:avLst/>
              </a:prstGeom>
              <a:ln w="9525" cap="flat" cmpd="sng">
                <a:solidFill>
                  <a:schemeClr val="tx1"/>
                </a:solidFill>
                <a:prstDash val="solid"/>
                <a:headEnd type="none" w="med" len="med"/>
                <a:tailEnd type="none" w="med" len="med"/>
              </a:ln>
            </p:spPr>
          </p:sp>
          <p:sp>
            <p:nvSpPr>
              <p:cNvPr id="88107" name="Line 20"/>
              <p:cNvSpPr/>
              <p:nvPr/>
            </p:nvSpPr>
            <p:spPr>
              <a:xfrm>
                <a:off x="2639" y="0"/>
                <a:ext cx="0" cy="238"/>
              </a:xfrm>
              <a:prstGeom prst="line">
                <a:avLst/>
              </a:prstGeom>
              <a:ln w="9525" cap="flat" cmpd="sng">
                <a:solidFill>
                  <a:schemeClr val="tx1"/>
                </a:solidFill>
                <a:prstDash val="solid"/>
                <a:headEnd type="none" w="med" len="med"/>
                <a:tailEnd type="none" w="med" len="med"/>
              </a:ln>
            </p:spPr>
          </p:sp>
          <p:sp>
            <p:nvSpPr>
              <p:cNvPr id="88108" name="Line 21"/>
              <p:cNvSpPr/>
              <p:nvPr/>
            </p:nvSpPr>
            <p:spPr>
              <a:xfrm>
                <a:off x="2880" y="0"/>
                <a:ext cx="0" cy="238"/>
              </a:xfrm>
              <a:prstGeom prst="line">
                <a:avLst/>
              </a:prstGeom>
              <a:ln w="9525" cap="flat" cmpd="sng">
                <a:solidFill>
                  <a:schemeClr val="tx1"/>
                </a:solidFill>
                <a:prstDash val="solid"/>
                <a:headEnd type="none" w="med" len="med"/>
                <a:tailEnd type="none" w="med" len="med"/>
              </a:ln>
            </p:spPr>
          </p:sp>
          <p:sp>
            <p:nvSpPr>
              <p:cNvPr id="88109" name="Line 22"/>
              <p:cNvSpPr/>
              <p:nvPr/>
            </p:nvSpPr>
            <p:spPr>
              <a:xfrm>
                <a:off x="3120" y="0"/>
                <a:ext cx="0" cy="238"/>
              </a:xfrm>
              <a:prstGeom prst="line">
                <a:avLst/>
              </a:prstGeom>
              <a:ln w="9525" cap="flat" cmpd="sng">
                <a:solidFill>
                  <a:schemeClr val="tx1"/>
                </a:solidFill>
                <a:prstDash val="solid"/>
                <a:headEnd type="none" w="med" len="med"/>
                <a:tailEnd type="none" w="med" len="med"/>
              </a:ln>
            </p:spPr>
          </p:sp>
          <p:sp>
            <p:nvSpPr>
              <p:cNvPr id="88110" name="Line 23"/>
              <p:cNvSpPr/>
              <p:nvPr/>
            </p:nvSpPr>
            <p:spPr>
              <a:xfrm>
                <a:off x="3360" y="0"/>
                <a:ext cx="0" cy="238"/>
              </a:xfrm>
              <a:prstGeom prst="line">
                <a:avLst/>
              </a:prstGeom>
              <a:ln w="9525" cap="flat" cmpd="sng">
                <a:solidFill>
                  <a:schemeClr val="tx1"/>
                </a:solidFill>
                <a:prstDash val="solid"/>
                <a:headEnd type="none" w="med" len="med"/>
                <a:tailEnd type="none" w="med" len="med"/>
              </a:ln>
            </p:spPr>
          </p:sp>
          <p:sp>
            <p:nvSpPr>
              <p:cNvPr id="88111" name="Line 24"/>
              <p:cNvSpPr/>
              <p:nvPr/>
            </p:nvSpPr>
            <p:spPr>
              <a:xfrm>
                <a:off x="3601" y="0"/>
                <a:ext cx="0" cy="238"/>
              </a:xfrm>
              <a:prstGeom prst="line">
                <a:avLst/>
              </a:prstGeom>
              <a:ln w="9525" cap="flat" cmpd="sng">
                <a:solidFill>
                  <a:schemeClr val="tx1"/>
                </a:solidFill>
                <a:prstDash val="solid"/>
                <a:headEnd type="none" w="med" len="med"/>
                <a:tailEnd type="none" w="med" len="med"/>
              </a:ln>
            </p:spPr>
          </p:sp>
        </p:grpSp>
      </p:grpSp>
      <p:sp>
        <p:nvSpPr>
          <p:cNvPr id="85017" name="Text Box 25"/>
          <p:cNvSpPr txBox="1"/>
          <p:nvPr/>
        </p:nvSpPr>
        <p:spPr>
          <a:xfrm>
            <a:off x="4572000" y="6021388"/>
            <a:ext cx="4173538" cy="461962"/>
          </a:xfrm>
          <a:prstGeom prst="rect">
            <a:avLst/>
          </a:prstGeom>
          <a:solidFill>
            <a:srgbClr val="FFFF99"/>
          </a:solidFill>
          <a:ln w="9525" cap="flat" cmpd="sng">
            <a:solidFill>
              <a:srgbClr val="0000FF"/>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66FF"/>
                </a:solidFill>
                <a:latin typeface="Times New Roman" panose="02020603050405020304" pitchFamily="18" charset="0"/>
                <a:ea typeface="宋体" panose="02010600030101010101" pitchFamily="2" charset="-122"/>
              </a:rPr>
              <a:t>ASL=(</a:t>
            </a:r>
            <a:r>
              <a:rPr lang="en-US" altLang="zh-CN" b="1" dirty="0">
                <a:latin typeface="Times New Roman" panose="02020603050405020304" pitchFamily="18" charset="0"/>
                <a:ea typeface="宋体" panose="02010600030101010101" pitchFamily="2" charset="-122"/>
              </a:rPr>
              <a:t>1</a:t>
            </a:r>
            <a:r>
              <a:rPr lang="en-US" altLang="zh-CN" b="1" dirty="0">
                <a:solidFill>
                  <a:srgbClr val="0066FF"/>
                </a:solidFill>
                <a:latin typeface="Times New Roman" panose="02020603050405020304" pitchFamily="18" charset="0"/>
                <a:ea typeface="宋体" panose="02010600030101010101" pitchFamily="2" charset="-122"/>
              </a:rPr>
              <a:t>*6+</a:t>
            </a:r>
            <a:r>
              <a:rPr lang="en-US" altLang="zh-CN" b="1" dirty="0">
                <a:solidFill>
                  <a:schemeClr val="folHlink"/>
                </a:solidFill>
                <a:latin typeface="Times New Roman" panose="02020603050405020304" pitchFamily="18" charset="0"/>
                <a:ea typeface="宋体" panose="02010600030101010101" pitchFamily="2" charset="-122"/>
              </a:rPr>
              <a:t>2</a:t>
            </a:r>
            <a:r>
              <a:rPr lang="en-US" altLang="zh-CN" b="1" dirty="0">
                <a:solidFill>
                  <a:srgbClr val="0066FF"/>
                </a:solidFill>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3</a:t>
            </a:r>
            <a:r>
              <a:rPr lang="en-US" altLang="zh-CN" b="1" dirty="0">
                <a:solidFill>
                  <a:srgbClr val="0066FF"/>
                </a:solidFill>
                <a:latin typeface="Times New Roman" panose="02020603050405020304" pitchFamily="18" charset="0"/>
                <a:ea typeface="宋体" panose="02010600030101010101" pitchFamily="2" charset="-122"/>
              </a:rPr>
              <a:t>*</a:t>
            </a:r>
            <a:r>
              <a:rPr lang="en-US" altLang="zh-CN" b="1" dirty="0">
                <a:solidFill>
                  <a:srgbClr val="FF3300"/>
                </a:solidFill>
                <a:latin typeface="Times New Roman" panose="02020603050405020304" pitchFamily="18" charset="0"/>
                <a:ea typeface="宋体" panose="02010600030101010101" pitchFamily="2" charset="-122"/>
              </a:rPr>
              <a:t>3</a:t>
            </a:r>
            <a:r>
              <a:rPr lang="en-US" altLang="zh-CN" b="1" dirty="0">
                <a:solidFill>
                  <a:srgbClr val="0066FF"/>
                </a:solidFill>
                <a:latin typeface="Times New Roman" panose="02020603050405020304" pitchFamily="18" charset="0"/>
                <a:ea typeface="宋体" panose="02010600030101010101" pitchFamily="2" charset="-122"/>
              </a:rPr>
              <a:t>+</a:t>
            </a:r>
            <a:r>
              <a:rPr lang="en-US" altLang="zh-CN" b="1" dirty="0">
                <a:solidFill>
                  <a:schemeClr val="tx2"/>
                </a:solidFill>
                <a:latin typeface="Times New Roman" panose="02020603050405020304" pitchFamily="18" charset="0"/>
                <a:ea typeface="宋体" panose="02010600030101010101" pitchFamily="2" charset="-122"/>
              </a:rPr>
              <a:t>4</a:t>
            </a:r>
            <a:r>
              <a:rPr lang="en-US" altLang="zh-CN" b="1" dirty="0">
                <a:solidFill>
                  <a:srgbClr val="0066FF"/>
                </a:solidFill>
                <a:latin typeface="Times New Roman" panose="02020603050405020304" pitchFamily="18" charset="0"/>
                <a:ea typeface="宋体" panose="02010600030101010101" pitchFamily="2" charset="-122"/>
              </a:rPr>
              <a:t>+</a:t>
            </a:r>
            <a:r>
              <a:rPr lang="en-US" altLang="zh-CN" b="1" dirty="0">
                <a:solidFill>
                  <a:srgbClr val="FF9900"/>
                </a:solidFill>
                <a:latin typeface="Times New Roman" panose="02020603050405020304" pitchFamily="18" charset="0"/>
                <a:ea typeface="宋体" panose="02010600030101010101" pitchFamily="2" charset="-122"/>
              </a:rPr>
              <a:t>9</a:t>
            </a:r>
            <a:r>
              <a:rPr lang="en-US" altLang="zh-CN" b="1" dirty="0">
                <a:solidFill>
                  <a:srgbClr val="0066FF"/>
                </a:solidFill>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12</a:t>
            </a:r>
            <a:r>
              <a:rPr lang="en-US" altLang="zh-CN" b="1" dirty="0">
                <a:solidFill>
                  <a:srgbClr val="0066FF"/>
                </a:solidFill>
                <a:latin typeface="Times New Roman" panose="02020603050405020304" pitchFamily="18" charset="0"/>
                <a:ea typeface="宋体" panose="02010600030101010101" pitchFamily="2" charset="-122"/>
              </a:rPr>
              <a:t>=2.5</a:t>
            </a:r>
            <a:endParaRPr lang="en-US" altLang="zh-CN" b="1" dirty="0">
              <a:latin typeface="Times New Roman" panose="02020603050405020304" pitchFamily="18" charset="0"/>
              <a:ea typeface="宋体" panose="02010600030101010101" pitchFamily="2" charset="-122"/>
            </a:endParaRPr>
          </a:p>
        </p:txBody>
      </p:sp>
      <p:sp>
        <p:nvSpPr>
          <p:cNvPr id="85018" name="Text Box 26"/>
          <p:cNvSpPr txBox="1"/>
          <p:nvPr/>
        </p:nvSpPr>
        <p:spPr>
          <a:xfrm>
            <a:off x="1371600"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14</a:t>
            </a:r>
            <a:endParaRPr lang="en-US" altLang="zh-CN" sz="1800" b="1" dirty="0">
              <a:latin typeface="Times New Roman" panose="02020603050405020304" pitchFamily="18" charset="0"/>
              <a:ea typeface="宋体" panose="02010600030101010101" pitchFamily="2" charset="-122"/>
            </a:endParaRPr>
          </a:p>
        </p:txBody>
      </p:sp>
      <p:sp>
        <p:nvSpPr>
          <p:cNvPr id="85019" name="Text Box 27"/>
          <p:cNvSpPr txBox="1"/>
          <p:nvPr/>
        </p:nvSpPr>
        <p:spPr>
          <a:xfrm>
            <a:off x="1751013" y="2473325"/>
            <a:ext cx="35877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en-US" altLang="zh-CN" sz="1800" b="1" dirty="0">
                <a:solidFill>
                  <a:schemeClr val="folHlink"/>
                </a:solidFill>
                <a:latin typeface="Times New Roman" panose="02020603050405020304" pitchFamily="18" charset="0"/>
                <a:ea typeface="宋体" panose="02010600030101010101" pitchFamily="2" charset="-122"/>
              </a:rPr>
              <a:t>1</a:t>
            </a:r>
            <a:endParaRPr lang="en-US" altLang="zh-CN" sz="1800" b="1" dirty="0">
              <a:solidFill>
                <a:schemeClr val="folHlink"/>
              </a:solidFill>
              <a:latin typeface="Times New Roman" panose="02020603050405020304" pitchFamily="18" charset="0"/>
              <a:ea typeface="宋体" panose="02010600030101010101" pitchFamily="2" charset="-122"/>
            </a:endParaRPr>
          </a:p>
        </p:txBody>
      </p:sp>
      <p:sp>
        <p:nvSpPr>
          <p:cNvPr id="85020" name="Text Box 28"/>
          <p:cNvSpPr txBox="1"/>
          <p:nvPr/>
        </p:nvSpPr>
        <p:spPr>
          <a:xfrm>
            <a:off x="2135188"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68</a:t>
            </a:r>
            <a:endParaRPr lang="en-US" altLang="zh-CN" sz="1800" b="1" dirty="0">
              <a:latin typeface="Times New Roman" panose="02020603050405020304" pitchFamily="18" charset="0"/>
              <a:ea typeface="宋体" panose="02010600030101010101" pitchFamily="2" charset="-122"/>
            </a:endParaRPr>
          </a:p>
        </p:txBody>
      </p:sp>
      <p:sp>
        <p:nvSpPr>
          <p:cNvPr id="85021" name="Text Box 29"/>
          <p:cNvSpPr txBox="1"/>
          <p:nvPr/>
        </p:nvSpPr>
        <p:spPr>
          <a:xfrm>
            <a:off x="2517775"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chemeClr val="tx2"/>
                </a:solidFill>
                <a:latin typeface="Times New Roman" panose="02020603050405020304" pitchFamily="18" charset="0"/>
                <a:ea typeface="宋体" panose="02010600030101010101" pitchFamily="2" charset="-122"/>
              </a:rPr>
              <a:t>27</a:t>
            </a:r>
            <a:endParaRPr lang="en-US" altLang="zh-CN" sz="1800" b="1" dirty="0">
              <a:solidFill>
                <a:schemeClr val="tx2"/>
              </a:solidFill>
              <a:latin typeface="Times New Roman" panose="02020603050405020304" pitchFamily="18" charset="0"/>
              <a:ea typeface="宋体" panose="02010600030101010101" pitchFamily="2" charset="-122"/>
            </a:endParaRPr>
          </a:p>
        </p:txBody>
      </p:sp>
      <p:sp>
        <p:nvSpPr>
          <p:cNvPr id="85022" name="Text Box 30"/>
          <p:cNvSpPr txBox="1"/>
          <p:nvPr/>
        </p:nvSpPr>
        <p:spPr>
          <a:xfrm>
            <a:off x="2898775"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3300"/>
                </a:solidFill>
                <a:latin typeface="Times New Roman" panose="02020603050405020304" pitchFamily="18" charset="0"/>
                <a:ea typeface="宋体" panose="02010600030101010101" pitchFamily="2" charset="-122"/>
              </a:rPr>
              <a:t>55</a:t>
            </a:r>
            <a:endParaRPr lang="en-US" altLang="zh-CN" sz="1800" b="1" dirty="0">
              <a:solidFill>
                <a:srgbClr val="FF3300"/>
              </a:solidFill>
              <a:latin typeface="Times New Roman" panose="02020603050405020304" pitchFamily="18" charset="0"/>
              <a:ea typeface="宋体" panose="02010600030101010101" pitchFamily="2" charset="-122"/>
            </a:endParaRPr>
          </a:p>
        </p:txBody>
      </p:sp>
      <p:sp>
        <p:nvSpPr>
          <p:cNvPr id="85023" name="Text Box 31"/>
          <p:cNvSpPr txBox="1"/>
          <p:nvPr/>
        </p:nvSpPr>
        <p:spPr>
          <a:xfrm>
            <a:off x="3281363"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19</a:t>
            </a:r>
            <a:endParaRPr lang="en-US" altLang="zh-CN" sz="1800" b="1" dirty="0">
              <a:latin typeface="Times New Roman" panose="02020603050405020304" pitchFamily="18" charset="0"/>
              <a:ea typeface="宋体" panose="02010600030101010101" pitchFamily="2" charset="-122"/>
            </a:endParaRPr>
          </a:p>
        </p:txBody>
      </p:sp>
      <p:sp>
        <p:nvSpPr>
          <p:cNvPr id="85024" name="Text Box 32"/>
          <p:cNvSpPr txBox="1"/>
          <p:nvPr/>
        </p:nvSpPr>
        <p:spPr>
          <a:xfrm>
            <a:off x="3662363"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20</a:t>
            </a:r>
            <a:endParaRPr lang="en-US" altLang="zh-CN" sz="1800" b="1" dirty="0">
              <a:latin typeface="Times New Roman" panose="02020603050405020304" pitchFamily="18" charset="0"/>
              <a:ea typeface="宋体" panose="02010600030101010101" pitchFamily="2" charset="-122"/>
            </a:endParaRPr>
          </a:p>
        </p:txBody>
      </p:sp>
      <p:sp>
        <p:nvSpPr>
          <p:cNvPr id="85025" name="Text Box 33"/>
          <p:cNvSpPr txBox="1"/>
          <p:nvPr/>
        </p:nvSpPr>
        <p:spPr>
          <a:xfrm>
            <a:off x="4044950"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3300"/>
                </a:solidFill>
                <a:latin typeface="Times New Roman" panose="02020603050405020304" pitchFamily="18" charset="0"/>
                <a:ea typeface="宋体" panose="02010600030101010101" pitchFamily="2" charset="-122"/>
              </a:rPr>
              <a:t>84</a:t>
            </a:r>
            <a:endParaRPr lang="en-US" altLang="zh-CN" sz="1800" b="1" dirty="0">
              <a:solidFill>
                <a:srgbClr val="FF3300"/>
              </a:solidFill>
              <a:latin typeface="Times New Roman" panose="02020603050405020304" pitchFamily="18" charset="0"/>
              <a:ea typeface="宋体" panose="02010600030101010101" pitchFamily="2" charset="-122"/>
            </a:endParaRPr>
          </a:p>
        </p:txBody>
      </p:sp>
      <p:sp>
        <p:nvSpPr>
          <p:cNvPr id="85026" name="Text Box 34"/>
          <p:cNvSpPr txBox="1"/>
          <p:nvPr/>
        </p:nvSpPr>
        <p:spPr>
          <a:xfrm>
            <a:off x="4425950"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9900"/>
                </a:solidFill>
                <a:latin typeface="Times New Roman" panose="02020603050405020304" pitchFamily="18" charset="0"/>
                <a:ea typeface="宋体" panose="02010600030101010101" pitchFamily="2" charset="-122"/>
              </a:rPr>
              <a:t>79</a:t>
            </a:r>
            <a:endParaRPr lang="en-US" altLang="zh-CN" sz="1800" b="1" dirty="0">
              <a:solidFill>
                <a:srgbClr val="FF9900"/>
              </a:solidFill>
              <a:latin typeface="Times New Roman" panose="02020603050405020304" pitchFamily="18" charset="0"/>
              <a:ea typeface="宋体" panose="02010600030101010101" pitchFamily="2" charset="-122"/>
            </a:endParaRPr>
          </a:p>
        </p:txBody>
      </p:sp>
      <p:sp>
        <p:nvSpPr>
          <p:cNvPr id="85027" name="Text Box 35"/>
          <p:cNvSpPr txBox="1"/>
          <p:nvPr/>
        </p:nvSpPr>
        <p:spPr>
          <a:xfrm>
            <a:off x="4808538"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23</a:t>
            </a:r>
            <a:endParaRPr lang="en-US" altLang="zh-CN" sz="1800" b="1" dirty="0">
              <a:latin typeface="Times New Roman" panose="02020603050405020304" pitchFamily="18" charset="0"/>
              <a:ea typeface="宋体" panose="02010600030101010101" pitchFamily="2" charset="-122"/>
            </a:endParaRPr>
          </a:p>
        </p:txBody>
      </p:sp>
      <p:sp>
        <p:nvSpPr>
          <p:cNvPr id="85028" name="Text Box 36"/>
          <p:cNvSpPr txBox="1"/>
          <p:nvPr/>
        </p:nvSpPr>
        <p:spPr>
          <a:xfrm>
            <a:off x="5195888" y="2473325"/>
            <a:ext cx="4032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11</a:t>
            </a:r>
            <a:endParaRPr lang="en-US" altLang="zh-CN" sz="1800" b="1" dirty="0">
              <a:latin typeface="Times New Roman" panose="02020603050405020304" pitchFamily="18" charset="0"/>
              <a:ea typeface="宋体" panose="02010600030101010101" pitchFamily="2" charset="-122"/>
            </a:endParaRPr>
          </a:p>
        </p:txBody>
      </p:sp>
      <p:sp>
        <p:nvSpPr>
          <p:cNvPr id="85029" name="Text Box 37"/>
          <p:cNvSpPr txBox="1"/>
          <p:nvPr/>
        </p:nvSpPr>
        <p:spPr>
          <a:xfrm>
            <a:off x="5570538" y="2473325"/>
            <a:ext cx="415925" cy="3698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FF3300"/>
                </a:solidFill>
                <a:latin typeface="Times New Roman" panose="02020603050405020304" pitchFamily="18" charset="0"/>
                <a:ea typeface="宋体" panose="02010600030101010101" pitchFamily="2" charset="-122"/>
              </a:rPr>
              <a:t>10</a:t>
            </a:r>
            <a:endParaRPr lang="en-US" altLang="zh-CN" sz="1800" b="1" dirty="0">
              <a:solidFill>
                <a:srgbClr val="FF3300"/>
              </a:solidFill>
              <a:latin typeface="Times New Roman" panose="02020603050405020304" pitchFamily="18" charset="0"/>
              <a:ea typeface="宋体" panose="02010600030101010101" pitchFamily="2" charset="-122"/>
            </a:endParaRPr>
          </a:p>
        </p:txBody>
      </p:sp>
      <p:sp>
        <p:nvSpPr>
          <p:cNvPr id="85030" name="Text Box 38"/>
          <p:cNvSpPr txBox="1"/>
          <p:nvPr/>
        </p:nvSpPr>
        <p:spPr>
          <a:xfrm>
            <a:off x="612775" y="2843213"/>
            <a:ext cx="99536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19</a:t>
            </a:r>
            <a:r>
              <a:rPr lang="en-US" altLang="zh-CN" sz="1800" b="1" dirty="0">
                <a:latin typeface="Times New Roman" panose="02020603050405020304" pitchFamily="18" charset="0"/>
                <a:ea typeface="宋体" panose="02010600030101010101" pitchFamily="2" charset="-122"/>
              </a:rPr>
              <a:t>)=6</a:t>
            </a:r>
            <a:endParaRPr lang="en-US" altLang="zh-CN" sz="1800" b="1" dirty="0">
              <a:latin typeface="Times New Roman" panose="02020603050405020304" pitchFamily="18" charset="0"/>
              <a:ea typeface="宋体" panose="02010600030101010101" pitchFamily="2" charset="-122"/>
            </a:endParaRPr>
          </a:p>
        </p:txBody>
      </p:sp>
      <p:sp>
        <p:nvSpPr>
          <p:cNvPr id="85031" name="Text Box 39"/>
          <p:cNvSpPr txBox="1"/>
          <p:nvPr/>
        </p:nvSpPr>
        <p:spPr>
          <a:xfrm>
            <a:off x="612775" y="3092450"/>
            <a:ext cx="995363"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14</a:t>
            </a:r>
            <a:r>
              <a:rPr lang="en-US" altLang="zh-CN" sz="1800" b="1"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p:txBody>
      </p:sp>
      <p:sp>
        <p:nvSpPr>
          <p:cNvPr id="85032" name="Text Box 40"/>
          <p:cNvSpPr txBox="1"/>
          <p:nvPr/>
        </p:nvSpPr>
        <p:spPr>
          <a:xfrm>
            <a:off x="612775" y="3402013"/>
            <a:ext cx="1111250"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23</a:t>
            </a:r>
            <a:r>
              <a:rPr lang="en-US" altLang="zh-CN" sz="1800" b="1" dirty="0">
                <a:latin typeface="Times New Roman" panose="02020603050405020304" pitchFamily="18" charset="0"/>
                <a:ea typeface="宋体" panose="02010600030101010101" pitchFamily="2" charset="-122"/>
              </a:rPr>
              <a:t>)=10</a:t>
            </a:r>
            <a:endParaRPr lang="en-US" altLang="zh-CN" sz="1800" b="1" dirty="0">
              <a:latin typeface="Times New Roman" panose="02020603050405020304" pitchFamily="18" charset="0"/>
              <a:ea typeface="宋体" panose="02010600030101010101" pitchFamily="2" charset="-122"/>
            </a:endParaRPr>
          </a:p>
        </p:txBody>
      </p:sp>
      <p:sp>
        <p:nvSpPr>
          <p:cNvPr id="85033" name="Text Box 41"/>
          <p:cNvSpPr txBox="1"/>
          <p:nvPr/>
        </p:nvSpPr>
        <p:spPr>
          <a:xfrm>
            <a:off x="611188" y="3713163"/>
            <a:ext cx="3908425"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chemeClr val="folHlink"/>
                </a:solidFill>
                <a:latin typeface="Times New Roman" panose="02020603050405020304" pitchFamily="18" charset="0"/>
                <a:ea typeface="宋体" panose="02010600030101010101" pitchFamily="2" charset="-122"/>
              </a:rPr>
              <a:t>1</a:t>
            </a:r>
            <a:r>
              <a:rPr lang="en-US" altLang="zh-CN" sz="1800" b="1" dirty="0">
                <a:latin typeface="Times New Roman" panose="02020603050405020304" pitchFamily="18" charset="0"/>
                <a:ea typeface="宋体" panose="02010600030101010101" pitchFamily="2" charset="-122"/>
              </a:rPr>
              <a:t>)=1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H1=(1+1) MOD16=2</a:t>
            </a:r>
            <a:endParaRPr lang="en-US" altLang="zh-CN" sz="1800" b="1" dirty="0">
              <a:latin typeface="Times New Roman" panose="02020603050405020304" pitchFamily="18" charset="0"/>
              <a:ea typeface="宋体" panose="02010600030101010101" pitchFamily="2" charset="-122"/>
            </a:endParaRPr>
          </a:p>
        </p:txBody>
      </p:sp>
      <p:sp>
        <p:nvSpPr>
          <p:cNvPr id="85034" name="Text Box 42"/>
          <p:cNvSpPr txBox="1"/>
          <p:nvPr/>
        </p:nvSpPr>
        <p:spPr>
          <a:xfrm>
            <a:off x="612775" y="4022725"/>
            <a:ext cx="995363"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68</a:t>
            </a:r>
            <a:r>
              <a:rPr lang="en-US" altLang="zh-CN" sz="1800" b="1" dirty="0">
                <a:latin typeface="Times New Roman" panose="02020603050405020304" pitchFamily="18" charset="0"/>
                <a:ea typeface="宋体" panose="02010600030101010101" pitchFamily="2" charset="-122"/>
              </a:rPr>
              <a:t>)=3</a:t>
            </a:r>
            <a:endParaRPr lang="en-US" altLang="zh-CN" sz="1800" b="1" dirty="0">
              <a:latin typeface="Times New Roman" panose="02020603050405020304" pitchFamily="18" charset="0"/>
              <a:ea typeface="宋体" panose="02010600030101010101" pitchFamily="2" charset="-122"/>
            </a:endParaRPr>
          </a:p>
        </p:txBody>
      </p:sp>
      <p:sp>
        <p:nvSpPr>
          <p:cNvPr id="85035" name="Text Box 43"/>
          <p:cNvSpPr txBox="1"/>
          <p:nvPr/>
        </p:nvSpPr>
        <p:spPr>
          <a:xfrm>
            <a:off x="611188" y="4332288"/>
            <a:ext cx="996950"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20</a:t>
            </a:r>
            <a:r>
              <a:rPr lang="en-US" altLang="zh-CN" sz="1800" b="1" dirty="0">
                <a:latin typeface="Times New Roman" panose="02020603050405020304" pitchFamily="18" charset="0"/>
                <a:ea typeface="宋体" panose="02010600030101010101" pitchFamily="2" charset="-122"/>
              </a:rPr>
              <a:t>)=7</a:t>
            </a:r>
            <a:endParaRPr lang="en-US" altLang="zh-CN" sz="1800" b="1" dirty="0">
              <a:latin typeface="Times New Roman" panose="02020603050405020304" pitchFamily="18" charset="0"/>
              <a:ea typeface="宋体" panose="02010600030101010101" pitchFamily="2" charset="-122"/>
            </a:endParaRPr>
          </a:p>
        </p:txBody>
      </p:sp>
      <p:sp>
        <p:nvSpPr>
          <p:cNvPr id="85036" name="Text Box 44"/>
          <p:cNvSpPr txBox="1"/>
          <p:nvPr/>
        </p:nvSpPr>
        <p:spPr>
          <a:xfrm>
            <a:off x="611188" y="4581525"/>
            <a:ext cx="3851275" cy="646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FF3300"/>
                </a:solidFill>
                <a:latin typeface="Times New Roman" panose="02020603050405020304" pitchFamily="18" charset="0"/>
                <a:ea typeface="宋体" panose="02010600030101010101" pitchFamily="2" charset="-122"/>
              </a:rPr>
              <a:t>84</a:t>
            </a:r>
            <a:r>
              <a:rPr lang="en-US" altLang="zh-CN" sz="1800" b="1" dirty="0">
                <a:latin typeface="Times New Roman" panose="02020603050405020304" pitchFamily="18" charset="0"/>
                <a:ea typeface="宋体" panose="02010600030101010101" pitchFamily="2" charset="-122"/>
              </a:rPr>
              <a:t>)=6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H1=(6+1)MOD16=7</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H2=(6+2)MOD16=8</a:t>
            </a:r>
            <a:endParaRPr lang="en-US" altLang="zh-CN" sz="1800" b="1" dirty="0">
              <a:latin typeface="Times New Roman" panose="02020603050405020304" pitchFamily="18" charset="0"/>
              <a:ea typeface="宋体" panose="02010600030101010101" pitchFamily="2" charset="-122"/>
            </a:endParaRPr>
          </a:p>
        </p:txBody>
      </p:sp>
      <p:sp>
        <p:nvSpPr>
          <p:cNvPr id="85037" name="Text Box 45"/>
          <p:cNvSpPr txBox="1"/>
          <p:nvPr/>
        </p:nvSpPr>
        <p:spPr>
          <a:xfrm>
            <a:off x="611188" y="5084763"/>
            <a:ext cx="3851275" cy="9239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chemeClr val="tx2"/>
                </a:solidFill>
                <a:latin typeface="Times New Roman" panose="02020603050405020304" pitchFamily="18" charset="0"/>
                <a:ea typeface="宋体" panose="02010600030101010101" pitchFamily="2" charset="-122"/>
              </a:rPr>
              <a:t>27</a:t>
            </a:r>
            <a:r>
              <a:rPr lang="en-US" altLang="zh-CN" sz="1800" b="1" dirty="0">
                <a:latin typeface="Times New Roman" panose="02020603050405020304" pitchFamily="18" charset="0"/>
                <a:ea typeface="宋体" panose="02010600030101010101" pitchFamily="2" charset="-122"/>
              </a:rPr>
              <a:t>)=1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H1=(1+1)MOD16=2</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H2=(1+2)MOD16=3</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H3=(1+3)MOD16=4</a:t>
            </a:r>
            <a:endParaRPr lang="en-US" altLang="zh-CN" sz="1800" b="1" dirty="0">
              <a:latin typeface="Times New Roman" panose="02020603050405020304" pitchFamily="18" charset="0"/>
              <a:ea typeface="宋体" panose="02010600030101010101" pitchFamily="2" charset="-122"/>
            </a:endParaRPr>
          </a:p>
        </p:txBody>
      </p:sp>
      <p:sp>
        <p:nvSpPr>
          <p:cNvPr id="85038" name="Text Box 46"/>
          <p:cNvSpPr txBox="1"/>
          <p:nvPr/>
        </p:nvSpPr>
        <p:spPr>
          <a:xfrm>
            <a:off x="4643438" y="2908300"/>
            <a:ext cx="1079500"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0066FF"/>
                </a:solidFill>
                <a:latin typeface="Times New Roman" panose="02020603050405020304" pitchFamily="18" charset="0"/>
                <a:ea typeface="宋体" panose="02010600030101010101" pitchFamily="2" charset="-122"/>
              </a:rPr>
              <a:t>11</a:t>
            </a:r>
            <a:r>
              <a:rPr lang="en-US" altLang="zh-CN" sz="1800" b="1" dirty="0">
                <a:latin typeface="Times New Roman" panose="02020603050405020304" pitchFamily="18" charset="0"/>
                <a:ea typeface="宋体" panose="02010600030101010101" pitchFamily="2" charset="-122"/>
              </a:rPr>
              <a:t>)=11</a:t>
            </a:r>
            <a:endParaRPr lang="en-US" altLang="zh-CN" sz="1800" b="1" dirty="0">
              <a:latin typeface="Times New Roman" panose="02020603050405020304" pitchFamily="18" charset="0"/>
              <a:ea typeface="宋体" panose="02010600030101010101" pitchFamily="2" charset="-122"/>
            </a:endParaRPr>
          </a:p>
        </p:txBody>
      </p:sp>
      <p:sp>
        <p:nvSpPr>
          <p:cNvPr id="85039" name="Text Box 47"/>
          <p:cNvSpPr txBox="1"/>
          <p:nvPr/>
        </p:nvSpPr>
        <p:spPr>
          <a:xfrm>
            <a:off x="4643438" y="3213100"/>
            <a:ext cx="4137025" cy="646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H(</a:t>
            </a:r>
            <a:r>
              <a:rPr lang="en-US" altLang="zh-CN" sz="1800" b="1" dirty="0">
                <a:solidFill>
                  <a:srgbClr val="FF3300"/>
                </a:solidFill>
                <a:latin typeface="Times New Roman" panose="02020603050405020304" pitchFamily="18" charset="0"/>
                <a:ea typeface="宋体" panose="02010600030101010101" pitchFamily="2" charset="-122"/>
              </a:rPr>
              <a:t>10</a:t>
            </a:r>
            <a:r>
              <a:rPr lang="en-US" altLang="zh-CN" sz="1800" b="1" dirty="0">
                <a:latin typeface="Times New Roman" panose="02020603050405020304" pitchFamily="18" charset="0"/>
                <a:ea typeface="宋体" panose="02010600030101010101" pitchFamily="2" charset="-122"/>
              </a:rPr>
              <a:t>)=10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H1=(10+1)MOD16=11</a:t>
            </a:r>
            <a:endParaRPr lang="en-US" altLang="zh-CN" sz="1800"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冲突，</a:t>
            </a:r>
            <a:r>
              <a:rPr lang="en-US" altLang="zh-CN" sz="1800" b="1" dirty="0">
                <a:latin typeface="Times New Roman" panose="02020603050405020304" pitchFamily="18" charset="0"/>
                <a:ea typeface="宋体" panose="02010600030101010101" pitchFamily="2" charset="-122"/>
              </a:rPr>
              <a:t>H2=(10+2)MOD16=12</a:t>
            </a:r>
            <a:endParaRPr lang="en-US" altLang="zh-CN" sz="18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4995">
                                            <p:txEl>
                                              <p:charRg st="0" end="89"/>
                                            </p:txEl>
                                          </p:spTgt>
                                        </p:tgtEl>
                                        <p:attrNameLst>
                                          <p:attrName>style.visibility</p:attrName>
                                        </p:attrNameLst>
                                      </p:cBhvr>
                                      <p:to>
                                        <p:strVal val="visible"/>
                                      </p:to>
                                    </p:set>
                                    <p:animEffect transition="in" filter="wipe(up)">
                                      <p:cBhvr>
                                        <p:cTn id="7" dur="500"/>
                                        <p:tgtEl>
                                          <p:spTgt spid="84995">
                                            <p:txEl>
                                              <p:charRg st="0" end="8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4995">
                                            <p:txEl>
                                              <p:charRg st="89" end="132"/>
                                            </p:txEl>
                                          </p:spTgt>
                                        </p:tgtEl>
                                        <p:attrNameLst>
                                          <p:attrName>style.visibility</p:attrName>
                                        </p:attrNameLst>
                                      </p:cBhvr>
                                      <p:to>
                                        <p:strVal val="visible"/>
                                      </p:to>
                                    </p:set>
                                    <p:animEffect transition="in" filter="wipe(up)">
                                      <p:cBhvr>
                                        <p:cTn id="11" dur="500"/>
                                        <p:tgtEl>
                                          <p:spTgt spid="84995">
                                            <p:txEl>
                                              <p:charRg st="89" end="13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5030">
                                            <p:txEl>
                                              <p:charRg st="0" end="8"/>
                                            </p:txEl>
                                          </p:spTgt>
                                        </p:tgtEl>
                                        <p:attrNameLst>
                                          <p:attrName>style.visibility</p:attrName>
                                        </p:attrNameLst>
                                      </p:cBhvr>
                                      <p:to>
                                        <p:strVal val="visible"/>
                                      </p:to>
                                    </p:set>
                                    <p:animEffect transition="in" filter="box(out)">
                                      <p:cBhvr>
                                        <p:cTn id="21" dur="500"/>
                                        <p:tgtEl>
                                          <p:spTgt spid="85030">
                                            <p:txEl>
                                              <p:charRg st="0"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85023">
                                            <p:txEl>
                                              <p:charRg st="0" end="3"/>
                                            </p:txEl>
                                          </p:spTgt>
                                        </p:tgtEl>
                                        <p:attrNameLst>
                                          <p:attrName>style.visibility</p:attrName>
                                        </p:attrNameLst>
                                      </p:cBhvr>
                                      <p:to>
                                        <p:strVal val="visible"/>
                                      </p:to>
                                    </p:set>
                                    <p:animEffect transition="in" filter="box(out)">
                                      <p:cBhvr>
                                        <p:cTn id="26" dur="500"/>
                                        <p:tgtEl>
                                          <p:spTgt spid="85023">
                                            <p:txEl>
                                              <p:charRg st="0"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85031">
                                            <p:txEl>
                                              <p:charRg st="0" end="8"/>
                                            </p:txEl>
                                          </p:spTgt>
                                        </p:tgtEl>
                                        <p:attrNameLst>
                                          <p:attrName>style.visibility</p:attrName>
                                        </p:attrNameLst>
                                      </p:cBhvr>
                                      <p:to>
                                        <p:strVal val="visible"/>
                                      </p:to>
                                    </p:set>
                                    <p:animEffect transition="in" filter="box(out)">
                                      <p:cBhvr>
                                        <p:cTn id="31" dur="500"/>
                                        <p:tgtEl>
                                          <p:spTgt spid="85031">
                                            <p:txEl>
                                              <p:charRg st="0"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5018">
                                            <p:txEl>
                                              <p:charRg st="0" end="3"/>
                                            </p:txEl>
                                          </p:spTgt>
                                        </p:tgtEl>
                                        <p:attrNameLst>
                                          <p:attrName>style.visibility</p:attrName>
                                        </p:attrNameLst>
                                      </p:cBhvr>
                                      <p:to>
                                        <p:strVal val="visible"/>
                                      </p:to>
                                    </p:set>
                                    <p:animEffect transition="in" filter="box(out)">
                                      <p:cBhvr>
                                        <p:cTn id="36" dur="500"/>
                                        <p:tgtEl>
                                          <p:spTgt spid="85018">
                                            <p:txEl>
                                              <p:charRg st="0"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5032">
                                            <p:txEl>
                                              <p:charRg st="0" end="9"/>
                                            </p:txEl>
                                          </p:spTgt>
                                        </p:tgtEl>
                                        <p:attrNameLst>
                                          <p:attrName>style.visibility</p:attrName>
                                        </p:attrNameLst>
                                      </p:cBhvr>
                                      <p:to>
                                        <p:strVal val="visible"/>
                                      </p:to>
                                    </p:set>
                                    <p:animEffect transition="in" filter="box(out)">
                                      <p:cBhvr>
                                        <p:cTn id="41" dur="500"/>
                                        <p:tgtEl>
                                          <p:spTgt spid="85032">
                                            <p:txEl>
                                              <p:charRg st="0"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85027">
                                            <p:txEl>
                                              <p:charRg st="0" end="3"/>
                                            </p:txEl>
                                          </p:spTgt>
                                        </p:tgtEl>
                                        <p:attrNameLst>
                                          <p:attrName>style.visibility</p:attrName>
                                        </p:attrNameLst>
                                      </p:cBhvr>
                                      <p:to>
                                        <p:strVal val="visible"/>
                                      </p:to>
                                    </p:set>
                                    <p:animEffect transition="in" filter="box(out)">
                                      <p:cBhvr>
                                        <p:cTn id="46" dur="500"/>
                                        <p:tgtEl>
                                          <p:spTgt spid="85027">
                                            <p:txEl>
                                              <p:charRg st="0"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85033">
                                            <p:txEl>
                                              <p:charRg st="0" end="31"/>
                                            </p:txEl>
                                          </p:spTgt>
                                        </p:tgtEl>
                                        <p:attrNameLst>
                                          <p:attrName>style.visibility</p:attrName>
                                        </p:attrNameLst>
                                      </p:cBhvr>
                                      <p:to>
                                        <p:strVal val="visible"/>
                                      </p:to>
                                    </p:set>
                                    <p:animEffect transition="in" filter="box(out)">
                                      <p:cBhvr>
                                        <p:cTn id="51" dur="500"/>
                                        <p:tgtEl>
                                          <p:spTgt spid="85033">
                                            <p:txEl>
                                              <p:charRg st="0" end="3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85019">
                                            <p:txEl>
                                              <p:charRg st="0" end="3"/>
                                            </p:txEl>
                                          </p:spTgt>
                                        </p:tgtEl>
                                        <p:attrNameLst>
                                          <p:attrName>style.visibility</p:attrName>
                                        </p:attrNameLst>
                                      </p:cBhvr>
                                      <p:to>
                                        <p:strVal val="visible"/>
                                      </p:to>
                                    </p:set>
                                    <p:animEffect transition="in" filter="box(out)">
                                      <p:cBhvr>
                                        <p:cTn id="56" dur="500"/>
                                        <p:tgtEl>
                                          <p:spTgt spid="85019">
                                            <p:txEl>
                                              <p:charRg st="0"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85034">
                                            <p:txEl>
                                              <p:charRg st="0" end="8"/>
                                            </p:txEl>
                                          </p:spTgt>
                                        </p:tgtEl>
                                        <p:attrNameLst>
                                          <p:attrName>style.visibility</p:attrName>
                                        </p:attrNameLst>
                                      </p:cBhvr>
                                      <p:to>
                                        <p:strVal val="visible"/>
                                      </p:to>
                                    </p:set>
                                    <p:animEffect transition="in" filter="box(out)">
                                      <p:cBhvr>
                                        <p:cTn id="61" dur="500"/>
                                        <p:tgtEl>
                                          <p:spTgt spid="85034">
                                            <p:txEl>
                                              <p:charRg st="0"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85020">
                                            <p:txEl>
                                              <p:charRg st="0" end="3"/>
                                            </p:txEl>
                                          </p:spTgt>
                                        </p:tgtEl>
                                        <p:attrNameLst>
                                          <p:attrName>style.visibility</p:attrName>
                                        </p:attrNameLst>
                                      </p:cBhvr>
                                      <p:to>
                                        <p:strVal val="visible"/>
                                      </p:to>
                                    </p:set>
                                    <p:animEffect transition="in" filter="box(out)">
                                      <p:cBhvr>
                                        <p:cTn id="66" dur="500"/>
                                        <p:tgtEl>
                                          <p:spTgt spid="85020">
                                            <p:txEl>
                                              <p:charRg st="0"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85035">
                                            <p:txEl>
                                              <p:charRg st="0" end="8"/>
                                            </p:txEl>
                                          </p:spTgt>
                                        </p:tgtEl>
                                        <p:attrNameLst>
                                          <p:attrName>style.visibility</p:attrName>
                                        </p:attrNameLst>
                                      </p:cBhvr>
                                      <p:to>
                                        <p:strVal val="visible"/>
                                      </p:to>
                                    </p:set>
                                    <p:animEffect transition="in" filter="box(out)">
                                      <p:cBhvr>
                                        <p:cTn id="71" dur="500"/>
                                        <p:tgtEl>
                                          <p:spTgt spid="85035">
                                            <p:txEl>
                                              <p:charRg st="0"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85024">
                                            <p:txEl>
                                              <p:charRg st="0" end="3"/>
                                            </p:txEl>
                                          </p:spTgt>
                                        </p:tgtEl>
                                        <p:attrNameLst>
                                          <p:attrName>style.visibility</p:attrName>
                                        </p:attrNameLst>
                                      </p:cBhvr>
                                      <p:to>
                                        <p:strVal val="visible"/>
                                      </p:to>
                                    </p:set>
                                    <p:animEffect transition="in" filter="box(out)">
                                      <p:cBhvr>
                                        <p:cTn id="76" dur="500"/>
                                        <p:tgtEl>
                                          <p:spTgt spid="85024">
                                            <p:txEl>
                                              <p:charRg st="0"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85036">
                                            <p:txEl>
                                              <p:charRg st="0" end="29"/>
                                            </p:txEl>
                                          </p:spTgt>
                                        </p:tgtEl>
                                        <p:attrNameLst>
                                          <p:attrName>style.visibility</p:attrName>
                                        </p:attrNameLst>
                                      </p:cBhvr>
                                      <p:to>
                                        <p:strVal val="visible"/>
                                      </p:to>
                                    </p:set>
                                    <p:animEffect transition="in" filter="box(out)">
                                      <p:cBhvr>
                                        <p:cTn id="81" dur="500"/>
                                        <p:tgtEl>
                                          <p:spTgt spid="85036">
                                            <p:txEl>
                                              <p:charRg st="0" end="2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85036">
                                            <p:txEl>
                                              <p:charRg st="29" end="65"/>
                                            </p:txEl>
                                          </p:spTgt>
                                        </p:tgtEl>
                                        <p:attrNameLst>
                                          <p:attrName>style.visibility</p:attrName>
                                        </p:attrNameLst>
                                      </p:cBhvr>
                                      <p:to>
                                        <p:strVal val="visible"/>
                                      </p:to>
                                    </p:set>
                                    <p:animEffect transition="in" filter="box(out)">
                                      <p:cBhvr>
                                        <p:cTn id="86" dur="500"/>
                                        <p:tgtEl>
                                          <p:spTgt spid="85036">
                                            <p:txEl>
                                              <p:charRg st="29" end="6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85025">
                                            <p:txEl>
                                              <p:charRg st="0" end="3"/>
                                            </p:txEl>
                                          </p:spTgt>
                                        </p:tgtEl>
                                        <p:attrNameLst>
                                          <p:attrName>style.visibility</p:attrName>
                                        </p:attrNameLst>
                                      </p:cBhvr>
                                      <p:to>
                                        <p:strVal val="visible"/>
                                      </p:to>
                                    </p:set>
                                    <p:animEffect transition="in" filter="box(out)">
                                      <p:cBhvr>
                                        <p:cTn id="91" dur="500"/>
                                        <p:tgtEl>
                                          <p:spTgt spid="85025">
                                            <p:txEl>
                                              <p:charRg st="0"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85037">
                                            <p:txEl>
                                              <p:charRg st="0" end="29"/>
                                            </p:txEl>
                                          </p:spTgt>
                                        </p:tgtEl>
                                        <p:attrNameLst>
                                          <p:attrName>style.visibility</p:attrName>
                                        </p:attrNameLst>
                                      </p:cBhvr>
                                      <p:to>
                                        <p:strVal val="visible"/>
                                      </p:to>
                                    </p:set>
                                    <p:animEffect transition="in" filter="box(out)">
                                      <p:cBhvr>
                                        <p:cTn id="96" dur="500"/>
                                        <p:tgtEl>
                                          <p:spTgt spid="85037">
                                            <p:txEl>
                                              <p:charRg st="0" end="29"/>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85037">
                                            <p:txEl>
                                              <p:charRg st="29" end="65"/>
                                            </p:txEl>
                                          </p:spTgt>
                                        </p:tgtEl>
                                        <p:attrNameLst>
                                          <p:attrName>style.visibility</p:attrName>
                                        </p:attrNameLst>
                                      </p:cBhvr>
                                      <p:to>
                                        <p:strVal val="visible"/>
                                      </p:to>
                                    </p:set>
                                    <p:animEffect transition="in" filter="box(out)">
                                      <p:cBhvr>
                                        <p:cTn id="101" dur="500"/>
                                        <p:tgtEl>
                                          <p:spTgt spid="85037">
                                            <p:txEl>
                                              <p:charRg st="29" end="65"/>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85037">
                                            <p:txEl>
                                              <p:charRg st="65" end="101"/>
                                            </p:txEl>
                                          </p:spTgt>
                                        </p:tgtEl>
                                        <p:attrNameLst>
                                          <p:attrName>style.visibility</p:attrName>
                                        </p:attrNameLst>
                                      </p:cBhvr>
                                      <p:to>
                                        <p:strVal val="visible"/>
                                      </p:to>
                                    </p:set>
                                    <p:animEffect transition="in" filter="box(out)">
                                      <p:cBhvr>
                                        <p:cTn id="106" dur="500"/>
                                        <p:tgtEl>
                                          <p:spTgt spid="85037">
                                            <p:txEl>
                                              <p:charRg st="65" end="10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85021">
                                            <p:txEl>
                                              <p:charRg st="0" end="3"/>
                                            </p:txEl>
                                          </p:spTgt>
                                        </p:tgtEl>
                                        <p:attrNameLst>
                                          <p:attrName>style.visibility</p:attrName>
                                        </p:attrNameLst>
                                      </p:cBhvr>
                                      <p:to>
                                        <p:strVal val="visible"/>
                                      </p:to>
                                    </p:set>
                                    <p:animEffect transition="in" filter="box(out)">
                                      <p:cBhvr>
                                        <p:cTn id="111" dur="500"/>
                                        <p:tgtEl>
                                          <p:spTgt spid="85021">
                                            <p:txEl>
                                              <p:charRg st="0" end="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32" fill="hold" grpId="0" nodeType="clickEffect">
                                  <p:stCondLst>
                                    <p:cond delay="0"/>
                                  </p:stCondLst>
                                  <p:childTnLst>
                                    <p:set>
                                      <p:cBhvr>
                                        <p:cTn id="115" dur="1" fill="hold">
                                          <p:stCondLst>
                                            <p:cond delay="0"/>
                                          </p:stCondLst>
                                        </p:cTn>
                                        <p:tgtEl>
                                          <p:spTgt spid="84996">
                                            <p:txEl>
                                              <p:charRg st="0" end="29"/>
                                            </p:txEl>
                                          </p:spTgt>
                                        </p:tgtEl>
                                        <p:attrNameLst>
                                          <p:attrName>style.visibility</p:attrName>
                                        </p:attrNameLst>
                                      </p:cBhvr>
                                      <p:to>
                                        <p:strVal val="visible"/>
                                      </p:to>
                                    </p:set>
                                    <p:animEffect transition="in" filter="box(out)">
                                      <p:cBhvr>
                                        <p:cTn id="116" dur="500"/>
                                        <p:tgtEl>
                                          <p:spTgt spid="84996">
                                            <p:txEl>
                                              <p:charRg st="0" end="29"/>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32" fill="hold" grpId="0" nodeType="clickEffect">
                                  <p:stCondLst>
                                    <p:cond delay="0"/>
                                  </p:stCondLst>
                                  <p:childTnLst>
                                    <p:set>
                                      <p:cBhvr>
                                        <p:cTn id="120" dur="1" fill="hold">
                                          <p:stCondLst>
                                            <p:cond delay="0"/>
                                          </p:stCondLst>
                                        </p:cTn>
                                        <p:tgtEl>
                                          <p:spTgt spid="84996">
                                            <p:txEl>
                                              <p:charRg st="29" end="65"/>
                                            </p:txEl>
                                          </p:spTgt>
                                        </p:tgtEl>
                                        <p:attrNameLst>
                                          <p:attrName>style.visibility</p:attrName>
                                        </p:attrNameLst>
                                      </p:cBhvr>
                                      <p:to>
                                        <p:strVal val="visible"/>
                                      </p:to>
                                    </p:set>
                                    <p:animEffect transition="in" filter="box(out)">
                                      <p:cBhvr>
                                        <p:cTn id="121" dur="500"/>
                                        <p:tgtEl>
                                          <p:spTgt spid="84996">
                                            <p:txEl>
                                              <p:charRg st="29" end="65"/>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ntr" presetSubtype="32" fill="hold" grpId="0" nodeType="clickEffect">
                                  <p:stCondLst>
                                    <p:cond delay="0"/>
                                  </p:stCondLst>
                                  <p:childTnLst>
                                    <p:set>
                                      <p:cBhvr>
                                        <p:cTn id="125" dur="1" fill="hold">
                                          <p:stCondLst>
                                            <p:cond delay="0"/>
                                          </p:stCondLst>
                                        </p:cTn>
                                        <p:tgtEl>
                                          <p:spTgt spid="85022">
                                            <p:txEl>
                                              <p:charRg st="0" end="3"/>
                                            </p:txEl>
                                          </p:spTgt>
                                        </p:tgtEl>
                                        <p:attrNameLst>
                                          <p:attrName>style.visibility</p:attrName>
                                        </p:attrNameLst>
                                      </p:cBhvr>
                                      <p:to>
                                        <p:strVal val="visible"/>
                                      </p:to>
                                    </p:set>
                                    <p:animEffect transition="in" filter="box(out)">
                                      <p:cBhvr>
                                        <p:cTn id="126" dur="500"/>
                                        <p:tgtEl>
                                          <p:spTgt spid="85022">
                                            <p:txEl>
                                              <p:charRg st="0" end="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32" fill="hold" grpId="0" nodeType="clickEffect">
                                  <p:stCondLst>
                                    <p:cond delay="0"/>
                                  </p:stCondLst>
                                  <p:childTnLst>
                                    <p:set>
                                      <p:cBhvr>
                                        <p:cTn id="130" dur="1" fill="hold">
                                          <p:stCondLst>
                                            <p:cond delay="0"/>
                                          </p:stCondLst>
                                        </p:cTn>
                                        <p:tgtEl>
                                          <p:spTgt spid="85038">
                                            <p:txEl>
                                              <p:charRg st="0" end="9"/>
                                            </p:txEl>
                                          </p:spTgt>
                                        </p:tgtEl>
                                        <p:attrNameLst>
                                          <p:attrName>style.visibility</p:attrName>
                                        </p:attrNameLst>
                                      </p:cBhvr>
                                      <p:to>
                                        <p:strVal val="visible"/>
                                      </p:to>
                                    </p:set>
                                    <p:animEffect transition="in" filter="box(out)">
                                      <p:cBhvr>
                                        <p:cTn id="131" dur="500"/>
                                        <p:tgtEl>
                                          <p:spTgt spid="85038">
                                            <p:txEl>
                                              <p:charRg st="0" end="9"/>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4" presetClass="entr" presetSubtype="32" fill="hold" grpId="0" nodeType="clickEffect">
                                  <p:stCondLst>
                                    <p:cond delay="0"/>
                                  </p:stCondLst>
                                  <p:childTnLst>
                                    <p:set>
                                      <p:cBhvr>
                                        <p:cTn id="135" dur="1" fill="hold">
                                          <p:stCondLst>
                                            <p:cond delay="0"/>
                                          </p:stCondLst>
                                        </p:cTn>
                                        <p:tgtEl>
                                          <p:spTgt spid="85028">
                                            <p:txEl>
                                              <p:charRg st="0" end="3"/>
                                            </p:txEl>
                                          </p:spTgt>
                                        </p:tgtEl>
                                        <p:attrNameLst>
                                          <p:attrName>style.visibility</p:attrName>
                                        </p:attrNameLst>
                                      </p:cBhvr>
                                      <p:to>
                                        <p:strVal val="visible"/>
                                      </p:to>
                                    </p:set>
                                    <p:animEffect transition="in" filter="box(out)">
                                      <p:cBhvr>
                                        <p:cTn id="136" dur="500"/>
                                        <p:tgtEl>
                                          <p:spTgt spid="85028">
                                            <p:txEl>
                                              <p:charRg st="0" end="3"/>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4" presetClass="entr" presetSubtype="32" fill="hold" grpId="0" nodeType="clickEffect">
                                  <p:stCondLst>
                                    <p:cond delay="0"/>
                                  </p:stCondLst>
                                  <p:childTnLst>
                                    <p:set>
                                      <p:cBhvr>
                                        <p:cTn id="140" dur="1" fill="hold">
                                          <p:stCondLst>
                                            <p:cond delay="0"/>
                                          </p:stCondLst>
                                        </p:cTn>
                                        <p:tgtEl>
                                          <p:spTgt spid="85039">
                                            <p:txEl>
                                              <p:charRg st="0" end="31"/>
                                            </p:txEl>
                                          </p:spTgt>
                                        </p:tgtEl>
                                        <p:attrNameLst>
                                          <p:attrName>style.visibility</p:attrName>
                                        </p:attrNameLst>
                                      </p:cBhvr>
                                      <p:to>
                                        <p:strVal val="visible"/>
                                      </p:to>
                                    </p:set>
                                    <p:animEffect transition="in" filter="box(out)">
                                      <p:cBhvr>
                                        <p:cTn id="141" dur="500"/>
                                        <p:tgtEl>
                                          <p:spTgt spid="85039">
                                            <p:txEl>
                                              <p:charRg st="0" end="31"/>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4" presetClass="entr" presetSubtype="32" fill="hold" grpId="0" nodeType="clickEffect">
                                  <p:stCondLst>
                                    <p:cond delay="0"/>
                                  </p:stCondLst>
                                  <p:childTnLst>
                                    <p:set>
                                      <p:cBhvr>
                                        <p:cTn id="145" dur="1" fill="hold">
                                          <p:stCondLst>
                                            <p:cond delay="0"/>
                                          </p:stCondLst>
                                        </p:cTn>
                                        <p:tgtEl>
                                          <p:spTgt spid="85039">
                                            <p:txEl>
                                              <p:charRg st="31" end="70"/>
                                            </p:txEl>
                                          </p:spTgt>
                                        </p:tgtEl>
                                        <p:attrNameLst>
                                          <p:attrName>style.visibility</p:attrName>
                                        </p:attrNameLst>
                                      </p:cBhvr>
                                      <p:to>
                                        <p:strVal val="visible"/>
                                      </p:to>
                                    </p:set>
                                    <p:animEffect transition="in" filter="box(out)">
                                      <p:cBhvr>
                                        <p:cTn id="146" dur="500"/>
                                        <p:tgtEl>
                                          <p:spTgt spid="85039">
                                            <p:txEl>
                                              <p:charRg st="31" end="7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85029">
                                            <p:txEl>
                                              <p:charRg st="0" end="3"/>
                                            </p:txEl>
                                          </p:spTgt>
                                        </p:tgtEl>
                                        <p:attrNameLst>
                                          <p:attrName>style.visibility</p:attrName>
                                        </p:attrNameLst>
                                      </p:cBhvr>
                                      <p:to>
                                        <p:strVal val="visible"/>
                                      </p:to>
                                    </p:set>
                                    <p:animEffect transition="in" filter="box(out)">
                                      <p:cBhvr>
                                        <p:cTn id="151" dur="500"/>
                                        <p:tgtEl>
                                          <p:spTgt spid="85029">
                                            <p:txEl>
                                              <p:charRg st="0" end="3"/>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4" presetClass="entr" presetSubtype="32" fill="hold" grpId="0" nodeType="clickEffect">
                                  <p:stCondLst>
                                    <p:cond delay="0"/>
                                  </p:stCondLst>
                                  <p:childTnLst>
                                    <p:set>
                                      <p:cBhvr>
                                        <p:cTn id="155" dur="1" fill="hold">
                                          <p:stCondLst>
                                            <p:cond delay="0"/>
                                          </p:stCondLst>
                                        </p:cTn>
                                        <p:tgtEl>
                                          <p:spTgt spid="84997">
                                            <p:txEl>
                                              <p:charRg st="0" end="30"/>
                                            </p:txEl>
                                          </p:spTgt>
                                        </p:tgtEl>
                                        <p:attrNameLst>
                                          <p:attrName>style.visibility</p:attrName>
                                        </p:attrNameLst>
                                      </p:cBhvr>
                                      <p:to>
                                        <p:strVal val="visible"/>
                                      </p:to>
                                    </p:set>
                                    <p:animEffect transition="in" filter="box(out)">
                                      <p:cBhvr>
                                        <p:cTn id="156" dur="500"/>
                                        <p:tgtEl>
                                          <p:spTgt spid="84997">
                                            <p:txEl>
                                              <p:charRg st="0" end="30"/>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4" presetClass="entr" presetSubtype="32" fill="hold" grpId="0" nodeType="clickEffect">
                                  <p:stCondLst>
                                    <p:cond delay="0"/>
                                  </p:stCondLst>
                                  <p:childTnLst>
                                    <p:set>
                                      <p:cBhvr>
                                        <p:cTn id="160" dur="1" fill="hold">
                                          <p:stCondLst>
                                            <p:cond delay="0"/>
                                          </p:stCondLst>
                                        </p:cTn>
                                        <p:tgtEl>
                                          <p:spTgt spid="84997">
                                            <p:txEl>
                                              <p:charRg st="30" end="67"/>
                                            </p:txEl>
                                          </p:spTgt>
                                        </p:tgtEl>
                                        <p:attrNameLst>
                                          <p:attrName>style.visibility</p:attrName>
                                        </p:attrNameLst>
                                      </p:cBhvr>
                                      <p:to>
                                        <p:strVal val="visible"/>
                                      </p:to>
                                    </p:set>
                                    <p:animEffect transition="in" filter="box(out)">
                                      <p:cBhvr>
                                        <p:cTn id="161" dur="500"/>
                                        <p:tgtEl>
                                          <p:spTgt spid="84997">
                                            <p:txEl>
                                              <p:charRg st="30" end="67"/>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4" presetClass="entr" presetSubtype="32" fill="hold" grpId="0" nodeType="clickEffect">
                                  <p:stCondLst>
                                    <p:cond delay="0"/>
                                  </p:stCondLst>
                                  <p:childTnLst>
                                    <p:set>
                                      <p:cBhvr>
                                        <p:cTn id="165" dur="1" fill="hold">
                                          <p:stCondLst>
                                            <p:cond delay="0"/>
                                          </p:stCondLst>
                                        </p:cTn>
                                        <p:tgtEl>
                                          <p:spTgt spid="84997">
                                            <p:txEl>
                                              <p:charRg st="67" end="104"/>
                                            </p:txEl>
                                          </p:spTgt>
                                        </p:tgtEl>
                                        <p:attrNameLst>
                                          <p:attrName>style.visibility</p:attrName>
                                        </p:attrNameLst>
                                      </p:cBhvr>
                                      <p:to>
                                        <p:strVal val="visible"/>
                                      </p:to>
                                    </p:set>
                                    <p:animEffect transition="in" filter="box(out)">
                                      <p:cBhvr>
                                        <p:cTn id="166" dur="500"/>
                                        <p:tgtEl>
                                          <p:spTgt spid="84997">
                                            <p:txEl>
                                              <p:charRg st="67" end="104"/>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32" fill="hold" grpId="0" nodeType="clickEffect">
                                  <p:stCondLst>
                                    <p:cond delay="0"/>
                                  </p:stCondLst>
                                  <p:childTnLst>
                                    <p:set>
                                      <p:cBhvr>
                                        <p:cTn id="170" dur="1" fill="hold">
                                          <p:stCondLst>
                                            <p:cond delay="0"/>
                                          </p:stCondLst>
                                        </p:cTn>
                                        <p:tgtEl>
                                          <p:spTgt spid="84997">
                                            <p:txEl>
                                              <p:charRg st="104" end="141"/>
                                            </p:txEl>
                                          </p:spTgt>
                                        </p:tgtEl>
                                        <p:attrNameLst>
                                          <p:attrName>style.visibility</p:attrName>
                                        </p:attrNameLst>
                                      </p:cBhvr>
                                      <p:to>
                                        <p:strVal val="visible"/>
                                      </p:to>
                                    </p:set>
                                    <p:animEffect transition="in" filter="box(out)">
                                      <p:cBhvr>
                                        <p:cTn id="171" dur="500"/>
                                        <p:tgtEl>
                                          <p:spTgt spid="84997">
                                            <p:txEl>
                                              <p:charRg st="104" end="141"/>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4" presetClass="entr" presetSubtype="32" fill="hold" grpId="0" nodeType="clickEffect">
                                  <p:stCondLst>
                                    <p:cond delay="0"/>
                                  </p:stCondLst>
                                  <p:childTnLst>
                                    <p:set>
                                      <p:cBhvr>
                                        <p:cTn id="175" dur="1" fill="hold">
                                          <p:stCondLst>
                                            <p:cond delay="0"/>
                                          </p:stCondLst>
                                        </p:cTn>
                                        <p:tgtEl>
                                          <p:spTgt spid="84997">
                                            <p:txEl>
                                              <p:charRg st="141" end="178"/>
                                            </p:txEl>
                                          </p:spTgt>
                                        </p:tgtEl>
                                        <p:attrNameLst>
                                          <p:attrName>style.visibility</p:attrName>
                                        </p:attrNameLst>
                                      </p:cBhvr>
                                      <p:to>
                                        <p:strVal val="visible"/>
                                      </p:to>
                                    </p:set>
                                    <p:animEffect transition="in" filter="box(out)">
                                      <p:cBhvr>
                                        <p:cTn id="176" dur="500"/>
                                        <p:tgtEl>
                                          <p:spTgt spid="84997">
                                            <p:txEl>
                                              <p:charRg st="141" end="178"/>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4" presetClass="entr" presetSubtype="32" fill="hold" grpId="0" nodeType="clickEffect">
                                  <p:stCondLst>
                                    <p:cond delay="0"/>
                                  </p:stCondLst>
                                  <p:childTnLst>
                                    <p:set>
                                      <p:cBhvr>
                                        <p:cTn id="180" dur="1" fill="hold">
                                          <p:stCondLst>
                                            <p:cond delay="0"/>
                                          </p:stCondLst>
                                        </p:cTn>
                                        <p:tgtEl>
                                          <p:spTgt spid="84997">
                                            <p:txEl>
                                              <p:charRg st="178" end="215"/>
                                            </p:txEl>
                                          </p:spTgt>
                                        </p:tgtEl>
                                        <p:attrNameLst>
                                          <p:attrName>style.visibility</p:attrName>
                                        </p:attrNameLst>
                                      </p:cBhvr>
                                      <p:to>
                                        <p:strVal val="visible"/>
                                      </p:to>
                                    </p:set>
                                    <p:animEffect transition="in" filter="box(out)">
                                      <p:cBhvr>
                                        <p:cTn id="181" dur="500"/>
                                        <p:tgtEl>
                                          <p:spTgt spid="84997">
                                            <p:txEl>
                                              <p:charRg st="178" end="215"/>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4" presetClass="entr" presetSubtype="32" fill="hold" grpId="0" nodeType="clickEffect">
                                  <p:stCondLst>
                                    <p:cond delay="0"/>
                                  </p:stCondLst>
                                  <p:childTnLst>
                                    <p:set>
                                      <p:cBhvr>
                                        <p:cTn id="185" dur="1" fill="hold">
                                          <p:stCondLst>
                                            <p:cond delay="0"/>
                                          </p:stCondLst>
                                        </p:cTn>
                                        <p:tgtEl>
                                          <p:spTgt spid="84997">
                                            <p:txEl>
                                              <p:charRg st="215" end="252"/>
                                            </p:txEl>
                                          </p:spTgt>
                                        </p:tgtEl>
                                        <p:attrNameLst>
                                          <p:attrName>style.visibility</p:attrName>
                                        </p:attrNameLst>
                                      </p:cBhvr>
                                      <p:to>
                                        <p:strVal val="visible"/>
                                      </p:to>
                                    </p:set>
                                    <p:animEffect transition="in" filter="box(out)">
                                      <p:cBhvr>
                                        <p:cTn id="186" dur="500"/>
                                        <p:tgtEl>
                                          <p:spTgt spid="84997">
                                            <p:txEl>
                                              <p:charRg st="215" end="252"/>
                                            </p:txEl>
                                          </p:spTgt>
                                        </p:tgtEl>
                                      </p:cBhvr>
                                    </p:animEffect>
                                  </p:childTnLst>
                                </p:cTn>
                              </p:par>
                            </p:childTnLst>
                          </p:cTn>
                        </p:par>
                      </p:childTnLst>
                    </p:cTn>
                  </p:par>
                  <p:par>
                    <p:cTn id="187" fill="hold">
                      <p:stCondLst>
                        <p:cond delay="indefinite"/>
                      </p:stCondLst>
                      <p:childTnLst>
                        <p:par>
                          <p:cTn id="188" fill="hold">
                            <p:stCondLst>
                              <p:cond delay="0"/>
                            </p:stCondLst>
                            <p:childTnLst>
                              <p:par>
                                <p:cTn id="189" presetID="4" presetClass="entr" presetSubtype="32" fill="hold" grpId="0" nodeType="clickEffect">
                                  <p:stCondLst>
                                    <p:cond delay="0"/>
                                  </p:stCondLst>
                                  <p:childTnLst>
                                    <p:set>
                                      <p:cBhvr>
                                        <p:cTn id="190" dur="1" fill="hold">
                                          <p:stCondLst>
                                            <p:cond delay="0"/>
                                          </p:stCondLst>
                                        </p:cTn>
                                        <p:tgtEl>
                                          <p:spTgt spid="84997">
                                            <p:txEl>
                                              <p:charRg st="252" end="289"/>
                                            </p:txEl>
                                          </p:spTgt>
                                        </p:tgtEl>
                                        <p:attrNameLst>
                                          <p:attrName>style.visibility</p:attrName>
                                        </p:attrNameLst>
                                      </p:cBhvr>
                                      <p:to>
                                        <p:strVal val="visible"/>
                                      </p:to>
                                    </p:set>
                                    <p:animEffect transition="in" filter="box(out)">
                                      <p:cBhvr>
                                        <p:cTn id="191" dur="500"/>
                                        <p:tgtEl>
                                          <p:spTgt spid="84997">
                                            <p:txEl>
                                              <p:charRg st="252" end="289"/>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4" presetClass="entr" presetSubtype="32" fill="hold" grpId="0" nodeType="clickEffect">
                                  <p:stCondLst>
                                    <p:cond delay="0"/>
                                  </p:stCondLst>
                                  <p:childTnLst>
                                    <p:set>
                                      <p:cBhvr>
                                        <p:cTn id="195" dur="1" fill="hold">
                                          <p:stCondLst>
                                            <p:cond delay="0"/>
                                          </p:stCondLst>
                                        </p:cTn>
                                        <p:tgtEl>
                                          <p:spTgt spid="85026">
                                            <p:txEl>
                                              <p:charRg st="0" end="3"/>
                                            </p:txEl>
                                          </p:spTgt>
                                        </p:tgtEl>
                                        <p:attrNameLst>
                                          <p:attrName>style.visibility</p:attrName>
                                        </p:attrNameLst>
                                      </p:cBhvr>
                                      <p:to>
                                        <p:strVal val="visible"/>
                                      </p:to>
                                    </p:set>
                                    <p:animEffect transition="in" filter="box(out)">
                                      <p:cBhvr>
                                        <p:cTn id="196" dur="500"/>
                                        <p:tgtEl>
                                          <p:spTgt spid="85026">
                                            <p:txEl>
                                              <p:charRg st="0" end="3"/>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85017"/>
                                        </p:tgtEl>
                                        <p:attrNameLst>
                                          <p:attrName>style.visibility</p:attrName>
                                        </p:attrNameLst>
                                      </p:cBhvr>
                                      <p:to>
                                        <p:strVal val="visible"/>
                                      </p:to>
                                    </p:set>
                                    <p:animEffect transition="in" filter="fade">
                                      <p:cBhvr>
                                        <p:cTn id="201" dur="500"/>
                                        <p:tgtEl>
                                          <p:spTgt spid="85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P spid="84997" grpId="0" build="p"/>
      <p:bldP spid="85017" grpId="0" animBg="1"/>
      <p:bldP spid="85018" grpId="0" build="p"/>
      <p:bldP spid="85019" grpId="0" build="p"/>
      <p:bldP spid="85020" grpId="0" build="p"/>
      <p:bldP spid="85021" grpId="0" build="p"/>
      <p:bldP spid="85022" grpId="0" build="p"/>
      <p:bldP spid="85023" grpId="0" build="p"/>
      <p:bldP spid="85024" grpId="0" build="p"/>
      <p:bldP spid="85025" grpId="0" build="p"/>
      <p:bldP spid="85026" grpId="0" build="p"/>
      <p:bldP spid="85027" grpId="0" build="p"/>
      <p:bldP spid="85028" grpId="0" build="p"/>
      <p:bldP spid="85029" grpId="0" build="p"/>
      <p:bldP spid="85030" grpId="0" build="p"/>
      <p:bldP spid="85031" grpId="0" build="p"/>
      <p:bldP spid="85032" grpId="0" build="p"/>
      <p:bldP spid="85033" grpId="0" build="p"/>
      <p:bldP spid="85034" grpId="0" build="p"/>
      <p:bldP spid="85035" grpId="0" build="p"/>
      <p:bldP spid="85036" grpId="0" build="p"/>
      <p:bldP spid="85037" grpId="0" build="p"/>
      <p:bldP spid="85038" grpId="0" build="p"/>
      <p:bldP spid="8503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a:ln>
                  <a:noFill/>
                </a:ln>
                <a:effectLst>
                  <a:outerShdw blurRad="38100" dist="38100" dir="2700000" algn="tl">
                    <a:srgbClr val="C0C0C0"/>
                  </a:outerShdw>
                </a:effectLst>
                <a:uLnTx/>
                <a:uFillTx/>
                <a:sym typeface="+mn-ea"/>
              </a:rPr>
              <a:t>7.4 </a:t>
            </a:r>
            <a:r>
              <a:rPr lang="zh-CN" altLang="en-US" noProof="0">
                <a:ln>
                  <a:noFill/>
                </a:ln>
                <a:effectLst>
                  <a:outerShdw blurRad="38100" dist="38100" dir="2700000" algn="tl">
                    <a:srgbClr val="C0C0C0"/>
                  </a:outerShdw>
                </a:effectLst>
                <a:uLnTx/>
                <a:uFillTx/>
                <a:sym typeface="+mn-ea"/>
              </a:rPr>
              <a:t>散列表的查找</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散列表的查找及分析</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6019"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(19,14,23,1,68,20,84,27,55,11,10,79)</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用链地址法处理冲突</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尾插法</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020" name="Text Box 80"/>
          <p:cNvSpPr txBox="1"/>
          <p:nvPr/>
        </p:nvSpPr>
        <p:spPr>
          <a:xfrm>
            <a:off x="2600325" y="6021388"/>
            <a:ext cx="39878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ASL=(1*6+2*4+3+4)/12=1.75</a:t>
            </a:r>
            <a:endParaRPr lang="en-US" altLang="zh-CN" b="1" dirty="0">
              <a:solidFill>
                <a:srgbClr val="0000FF"/>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1331913" y="1844675"/>
            <a:ext cx="5976937" cy="4402138"/>
            <a:chOff x="0" y="0"/>
            <a:chExt cx="5976391" cy="4402138"/>
          </a:xfrm>
        </p:grpSpPr>
        <p:grpSp>
          <p:nvGrpSpPr>
            <p:cNvPr id="89094" name="Group 161"/>
            <p:cNvGrpSpPr/>
            <p:nvPr/>
          </p:nvGrpSpPr>
          <p:grpSpPr>
            <a:xfrm>
              <a:off x="439737" y="158750"/>
              <a:ext cx="5536654" cy="4146550"/>
              <a:chOff x="0" y="0"/>
              <a:chExt cx="3415" cy="2612"/>
            </a:xfrm>
          </p:grpSpPr>
          <p:grpSp>
            <p:nvGrpSpPr>
              <p:cNvPr id="89096" name="Group 162"/>
              <p:cNvGrpSpPr/>
              <p:nvPr/>
            </p:nvGrpSpPr>
            <p:grpSpPr>
              <a:xfrm>
                <a:off x="0" y="0"/>
                <a:ext cx="373" cy="2576"/>
                <a:chOff x="0" y="0"/>
                <a:chExt cx="373" cy="2576"/>
              </a:xfrm>
            </p:grpSpPr>
            <p:sp>
              <p:nvSpPr>
                <p:cNvPr id="89158" name="Rectangle 163"/>
                <p:cNvSpPr/>
                <p:nvPr/>
              </p:nvSpPr>
              <p:spPr>
                <a:xfrm>
                  <a:off x="0" y="0"/>
                  <a:ext cx="373" cy="2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b="1" dirty="0">
                    <a:latin typeface="Verdana" panose="020B0604030504040204" pitchFamily="34" charset="0"/>
                    <a:ea typeface="宋体" panose="02010600030101010101" pitchFamily="2" charset="-122"/>
                  </a:endParaRPr>
                </a:p>
              </p:txBody>
            </p:sp>
            <p:sp>
              <p:nvSpPr>
                <p:cNvPr id="89159" name="Line 164"/>
                <p:cNvSpPr/>
                <p:nvPr/>
              </p:nvSpPr>
              <p:spPr>
                <a:xfrm>
                  <a:off x="0" y="197"/>
                  <a:ext cx="373" cy="0"/>
                </a:xfrm>
                <a:prstGeom prst="line">
                  <a:avLst/>
                </a:prstGeom>
                <a:ln w="9525" cap="flat" cmpd="sng">
                  <a:solidFill>
                    <a:schemeClr val="tx1"/>
                  </a:solidFill>
                  <a:prstDash val="solid"/>
                  <a:headEnd type="none" w="med" len="med"/>
                  <a:tailEnd type="none" w="med" len="med"/>
                </a:ln>
              </p:spPr>
            </p:sp>
            <p:sp>
              <p:nvSpPr>
                <p:cNvPr id="89160" name="Line 165"/>
                <p:cNvSpPr/>
                <p:nvPr/>
              </p:nvSpPr>
              <p:spPr>
                <a:xfrm>
                  <a:off x="0" y="394"/>
                  <a:ext cx="373" cy="0"/>
                </a:xfrm>
                <a:prstGeom prst="line">
                  <a:avLst/>
                </a:prstGeom>
                <a:ln w="9525" cap="flat" cmpd="sng">
                  <a:solidFill>
                    <a:schemeClr val="tx1"/>
                  </a:solidFill>
                  <a:prstDash val="solid"/>
                  <a:headEnd type="none" w="med" len="med"/>
                  <a:tailEnd type="none" w="med" len="med"/>
                </a:ln>
              </p:spPr>
            </p:sp>
            <p:sp>
              <p:nvSpPr>
                <p:cNvPr id="89161" name="Line 166"/>
                <p:cNvSpPr/>
                <p:nvPr/>
              </p:nvSpPr>
              <p:spPr>
                <a:xfrm>
                  <a:off x="0" y="592"/>
                  <a:ext cx="373" cy="0"/>
                </a:xfrm>
                <a:prstGeom prst="line">
                  <a:avLst/>
                </a:prstGeom>
                <a:ln w="9525" cap="flat" cmpd="sng">
                  <a:solidFill>
                    <a:schemeClr val="tx1"/>
                  </a:solidFill>
                  <a:prstDash val="solid"/>
                  <a:headEnd type="none" w="med" len="med"/>
                  <a:tailEnd type="none" w="med" len="med"/>
                </a:ln>
              </p:spPr>
            </p:sp>
            <p:sp>
              <p:nvSpPr>
                <p:cNvPr id="89162" name="Line 167"/>
                <p:cNvSpPr/>
                <p:nvPr/>
              </p:nvSpPr>
              <p:spPr>
                <a:xfrm>
                  <a:off x="0" y="789"/>
                  <a:ext cx="373" cy="0"/>
                </a:xfrm>
                <a:prstGeom prst="line">
                  <a:avLst/>
                </a:prstGeom>
                <a:ln w="9525" cap="flat" cmpd="sng">
                  <a:solidFill>
                    <a:schemeClr val="tx1"/>
                  </a:solidFill>
                  <a:prstDash val="solid"/>
                  <a:headEnd type="none" w="med" len="med"/>
                  <a:tailEnd type="none" w="med" len="med"/>
                </a:ln>
              </p:spPr>
            </p:sp>
            <p:sp>
              <p:nvSpPr>
                <p:cNvPr id="89163" name="Line 168"/>
                <p:cNvSpPr/>
                <p:nvPr/>
              </p:nvSpPr>
              <p:spPr>
                <a:xfrm>
                  <a:off x="0" y="987"/>
                  <a:ext cx="373" cy="0"/>
                </a:xfrm>
                <a:prstGeom prst="line">
                  <a:avLst/>
                </a:prstGeom>
                <a:ln w="9525" cap="flat" cmpd="sng">
                  <a:solidFill>
                    <a:schemeClr val="tx1"/>
                  </a:solidFill>
                  <a:prstDash val="solid"/>
                  <a:headEnd type="none" w="med" len="med"/>
                  <a:tailEnd type="none" w="med" len="med"/>
                </a:ln>
              </p:spPr>
            </p:sp>
            <p:sp>
              <p:nvSpPr>
                <p:cNvPr id="89164" name="Line 169"/>
                <p:cNvSpPr/>
                <p:nvPr/>
              </p:nvSpPr>
              <p:spPr>
                <a:xfrm>
                  <a:off x="0" y="1184"/>
                  <a:ext cx="373" cy="0"/>
                </a:xfrm>
                <a:prstGeom prst="line">
                  <a:avLst/>
                </a:prstGeom>
                <a:ln w="9525" cap="flat" cmpd="sng">
                  <a:solidFill>
                    <a:schemeClr val="tx1"/>
                  </a:solidFill>
                  <a:prstDash val="solid"/>
                  <a:headEnd type="none" w="med" len="med"/>
                  <a:tailEnd type="none" w="med" len="med"/>
                </a:ln>
              </p:spPr>
            </p:sp>
            <p:sp>
              <p:nvSpPr>
                <p:cNvPr id="89165" name="Line 170"/>
                <p:cNvSpPr/>
                <p:nvPr/>
              </p:nvSpPr>
              <p:spPr>
                <a:xfrm>
                  <a:off x="0" y="1382"/>
                  <a:ext cx="373" cy="0"/>
                </a:xfrm>
                <a:prstGeom prst="line">
                  <a:avLst/>
                </a:prstGeom>
                <a:ln w="9525" cap="flat" cmpd="sng">
                  <a:solidFill>
                    <a:schemeClr val="tx1"/>
                  </a:solidFill>
                  <a:prstDash val="solid"/>
                  <a:headEnd type="none" w="med" len="med"/>
                  <a:tailEnd type="none" w="med" len="med"/>
                </a:ln>
              </p:spPr>
            </p:sp>
            <p:sp>
              <p:nvSpPr>
                <p:cNvPr id="89166" name="Line 171"/>
                <p:cNvSpPr/>
                <p:nvPr/>
              </p:nvSpPr>
              <p:spPr>
                <a:xfrm>
                  <a:off x="0" y="1579"/>
                  <a:ext cx="373" cy="0"/>
                </a:xfrm>
                <a:prstGeom prst="line">
                  <a:avLst/>
                </a:prstGeom>
                <a:ln w="9525" cap="flat" cmpd="sng">
                  <a:solidFill>
                    <a:schemeClr val="tx1"/>
                  </a:solidFill>
                  <a:prstDash val="solid"/>
                  <a:headEnd type="none" w="med" len="med"/>
                  <a:tailEnd type="none" w="med" len="med"/>
                </a:ln>
              </p:spPr>
            </p:sp>
            <p:sp>
              <p:nvSpPr>
                <p:cNvPr id="89167" name="Line 172"/>
                <p:cNvSpPr/>
                <p:nvPr/>
              </p:nvSpPr>
              <p:spPr>
                <a:xfrm>
                  <a:off x="0" y="1777"/>
                  <a:ext cx="373" cy="0"/>
                </a:xfrm>
                <a:prstGeom prst="line">
                  <a:avLst/>
                </a:prstGeom>
                <a:ln w="9525" cap="flat" cmpd="sng">
                  <a:solidFill>
                    <a:schemeClr val="tx1"/>
                  </a:solidFill>
                  <a:prstDash val="solid"/>
                  <a:headEnd type="none" w="med" len="med"/>
                  <a:tailEnd type="none" w="med" len="med"/>
                </a:ln>
              </p:spPr>
            </p:sp>
            <p:sp>
              <p:nvSpPr>
                <p:cNvPr id="89168" name="Line 173"/>
                <p:cNvSpPr/>
                <p:nvPr/>
              </p:nvSpPr>
              <p:spPr>
                <a:xfrm>
                  <a:off x="0" y="1974"/>
                  <a:ext cx="373" cy="0"/>
                </a:xfrm>
                <a:prstGeom prst="line">
                  <a:avLst/>
                </a:prstGeom>
                <a:ln w="9525" cap="flat" cmpd="sng">
                  <a:solidFill>
                    <a:schemeClr val="tx1"/>
                  </a:solidFill>
                  <a:prstDash val="solid"/>
                  <a:headEnd type="none" w="med" len="med"/>
                  <a:tailEnd type="none" w="med" len="med"/>
                </a:ln>
              </p:spPr>
            </p:sp>
            <p:sp>
              <p:nvSpPr>
                <p:cNvPr id="89169" name="Line 174"/>
                <p:cNvSpPr/>
                <p:nvPr/>
              </p:nvSpPr>
              <p:spPr>
                <a:xfrm>
                  <a:off x="0" y="2172"/>
                  <a:ext cx="373" cy="0"/>
                </a:xfrm>
                <a:prstGeom prst="line">
                  <a:avLst/>
                </a:prstGeom>
                <a:ln w="9525" cap="flat" cmpd="sng">
                  <a:solidFill>
                    <a:schemeClr val="tx1"/>
                  </a:solidFill>
                  <a:prstDash val="solid"/>
                  <a:headEnd type="none" w="med" len="med"/>
                  <a:tailEnd type="none" w="med" len="med"/>
                </a:ln>
              </p:spPr>
            </p:sp>
            <p:sp>
              <p:nvSpPr>
                <p:cNvPr id="89170" name="Line 175"/>
                <p:cNvSpPr/>
                <p:nvPr/>
              </p:nvSpPr>
              <p:spPr>
                <a:xfrm>
                  <a:off x="0" y="2370"/>
                  <a:ext cx="373" cy="0"/>
                </a:xfrm>
                <a:prstGeom prst="line">
                  <a:avLst/>
                </a:prstGeom>
                <a:ln w="9525" cap="flat" cmpd="sng">
                  <a:solidFill>
                    <a:schemeClr val="tx1"/>
                  </a:solidFill>
                  <a:prstDash val="solid"/>
                  <a:headEnd type="none" w="med" len="med"/>
                  <a:tailEnd type="none" w="med" len="med"/>
                </a:ln>
              </p:spPr>
            </p:sp>
          </p:grpSp>
          <p:grpSp>
            <p:nvGrpSpPr>
              <p:cNvPr id="89097" name="Group 177"/>
              <p:cNvGrpSpPr/>
              <p:nvPr/>
            </p:nvGrpSpPr>
            <p:grpSpPr>
              <a:xfrm>
                <a:off x="249" y="175"/>
                <a:ext cx="869" cy="218"/>
                <a:chOff x="0" y="0"/>
                <a:chExt cx="869" cy="218"/>
              </a:xfrm>
            </p:grpSpPr>
            <p:sp>
              <p:nvSpPr>
                <p:cNvPr id="89155" name="Rectangle 178"/>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14</a:t>
                  </a:r>
                  <a:endParaRPr lang="en-US" altLang="zh-CN" sz="2000" b="1" dirty="0">
                    <a:latin typeface="Times New Roman" panose="02020603050405020304" pitchFamily="18" charset="0"/>
                    <a:ea typeface="宋体" panose="02010600030101010101" pitchFamily="2" charset="-122"/>
                  </a:endParaRPr>
                </a:p>
              </p:txBody>
            </p:sp>
            <p:sp>
              <p:nvSpPr>
                <p:cNvPr id="89156" name="Line 179"/>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57" name="Line 180"/>
                <p:cNvSpPr/>
                <p:nvPr/>
              </p:nvSpPr>
              <p:spPr>
                <a:xfrm>
                  <a:off x="0" y="114"/>
                  <a:ext cx="258" cy="0"/>
                </a:xfrm>
                <a:prstGeom prst="line">
                  <a:avLst/>
                </a:prstGeom>
                <a:ln w="9525" cap="flat" cmpd="sng">
                  <a:solidFill>
                    <a:schemeClr val="tx1"/>
                  </a:solidFill>
                  <a:prstDash val="solid"/>
                  <a:headEnd type="none" w="med" len="med"/>
                  <a:tailEnd type="triangle" w="med" len="med"/>
                </a:ln>
              </p:spPr>
            </p:sp>
          </p:grpSp>
          <p:sp>
            <p:nvSpPr>
              <p:cNvPr id="89098" name="Text Box 181"/>
              <p:cNvSpPr txBox="1"/>
              <p:nvPr/>
            </p:nvSpPr>
            <p:spPr>
              <a:xfrm>
                <a:off x="59" y="0"/>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grpSp>
            <p:nvGrpSpPr>
              <p:cNvPr id="89099" name="Group 182"/>
              <p:cNvGrpSpPr/>
              <p:nvPr/>
            </p:nvGrpSpPr>
            <p:grpSpPr>
              <a:xfrm>
                <a:off x="1014" y="175"/>
                <a:ext cx="869" cy="218"/>
                <a:chOff x="0" y="0"/>
                <a:chExt cx="869" cy="218"/>
              </a:xfrm>
            </p:grpSpPr>
            <p:sp>
              <p:nvSpPr>
                <p:cNvPr id="89152" name="Rectangle 183"/>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89153" name="Line 184"/>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54" name="Line 185"/>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0" name="Group 186"/>
              <p:cNvGrpSpPr/>
              <p:nvPr/>
            </p:nvGrpSpPr>
            <p:grpSpPr>
              <a:xfrm>
                <a:off x="1791" y="174"/>
                <a:ext cx="869" cy="218"/>
                <a:chOff x="0" y="0"/>
                <a:chExt cx="869" cy="218"/>
              </a:xfrm>
            </p:grpSpPr>
            <p:sp>
              <p:nvSpPr>
                <p:cNvPr id="89149" name="Rectangle 187"/>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27</a:t>
                  </a:r>
                  <a:endParaRPr lang="en-US" altLang="zh-CN" sz="2000" b="1" dirty="0">
                    <a:latin typeface="Times New Roman" panose="02020603050405020304" pitchFamily="18" charset="0"/>
                    <a:ea typeface="宋体" panose="02010600030101010101" pitchFamily="2" charset="-122"/>
                  </a:endParaRPr>
                </a:p>
              </p:txBody>
            </p:sp>
            <p:sp>
              <p:nvSpPr>
                <p:cNvPr id="89150" name="Line 188"/>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51" name="Line 189"/>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1" name="Group 190"/>
              <p:cNvGrpSpPr/>
              <p:nvPr/>
            </p:nvGrpSpPr>
            <p:grpSpPr>
              <a:xfrm>
                <a:off x="2546" y="176"/>
                <a:ext cx="869" cy="218"/>
                <a:chOff x="0" y="0"/>
                <a:chExt cx="869" cy="218"/>
              </a:xfrm>
            </p:grpSpPr>
            <p:sp>
              <p:nvSpPr>
                <p:cNvPr id="89146" name="Rectangle 191"/>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79</a:t>
                  </a:r>
                  <a:endParaRPr lang="en-US" altLang="zh-CN" sz="2000" b="1" dirty="0">
                    <a:latin typeface="Times New Roman" panose="02020603050405020304" pitchFamily="18" charset="0"/>
                    <a:ea typeface="宋体" panose="02010600030101010101" pitchFamily="2" charset="-122"/>
                  </a:endParaRPr>
                </a:p>
              </p:txBody>
            </p:sp>
            <p:sp>
              <p:nvSpPr>
                <p:cNvPr id="89147" name="Line 192"/>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48" name="Line 193"/>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2" name="Group 194"/>
              <p:cNvGrpSpPr/>
              <p:nvPr/>
            </p:nvGrpSpPr>
            <p:grpSpPr>
              <a:xfrm>
                <a:off x="260" y="559"/>
                <a:ext cx="869" cy="218"/>
                <a:chOff x="0" y="0"/>
                <a:chExt cx="869" cy="218"/>
              </a:xfrm>
            </p:grpSpPr>
            <p:sp>
              <p:nvSpPr>
                <p:cNvPr id="89143" name="Rectangle 195"/>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68</a:t>
                  </a:r>
                  <a:endParaRPr lang="en-US" altLang="zh-CN" sz="2000" b="1" dirty="0">
                    <a:latin typeface="Times New Roman" panose="02020603050405020304" pitchFamily="18" charset="0"/>
                    <a:ea typeface="宋体" panose="02010600030101010101" pitchFamily="2" charset="-122"/>
                  </a:endParaRPr>
                </a:p>
              </p:txBody>
            </p:sp>
            <p:sp>
              <p:nvSpPr>
                <p:cNvPr id="89144" name="Line 196"/>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45" name="Line 197"/>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3" name="Group 198"/>
              <p:cNvGrpSpPr/>
              <p:nvPr/>
            </p:nvGrpSpPr>
            <p:grpSpPr>
              <a:xfrm>
                <a:off x="1035" y="558"/>
                <a:ext cx="869" cy="218"/>
                <a:chOff x="0" y="0"/>
                <a:chExt cx="869" cy="218"/>
              </a:xfrm>
            </p:grpSpPr>
            <p:sp>
              <p:nvSpPr>
                <p:cNvPr id="89140" name="Rectangle 199"/>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55</a:t>
                  </a:r>
                  <a:endParaRPr lang="en-US" altLang="zh-CN" sz="2000" b="1" dirty="0">
                    <a:latin typeface="Times New Roman" panose="02020603050405020304" pitchFamily="18" charset="0"/>
                    <a:ea typeface="宋体" panose="02010600030101010101" pitchFamily="2" charset="-122"/>
                  </a:endParaRPr>
                </a:p>
              </p:txBody>
            </p:sp>
            <p:sp>
              <p:nvSpPr>
                <p:cNvPr id="89141" name="Line 200"/>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42" name="Line 201"/>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4" name="Group 202"/>
              <p:cNvGrpSpPr/>
              <p:nvPr/>
            </p:nvGrpSpPr>
            <p:grpSpPr>
              <a:xfrm>
                <a:off x="270" y="1169"/>
                <a:ext cx="869" cy="218"/>
                <a:chOff x="0" y="0"/>
                <a:chExt cx="869" cy="218"/>
              </a:xfrm>
            </p:grpSpPr>
            <p:sp>
              <p:nvSpPr>
                <p:cNvPr id="89137" name="Rectangle 203"/>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19</a:t>
                  </a:r>
                  <a:endParaRPr lang="en-US" altLang="zh-CN" sz="2000" b="1" dirty="0">
                    <a:latin typeface="Times New Roman" panose="02020603050405020304" pitchFamily="18" charset="0"/>
                    <a:ea typeface="宋体" panose="02010600030101010101" pitchFamily="2" charset="-122"/>
                  </a:endParaRPr>
                </a:p>
              </p:txBody>
            </p:sp>
            <p:sp>
              <p:nvSpPr>
                <p:cNvPr id="89138" name="Line 204"/>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39" name="Line 205"/>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5" name="Group 206"/>
              <p:cNvGrpSpPr/>
              <p:nvPr/>
            </p:nvGrpSpPr>
            <p:grpSpPr>
              <a:xfrm>
                <a:off x="1035" y="1169"/>
                <a:ext cx="869" cy="218"/>
                <a:chOff x="0" y="0"/>
                <a:chExt cx="869" cy="218"/>
              </a:xfrm>
            </p:grpSpPr>
            <p:sp>
              <p:nvSpPr>
                <p:cNvPr id="89134" name="Rectangle 207"/>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89135" name="Line 208"/>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36" name="Line 209"/>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6" name="Group 210"/>
              <p:cNvGrpSpPr/>
              <p:nvPr/>
            </p:nvGrpSpPr>
            <p:grpSpPr>
              <a:xfrm>
                <a:off x="269" y="1427"/>
                <a:ext cx="869" cy="218"/>
                <a:chOff x="0" y="0"/>
                <a:chExt cx="869" cy="218"/>
              </a:xfrm>
            </p:grpSpPr>
            <p:sp>
              <p:nvSpPr>
                <p:cNvPr id="89131" name="Rectangle 211"/>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20</a:t>
                  </a:r>
                  <a:endParaRPr lang="en-US" altLang="zh-CN" sz="2000" b="1" dirty="0">
                    <a:latin typeface="Times New Roman" panose="02020603050405020304" pitchFamily="18" charset="0"/>
                    <a:ea typeface="宋体" panose="02010600030101010101" pitchFamily="2" charset="-122"/>
                  </a:endParaRPr>
                </a:p>
              </p:txBody>
            </p:sp>
            <p:sp>
              <p:nvSpPr>
                <p:cNvPr id="89132" name="Line 212"/>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33" name="Line 213"/>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7" name="Group 214"/>
              <p:cNvGrpSpPr/>
              <p:nvPr/>
            </p:nvGrpSpPr>
            <p:grpSpPr>
              <a:xfrm>
                <a:off x="280" y="1934"/>
                <a:ext cx="869" cy="218"/>
                <a:chOff x="0" y="0"/>
                <a:chExt cx="869" cy="218"/>
              </a:xfrm>
            </p:grpSpPr>
            <p:sp>
              <p:nvSpPr>
                <p:cNvPr id="89128" name="Rectangle 215"/>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23</a:t>
                  </a:r>
                  <a:endParaRPr lang="en-US" altLang="zh-CN" sz="2000" b="1" dirty="0">
                    <a:latin typeface="Times New Roman" panose="02020603050405020304" pitchFamily="18" charset="0"/>
                    <a:ea typeface="宋体" panose="02010600030101010101" pitchFamily="2" charset="-122"/>
                  </a:endParaRPr>
                </a:p>
              </p:txBody>
            </p:sp>
            <p:sp>
              <p:nvSpPr>
                <p:cNvPr id="89129" name="Line 216"/>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30" name="Line 217"/>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8" name="Group 218"/>
              <p:cNvGrpSpPr/>
              <p:nvPr/>
            </p:nvGrpSpPr>
            <p:grpSpPr>
              <a:xfrm>
                <a:off x="1035" y="1934"/>
                <a:ext cx="869" cy="218"/>
                <a:chOff x="0" y="0"/>
                <a:chExt cx="869" cy="218"/>
              </a:xfrm>
            </p:grpSpPr>
            <p:sp>
              <p:nvSpPr>
                <p:cNvPr id="89125" name="Rectangle 219"/>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10</a:t>
                  </a:r>
                  <a:endParaRPr lang="en-US" altLang="zh-CN" sz="2000" b="1" dirty="0">
                    <a:latin typeface="Times New Roman" panose="02020603050405020304" pitchFamily="18" charset="0"/>
                    <a:ea typeface="宋体" panose="02010600030101010101" pitchFamily="2" charset="-122"/>
                  </a:endParaRPr>
                </a:p>
              </p:txBody>
            </p:sp>
            <p:sp>
              <p:nvSpPr>
                <p:cNvPr id="89126" name="Line 220"/>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27" name="Line 221"/>
                <p:cNvSpPr/>
                <p:nvPr/>
              </p:nvSpPr>
              <p:spPr>
                <a:xfrm>
                  <a:off x="0" y="114"/>
                  <a:ext cx="258" cy="0"/>
                </a:xfrm>
                <a:prstGeom prst="line">
                  <a:avLst/>
                </a:prstGeom>
                <a:ln w="9525" cap="flat" cmpd="sng">
                  <a:solidFill>
                    <a:schemeClr val="tx1"/>
                  </a:solidFill>
                  <a:prstDash val="solid"/>
                  <a:headEnd type="none" w="med" len="med"/>
                  <a:tailEnd type="triangle" w="med" len="med"/>
                </a:ln>
              </p:spPr>
            </p:sp>
          </p:grpSp>
          <p:grpSp>
            <p:nvGrpSpPr>
              <p:cNvPr id="89109" name="Group 222"/>
              <p:cNvGrpSpPr/>
              <p:nvPr/>
            </p:nvGrpSpPr>
            <p:grpSpPr>
              <a:xfrm>
                <a:off x="280" y="2182"/>
                <a:ext cx="869" cy="218"/>
                <a:chOff x="0" y="0"/>
                <a:chExt cx="869" cy="218"/>
              </a:xfrm>
            </p:grpSpPr>
            <p:sp>
              <p:nvSpPr>
                <p:cNvPr id="89122" name="Rectangle 223"/>
                <p:cNvSpPr/>
                <p:nvPr/>
              </p:nvSpPr>
              <p:spPr>
                <a:xfrm>
                  <a:off x="258" y="0"/>
                  <a:ext cx="611" cy="21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11</a:t>
                  </a:r>
                  <a:endParaRPr lang="en-US" altLang="zh-CN" sz="2000" b="1" dirty="0">
                    <a:latin typeface="Times New Roman" panose="02020603050405020304" pitchFamily="18" charset="0"/>
                    <a:ea typeface="宋体" panose="02010600030101010101" pitchFamily="2" charset="-122"/>
                  </a:endParaRPr>
                </a:p>
              </p:txBody>
            </p:sp>
            <p:sp>
              <p:nvSpPr>
                <p:cNvPr id="89123" name="Line 224"/>
                <p:cNvSpPr/>
                <p:nvPr/>
              </p:nvSpPr>
              <p:spPr>
                <a:xfrm>
                  <a:off x="579" y="0"/>
                  <a:ext cx="0" cy="218"/>
                </a:xfrm>
                <a:prstGeom prst="line">
                  <a:avLst/>
                </a:prstGeom>
                <a:ln w="9525" cap="flat" cmpd="sng">
                  <a:solidFill>
                    <a:schemeClr val="tx1"/>
                  </a:solidFill>
                  <a:prstDash val="solid"/>
                  <a:headEnd type="none" w="med" len="med"/>
                  <a:tailEnd type="none" w="med" len="med"/>
                </a:ln>
              </p:spPr>
            </p:sp>
            <p:sp>
              <p:nvSpPr>
                <p:cNvPr id="89124" name="Line 225"/>
                <p:cNvSpPr/>
                <p:nvPr/>
              </p:nvSpPr>
              <p:spPr>
                <a:xfrm>
                  <a:off x="0" y="114"/>
                  <a:ext cx="258" cy="0"/>
                </a:xfrm>
                <a:prstGeom prst="line">
                  <a:avLst/>
                </a:prstGeom>
                <a:ln w="9525" cap="flat" cmpd="sng">
                  <a:solidFill>
                    <a:schemeClr val="tx1"/>
                  </a:solidFill>
                  <a:prstDash val="solid"/>
                  <a:headEnd type="none" w="med" len="med"/>
                  <a:tailEnd type="triangle" w="med" len="med"/>
                </a:ln>
              </p:spPr>
            </p:sp>
          </p:grpSp>
          <p:sp>
            <p:nvSpPr>
              <p:cNvPr id="89110" name="Text Box 226"/>
              <p:cNvSpPr txBox="1"/>
              <p:nvPr/>
            </p:nvSpPr>
            <p:spPr>
              <a:xfrm>
                <a:off x="59" y="396"/>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1" name="Text Box 227"/>
              <p:cNvSpPr txBox="1"/>
              <p:nvPr/>
            </p:nvSpPr>
            <p:spPr>
              <a:xfrm>
                <a:off x="59" y="768"/>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2" name="Text Box 228"/>
              <p:cNvSpPr txBox="1"/>
              <p:nvPr/>
            </p:nvSpPr>
            <p:spPr>
              <a:xfrm>
                <a:off x="59" y="975"/>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3" name="Text Box 229"/>
              <p:cNvSpPr txBox="1"/>
              <p:nvPr/>
            </p:nvSpPr>
            <p:spPr>
              <a:xfrm>
                <a:off x="59" y="1586"/>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4" name="Text Box 230"/>
              <p:cNvSpPr txBox="1"/>
              <p:nvPr/>
            </p:nvSpPr>
            <p:spPr>
              <a:xfrm>
                <a:off x="59" y="1783"/>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5" name="Text Box 231"/>
              <p:cNvSpPr txBox="1"/>
              <p:nvPr/>
            </p:nvSpPr>
            <p:spPr>
              <a:xfrm>
                <a:off x="59" y="2362"/>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6" name="Text Box 232"/>
              <p:cNvSpPr txBox="1"/>
              <p:nvPr/>
            </p:nvSpPr>
            <p:spPr>
              <a:xfrm>
                <a:off x="3194" y="168"/>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7" name="Text Box 233"/>
              <p:cNvSpPr txBox="1"/>
              <p:nvPr/>
            </p:nvSpPr>
            <p:spPr>
              <a:xfrm>
                <a:off x="1664" y="562"/>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8" name="Text Box 234"/>
              <p:cNvSpPr txBox="1"/>
              <p:nvPr/>
            </p:nvSpPr>
            <p:spPr>
              <a:xfrm>
                <a:off x="1653" y="1151"/>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19" name="Text Box 235"/>
              <p:cNvSpPr txBox="1"/>
              <p:nvPr/>
            </p:nvSpPr>
            <p:spPr>
              <a:xfrm>
                <a:off x="898" y="1420"/>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20" name="Text Box 236"/>
              <p:cNvSpPr txBox="1"/>
              <p:nvPr/>
            </p:nvSpPr>
            <p:spPr>
              <a:xfrm>
                <a:off x="1653" y="1926"/>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9121" name="Text Box 237"/>
              <p:cNvSpPr txBox="1"/>
              <p:nvPr/>
            </p:nvSpPr>
            <p:spPr>
              <a:xfrm>
                <a:off x="908" y="2176"/>
                <a:ext cx="209"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grpSp>
        <p:sp>
          <p:nvSpPr>
            <p:cNvPr id="89095" name="Text Box 18"/>
            <p:cNvSpPr txBox="1"/>
            <p:nvPr/>
          </p:nvSpPr>
          <p:spPr>
            <a:xfrm>
              <a:off x="0" y="0"/>
              <a:ext cx="515565" cy="4402138"/>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10</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11</a:t>
              </a:r>
              <a:endParaRPr lang="en-US" altLang="zh-CN" sz="2000" b="1" dirty="0">
                <a:latin typeface="Times New Roman" panose="02020603050405020304" pitchFamily="18" charset="0"/>
                <a:ea typeface="宋体" panose="02010600030101010101" pitchFamily="2" charset="-122"/>
              </a:endParaRPr>
            </a:p>
            <a:p>
              <a:pPr marL="0" lvl="0" indent="0" eaLnBrk="1" hangingPunct="1">
                <a:spcBef>
                  <a:spcPts val="5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 </a:t>
              </a:r>
              <a:endParaRPr lang="en-US" altLang="zh-CN" sz="20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6019">
                                            <p:txEl>
                                              <p:charRg st="0" end="40"/>
                                            </p:txEl>
                                          </p:spTgt>
                                        </p:tgtEl>
                                        <p:attrNameLst>
                                          <p:attrName>style.visibility</p:attrName>
                                        </p:attrNameLst>
                                      </p:cBhvr>
                                      <p:to>
                                        <p:strVal val="visible"/>
                                      </p:to>
                                    </p:set>
                                    <p:animEffect transition="in" filter="wipe(up)">
                                      <p:cBhvr>
                                        <p:cTn id="7" dur="500"/>
                                        <p:tgtEl>
                                          <p:spTgt spid="86019">
                                            <p:txEl>
                                              <p:charRg st="0" end="4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6019">
                                            <p:txEl>
                                              <p:charRg st="40" end="65"/>
                                            </p:txEl>
                                          </p:spTgt>
                                        </p:tgtEl>
                                        <p:attrNameLst>
                                          <p:attrName>style.visibility</p:attrName>
                                        </p:attrNameLst>
                                      </p:cBhvr>
                                      <p:to>
                                        <p:strVal val="visible"/>
                                      </p:to>
                                    </p:set>
                                    <p:animEffect transition="in" filter="wipe(up)">
                                      <p:cBhvr>
                                        <p:cTn id="11" dur="500"/>
                                        <p:tgtEl>
                                          <p:spTgt spid="86019">
                                            <p:txEl>
                                              <p:charRg st="40" end="6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6020"/>
                                        </p:tgtEl>
                                        <p:attrNameLst>
                                          <p:attrName>style.visibility</p:attrName>
                                        </p:attrNameLst>
                                      </p:cBhvr>
                                      <p:to>
                                        <p:strVal val="visible"/>
                                      </p:to>
                                    </p:set>
                                    <p:animEffect transition="in" filter="box(in)">
                                      <p:cBhvr>
                                        <p:cTn id="21"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idx="4294967295"/>
          </p:nvPr>
        </p:nvSpPr>
        <p:spPr/>
        <p:txBody>
          <a:bodyPr vert="horz" wrap="square" lIns="91440" tIns="45720" rIns="91440" bIns="45720" anchor="ctr" anchorCtr="0"/>
          <a:p>
            <a:pPr eaLnBrk="1" hangingPunct="1"/>
            <a:r>
              <a:rPr lang="zh-CN" altLang="zh-CN" dirty="0">
                <a:latin typeface="黑体" panose="02010609060101010101" pitchFamily="49" charset="-122"/>
              </a:rPr>
              <a:t>小结</a:t>
            </a:r>
            <a:endParaRPr lang="zh-CN" altLang="zh-CN" dirty="0">
              <a:latin typeface="黑体" panose="02010609060101010101" pitchFamily="49" charset="-122"/>
            </a:endParaRPr>
          </a:p>
        </p:txBody>
      </p:sp>
      <p:sp>
        <p:nvSpPr>
          <p:cNvPr id="87043" name="Rectangle 3"/>
          <p:cNvSpPr>
            <a:spLocks noGrp="1"/>
          </p:cNvSpPr>
          <p:nvPr>
            <p:ph type="body" idx="4294967295"/>
          </p:nvPr>
        </p:nvSpPr>
        <p:spPr/>
        <p:txBody>
          <a:bodyPr vert="horz" wrap="square" lIns="91440" tIns="45720" rIns="91440" bIns="45720" anchor="t" anchorCtr="0"/>
          <a:p>
            <a:pPr eaLnBrk="1" hangingPunct="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静态查找</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顺序表的查找</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有序表折半查找</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分块查找</a:t>
            </a:r>
            <a:endParaRPr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动态查找</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二叉排序树</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  查找</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  构造、插入、删除</a:t>
            </a:r>
            <a:endParaRPr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平衡二叉树的旋转</a:t>
            </a:r>
            <a:endParaRPr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散列函数</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构造</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解决冲突的方法</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开放地址法（线性探测法、二次探测法）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链地址法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计算平均查找长度</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ASL</a:t>
            </a:r>
            <a:endParaRPr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043">
                                            <p:txEl>
                                              <p:charRg st="0" end="5"/>
                                            </p:txEl>
                                          </p:spTgt>
                                        </p:tgtEl>
                                        <p:attrNameLst>
                                          <p:attrName>style.visibility</p:attrName>
                                        </p:attrNameLst>
                                      </p:cBhvr>
                                      <p:to>
                                        <p:strVal val="visible"/>
                                      </p:to>
                                    </p:set>
                                    <p:animEffect transition="in" filter="fade">
                                      <p:cBhvr>
                                        <p:cTn id="7" dur="500"/>
                                        <p:tgtEl>
                                          <p:spTgt spid="87043">
                                            <p:txEl>
                                              <p:charRg st="0" end="5"/>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7043">
                                            <p:txEl>
                                              <p:charRg st="5" end="12"/>
                                            </p:txEl>
                                          </p:spTgt>
                                        </p:tgtEl>
                                        <p:attrNameLst>
                                          <p:attrName>style.visibility</p:attrName>
                                        </p:attrNameLst>
                                      </p:cBhvr>
                                      <p:to>
                                        <p:strVal val="visible"/>
                                      </p:to>
                                    </p:set>
                                    <p:animEffect transition="in" filter="fade">
                                      <p:cBhvr>
                                        <p:cTn id="11" dur="500"/>
                                        <p:tgtEl>
                                          <p:spTgt spid="87043">
                                            <p:txEl>
                                              <p:charRg st="5" end="1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7043">
                                            <p:txEl>
                                              <p:charRg st="12" end="20"/>
                                            </p:txEl>
                                          </p:spTgt>
                                        </p:tgtEl>
                                        <p:attrNameLst>
                                          <p:attrName>style.visibility</p:attrName>
                                        </p:attrNameLst>
                                      </p:cBhvr>
                                      <p:to>
                                        <p:strVal val="visible"/>
                                      </p:to>
                                    </p:set>
                                    <p:animEffect transition="in" filter="fade">
                                      <p:cBhvr>
                                        <p:cTn id="15" dur="500"/>
                                        <p:tgtEl>
                                          <p:spTgt spid="87043">
                                            <p:txEl>
                                              <p:charRg st="12" end="2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7043">
                                            <p:txEl>
                                              <p:charRg st="20" end="25"/>
                                            </p:txEl>
                                          </p:spTgt>
                                        </p:tgtEl>
                                        <p:attrNameLst>
                                          <p:attrName>style.visibility</p:attrName>
                                        </p:attrNameLst>
                                      </p:cBhvr>
                                      <p:to>
                                        <p:strVal val="visible"/>
                                      </p:to>
                                    </p:set>
                                    <p:animEffect transition="in" filter="fade">
                                      <p:cBhvr>
                                        <p:cTn id="19" dur="500"/>
                                        <p:tgtEl>
                                          <p:spTgt spid="87043">
                                            <p:txEl>
                                              <p:charRg st="20" end="2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7043">
                                            <p:txEl>
                                              <p:charRg st="25" end="30"/>
                                            </p:txEl>
                                          </p:spTgt>
                                        </p:tgtEl>
                                        <p:attrNameLst>
                                          <p:attrName>style.visibility</p:attrName>
                                        </p:attrNameLst>
                                      </p:cBhvr>
                                      <p:to>
                                        <p:strVal val="visible"/>
                                      </p:to>
                                    </p:set>
                                    <p:animEffect transition="in" filter="fade">
                                      <p:cBhvr>
                                        <p:cTn id="23" dur="500"/>
                                        <p:tgtEl>
                                          <p:spTgt spid="87043">
                                            <p:txEl>
                                              <p:charRg st="25" end="30"/>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7043">
                                            <p:txEl>
                                              <p:charRg st="30" end="36"/>
                                            </p:txEl>
                                          </p:spTgt>
                                        </p:tgtEl>
                                        <p:attrNameLst>
                                          <p:attrName>style.visibility</p:attrName>
                                        </p:attrNameLst>
                                      </p:cBhvr>
                                      <p:to>
                                        <p:strVal val="visible"/>
                                      </p:to>
                                    </p:set>
                                    <p:animEffect transition="in" filter="fade">
                                      <p:cBhvr>
                                        <p:cTn id="27" dur="500"/>
                                        <p:tgtEl>
                                          <p:spTgt spid="87043">
                                            <p:txEl>
                                              <p:charRg st="30" end="3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7043">
                                            <p:txEl>
                                              <p:charRg st="36" end="41"/>
                                            </p:txEl>
                                          </p:spTgt>
                                        </p:tgtEl>
                                        <p:attrNameLst>
                                          <p:attrName>style.visibility</p:attrName>
                                        </p:attrNameLst>
                                      </p:cBhvr>
                                      <p:to>
                                        <p:strVal val="visible"/>
                                      </p:to>
                                    </p:set>
                                    <p:animEffect transition="in" filter="fade">
                                      <p:cBhvr>
                                        <p:cTn id="31" dur="500"/>
                                        <p:tgtEl>
                                          <p:spTgt spid="87043">
                                            <p:txEl>
                                              <p:charRg st="36" end="4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7043">
                                            <p:txEl>
                                              <p:charRg st="41" end="52"/>
                                            </p:txEl>
                                          </p:spTgt>
                                        </p:tgtEl>
                                        <p:attrNameLst>
                                          <p:attrName>style.visibility</p:attrName>
                                        </p:attrNameLst>
                                      </p:cBhvr>
                                      <p:to>
                                        <p:strVal val="visible"/>
                                      </p:to>
                                    </p:set>
                                    <p:animEffect transition="in" filter="fade">
                                      <p:cBhvr>
                                        <p:cTn id="35" dur="500"/>
                                        <p:tgtEl>
                                          <p:spTgt spid="87043">
                                            <p:txEl>
                                              <p:charRg st="41" end="52"/>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7043">
                                            <p:txEl>
                                              <p:charRg st="52" end="61"/>
                                            </p:txEl>
                                          </p:spTgt>
                                        </p:tgtEl>
                                        <p:attrNameLst>
                                          <p:attrName>style.visibility</p:attrName>
                                        </p:attrNameLst>
                                      </p:cBhvr>
                                      <p:to>
                                        <p:strVal val="visible"/>
                                      </p:to>
                                    </p:set>
                                    <p:animEffect transition="in" filter="fade">
                                      <p:cBhvr>
                                        <p:cTn id="39" dur="500"/>
                                        <p:tgtEl>
                                          <p:spTgt spid="87043">
                                            <p:txEl>
                                              <p:charRg st="52" end="6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7043">
                                            <p:txEl>
                                              <p:charRg st="61" end="66"/>
                                            </p:txEl>
                                          </p:spTgt>
                                        </p:tgtEl>
                                        <p:attrNameLst>
                                          <p:attrName>style.visibility</p:attrName>
                                        </p:attrNameLst>
                                      </p:cBhvr>
                                      <p:to>
                                        <p:strVal val="visible"/>
                                      </p:to>
                                    </p:set>
                                    <p:animEffect transition="in" filter="fade">
                                      <p:cBhvr>
                                        <p:cTn id="43" dur="500"/>
                                        <p:tgtEl>
                                          <p:spTgt spid="87043">
                                            <p:txEl>
                                              <p:charRg st="61" end="66"/>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043">
                                            <p:txEl>
                                              <p:charRg st="66" end="69"/>
                                            </p:txEl>
                                          </p:spTgt>
                                        </p:tgtEl>
                                        <p:attrNameLst>
                                          <p:attrName>style.visibility</p:attrName>
                                        </p:attrNameLst>
                                      </p:cBhvr>
                                      <p:to>
                                        <p:strVal val="visible"/>
                                      </p:to>
                                    </p:set>
                                    <p:animEffect transition="in" filter="fade">
                                      <p:cBhvr>
                                        <p:cTn id="47" dur="500"/>
                                        <p:tgtEl>
                                          <p:spTgt spid="87043">
                                            <p:txEl>
                                              <p:charRg st="66" end="6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7043">
                                            <p:txEl>
                                              <p:charRg st="69" end="77"/>
                                            </p:txEl>
                                          </p:spTgt>
                                        </p:tgtEl>
                                        <p:attrNameLst>
                                          <p:attrName>style.visibility</p:attrName>
                                        </p:attrNameLst>
                                      </p:cBhvr>
                                      <p:to>
                                        <p:strVal val="visible"/>
                                      </p:to>
                                    </p:set>
                                    <p:animEffect transition="in" filter="fade">
                                      <p:cBhvr>
                                        <p:cTn id="51" dur="500"/>
                                        <p:tgtEl>
                                          <p:spTgt spid="87043">
                                            <p:txEl>
                                              <p:charRg st="69" end="77"/>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7043">
                                            <p:txEl>
                                              <p:charRg st="77" end="96"/>
                                            </p:txEl>
                                          </p:spTgt>
                                        </p:tgtEl>
                                        <p:attrNameLst>
                                          <p:attrName>style.visibility</p:attrName>
                                        </p:attrNameLst>
                                      </p:cBhvr>
                                      <p:to>
                                        <p:strVal val="visible"/>
                                      </p:to>
                                    </p:set>
                                    <p:animEffect transition="in" filter="fade">
                                      <p:cBhvr>
                                        <p:cTn id="55" dur="500"/>
                                        <p:tgtEl>
                                          <p:spTgt spid="87043">
                                            <p:txEl>
                                              <p:charRg st="77" end="96"/>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7043">
                                            <p:txEl>
                                              <p:charRg st="96" end="101"/>
                                            </p:txEl>
                                          </p:spTgt>
                                        </p:tgtEl>
                                        <p:attrNameLst>
                                          <p:attrName>style.visibility</p:attrName>
                                        </p:attrNameLst>
                                      </p:cBhvr>
                                      <p:to>
                                        <p:strVal val="visible"/>
                                      </p:to>
                                    </p:set>
                                    <p:animEffect transition="in" filter="fade">
                                      <p:cBhvr>
                                        <p:cTn id="59" dur="500"/>
                                        <p:tgtEl>
                                          <p:spTgt spid="87043">
                                            <p:txEl>
                                              <p:charRg st="96" end="10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87043">
                                            <p:txEl>
                                              <p:charRg st="101" end="113"/>
                                            </p:txEl>
                                          </p:spTgt>
                                        </p:tgtEl>
                                        <p:attrNameLst>
                                          <p:attrName>style.visibility</p:attrName>
                                        </p:attrNameLst>
                                      </p:cBhvr>
                                      <p:to>
                                        <p:strVal val="visible"/>
                                      </p:to>
                                    </p:set>
                                    <p:animEffect transition="in" filter="fade">
                                      <p:cBhvr>
                                        <p:cTn id="63" dur="500"/>
                                        <p:tgtEl>
                                          <p:spTgt spid="87043">
                                            <p:txEl>
                                              <p:charRg st="101"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4210"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pic>
        <p:nvPicPr>
          <p:cNvPr id="94211" name="标题 1"/>
          <p:cNvPicPr>
            <a:picLocks noGrp="1"/>
          </p:cNvPicPr>
          <p:nvPr>
            <p:ph type="ctrTitle" idx="4294967295"/>
          </p:nvPr>
        </p:nvPicPr>
        <p:blipFill>
          <a:blip r:embed="rId2"/>
          <a:srcRect/>
          <a:stretch>
            <a:fillRect/>
          </a:stretch>
        </p:blipFill>
        <p:spPr>
          <a:xfrm>
            <a:off x="682625" y="2030413"/>
            <a:ext cx="7785100" cy="2486025"/>
          </a:xfrm>
        </p:spPr>
      </p:pic>
      <p:pic>
        <p:nvPicPr>
          <p:cNvPr id="94212" name="副标题 2"/>
          <p:cNvPicPr>
            <a:picLocks noGrp="1"/>
          </p:cNvPicPr>
          <p:nvPr>
            <p:ph type="subTitle" idx="4294967295"/>
          </p:nvPr>
        </p:nvPicPr>
        <p:blipFill>
          <a:blip r:embed="rId3"/>
          <a:srcRect/>
          <a:stretch>
            <a:fillRect/>
          </a:stretch>
        </p:blipFill>
        <p:spPr>
          <a:xfrm>
            <a:off x="1146175" y="3524250"/>
            <a:ext cx="6851650" cy="2095500"/>
          </a:xfrm>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1484313"/>
            <a:ext cx="7240588" cy="679450"/>
            <a:chOff x="0" y="0"/>
            <a:chExt cx="7241884" cy="678766"/>
          </a:xfrm>
        </p:grpSpPr>
        <p:grpSp>
          <p:nvGrpSpPr>
            <p:cNvPr id="8213" name="组合 10"/>
            <p:cNvGrpSpPr/>
            <p:nvPr/>
          </p:nvGrpSpPr>
          <p:grpSpPr>
            <a:xfrm>
              <a:off x="0" y="0"/>
              <a:ext cx="7241884" cy="678766"/>
              <a:chOff x="0" y="0"/>
              <a:chExt cx="4074496" cy="450454"/>
            </a:xfrm>
          </p:grpSpPr>
          <p:sp>
            <p:nvSpPr>
              <p:cNvPr id="8215"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16" name="椭圆 5"/>
              <p:cNvGrpSpPr/>
              <p:nvPr/>
            </p:nvGrpSpPr>
            <p:grpSpPr>
              <a:xfrm>
                <a:off x="104341" y="54601"/>
                <a:ext cx="308736" cy="335441"/>
                <a:chOff x="0" y="0"/>
                <a:chExt cx="548640" cy="505968"/>
              </a:xfrm>
            </p:grpSpPr>
            <p:pic>
              <p:nvPicPr>
                <p:cNvPr id="8218" name="椭圆 5"/>
                <p:cNvPicPr/>
                <p:nvPr/>
              </p:nvPicPr>
              <p:blipFill>
                <a:blip r:embed="rId1"/>
                <a:stretch>
                  <a:fillRect/>
                </a:stretch>
              </p:blipFill>
              <p:spPr>
                <a:xfrm>
                  <a:off x="0" y="0"/>
                  <a:ext cx="548640" cy="505968"/>
                </a:xfrm>
                <a:prstGeom prst="rect">
                  <a:avLst/>
                </a:prstGeom>
                <a:noFill/>
                <a:ln w="9525">
                  <a:noFill/>
                </a:ln>
              </p:spPr>
            </p:pic>
            <p:sp>
              <p:nvSpPr>
                <p:cNvPr id="821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查找的基本概念</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8197" name="组合 41"/>
          <p:cNvGrpSpPr/>
          <p:nvPr/>
        </p:nvGrpSpPr>
        <p:grpSpPr>
          <a:xfrm>
            <a:off x="1003300" y="2263775"/>
            <a:ext cx="7240588" cy="679450"/>
            <a:chOff x="0" y="0"/>
            <a:chExt cx="7241884" cy="678766"/>
          </a:xfrm>
        </p:grpSpPr>
        <p:grpSp>
          <p:nvGrpSpPr>
            <p:cNvPr id="8206" name="组合 10"/>
            <p:cNvGrpSpPr/>
            <p:nvPr/>
          </p:nvGrpSpPr>
          <p:grpSpPr>
            <a:xfrm>
              <a:off x="0" y="0"/>
              <a:ext cx="7241884" cy="678766"/>
              <a:chOff x="0" y="0"/>
              <a:chExt cx="4074496" cy="450454"/>
            </a:xfrm>
          </p:grpSpPr>
          <p:sp>
            <p:nvSpPr>
              <p:cNvPr id="8208" name="矩形 25"/>
              <p:cNvSpPr/>
              <p:nvPr/>
            </p:nvSpPr>
            <p:spPr>
              <a:xfrm>
                <a:off x="0" y="0"/>
                <a:ext cx="4074496" cy="450454"/>
              </a:xfrm>
              <a:prstGeom prst="rect">
                <a:avLst/>
              </a:prstGeom>
              <a:solidFill>
                <a:srgbClr val="C00000"/>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9" name="椭圆 26"/>
              <p:cNvGrpSpPr/>
              <p:nvPr/>
            </p:nvGrpSpPr>
            <p:grpSpPr>
              <a:xfrm>
                <a:off x="104341" y="54812"/>
                <a:ext cx="308736" cy="335441"/>
                <a:chOff x="0" y="0"/>
                <a:chExt cx="548640" cy="505968"/>
              </a:xfrm>
            </p:grpSpPr>
            <p:pic>
              <p:nvPicPr>
                <p:cNvPr id="8211" name="椭圆 26"/>
                <p:cNvPicPr/>
                <p:nvPr/>
              </p:nvPicPr>
              <p:blipFill>
                <a:blip r:embed="rId1"/>
                <a:stretch>
                  <a:fillRect/>
                </a:stretch>
              </p:blipFill>
              <p:spPr>
                <a:xfrm>
                  <a:off x="0" y="0"/>
                  <a:ext cx="548640" cy="505968"/>
                </a:xfrm>
                <a:prstGeom prst="rect">
                  <a:avLst/>
                </a:prstGeom>
                <a:noFill/>
                <a:ln w="9525">
                  <a:noFill/>
                </a:ln>
              </p:spPr>
            </p:pic>
            <p:sp>
              <p:nvSpPr>
                <p:cNvPr id="821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8198" name="组合 40"/>
          <p:cNvGrpSpPr/>
          <p:nvPr/>
        </p:nvGrpSpPr>
        <p:grpSpPr>
          <a:xfrm>
            <a:off x="1003300" y="3036888"/>
            <a:ext cx="7240588" cy="679450"/>
            <a:chOff x="0" y="0"/>
            <a:chExt cx="7241884" cy="678766"/>
          </a:xfrm>
        </p:grpSpPr>
        <p:grpSp>
          <p:nvGrpSpPr>
            <p:cNvPr id="8199" name="组合 10"/>
            <p:cNvGrpSpPr/>
            <p:nvPr/>
          </p:nvGrpSpPr>
          <p:grpSpPr>
            <a:xfrm>
              <a:off x="0" y="0"/>
              <a:ext cx="7241884" cy="678766"/>
              <a:chOff x="0" y="0"/>
              <a:chExt cx="4074496" cy="450454"/>
            </a:xfrm>
          </p:grpSpPr>
          <p:sp>
            <p:nvSpPr>
              <p:cNvPr id="8201"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202" name="椭圆 31"/>
              <p:cNvGrpSpPr/>
              <p:nvPr/>
            </p:nvGrpSpPr>
            <p:grpSpPr>
              <a:xfrm>
                <a:off x="104341" y="55022"/>
                <a:ext cx="308736" cy="335441"/>
                <a:chOff x="0" y="0"/>
                <a:chExt cx="548640" cy="505968"/>
              </a:xfrm>
            </p:grpSpPr>
            <p:pic>
              <p:nvPicPr>
                <p:cNvPr id="8204" name="椭圆 31"/>
                <p:cNvPicPr/>
                <p:nvPr/>
              </p:nvPicPr>
              <p:blipFill>
                <a:blip r:embed="rId1"/>
                <a:stretch>
                  <a:fillRect/>
                </a:stretch>
              </p:blipFill>
              <p:spPr>
                <a:xfrm>
                  <a:off x="0" y="0"/>
                  <a:ext cx="548640" cy="505968"/>
                </a:xfrm>
                <a:prstGeom prst="rect">
                  <a:avLst/>
                </a:prstGeom>
                <a:noFill/>
                <a:ln w="9525">
                  <a:noFill/>
                </a:ln>
              </p:spPr>
            </p:pic>
            <p:sp>
              <p:nvSpPr>
                <p:cNvPr id="82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2" name="组合 40"/>
          <p:cNvGrpSpPr/>
          <p:nvPr/>
        </p:nvGrpSpPr>
        <p:grpSpPr>
          <a:xfrm>
            <a:off x="1002030" y="3809683"/>
            <a:ext cx="7240588" cy="679450"/>
            <a:chOff x="0" y="0"/>
            <a:chExt cx="7241884" cy="678766"/>
          </a:xfrm>
        </p:grpSpPr>
        <p:grpSp>
          <p:nvGrpSpPr>
            <p:cNvPr id="6" name="组合 10"/>
            <p:cNvGrpSpPr/>
            <p:nvPr/>
          </p:nvGrpSpPr>
          <p:grpSpPr>
            <a:xfrm>
              <a:off x="0" y="0"/>
              <a:ext cx="7241884" cy="678766"/>
              <a:chOff x="0" y="0"/>
              <a:chExt cx="4074496" cy="450454"/>
            </a:xfrm>
          </p:grpSpPr>
          <p:sp>
            <p:nvSpPr>
              <p:cNvPr id="7" name="矩形 30"/>
              <p:cNvSpPr/>
              <p:nvPr>
                <p:custDataLst>
                  <p:tags r:id="rId2"/>
                </p:custDataLst>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8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 name="椭圆 31"/>
              <p:cNvGrpSpPr/>
              <p:nvPr/>
            </p:nvGrpSpPr>
            <p:grpSpPr>
              <a:xfrm>
                <a:off x="104341" y="55022"/>
                <a:ext cx="308736" cy="335441"/>
                <a:chOff x="0" y="0"/>
                <a:chExt cx="548640" cy="505968"/>
              </a:xfrm>
            </p:grpSpPr>
            <p:pic>
              <p:nvPicPr>
                <p:cNvPr id="9" name="椭圆 31"/>
                <p:cNvPicPr/>
                <p:nvPr>
                  <p:custDataLst>
                    <p:tags r:id="rId3"/>
                  </p:custDataLst>
                </p:nvPr>
              </p:nvPicPr>
              <p:blipFill>
                <a:blip r:embed="rId1"/>
                <a:stretch>
                  <a:fillRect/>
                </a:stretch>
              </p:blipFill>
              <p:spPr>
                <a:xfrm>
                  <a:off x="0" y="0"/>
                  <a:ext cx="548640" cy="505968"/>
                </a:xfrm>
                <a:prstGeom prst="rect">
                  <a:avLst/>
                </a:prstGeom>
                <a:noFill/>
                <a:ln w="9525">
                  <a:noFill/>
                </a:ln>
              </p:spPr>
            </p:pic>
            <p:sp>
              <p:nvSpPr>
                <p:cNvPr id="10" name="Text Box 25"/>
                <p:cNvSpPr txBox="1"/>
                <p:nvPr>
                  <p:custDataLst>
                    <p:tags r:id="rId4"/>
                  </p:custDataLst>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1" name="TextBox 32"/>
              <p:cNvSpPr txBox="1">
                <a:spLocks noChangeArrowheads="1"/>
              </p:cNvSpPr>
              <p:nvPr>
                <p:custDataLst>
                  <p:tags r:id="rId5"/>
                </p:custDataLst>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散列表的查找</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2" name="TextBox 33"/>
            <p:cNvSpPr txBox="1"/>
            <p:nvPr>
              <p:custDataLst>
                <p:tags r:id="rId6"/>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commondata" val="eyJoZGlkIjoiODU4ZjAxODhiZTU5OTU1NzQyM2VhZjFlMDI5YmZlZmU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15649</Words>
  <Application>WPS 演示</Application>
  <PresentationFormat>全屏显示(4:3)</PresentationFormat>
  <Paragraphs>2641</Paragraphs>
  <Slides>89</Slides>
  <Notes>2</Notes>
  <HiddenSlides>10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7</vt:i4>
      </vt:variant>
      <vt:variant>
        <vt:lpstr>幻灯片标题</vt:lpstr>
      </vt:variant>
      <vt:variant>
        <vt:i4>89</vt:i4>
      </vt:variant>
    </vt:vector>
  </HeadingPairs>
  <TitlesOfParts>
    <vt:vector size="120" baseType="lpstr">
      <vt:lpstr>Arial</vt:lpstr>
      <vt:lpstr>宋体</vt:lpstr>
      <vt:lpstr>Wingdings</vt:lpstr>
      <vt:lpstr>Calibri</vt:lpstr>
      <vt:lpstr>Times New Roman</vt:lpstr>
      <vt:lpstr>Gungsuh</vt:lpstr>
      <vt:lpstr>Malgun Gothic</vt:lpstr>
      <vt:lpstr>Cooper Black</vt:lpstr>
      <vt:lpstr>Cambria Math</vt:lpstr>
      <vt:lpstr>Aharoni</vt:lpstr>
      <vt:lpstr>Batang</vt:lpstr>
      <vt:lpstr>黑体</vt:lpstr>
      <vt:lpstr>楷体_GB2312</vt:lpstr>
      <vt:lpstr>微软雅黑</vt:lpstr>
      <vt:lpstr>新宋体</vt:lpstr>
      <vt:lpstr>华文楷体</vt:lpstr>
      <vt:lpstr>仿宋_GB2312</vt:lpstr>
      <vt:lpstr>Arial Unicode MS</vt:lpstr>
      <vt:lpstr>Symbol</vt:lpstr>
      <vt:lpstr>Verdana</vt:lpstr>
      <vt:lpstr>Impact</vt:lpstr>
      <vt:lpstr>Segoe Print</vt:lpstr>
      <vt:lpstr>Constantia</vt:lpstr>
      <vt:lpstr>2_Office 主题</vt:lpstr>
      <vt:lpstr>Equation.3</vt:lpstr>
      <vt:lpstr>Equation.3</vt:lpstr>
      <vt:lpstr>Equation.3</vt:lpstr>
      <vt:lpstr>Equation.3</vt:lpstr>
      <vt:lpstr>Equation.3</vt:lpstr>
      <vt:lpstr>Equation.3</vt:lpstr>
      <vt:lpstr>Equation.3</vt:lpstr>
      <vt:lpstr>PowerPoint 演示文稿</vt:lpstr>
      <vt:lpstr>查找</vt:lpstr>
      <vt:lpstr>本章内容</vt:lpstr>
      <vt:lpstr>本章目标</vt:lpstr>
      <vt:lpstr>本章内容</vt:lpstr>
      <vt:lpstr>7.1 查找的基本概念</vt:lpstr>
      <vt:lpstr>查找的基本概念</vt:lpstr>
      <vt:lpstr>查找的基本概念</vt:lpstr>
      <vt:lpstr>本章内容</vt:lpstr>
      <vt:lpstr>7.2 线性表的查找</vt:lpstr>
      <vt:lpstr>7.2 线性表的查找--顺序查找</vt:lpstr>
      <vt:lpstr>7.2 线性表的查找--顺序查找</vt:lpstr>
      <vt:lpstr>7.2 线性表的查找--顺序查找</vt:lpstr>
      <vt:lpstr>7.2 线性表的查找--顺序查找</vt:lpstr>
      <vt:lpstr>9.1静态查找表--顺序表的查找</vt:lpstr>
      <vt:lpstr>7.2 线性表的查找--顺序查找</vt:lpstr>
      <vt:lpstr>7.2 线性表的查找--折半查找</vt:lpstr>
      <vt:lpstr>7.2 线性表的查找--折半查找</vt:lpstr>
      <vt:lpstr>7.2 线性表的查找--折半查找</vt:lpstr>
      <vt:lpstr>7.2 线性表的查找--折半查找</vt:lpstr>
      <vt:lpstr>7.2 线性表的查找--折半查找</vt:lpstr>
      <vt:lpstr>7.2 线性表的查找--折半查找</vt:lpstr>
      <vt:lpstr>7.2 线性表的查找--折半查找</vt:lpstr>
      <vt:lpstr>7.2 线性表的查找--折半查找</vt:lpstr>
      <vt:lpstr>7.2 线性表的查找--折半查找</vt:lpstr>
      <vt:lpstr>7.2 线性表的查找--分块查找</vt:lpstr>
      <vt:lpstr>7.2 线性表的查找--分块查找</vt:lpstr>
      <vt:lpstr>7.2 线性表的查找--分块查找</vt:lpstr>
      <vt:lpstr>7.2 线性表的查找</vt:lpstr>
      <vt:lpstr>7.2 线性表的查找</vt:lpstr>
      <vt:lpstr>本章内容</vt:lpstr>
      <vt:lpstr>7.3 树表的查找</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树表的查找--二叉排序树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7.3 树表的查找--平衡二叉树</vt:lpstr>
      <vt:lpstr>本章内容</vt:lpstr>
      <vt:lpstr>7.4 散列表的查找--基本概念</vt:lpstr>
      <vt:lpstr>7.4 散列表的查找--基本概念</vt:lpstr>
      <vt:lpstr>7.4 散列表的查找--基本概念</vt:lpstr>
      <vt:lpstr>7.4 散列表的查找--基本概念</vt:lpstr>
      <vt:lpstr>7.4 散列表的查找--基本概念</vt:lpstr>
      <vt:lpstr>7.4 散列表的查找--散列函数的构造方法</vt:lpstr>
      <vt:lpstr>7.4 散列表的查找--散列函数的构造方法</vt:lpstr>
      <vt:lpstr>7.4 散列表的查找--散列函数的构造方法</vt:lpstr>
      <vt:lpstr>7.4 散列表的查找--散列函数的构造方法</vt:lpstr>
      <vt:lpstr>7.4 散列表的查找--散列函数的构造方法</vt:lpstr>
      <vt:lpstr>7.4 散列表的查找--散列函数的构造方法</vt:lpstr>
      <vt:lpstr>7.4 散列表的查找--处理冲突的方法</vt:lpstr>
      <vt:lpstr>7.4 散列表的查找--处理冲突的方法</vt:lpstr>
      <vt:lpstr>7.4 散列表的查找--处理冲突的方法</vt:lpstr>
      <vt:lpstr>7.4 散列表的查找--处理冲突的方法</vt:lpstr>
      <vt:lpstr>7.4 散列表的查找--处理冲突的方法</vt:lpstr>
      <vt:lpstr>7.4 散列表的查找--处理冲突的方法</vt:lpstr>
      <vt:lpstr>7.4 散列表的查找--处理冲突的方法</vt:lpstr>
      <vt:lpstr>7.4 散列表的查找--处理冲突的方法</vt:lpstr>
      <vt:lpstr>7.4 散列表的查找--散列表的查找及分析</vt:lpstr>
      <vt:lpstr>7.4 散列表的查找--散列表的查找及分析</vt:lpstr>
      <vt:lpstr>7.4 散列表的查找--散列表的查找及分析</vt:lpstr>
      <vt:lpstr>7.4 散列表的查找--散列表的查找及分析</vt:lpstr>
      <vt:lpstr>7.4 散列表的查找--散列表的查找及分析</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zz</cp:lastModifiedBy>
  <cp:revision>846</cp:revision>
  <dcterms:created xsi:type="dcterms:W3CDTF">2014-08-19T12:36:00Z</dcterms:created>
  <dcterms:modified xsi:type="dcterms:W3CDTF">2023-11-13T05:57:39Z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817DBCF68AD0464AA4EE59B5A7E57BB0_13</vt:lpwstr>
  </property>
</Properties>
</file>