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aleway"/>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75EFD06-1A2D-4B34-BDBF-45C122018067}">
  <a:tblStyle styleId="{475EFD06-1A2D-4B34-BDBF-45C12201806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5.xml"/><Relationship Id="rId33" Type="http://schemas.openxmlformats.org/officeDocument/2006/relationships/font" Target="fonts/Lato-regular.fntdata"/><Relationship Id="rId10" Type="http://schemas.openxmlformats.org/officeDocument/2006/relationships/slide" Target="slides/slide4.xml"/><Relationship Id="rId32" Type="http://schemas.openxmlformats.org/officeDocument/2006/relationships/font" Target="fonts/Raleway-boldItalic.fntdata"/><Relationship Id="rId13" Type="http://schemas.openxmlformats.org/officeDocument/2006/relationships/slide" Target="slides/slide7.xml"/><Relationship Id="rId35" Type="http://schemas.openxmlformats.org/officeDocument/2006/relationships/font" Target="fonts/Lato-italic.fntdata"/><Relationship Id="rId12" Type="http://schemas.openxmlformats.org/officeDocument/2006/relationships/slide" Target="slides/slide6.xml"/><Relationship Id="rId34" Type="http://schemas.openxmlformats.org/officeDocument/2006/relationships/font" Target="fonts/Lato-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La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4c3a68db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4c3a68db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4c3a68dbd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4c3a68dbd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84c3a68db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4c3a68db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84c3a68dbd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4c3a68dbd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4c3a68dbd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4c3a68dbd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am going to start with providing you all the motivation and key pieces of the project</a:t>
            </a:r>
            <a:endParaRPr/>
          </a:p>
          <a:p>
            <a:pPr indent="0" lvl="0" marL="0" rtl="0" algn="l">
              <a:spcBef>
                <a:spcPts val="0"/>
              </a:spcBef>
              <a:spcAft>
                <a:spcPts val="0"/>
              </a:spcAft>
              <a:buNone/>
            </a:pPr>
            <a:r>
              <a:rPr lang="en"/>
              <a:t>After which, I can dive into the methodology and the process that I undertook</a:t>
            </a:r>
            <a:endParaRPr/>
          </a:p>
          <a:p>
            <a:pPr indent="0" lvl="0" marL="0" rtl="0" algn="l">
              <a:spcBef>
                <a:spcPts val="0"/>
              </a:spcBef>
              <a:spcAft>
                <a:spcPts val="0"/>
              </a:spcAft>
              <a:buNone/>
            </a:pPr>
            <a:r>
              <a:rPr lang="en"/>
              <a:t>Which will then lead into an overview of the application </a:t>
            </a:r>
            <a:endParaRPr/>
          </a:p>
          <a:p>
            <a:pPr indent="0" lvl="0" marL="0" rtl="0" algn="l">
              <a:spcBef>
                <a:spcPts val="0"/>
              </a:spcBef>
              <a:spcAft>
                <a:spcPts val="0"/>
              </a:spcAft>
              <a:buNone/>
            </a:pPr>
            <a:r>
              <a:rPr lang="en"/>
              <a:t>And finally, I will play a 3 minute demo of the application in action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84c3a68d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4c3a68d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will explore the high-level overview of the application, followed by an example of interactively exploring the application, and finished off with a demo.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839acfc54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39acfc54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839acfc54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839acfc54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84c3a68db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84c3a68db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839acfc54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839acfc54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4c3a68db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4c3a68db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am going to start with providing you all the motivation and key pieces of the project</a:t>
            </a:r>
            <a:endParaRPr/>
          </a:p>
          <a:p>
            <a:pPr indent="0" lvl="0" marL="0" rtl="0" algn="l">
              <a:spcBef>
                <a:spcPts val="0"/>
              </a:spcBef>
              <a:spcAft>
                <a:spcPts val="0"/>
              </a:spcAft>
              <a:buNone/>
            </a:pPr>
            <a:r>
              <a:rPr lang="en"/>
              <a:t>After which, I can dive into the methodology and the process that I undertook</a:t>
            </a:r>
            <a:endParaRPr/>
          </a:p>
          <a:p>
            <a:pPr indent="0" lvl="0" marL="0" rtl="0" algn="l">
              <a:spcBef>
                <a:spcPts val="0"/>
              </a:spcBef>
              <a:spcAft>
                <a:spcPts val="0"/>
              </a:spcAft>
              <a:buNone/>
            </a:pPr>
            <a:r>
              <a:rPr lang="en"/>
              <a:t>Which will then lead into an overview of the application </a:t>
            </a:r>
            <a:endParaRPr/>
          </a:p>
          <a:p>
            <a:pPr indent="0" lvl="0" marL="0" rtl="0" algn="l">
              <a:spcBef>
                <a:spcPts val="0"/>
              </a:spcBef>
              <a:spcAft>
                <a:spcPts val="0"/>
              </a:spcAft>
              <a:buNone/>
            </a:pPr>
            <a:r>
              <a:rPr lang="en"/>
              <a:t>And finally, I will play a 3 minute demo of the application in action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839acfc54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839acfc54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84c3a68db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84c3a68db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839acfc54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839acfc54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 to Youtube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Demo to provide an overview and go into how we can compare outcomes across different populations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4c3a68db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4c3a68db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dfc39aa05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dfc39aa05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84c3a68db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4c3a68db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am going to start with providing you all the motivation and key pieces of the project</a:t>
            </a:r>
            <a:endParaRPr/>
          </a:p>
          <a:p>
            <a:pPr indent="0" lvl="0" marL="0" rtl="0" algn="l">
              <a:spcBef>
                <a:spcPts val="0"/>
              </a:spcBef>
              <a:spcAft>
                <a:spcPts val="0"/>
              </a:spcAft>
              <a:buNone/>
            </a:pPr>
            <a:r>
              <a:rPr lang="en"/>
              <a:t>After which, I can dive into the methodology and the process that I undertook</a:t>
            </a:r>
            <a:endParaRPr/>
          </a:p>
          <a:p>
            <a:pPr indent="0" lvl="0" marL="0" rtl="0" algn="l">
              <a:spcBef>
                <a:spcPts val="0"/>
              </a:spcBef>
              <a:spcAft>
                <a:spcPts val="0"/>
              </a:spcAft>
              <a:buNone/>
            </a:pPr>
            <a:r>
              <a:rPr lang="en"/>
              <a:t>Which will then lead into an overview of the application </a:t>
            </a:r>
            <a:endParaRPr/>
          </a:p>
          <a:p>
            <a:pPr indent="0" lvl="0" marL="0" rtl="0" algn="l">
              <a:spcBef>
                <a:spcPts val="0"/>
              </a:spcBef>
              <a:spcAft>
                <a:spcPts val="0"/>
              </a:spcAft>
              <a:buNone/>
            </a:pPr>
            <a:r>
              <a:rPr lang="en"/>
              <a:t>And finally, I will play a 3 minute demo of the application in action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dfc39aa05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dfc39aa05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4c3a68db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4c3a68db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4c3a68db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4c3a68db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4c3a68db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4c3a68db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Interactive Patient Similarity Networks</a:t>
            </a:r>
            <a:endParaRPr sz="3000">
              <a:latin typeface="Times New Roman"/>
              <a:ea typeface="Times New Roman"/>
              <a:cs typeface="Times New Roman"/>
              <a:sym typeface="Times New Roman"/>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Patient Health Development Analysis and Prediction for Precision Health</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729450" y="766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Incorporated Models Predicting 30-day Mortality</a:t>
            </a:r>
            <a:endParaRPr sz="1800">
              <a:latin typeface="Times New Roman"/>
              <a:ea typeface="Times New Roman"/>
              <a:cs typeface="Times New Roman"/>
              <a:sym typeface="Times New Roman"/>
            </a:endParaRPr>
          </a:p>
        </p:txBody>
      </p:sp>
      <p:graphicFrame>
        <p:nvGraphicFramePr>
          <p:cNvPr id="167" name="Google Shape;167;p22"/>
          <p:cNvGraphicFramePr/>
          <p:nvPr/>
        </p:nvGraphicFramePr>
        <p:xfrm>
          <a:off x="2422575" y="1485338"/>
          <a:ext cx="3000000" cy="3000000"/>
        </p:xfrm>
        <a:graphic>
          <a:graphicData uri="http://schemas.openxmlformats.org/drawingml/2006/table">
            <a:tbl>
              <a:tblPr>
                <a:noFill/>
                <a:tableStyleId>{475EFD06-1A2D-4B34-BDBF-45C122018067}</a:tableStyleId>
              </a:tblPr>
              <a:tblGrid>
                <a:gridCol w="655100"/>
                <a:gridCol w="1252825"/>
                <a:gridCol w="1195450"/>
                <a:gridCol w="1195450"/>
              </a:tblGrid>
              <a:tr h="355200">
                <a:tc>
                  <a:txBody>
                    <a:bodyPr/>
                    <a:lstStyle/>
                    <a:p>
                      <a:pPr indent="0" lvl="0" marL="0" rtl="0" algn="ctr">
                        <a:lnSpc>
                          <a:spcPct val="115000"/>
                        </a:lnSpc>
                        <a:spcBef>
                          <a:spcPts val="1200"/>
                        </a:spcBef>
                        <a:spcAft>
                          <a:spcPts val="0"/>
                        </a:spcAft>
                        <a:buNone/>
                      </a:pPr>
                      <a:r>
                        <a:rPr b="1" lang="en" sz="1100">
                          <a:latin typeface="Times New Roman"/>
                          <a:ea typeface="Times New Roman"/>
                          <a:cs typeface="Times New Roman"/>
                          <a:sym typeface="Times New Roman"/>
                        </a:rPr>
                        <a:t>Cluster</a:t>
                      </a:r>
                      <a:endParaRPr b="1" sz="1100">
                        <a:latin typeface="Times New Roman"/>
                        <a:ea typeface="Times New Roman"/>
                        <a:cs typeface="Times New Roman"/>
                        <a:sym typeface="Times New Roman"/>
                      </a:endParaRPr>
                    </a:p>
                  </a:txBody>
                  <a:tcPr marT="0" marB="0" marR="0" marL="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en" sz="1100">
                          <a:latin typeface="Times New Roman"/>
                          <a:ea typeface="Times New Roman"/>
                          <a:cs typeface="Times New Roman"/>
                          <a:sym typeface="Times New Roman"/>
                        </a:rPr>
                        <a:t>Mortality within 30 Days Ratio</a:t>
                      </a:r>
                      <a:endParaRPr b="1" sz="1100">
                        <a:latin typeface="Times New Roman"/>
                        <a:ea typeface="Times New Roman"/>
                        <a:cs typeface="Times New Roman"/>
                        <a:sym typeface="Times New Roman"/>
                      </a:endParaRPr>
                    </a:p>
                  </a:txBody>
                  <a:tcPr marT="0" marB="0" marR="0" marL="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en" sz="1100">
                          <a:latin typeface="Times New Roman"/>
                          <a:ea typeface="Times New Roman"/>
                          <a:cs typeface="Times New Roman"/>
                          <a:sym typeface="Times New Roman"/>
                        </a:rPr>
                        <a:t>Avg. Number of Days to Death</a:t>
                      </a:r>
                      <a:endParaRPr b="1" sz="1100">
                        <a:latin typeface="Times New Roman"/>
                        <a:ea typeface="Times New Roman"/>
                        <a:cs typeface="Times New Roman"/>
                        <a:sym typeface="Times New Roman"/>
                      </a:endParaRPr>
                    </a:p>
                  </a:txBody>
                  <a:tcPr marT="0" marB="0" marR="0" marL="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en" sz="1100">
                          <a:latin typeface="Times New Roman"/>
                          <a:ea typeface="Times New Roman"/>
                          <a:cs typeface="Times New Roman"/>
                          <a:sym typeface="Times New Roman"/>
                        </a:rPr>
                        <a:t>F1 Score</a:t>
                      </a:r>
                      <a:endParaRPr b="1" sz="1100">
                        <a:latin typeface="Times New Roman"/>
                        <a:ea typeface="Times New Roman"/>
                        <a:cs typeface="Times New Roman"/>
                        <a:sym typeface="Times New Roman"/>
                      </a:endParaRPr>
                    </a:p>
                  </a:txBody>
                  <a:tcPr marT="0" marB="0" marR="0" marL="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228350">
                <a:tc>
                  <a:txBody>
                    <a:bodyPr/>
                    <a:lstStyle/>
                    <a:p>
                      <a:pPr indent="0" lvl="0" marL="0" rtl="0" algn="ctr">
                        <a:lnSpc>
                          <a:spcPct val="115000"/>
                        </a:lnSpc>
                        <a:spcBef>
                          <a:spcPts val="1200"/>
                        </a:spcBef>
                        <a:spcAft>
                          <a:spcPts val="0"/>
                        </a:spcAft>
                        <a:buNone/>
                      </a:pPr>
                      <a:r>
                        <a:rPr lang="en" sz="1100">
                          <a:latin typeface="Times New Roman"/>
                          <a:ea typeface="Times New Roman"/>
                          <a:cs typeface="Times New Roman"/>
                          <a:sym typeface="Times New Roman"/>
                        </a:rPr>
                        <a:t>0</a:t>
                      </a:r>
                      <a:endParaRPr sz="1100">
                        <a:latin typeface="Times New Roman"/>
                        <a:ea typeface="Times New Roman"/>
                        <a:cs typeface="Times New Roman"/>
                        <a:sym typeface="Times New Roman"/>
                      </a:endParaRPr>
                    </a:p>
                  </a:txBody>
                  <a:tcPr marT="0" marB="0" marR="0" marL="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100">
                          <a:latin typeface="Times New Roman"/>
                          <a:ea typeface="Times New Roman"/>
                          <a:cs typeface="Times New Roman"/>
                          <a:sym typeface="Times New Roman"/>
                        </a:rPr>
                        <a:t>0.31</a:t>
                      </a:r>
                      <a:endParaRPr sz="1100">
                        <a:latin typeface="Times New Roman"/>
                        <a:ea typeface="Times New Roman"/>
                        <a:cs typeface="Times New Roman"/>
                        <a:sym typeface="Times New Roman"/>
                      </a:endParaRPr>
                    </a:p>
                  </a:txBody>
                  <a:tcPr marT="0" marB="0" marR="0" marL="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100">
                          <a:latin typeface="Times New Roman"/>
                          <a:ea typeface="Times New Roman"/>
                          <a:cs typeface="Times New Roman"/>
                          <a:sym typeface="Times New Roman"/>
                        </a:rPr>
                        <a:t>317.74</a:t>
                      </a:r>
                      <a:endParaRPr sz="1100">
                        <a:latin typeface="Times New Roman"/>
                        <a:ea typeface="Times New Roman"/>
                        <a:cs typeface="Times New Roman"/>
                        <a:sym typeface="Times New Roman"/>
                      </a:endParaRPr>
                    </a:p>
                  </a:txBody>
                  <a:tcPr marT="0" marB="0" marR="0" marL="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100">
                          <a:latin typeface="Times New Roman"/>
                          <a:ea typeface="Times New Roman"/>
                          <a:cs typeface="Times New Roman"/>
                          <a:sym typeface="Times New Roman"/>
                        </a:rPr>
                        <a:t>0.82</a:t>
                      </a:r>
                      <a:endParaRPr sz="1100">
                        <a:latin typeface="Times New Roman"/>
                        <a:ea typeface="Times New Roman"/>
                        <a:cs typeface="Times New Roman"/>
                        <a:sym typeface="Times New Roman"/>
                      </a:endParaRPr>
                    </a:p>
                  </a:txBody>
                  <a:tcPr marT="0" marB="0" marR="0" marL="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228350">
                <a:tc>
                  <a:txBody>
                    <a:bodyPr/>
                    <a:lstStyle/>
                    <a:p>
                      <a:pPr indent="0" lvl="0" marL="0" rtl="0" algn="ctr">
                        <a:lnSpc>
                          <a:spcPct val="115000"/>
                        </a:lnSpc>
                        <a:spcBef>
                          <a:spcPts val="1200"/>
                        </a:spcBef>
                        <a:spcAft>
                          <a:spcPts val="0"/>
                        </a:spcAft>
                        <a:buNone/>
                      </a:pPr>
                      <a:r>
                        <a:rPr lang="en" sz="1100">
                          <a:latin typeface="Times New Roman"/>
                          <a:ea typeface="Times New Roman"/>
                          <a:cs typeface="Times New Roman"/>
                          <a:sym typeface="Times New Roman"/>
                        </a:rPr>
                        <a:t>1</a:t>
                      </a:r>
                      <a:endParaRPr sz="1100">
                        <a:latin typeface="Times New Roman"/>
                        <a:ea typeface="Times New Roman"/>
                        <a:cs typeface="Times New Roman"/>
                        <a:sym typeface="Times New Roman"/>
                      </a:endParaRPr>
                    </a:p>
                  </a:txBody>
                  <a:tcPr marT="0" marB="0" marR="0" marL="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100">
                          <a:latin typeface="Times New Roman"/>
                          <a:ea typeface="Times New Roman"/>
                          <a:cs typeface="Times New Roman"/>
                          <a:sym typeface="Times New Roman"/>
                        </a:rPr>
                        <a:t>0.24</a:t>
                      </a:r>
                      <a:endParaRPr sz="1100">
                        <a:latin typeface="Times New Roman"/>
                        <a:ea typeface="Times New Roman"/>
                        <a:cs typeface="Times New Roman"/>
                        <a:sym typeface="Times New Roman"/>
                      </a:endParaRPr>
                    </a:p>
                  </a:txBody>
                  <a:tcPr marT="0" marB="0" marR="0" marL="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100">
                          <a:latin typeface="Times New Roman"/>
                          <a:ea typeface="Times New Roman"/>
                          <a:cs typeface="Times New Roman"/>
                          <a:sym typeface="Times New Roman"/>
                        </a:rPr>
                        <a:t>108.84</a:t>
                      </a:r>
                      <a:endParaRPr sz="1100">
                        <a:latin typeface="Times New Roman"/>
                        <a:ea typeface="Times New Roman"/>
                        <a:cs typeface="Times New Roman"/>
                        <a:sym typeface="Times New Roman"/>
                      </a:endParaRPr>
                    </a:p>
                  </a:txBody>
                  <a:tcPr marT="0" marB="0" marR="0" marL="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100">
                          <a:latin typeface="Times New Roman"/>
                          <a:ea typeface="Times New Roman"/>
                          <a:cs typeface="Times New Roman"/>
                          <a:sym typeface="Times New Roman"/>
                        </a:rPr>
                        <a:t>0.85</a:t>
                      </a:r>
                      <a:endParaRPr sz="1100">
                        <a:latin typeface="Times New Roman"/>
                        <a:ea typeface="Times New Roman"/>
                        <a:cs typeface="Times New Roman"/>
                        <a:sym typeface="Times New Roman"/>
                      </a:endParaRPr>
                    </a:p>
                  </a:txBody>
                  <a:tcPr marT="0" marB="0" marR="0" marL="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228350">
                <a:tc>
                  <a:txBody>
                    <a:bodyPr/>
                    <a:lstStyle/>
                    <a:p>
                      <a:pPr indent="0" lvl="0" marL="0" rtl="0" algn="ctr">
                        <a:lnSpc>
                          <a:spcPct val="115000"/>
                        </a:lnSpc>
                        <a:spcBef>
                          <a:spcPts val="1200"/>
                        </a:spcBef>
                        <a:spcAft>
                          <a:spcPts val="0"/>
                        </a:spcAft>
                        <a:buNone/>
                      </a:pPr>
                      <a:r>
                        <a:rPr lang="en" sz="1100">
                          <a:latin typeface="Times New Roman"/>
                          <a:ea typeface="Times New Roman"/>
                          <a:cs typeface="Times New Roman"/>
                          <a:sym typeface="Times New Roman"/>
                        </a:rPr>
                        <a:t>Total</a:t>
                      </a:r>
                      <a:endParaRPr sz="1100">
                        <a:latin typeface="Times New Roman"/>
                        <a:ea typeface="Times New Roman"/>
                        <a:cs typeface="Times New Roman"/>
                        <a:sym typeface="Times New Roman"/>
                      </a:endParaRPr>
                    </a:p>
                  </a:txBody>
                  <a:tcPr marT="0" marB="0" marR="0" marL="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100">
                          <a:latin typeface="Times New Roman"/>
                          <a:ea typeface="Times New Roman"/>
                          <a:cs typeface="Times New Roman"/>
                          <a:sym typeface="Times New Roman"/>
                        </a:rPr>
                        <a:t>0.28</a:t>
                      </a:r>
                      <a:endParaRPr sz="1100">
                        <a:latin typeface="Times New Roman"/>
                        <a:ea typeface="Times New Roman"/>
                        <a:cs typeface="Times New Roman"/>
                        <a:sym typeface="Times New Roman"/>
                      </a:endParaRPr>
                    </a:p>
                  </a:txBody>
                  <a:tcPr marT="0" marB="0" marR="0" marL="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100">
                          <a:latin typeface="Times New Roman"/>
                          <a:ea typeface="Times New Roman"/>
                          <a:cs typeface="Times New Roman"/>
                          <a:sym typeface="Times New Roman"/>
                        </a:rPr>
                        <a:t>233.81</a:t>
                      </a:r>
                      <a:endParaRPr sz="1100">
                        <a:latin typeface="Times New Roman"/>
                        <a:ea typeface="Times New Roman"/>
                        <a:cs typeface="Times New Roman"/>
                        <a:sym typeface="Times New Roman"/>
                      </a:endParaRPr>
                    </a:p>
                  </a:txBody>
                  <a:tcPr marT="0" marB="0" marR="0" marL="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100">
                          <a:latin typeface="Times New Roman"/>
                          <a:ea typeface="Times New Roman"/>
                          <a:cs typeface="Times New Roman"/>
                          <a:sym typeface="Times New Roman"/>
                        </a:rPr>
                        <a:t>0.83</a:t>
                      </a:r>
                      <a:endParaRPr sz="1100">
                        <a:latin typeface="Times New Roman"/>
                        <a:ea typeface="Times New Roman"/>
                        <a:cs typeface="Times New Roman"/>
                        <a:sym typeface="Times New Roman"/>
                      </a:endParaRPr>
                    </a:p>
                  </a:txBody>
                  <a:tcPr marT="0" marB="0" marR="0" marL="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
        <p:nvSpPr>
          <p:cNvPr id="168" name="Google Shape;168;p22"/>
          <p:cNvSpPr txBox="1"/>
          <p:nvPr>
            <p:ph idx="1" type="body"/>
          </p:nvPr>
        </p:nvSpPr>
        <p:spPr>
          <a:xfrm>
            <a:off x="1232088" y="3230800"/>
            <a:ext cx="6679800" cy="1674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Times New Roman"/>
              <a:buChar char="●"/>
            </a:pPr>
            <a:r>
              <a:rPr lang="en">
                <a:latin typeface="Times New Roman"/>
                <a:ea typeface="Times New Roman"/>
                <a:cs typeface="Times New Roman"/>
                <a:sym typeface="Times New Roman"/>
              </a:rPr>
              <a:t>A LightGBM model is applied to the entire set of patients to predict mortality within 30 days</a:t>
            </a:r>
            <a:br>
              <a:rPr lang="en">
                <a:latin typeface="Times New Roman"/>
                <a:ea typeface="Times New Roman"/>
                <a:cs typeface="Times New Roman"/>
                <a:sym typeface="Times New Roman"/>
              </a:rPr>
            </a:b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a:latin typeface="Times New Roman"/>
                <a:ea typeface="Times New Roman"/>
                <a:cs typeface="Times New Roman"/>
                <a:sym typeface="Times New Roman"/>
              </a:rPr>
              <a:t>The final model included the top 50 most important features as identified via Shapley values</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3"/>
          <p:cNvSpPr txBox="1"/>
          <p:nvPr>
            <p:ph type="title"/>
          </p:nvPr>
        </p:nvSpPr>
        <p:spPr>
          <a:xfrm>
            <a:off x="729450" y="766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Identified Key Predictors of Short-term Mortality</a:t>
            </a:r>
            <a:endParaRPr sz="1800">
              <a:latin typeface="Times New Roman"/>
              <a:ea typeface="Times New Roman"/>
              <a:cs typeface="Times New Roman"/>
              <a:sym typeface="Times New Roman"/>
            </a:endParaRPr>
          </a:p>
        </p:txBody>
      </p:sp>
      <p:pic>
        <p:nvPicPr>
          <p:cNvPr id="174" name="Google Shape;174;p23"/>
          <p:cNvPicPr preferRelativeResize="0"/>
          <p:nvPr/>
        </p:nvPicPr>
        <p:blipFill>
          <a:blip r:embed="rId3">
            <a:alphaModFix/>
          </a:blip>
          <a:stretch>
            <a:fillRect/>
          </a:stretch>
        </p:blipFill>
        <p:spPr>
          <a:xfrm>
            <a:off x="592822" y="1430350"/>
            <a:ext cx="8167205" cy="2213600"/>
          </a:xfrm>
          <a:prstGeom prst="rect">
            <a:avLst/>
          </a:prstGeom>
          <a:noFill/>
          <a:ln>
            <a:noFill/>
          </a:ln>
        </p:spPr>
      </p:pic>
      <p:sp>
        <p:nvSpPr>
          <p:cNvPr id="175" name="Google Shape;175;p23"/>
          <p:cNvSpPr txBox="1"/>
          <p:nvPr/>
        </p:nvSpPr>
        <p:spPr>
          <a:xfrm>
            <a:off x="1021675" y="3907725"/>
            <a:ext cx="6220800" cy="6180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accent1"/>
              </a:buClr>
              <a:buSzPts val="1300"/>
              <a:buFont typeface="Times New Roman"/>
              <a:buChar char="●"/>
            </a:pPr>
            <a:r>
              <a:rPr lang="en" sz="1300">
                <a:solidFill>
                  <a:schemeClr val="accent1"/>
                </a:solidFill>
                <a:latin typeface="Times New Roman"/>
                <a:ea typeface="Times New Roman"/>
                <a:cs typeface="Times New Roman"/>
                <a:sym typeface="Times New Roman"/>
              </a:rPr>
              <a:t>Key biological predictors include INR, Heart Rate, Potassium, Creatinine, and PT</a:t>
            </a:r>
            <a:endParaRPr sz="1300">
              <a:solidFill>
                <a:schemeClr val="accen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300">
              <a:solidFill>
                <a:schemeClr val="accent1"/>
              </a:solidFill>
              <a:latin typeface="Times New Roman"/>
              <a:ea typeface="Times New Roman"/>
              <a:cs typeface="Times New Roman"/>
              <a:sym typeface="Times New Roman"/>
            </a:endParaRPr>
          </a:p>
          <a:p>
            <a:pPr indent="-311150" lvl="0" marL="457200" rtl="0" algn="l">
              <a:spcBef>
                <a:spcPts val="0"/>
              </a:spcBef>
              <a:spcAft>
                <a:spcPts val="0"/>
              </a:spcAft>
              <a:buClr>
                <a:schemeClr val="accent1"/>
              </a:buClr>
              <a:buSzPts val="1300"/>
              <a:buFont typeface="Times New Roman"/>
              <a:buChar char="●"/>
            </a:pPr>
            <a:r>
              <a:rPr lang="en" sz="1300">
                <a:solidFill>
                  <a:schemeClr val="accent1"/>
                </a:solidFill>
                <a:latin typeface="Times New Roman"/>
                <a:ea typeface="Times New Roman"/>
                <a:cs typeface="Times New Roman"/>
                <a:sym typeface="Times New Roman"/>
              </a:rPr>
              <a:t>Key non-biological predictors include age, mobility, cough reflex, and nutrition </a:t>
            </a:r>
            <a:endParaRPr sz="1300">
              <a:solidFill>
                <a:schemeClr val="accen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4"/>
          <p:cNvSpPr txBox="1"/>
          <p:nvPr>
            <p:ph type="title"/>
          </p:nvPr>
        </p:nvSpPr>
        <p:spPr>
          <a:xfrm>
            <a:off x="729450" y="766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Evaluated Patients’ Likelihood of Survival for any Given Point in Time</a:t>
            </a:r>
            <a:endParaRPr sz="1800">
              <a:latin typeface="Times New Roman"/>
              <a:ea typeface="Times New Roman"/>
              <a:cs typeface="Times New Roman"/>
              <a:sym typeface="Times New Roman"/>
            </a:endParaRPr>
          </a:p>
        </p:txBody>
      </p:sp>
      <p:pic>
        <p:nvPicPr>
          <p:cNvPr id="181" name="Google Shape;181;p24"/>
          <p:cNvPicPr preferRelativeResize="0"/>
          <p:nvPr/>
        </p:nvPicPr>
        <p:blipFill>
          <a:blip r:embed="rId3">
            <a:alphaModFix/>
          </a:blip>
          <a:stretch>
            <a:fillRect/>
          </a:stretch>
        </p:blipFill>
        <p:spPr>
          <a:xfrm>
            <a:off x="3223024" y="1487675"/>
            <a:ext cx="5466175" cy="3310700"/>
          </a:xfrm>
          <a:prstGeom prst="rect">
            <a:avLst/>
          </a:prstGeom>
          <a:noFill/>
          <a:ln>
            <a:noFill/>
          </a:ln>
        </p:spPr>
      </p:pic>
      <p:sp>
        <p:nvSpPr>
          <p:cNvPr id="182" name="Google Shape;182;p24"/>
          <p:cNvSpPr txBox="1"/>
          <p:nvPr/>
        </p:nvSpPr>
        <p:spPr>
          <a:xfrm>
            <a:off x="328675" y="2053650"/>
            <a:ext cx="2627100" cy="103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accent1"/>
                </a:solidFill>
                <a:latin typeface="Times New Roman"/>
                <a:ea typeface="Times New Roman"/>
                <a:cs typeface="Times New Roman"/>
                <a:sym typeface="Times New Roman"/>
              </a:rPr>
              <a:t>Cluster 0 experienced significantly longer survival times than Cluster 1</a:t>
            </a:r>
            <a:endParaRPr sz="1300">
              <a:solidFill>
                <a:schemeClr val="accent1"/>
              </a:solidFill>
              <a:latin typeface="Times New Roman"/>
              <a:ea typeface="Times New Roman"/>
              <a:cs typeface="Times New Roman"/>
              <a:sym typeface="Times New Roman"/>
            </a:endParaRPr>
          </a:p>
          <a:p>
            <a:pPr indent="0" lvl="0" marL="457200" rtl="0" algn="l">
              <a:lnSpc>
                <a:spcPct val="115000"/>
              </a:lnSpc>
              <a:spcBef>
                <a:spcPts val="1600"/>
              </a:spcBef>
              <a:spcAft>
                <a:spcPts val="1600"/>
              </a:spcAft>
              <a:buNone/>
            </a:pPr>
            <a:r>
              <a:t/>
            </a:r>
            <a:endParaRPr sz="1300">
              <a:solidFill>
                <a:schemeClr val="accen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5"/>
          <p:cNvSpPr txBox="1"/>
          <p:nvPr>
            <p:ph type="title"/>
          </p:nvPr>
        </p:nvSpPr>
        <p:spPr>
          <a:xfrm>
            <a:off x="729450" y="766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Correspondingly, Cluster 1 Patients had much Higher Risks of Death</a:t>
            </a:r>
            <a:endParaRPr sz="1800">
              <a:latin typeface="Times New Roman"/>
              <a:ea typeface="Times New Roman"/>
              <a:cs typeface="Times New Roman"/>
              <a:sym typeface="Times New Roman"/>
            </a:endParaRPr>
          </a:p>
        </p:txBody>
      </p:sp>
      <p:sp>
        <p:nvSpPr>
          <p:cNvPr id="188" name="Google Shape;188;p25"/>
          <p:cNvSpPr txBox="1"/>
          <p:nvPr/>
        </p:nvSpPr>
        <p:spPr>
          <a:xfrm>
            <a:off x="328675" y="2053650"/>
            <a:ext cx="2627100" cy="103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accent1"/>
                </a:solidFill>
                <a:latin typeface="Times New Roman"/>
                <a:ea typeface="Times New Roman"/>
                <a:cs typeface="Times New Roman"/>
                <a:sym typeface="Times New Roman"/>
              </a:rPr>
              <a:t>On average, cluster 1 was 1.62 times more likely to die than their Cluster 0 counterparts</a:t>
            </a:r>
            <a:endParaRPr sz="1300">
              <a:solidFill>
                <a:schemeClr val="accent1"/>
              </a:solidFill>
              <a:latin typeface="Times New Roman"/>
              <a:ea typeface="Times New Roman"/>
              <a:cs typeface="Times New Roman"/>
              <a:sym typeface="Times New Roman"/>
            </a:endParaRPr>
          </a:p>
          <a:p>
            <a:pPr indent="0" lvl="0" marL="457200" rtl="0" algn="l">
              <a:lnSpc>
                <a:spcPct val="115000"/>
              </a:lnSpc>
              <a:spcBef>
                <a:spcPts val="1600"/>
              </a:spcBef>
              <a:spcAft>
                <a:spcPts val="1600"/>
              </a:spcAft>
              <a:buNone/>
            </a:pPr>
            <a:r>
              <a:t/>
            </a:r>
            <a:endParaRPr sz="1300">
              <a:solidFill>
                <a:schemeClr val="accent1"/>
              </a:solidFill>
              <a:latin typeface="Times New Roman"/>
              <a:ea typeface="Times New Roman"/>
              <a:cs typeface="Times New Roman"/>
              <a:sym typeface="Times New Roman"/>
            </a:endParaRPr>
          </a:p>
        </p:txBody>
      </p:sp>
      <p:pic>
        <p:nvPicPr>
          <p:cNvPr id="189" name="Google Shape;189;p25"/>
          <p:cNvPicPr preferRelativeResize="0"/>
          <p:nvPr/>
        </p:nvPicPr>
        <p:blipFill>
          <a:blip r:embed="rId3">
            <a:alphaModFix/>
          </a:blip>
          <a:stretch>
            <a:fillRect/>
          </a:stretch>
        </p:blipFill>
        <p:spPr>
          <a:xfrm>
            <a:off x="3492250" y="1412650"/>
            <a:ext cx="4979219" cy="35367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6"/>
          <p:cNvSpPr/>
          <p:nvPr/>
        </p:nvSpPr>
        <p:spPr>
          <a:xfrm>
            <a:off x="813625" y="2587925"/>
            <a:ext cx="7824900" cy="488100"/>
          </a:xfrm>
          <a:prstGeom prst="roundRect">
            <a:avLst>
              <a:gd fmla="val 16667" name="adj"/>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6"/>
          <p:cNvSpPr txBox="1"/>
          <p:nvPr>
            <p:ph type="title"/>
          </p:nvPr>
        </p:nvSpPr>
        <p:spPr>
          <a:xfrm>
            <a:off x="729450" y="766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Agenda</a:t>
            </a:r>
            <a:endParaRPr sz="1800">
              <a:latin typeface="Times New Roman"/>
              <a:ea typeface="Times New Roman"/>
              <a:cs typeface="Times New Roman"/>
              <a:sym typeface="Times New Roman"/>
            </a:endParaRPr>
          </a:p>
        </p:txBody>
      </p:sp>
      <p:sp>
        <p:nvSpPr>
          <p:cNvPr id="196" name="Google Shape;196;p26"/>
          <p:cNvSpPr txBox="1"/>
          <p:nvPr>
            <p:ph idx="1" type="body"/>
          </p:nvPr>
        </p:nvSpPr>
        <p:spPr>
          <a:xfrm>
            <a:off x="729450" y="1548250"/>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Project Overview and Motivation</a:t>
            </a:r>
            <a:br>
              <a:rPr lang="en" sz="1500">
                <a:latin typeface="Times New Roman"/>
                <a:ea typeface="Times New Roman"/>
                <a:cs typeface="Times New Roman"/>
                <a:sym typeface="Times New Roman"/>
              </a:rPr>
            </a:b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Methodology and Base Results</a:t>
            </a:r>
            <a:br>
              <a:rPr lang="en" sz="1500">
                <a:latin typeface="Times New Roman"/>
                <a:ea typeface="Times New Roman"/>
                <a:cs typeface="Times New Roman"/>
                <a:sym typeface="Times New Roman"/>
              </a:rPr>
            </a:b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Interactive Application </a:t>
            </a:r>
            <a:endParaRPr sz="15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7"/>
          <p:cNvSpPr txBox="1"/>
          <p:nvPr>
            <p:ph type="title"/>
          </p:nvPr>
        </p:nvSpPr>
        <p:spPr>
          <a:xfrm>
            <a:off x="729450" y="766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Contents of Application</a:t>
            </a:r>
            <a:endParaRPr sz="1800">
              <a:latin typeface="Times New Roman"/>
              <a:ea typeface="Times New Roman"/>
              <a:cs typeface="Times New Roman"/>
              <a:sym typeface="Times New Roman"/>
            </a:endParaRPr>
          </a:p>
        </p:txBody>
      </p:sp>
      <p:sp>
        <p:nvSpPr>
          <p:cNvPr id="202" name="Google Shape;202;p27"/>
          <p:cNvSpPr txBox="1"/>
          <p:nvPr>
            <p:ph idx="1" type="body"/>
          </p:nvPr>
        </p:nvSpPr>
        <p:spPr>
          <a:xfrm>
            <a:off x="729450" y="15482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The application consists of four tabs</a:t>
            </a:r>
            <a:endParaRPr>
              <a:latin typeface="Times New Roman"/>
              <a:ea typeface="Times New Roman"/>
              <a:cs typeface="Times New Roman"/>
              <a:sym typeface="Times New Roman"/>
            </a:endParaRPr>
          </a:p>
          <a:p>
            <a:pPr indent="-311150" lvl="0" marL="457200" rtl="0" algn="l">
              <a:spcBef>
                <a:spcPts val="1600"/>
              </a:spcBef>
              <a:spcAft>
                <a:spcPts val="0"/>
              </a:spcAft>
              <a:buSzPts val="1300"/>
              <a:buFont typeface="Times New Roman"/>
              <a:buAutoNum type="arabicPeriod"/>
            </a:pPr>
            <a:r>
              <a:rPr lang="en">
                <a:latin typeface="Times New Roman"/>
                <a:ea typeface="Times New Roman"/>
                <a:cs typeface="Times New Roman"/>
                <a:sym typeface="Times New Roman"/>
              </a:rPr>
              <a:t>Project Introduction</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AutoNum type="arabicPeriod"/>
            </a:pPr>
            <a:r>
              <a:rPr lang="en">
                <a:latin typeface="Times New Roman"/>
                <a:ea typeface="Times New Roman"/>
                <a:cs typeface="Times New Roman"/>
                <a:sym typeface="Times New Roman"/>
              </a:rPr>
              <a:t>Patient Similarity Networks</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AutoNum type="arabicPeriod"/>
            </a:pPr>
            <a:r>
              <a:rPr lang="en">
                <a:latin typeface="Times New Roman"/>
                <a:ea typeface="Times New Roman"/>
                <a:cs typeface="Times New Roman"/>
                <a:sym typeface="Times New Roman"/>
              </a:rPr>
              <a:t>30-Day Mortality</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AutoNum type="arabicPeriod"/>
            </a:pPr>
            <a:r>
              <a:rPr lang="en">
                <a:latin typeface="Times New Roman"/>
                <a:ea typeface="Times New Roman"/>
                <a:cs typeface="Times New Roman"/>
                <a:sym typeface="Times New Roman"/>
              </a:rPr>
              <a:t>Survival Analysis</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8"/>
          <p:cNvSpPr txBox="1"/>
          <p:nvPr>
            <p:ph type="title"/>
          </p:nvPr>
        </p:nvSpPr>
        <p:spPr>
          <a:xfrm>
            <a:off x="729450" y="764411"/>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Networks Tab: an Overview of the Patient Similarity Networks</a:t>
            </a:r>
            <a:endParaRPr sz="1800">
              <a:latin typeface="Times New Roman"/>
              <a:ea typeface="Times New Roman"/>
              <a:cs typeface="Times New Roman"/>
              <a:sym typeface="Times New Roman"/>
            </a:endParaRPr>
          </a:p>
        </p:txBody>
      </p:sp>
      <p:sp>
        <p:nvSpPr>
          <p:cNvPr id="208" name="Google Shape;208;p28"/>
          <p:cNvSpPr txBox="1"/>
          <p:nvPr/>
        </p:nvSpPr>
        <p:spPr>
          <a:xfrm>
            <a:off x="6053875" y="1549775"/>
            <a:ext cx="3004200" cy="30000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Screenshot of the interactive application’s ‘Networks’ tab currently viewing the “medical history” data subgroup. </a:t>
            </a:r>
            <a:br>
              <a:rPr lang="en" sz="1100">
                <a:latin typeface="Times New Roman"/>
                <a:ea typeface="Times New Roman"/>
                <a:cs typeface="Times New Roman"/>
                <a:sym typeface="Times New Roman"/>
              </a:rPr>
            </a:b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The top left box displays the selected PSN. </a:t>
            </a:r>
            <a:br>
              <a:rPr lang="en" sz="1100">
                <a:latin typeface="Times New Roman"/>
                <a:ea typeface="Times New Roman"/>
                <a:cs typeface="Times New Roman"/>
                <a:sym typeface="Times New Roman"/>
              </a:rPr>
            </a:b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The two bottom boxes display the statistical test results for numeric (left) and categorical (variables).</a:t>
            </a:r>
            <a:endParaRPr sz="1100">
              <a:latin typeface="Times New Roman"/>
              <a:ea typeface="Times New Roman"/>
              <a:cs typeface="Times New Roman"/>
              <a:sym typeface="Times New Roman"/>
            </a:endParaRPr>
          </a:p>
          <a:p>
            <a:pPr indent="-298450" lvl="1" marL="59436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Ordered by level of statistical significance. </a:t>
            </a:r>
            <a:endParaRPr sz="1100">
              <a:latin typeface="Times New Roman"/>
              <a:ea typeface="Times New Roman"/>
              <a:cs typeface="Times New Roman"/>
              <a:sym typeface="Times New Roman"/>
            </a:endParaRPr>
          </a:p>
        </p:txBody>
      </p:sp>
      <p:pic>
        <p:nvPicPr>
          <p:cNvPr id="209" name="Google Shape;209;p28"/>
          <p:cNvPicPr preferRelativeResize="0"/>
          <p:nvPr/>
        </p:nvPicPr>
        <p:blipFill>
          <a:blip r:embed="rId3">
            <a:alphaModFix/>
          </a:blip>
          <a:stretch>
            <a:fillRect/>
          </a:stretch>
        </p:blipFill>
        <p:spPr>
          <a:xfrm>
            <a:off x="152400" y="1452011"/>
            <a:ext cx="5749076" cy="2788547"/>
          </a:xfrm>
          <a:prstGeom prst="rect">
            <a:avLst/>
          </a:prstGeom>
          <a:noFill/>
          <a:ln>
            <a:noFill/>
          </a:ln>
        </p:spPr>
      </p:pic>
      <p:cxnSp>
        <p:nvCxnSpPr>
          <p:cNvPr id="210" name="Google Shape;210;p28"/>
          <p:cNvCxnSpPr/>
          <p:nvPr/>
        </p:nvCxnSpPr>
        <p:spPr>
          <a:xfrm rot="10800000">
            <a:off x="3248125" y="2338050"/>
            <a:ext cx="3089400" cy="83400"/>
          </a:xfrm>
          <a:prstGeom prst="straightConnector1">
            <a:avLst/>
          </a:prstGeom>
          <a:noFill/>
          <a:ln cap="flat" cmpd="sng" w="9525">
            <a:solidFill>
              <a:srgbClr val="999999"/>
            </a:solidFill>
            <a:prstDash val="solid"/>
            <a:round/>
            <a:headEnd len="med" w="med" type="none"/>
            <a:tailEnd len="med" w="med" type="triangle"/>
          </a:ln>
        </p:spPr>
      </p:cxnSp>
      <p:cxnSp>
        <p:nvCxnSpPr>
          <p:cNvPr id="211" name="Google Shape;211;p28"/>
          <p:cNvCxnSpPr/>
          <p:nvPr/>
        </p:nvCxnSpPr>
        <p:spPr>
          <a:xfrm flipH="1">
            <a:off x="5435825" y="2947500"/>
            <a:ext cx="885000" cy="158700"/>
          </a:xfrm>
          <a:prstGeom prst="straightConnector1">
            <a:avLst/>
          </a:prstGeom>
          <a:noFill/>
          <a:ln cap="flat" cmpd="sng" w="9525">
            <a:solidFill>
              <a:srgbClr val="999999"/>
            </a:solidFill>
            <a:prstDash val="solid"/>
            <a:round/>
            <a:headEnd len="med" w="med" type="none"/>
            <a:tailEnd len="med" w="med" type="triangle"/>
          </a:ln>
        </p:spPr>
      </p:cxnSp>
      <p:cxnSp>
        <p:nvCxnSpPr>
          <p:cNvPr id="212" name="Google Shape;212;p28"/>
          <p:cNvCxnSpPr/>
          <p:nvPr/>
        </p:nvCxnSpPr>
        <p:spPr>
          <a:xfrm flipH="1">
            <a:off x="3064475" y="2947500"/>
            <a:ext cx="3281400" cy="158700"/>
          </a:xfrm>
          <a:prstGeom prst="straightConnector1">
            <a:avLst/>
          </a:prstGeom>
          <a:noFill/>
          <a:ln cap="flat" cmpd="sng" w="9525">
            <a:solidFill>
              <a:srgbClr val="999999"/>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9"/>
          <p:cNvSpPr txBox="1"/>
          <p:nvPr>
            <p:ph type="title"/>
          </p:nvPr>
        </p:nvSpPr>
        <p:spPr>
          <a:xfrm>
            <a:off x="729450" y="764411"/>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30-day Mortality Tab: Feature Importance in Predicting Mortality </a:t>
            </a:r>
            <a:endParaRPr sz="1800">
              <a:latin typeface="Times New Roman"/>
              <a:ea typeface="Times New Roman"/>
              <a:cs typeface="Times New Roman"/>
              <a:sym typeface="Times New Roman"/>
            </a:endParaRPr>
          </a:p>
        </p:txBody>
      </p:sp>
      <p:sp>
        <p:nvSpPr>
          <p:cNvPr id="218" name="Google Shape;218;p29"/>
          <p:cNvSpPr txBox="1"/>
          <p:nvPr/>
        </p:nvSpPr>
        <p:spPr>
          <a:xfrm>
            <a:off x="6023525" y="1452000"/>
            <a:ext cx="3004200" cy="30000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Screenshot of the interactive application’s “30-day Mortality” tab</a:t>
            </a:r>
            <a:endParaRPr sz="1100">
              <a:latin typeface="Times New Roman"/>
              <a:ea typeface="Times New Roman"/>
              <a:cs typeface="Times New Roman"/>
              <a:sym typeface="Times New Roman"/>
            </a:endParaRPr>
          </a:p>
          <a:p>
            <a:pPr indent="0" lvl="0" marL="0" rtl="0" algn="l">
              <a:spcBef>
                <a:spcPts val="0"/>
              </a:spcBef>
              <a:spcAft>
                <a:spcPts val="0"/>
              </a:spcAft>
              <a:buNone/>
            </a:pPr>
            <a:r>
              <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The top left box displays methodology information.</a:t>
            </a:r>
            <a:br>
              <a:rPr lang="en" sz="1100">
                <a:latin typeface="Times New Roman"/>
                <a:ea typeface="Times New Roman"/>
                <a:cs typeface="Times New Roman"/>
                <a:sym typeface="Times New Roman"/>
              </a:rPr>
            </a:b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The top right box displays the efficacy results of our prediction model and summary statistics of the percent of patients who die within 30 days and the average time to death for patient </a:t>
            </a:r>
            <a:br>
              <a:rPr lang="en" sz="1100">
                <a:latin typeface="Times New Roman"/>
                <a:ea typeface="Times New Roman"/>
                <a:cs typeface="Times New Roman"/>
                <a:sym typeface="Times New Roman"/>
              </a:rPr>
            </a:b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The bottom box displays the mean Shapley values (feature importance scores) for the selected cluster and the total population</a:t>
            </a:r>
            <a:endParaRPr sz="1100">
              <a:latin typeface="Times New Roman"/>
              <a:ea typeface="Times New Roman"/>
              <a:cs typeface="Times New Roman"/>
              <a:sym typeface="Times New Roman"/>
            </a:endParaRPr>
          </a:p>
        </p:txBody>
      </p:sp>
      <p:pic>
        <p:nvPicPr>
          <p:cNvPr id="219" name="Google Shape;219;p29"/>
          <p:cNvPicPr preferRelativeResize="0"/>
          <p:nvPr/>
        </p:nvPicPr>
        <p:blipFill>
          <a:blip r:embed="rId3">
            <a:alphaModFix/>
          </a:blip>
          <a:stretch>
            <a:fillRect/>
          </a:stretch>
        </p:blipFill>
        <p:spPr>
          <a:xfrm>
            <a:off x="152400" y="1452011"/>
            <a:ext cx="5718725" cy="2783957"/>
          </a:xfrm>
          <a:prstGeom prst="rect">
            <a:avLst/>
          </a:prstGeom>
          <a:noFill/>
          <a:ln>
            <a:noFill/>
          </a:ln>
        </p:spPr>
      </p:pic>
      <p:cxnSp>
        <p:nvCxnSpPr>
          <p:cNvPr id="220" name="Google Shape;220;p29"/>
          <p:cNvCxnSpPr/>
          <p:nvPr/>
        </p:nvCxnSpPr>
        <p:spPr>
          <a:xfrm rot="10800000">
            <a:off x="5836675" y="2504650"/>
            <a:ext cx="475800" cy="150600"/>
          </a:xfrm>
          <a:prstGeom prst="straightConnector1">
            <a:avLst/>
          </a:prstGeom>
          <a:noFill/>
          <a:ln cap="flat" cmpd="sng" w="9525">
            <a:solidFill>
              <a:srgbClr val="999999"/>
            </a:solidFill>
            <a:prstDash val="solid"/>
            <a:round/>
            <a:headEnd len="med" w="med" type="none"/>
            <a:tailEnd len="med" w="med" type="triangle"/>
          </a:ln>
        </p:spPr>
      </p:cxnSp>
      <p:cxnSp>
        <p:nvCxnSpPr>
          <p:cNvPr id="221" name="Google Shape;221;p29"/>
          <p:cNvCxnSpPr/>
          <p:nvPr/>
        </p:nvCxnSpPr>
        <p:spPr>
          <a:xfrm rot="10800000">
            <a:off x="5185125" y="3682425"/>
            <a:ext cx="1119000" cy="24900"/>
          </a:xfrm>
          <a:prstGeom prst="straightConnector1">
            <a:avLst/>
          </a:prstGeom>
          <a:noFill/>
          <a:ln cap="flat" cmpd="sng" w="9525">
            <a:solidFill>
              <a:srgbClr val="999999"/>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0"/>
          <p:cNvSpPr txBox="1"/>
          <p:nvPr>
            <p:ph type="title"/>
          </p:nvPr>
        </p:nvSpPr>
        <p:spPr>
          <a:xfrm>
            <a:off x="729450" y="764411"/>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Survival </a:t>
            </a:r>
            <a:r>
              <a:rPr lang="en" sz="1800">
                <a:latin typeface="Times New Roman"/>
                <a:ea typeface="Times New Roman"/>
                <a:cs typeface="Times New Roman"/>
                <a:sym typeface="Times New Roman"/>
              </a:rPr>
              <a:t>Tab: Interactively Explore Survival Probabilities and Risks</a:t>
            </a:r>
            <a:endParaRPr sz="1800">
              <a:latin typeface="Times New Roman"/>
              <a:ea typeface="Times New Roman"/>
              <a:cs typeface="Times New Roman"/>
              <a:sym typeface="Times New Roman"/>
            </a:endParaRPr>
          </a:p>
        </p:txBody>
      </p:sp>
      <p:sp>
        <p:nvSpPr>
          <p:cNvPr id="227" name="Google Shape;227;p30"/>
          <p:cNvSpPr txBox="1"/>
          <p:nvPr/>
        </p:nvSpPr>
        <p:spPr>
          <a:xfrm>
            <a:off x="6053875" y="1549775"/>
            <a:ext cx="3004200" cy="30000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Screenshot of the interactive application’s “Survival” tab</a:t>
            </a:r>
            <a:br>
              <a:rPr lang="en" sz="1100">
                <a:latin typeface="Times New Roman"/>
                <a:ea typeface="Times New Roman"/>
                <a:cs typeface="Times New Roman"/>
                <a:sym typeface="Times New Roman"/>
              </a:rPr>
            </a:b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The top left box displays the methodology and summary</a:t>
            </a:r>
            <a:br>
              <a:rPr lang="en" sz="1100">
                <a:latin typeface="Times New Roman"/>
                <a:ea typeface="Times New Roman"/>
                <a:cs typeface="Times New Roman"/>
                <a:sym typeface="Times New Roman"/>
              </a:rPr>
            </a:b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The top right box displays detailed survival information for a user-selected day</a:t>
            </a:r>
            <a:br>
              <a:rPr lang="en" sz="1100">
                <a:latin typeface="Times New Roman"/>
                <a:ea typeface="Times New Roman"/>
                <a:cs typeface="Times New Roman"/>
                <a:sym typeface="Times New Roman"/>
              </a:rPr>
            </a:b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The bottom right box displays the cumulative hazard ratio plot (risk of death over time)</a:t>
            </a:r>
            <a:endParaRPr sz="1100">
              <a:latin typeface="Times New Roman"/>
              <a:ea typeface="Times New Roman"/>
              <a:cs typeface="Times New Roman"/>
              <a:sym typeface="Times New Roman"/>
            </a:endParaRPr>
          </a:p>
          <a:p>
            <a:pPr indent="0" lvl="0" marL="0" rtl="0" algn="l">
              <a:spcBef>
                <a:spcPts val="0"/>
              </a:spcBef>
              <a:spcAft>
                <a:spcPts val="0"/>
              </a:spcAft>
              <a:buNone/>
            </a:pPr>
            <a:r>
              <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The bottom left box displays the survival plot (survival probability over time)</a:t>
            </a:r>
            <a:endParaRPr sz="1100">
              <a:latin typeface="Times New Roman"/>
              <a:ea typeface="Times New Roman"/>
              <a:cs typeface="Times New Roman"/>
              <a:sym typeface="Times New Roman"/>
            </a:endParaRPr>
          </a:p>
        </p:txBody>
      </p:sp>
      <p:pic>
        <p:nvPicPr>
          <p:cNvPr id="228" name="Google Shape;228;p30"/>
          <p:cNvPicPr preferRelativeResize="0"/>
          <p:nvPr/>
        </p:nvPicPr>
        <p:blipFill>
          <a:blip r:embed="rId3">
            <a:alphaModFix/>
          </a:blip>
          <a:stretch>
            <a:fillRect/>
          </a:stretch>
        </p:blipFill>
        <p:spPr>
          <a:xfrm>
            <a:off x="152400" y="1452011"/>
            <a:ext cx="5749077" cy="2566498"/>
          </a:xfrm>
          <a:prstGeom prst="rect">
            <a:avLst/>
          </a:prstGeom>
          <a:noFill/>
          <a:ln>
            <a:noFill/>
          </a:ln>
        </p:spPr>
      </p:pic>
      <p:cxnSp>
        <p:nvCxnSpPr>
          <p:cNvPr id="229" name="Google Shape;229;p30"/>
          <p:cNvCxnSpPr/>
          <p:nvPr/>
        </p:nvCxnSpPr>
        <p:spPr>
          <a:xfrm rot="10800000">
            <a:off x="5736425" y="2404650"/>
            <a:ext cx="584400" cy="367500"/>
          </a:xfrm>
          <a:prstGeom prst="straightConnector1">
            <a:avLst/>
          </a:prstGeom>
          <a:noFill/>
          <a:ln cap="flat" cmpd="sng" w="9525">
            <a:solidFill>
              <a:srgbClr val="999999"/>
            </a:solidFill>
            <a:prstDash val="solid"/>
            <a:round/>
            <a:headEnd len="med" w="med" type="none"/>
            <a:tailEnd len="med" w="med" type="triangle"/>
          </a:ln>
        </p:spPr>
      </p:cxnSp>
      <p:cxnSp>
        <p:nvCxnSpPr>
          <p:cNvPr id="230" name="Google Shape;230;p30"/>
          <p:cNvCxnSpPr/>
          <p:nvPr/>
        </p:nvCxnSpPr>
        <p:spPr>
          <a:xfrm flipH="1">
            <a:off x="5727925" y="3448475"/>
            <a:ext cx="609600" cy="58500"/>
          </a:xfrm>
          <a:prstGeom prst="straightConnector1">
            <a:avLst/>
          </a:prstGeom>
          <a:noFill/>
          <a:ln cap="flat" cmpd="sng" w="9525">
            <a:solidFill>
              <a:srgbClr val="999999"/>
            </a:solidFill>
            <a:prstDash val="solid"/>
            <a:round/>
            <a:headEnd len="med" w="med" type="none"/>
            <a:tailEnd len="med" w="med" type="triangle"/>
          </a:ln>
        </p:spPr>
      </p:cxnSp>
      <p:cxnSp>
        <p:nvCxnSpPr>
          <p:cNvPr id="231" name="Google Shape;231;p30"/>
          <p:cNvCxnSpPr/>
          <p:nvPr/>
        </p:nvCxnSpPr>
        <p:spPr>
          <a:xfrm rot="10800000">
            <a:off x="3415125" y="3748975"/>
            <a:ext cx="2939100" cy="367500"/>
          </a:xfrm>
          <a:prstGeom prst="straightConnector1">
            <a:avLst/>
          </a:prstGeom>
          <a:noFill/>
          <a:ln cap="flat" cmpd="sng" w="9525">
            <a:solidFill>
              <a:srgbClr val="999999"/>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1"/>
          <p:cNvSpPr txBox="1"/>
          <p:nvPr>
            <p:ph type="title"/>
          </p:nvPr>
        </p:nvSpPr>
        <p:spPr>
          <a:xfrm>
            <a:off x="729450" y="764411"/>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Identify, Select, and Explore within Individual Subpopulations</a:t>
            </a:r>
            <a:endParaRPr sz="1800">
              <a:latin typeface="Times New Roman"/>
              <a:ea typeface="Times New Roman"/>
              <a:cs typeface="Times New Roman"/>
              <a:sym typeface="Times New Roman"/>
            </a:endParaRPr>
          </a:p>
        </p:txBody>
      </p:sp>
      <p:sp>
        <p:nvSpPr>
          <p:cNvPr id="237" name="Google Shape;237;p31"/>
          <p:cNvSpPr txBox="1"/>
          <p:nvPr/>
        </p:nvSpPr>
        <p:spPr>
          <a:xfrm>
            <a:off x="507450" y="3777925"/>
            <a:ext cx="8132700" cy="10602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Select to view the “Medical History” Patient Similarity Network - notice that there are 6 main clusters within our data</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Select one of the clusters - the application will update identifying the differences between the selected cluster and the rest of the population</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We can see that our selected patient subpopulation is characterized by higher rates of anemia and coronary artery disease (cad)</a:t>
            </a:r>
            <a:r>
              <a:rPr lang="en" sz="1100">
                <a:latin typeface="Times New Roman"/>
                <a:ea typeface="Times New Roman"/>
                <a:cs typeface="Times New Roman"/>
                <a:sym typeface="Times New Roman"/>
              </a:rPr>
              <a:t>, but lower rates of recreational drug use</a:t>
            </a:r>
            <a:r>
              <a:rPr lang="en" sz="1100">
                <a:latin typeface="Times New Roman"/>
                <a:ea typeface="Times New Roman"/>
                <a:cs typeface="Times New Roman"/>
                <a:sym typeface="Times New Roman"/>
              </a:rPr>
              <a:t> than the general chronic liver disease population</a:t>
            </a:r>
            <a:endParaRPr sz="1100">
              <a:latin typeface="Times New Roman"/>
              <a:ea typeface="Times New Roman"/>
              <a:cs typeface="Times New Roman"/>
              <a:sym typeface="Times New Roman"/>
            </a:endParaRPr>
          </a:p>
        </p:txBody>
      </p:sp>
      <p:pic>
        <p:nvPicPr>
          <p:cNvPr id="238" name="Google Shape;238;p31"/>
          <p:cNvPicPr preferRelativeResize="0"/>
          <p:nvPr/>
        </p:nvPicPr>
        <p:blipFill>
          <a:blip r:embed="rId3">
            <a:alphaModFix/>
          </a:blip>
          <a:stretch>
            <a:fillRect/>
          </a:stretch>
        </p:blipFill>
        <p:spPr>
          <a:xfrm>
            <a:off x="1210238" y="1452011"/>
            <a:ext cx="6723514" cy="217351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p:nvPr/>
        </p:nvSpPr>
        <p:spPr>
          <a:xfrm>
            <a:off x="813625" y="1521125"/>
            <a:ext cx="7824900" cy="488100"/>
          </a:xfrm>
          <a:prstGeom prst="roundRect">
            <a:avLst>
              <a:gd fmla="val 16667" name="adj"/>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txBox="1"/>
          <p:nvPr>
            <p:ph type="title"/>
          </p:nvPr>
        </p:nvSpPr>
        <p:spPr>
          <a:xfrm>
            <a:off x="729450" y="766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Agenda</a:t>
            </a:r>
            <a:endParaRPr sz="1800">
              <a:latin typeface="Times New Roman"/>
              <a:ea typeface="Times New Roman"/>
              <a:cs typeface="Times New Roman"/>
              <a:sym typeface="Times New Roman"/>
            </a:endParaRPr>
          </a:p>
        </p:txBody>
      </p:sp>
      <p:sp>
        <p:nvSpPr>
          <p:cNvPr id="94" name="Google Shape;94;p14"/>
          <p:cNvSpPr txBox="1"/>
          <p:nvPr>
            <p:ph idx="1" type="body"/>
          </p:nvPr>
        </p:nvSpPr>
        <p:spPr>
          <a:xfrm>
            <a:off x="729450" y="1548250"/>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Project Overview and Motivation</a:t>
            </a:r>
            <a:br>
              <a:rPr lang="en" sz="1500">
                <a:latin typeface="Times New Roman"/>
                <a:ea typeface="Times New Roman"/>
                <a:cs typeface="Times New Roman"/>
                <a:sym typeface="Times New Roman"/>
              </a:rPr>
            </a:b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Methodology and Base Results</a:t>
            </a:r>
            <a:br>
              <a:rPr lang="en" sz="1500">
                <a:latin typeface="Times New Roman"/>
                <a:ea typeface="Times New Roman"/>
                <a:cs typeface="Times New Roman"/>
                <a:sym typeface="Times New Roman"/>
              </a:rPr>
            </a:b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Interactive Application </a:t>
            </a:r>
            <a:endParaRPr sz="15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2"/>
          <p:cNvSpPr txBox="1"/>
          <p:nvPr>
            <p:ph type="title"/>
          </p:nvPr>
        </p:nvSpPr>
        <p:spPr>
          <a:xfrm>
            <a:off x="729450" y="764411"/>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Evaluate Key Predictors to Short-term Mortality for Selected Population</a:t>
            </a:r>
            <a:endParaRPr sz="1800">
              <a:latin typeface="Times New Roman"/>
              <a:ea typeface="Times New Roman"/>
              <a:cs typeface="Times New Roman"/>
              <a:sym typeface="Times New Roman"/>
            </a:endParaRPr>
          </a:p>
        </p:txBody>
      </p:sp>
      <p:sp>
        <p:nvSpPr>
          <p:cNvPr id="244" name="Google Shape;244;p32"/>
          <p:cNvSpPr txBox="1"/>
          <p:nvPr/>
        </p:nvSpPr>
        <p:spPr>
          <a:xfrm>
            <a:off x="505650" y="3049300"/>
            <a:ext cx="8132700" cy="19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latin typeface="Times New Roman"/>
              <a:ea typeface="Times New Roman"/>
              <a:cs typeface="Times New Roman"/>
              <a:sym typeface="Times New Roman"/>
            </a:endParaRPr>
          </a:p>
          <a:p>
            <a:pPr indent="0" lvl="0" marL="0" rtl="0" algn="l">
              <a:spcBef>
                <a:spcPts val="0"/>
              </a:spcBef>
              <a:spcAft>
                <a:spcPts val="0"/>
              </a:spcAft>
              <a:buNone/>
            </a:pPr>
            <a:r>
              <a:t/>
            </a:r>
            <a:endParaRPr sz="1100">
              <a:latin typeface="Times New Roman"/>
              <a:ea typeface="Times New Roman"/>
              <a:cs typeface="Times New Roman"/>
              <a:sym typeface="Times New Roman"/>
            </a:endParaRPr>
          </a:p>
          <a:p>
            <a:pPr indent="0" lvl="0" marL="0" rtl="0" algn="l">
              <a:spcBef>
                <a:spcPts val="0"/>
              </a:spcBef>
              <a:spcAft>
                <a:spcPts val="0"/>
              </a:spcAft>
              <a:buNone/>
            </a:pPr>
            <a:r>
              <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The selected nodes are analyzed via the 30-day mortality machine learning pipeline. </a:t>
            </a:r>
            <a:br>
              <a:rPr lang="en" sz="1100">
                <a:latin typeface="Times New Roman"/>
                <a:ea typeface="Times New Roman"/>
                <a:cs typeface="Times New Roman"/>
                <a:sym typeface="Times New Roman"/>
              </a:rPr>
            </a:b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There are different key predictors of 30-day mortality for this patient subpopulation than the general population or clusters</a:t>
            </a:r>
            <a:endParaRPr sz="1100">
              <a:latin typeface="Times New Roman"/>
              <a:ea typeface="Times New Roman"/>
              <a:cs typeface="Times New Roman"/>
              <a:sym typeface="Times New Roman"/>
            </a:endParaRPr>
          </a:p>
          <a:p>
            <a:pPr indent="-298450" lvl="1" marL="9144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We see that age, creatinine, nutrition, and cough reflex values are more predictive</a:t>
            </a:r>
            <a:endParaRPr sz="1100">
              <a:latin typeface="Times New Roman"/>
              <a:ea typeface="Times New Roman"/>
              <a:cs typeface="Times New Roman"/>
              <a:sym typeface="Times New Roman"/>
            </a:endParaRPr>
          </a:p>
          <a:p>
            <a:pPr indent="-298450" lvl="1" marL="9144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But, heart rate and mobility are less predictive</a:t>
            </a:r>
            <a:endParaRPr sz="1100">
              <a:latin typeface="Times New Roman"/>
              <a:ea typeface="Times New Roman"/>
              <a:cs typeface="Times New Roman"/>
              <a:sym typeface="Times New Roman"/>
            </a:endParaRPr>
          </a:p>
        </p:txBody>
      </p:sp>
      <p:pic>
        <p:nvPicPr>
          <p:cNvPr id="245" name="Google Shape;245;p32"/>
          <p:cNvPicPr preferRelativeResize="0"/>
          <p:nvPr/>
        </p:nvPicPr>
        <p:blipFill>
          <a:blip r:embed="rId3">
            <a:alphaModFix/>
          </a:blip>
          <a:stretch>
            <a:fillRect/>
          </a:stretch>
        </p:blipFill>
        <p:spPr>
          <a:xfrm>
            <a:off x="586750" y="1428750"/>
            <a:ext cx="7974099" cy="1993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3"/>
          <p:cNvSpPr txBox="1"/>
          <p:nvPr>
            <p:ph type="title"/>
          </p:nvPr>
        </p:nvSpPr>
        <p:spPr>
          <a:xfrm>
            <a:off x="729450" y="529586"/>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The Selected Subpopulation Experiences much Higher Risks of Death and Shorter Survival Times</a:t>
            </a:r>
            <a:endParaRPr sz="1800">
              <a:latin typeface="Times New Roman"/>
              <a:ea typeface="Times New Roman"/>
              <a:cs typeface="Times New Roman"/>
              <a:sym typeface="Times New Roman"/>
            </a:endParaRPr>
          </a:p>
        </p:txBody>
      </p:sp>
      <p:pic>
        <p:nvPicPr>
          <p:cNvPr id="251" name="Google Shape;251;p33"/>
          <p:cNvPicPr preferRelativeResize="0"/>
          <p:nvPr/>
        </p:nvPicPr>
        <p:blipFill>
          <a:blip r:embed="rId3">
            <a:alphaModFix/>
          </a:blip>
          <a:stretch>
            <a:fillRect/>
          </a:stretch>
        </p:blipFill>
        <p:spPr>
          <a:xfrm>
            <a:off x="293288" y="1583875"/>
            <a:ext cx="8561023" cy="2933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Application Demo</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473525"/>
            <a:ext cx="7688700" cy="737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000000"/>
                </a:solidFill>
                <a:latin typeface="Times New Roman"/>
                <a:ea typeface="Times New Roman"/>
                <a:cs typeface="Times New Roman"/>
                <a:sym typeface="Times New Roman"/>
              </a:rPr>
              <a:t>How can we identify the target subpopulations that would benefit most from already developed therapeutics?</a:t>
            </a:r>
            <a:endParaRPr sz="1800">
              <a:latin typeface="Times New Roman"/>
              <a:ea typeface="Times New Roman"/>
              <a:cs typeface="Times New Roman"/>
              <a:sym typeface="Times New Roman"/>
            </a:endParaRPr>
          </a:p>
        </p:txBody>
      </p:sp>
      <p:sp>
        <p:nvSpPr>
          <p:cNvPr id="100" name="Google Shape;100;p15"/>
          <p:cNvSpPr txBox="1"/>
          <p:nvPr>
            <p:ph idx="1" type="body"/>
          </p:nvPr>
        </p:nvSpPr>
        <p:spPr>
          <a:xfrm>
            <a:off x="687700" y="1347850"/>
            <a:ext cx="7688700" cy="3111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latin typeface="Times New Roman"/>
                <a:ea typeface="Times New Roman"/>
                <a:cs typeface="Times New Roman"/>
                <a:sym typeface="Times New Roman"/>
              </a:rPr>
              <a:t>An interactive visualization approach that lets researchers easily explore patient subpopulations and evaluate against downstream outcomes such as </a:t>
            </a:r>
            <a:r>
              <a:rPr lang="en">
                <a:latin typeface="Times New Roman"/>
                <a:ea typeface="Times New Roman"/>
                <a:cs typeface="Times New Roman"/>
                <a:sym typeface="Times New Roman"/>
              </a:rPr>
              <a:t>key predictors of short-term mortality and probability of survival over time</a:t>
            </a:r>
            <a:endParaRPr>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
                <a:latin typeface="Times New Roman"/>
                <a:ea typeface="Times New Roman"/>
                <a:cs typeface="Times New Roman"/>
                <a:sym typeface="Times New Roman"/>
              </a:rPr>
              <a:t>I leverage  visualization methodology based on Patient Similarity Networks to:</a:t>
            </a:r>
            <a:endParaRPr>
              <a:latin typeface="Times New Roman"/>
              <a:ea typeface="Times New Roman"/>
              <a:cs typeface="Times New Roman"/>
              <a:sym typeface="Times New Roman"/>
            </a:endParaRPr>
          </a:p>
          <a:p>
            <a:pPr indent="-311150" lvl="0" marL="457200" marR="0" rtl="0" algn="l">
              <a:lnSpc>
                <a:spcPct val="115000"/>
              </a:lnSpc>
              <a:spcBef>
                <a:spcPts val="0"/>
              </a:spcBef>
              <a:spcAft>
                <a:spcPts val="0"/>
              </a:spcAft>
              <a:buSzPts val="1300"/>
              <a:buFont typeface="Times New Roman"/>
              <a:buChar char="●"/>
            </a:pPr>
            <a:r>
              <a:rPr lang="en">
                <a:latin typeface="Times New Roman"/>
                <a:ea typeface="Times New Roman"/>
                <a:cs typeface="Times New Roman"/>
                <a:sym typeface="Times New Roman"/>
              </a:rPr>
              <a:t>Reduce wasted time in identifying important subpopulations</a:t>
            </a:r>
            <a:endParaRPr>
              <a:latin typeface="Times New Roman"/>
              <a:ea typeface="Times New Roman"/>
              <a:cs typeface="Times New Roman"/>
              <a:sym typeface="Times New Roman"/>
            </a:endParaRPr>
          </a:p>
          <a:p>
            <a:pPr indent="-311150" lvl="0" marL="457200" marR="0" rtl="0" algn="l">
              <a:lnSpc>
                <a:spcPct val="115000"/>
              </a:lnSpc>
              <a:spcBef>
                <a:spcPts val="0"/>
              </a:spcBef>
              <a:spcAft>
                <a:spcPts val="0"/>
              </a:spcAft>
              <a:buSzPts val="1300"/>
              <a:buFont typeface="Times New Roman"/>
              <a:buChar char="●"/>
            </a:pPr>
            <a:r>
              <a:rPr lang="en">
                <a:latin typeface="Times New Roman"/>
                <a:ea typeface="Times New Roman"/>
                <a:cs typeface="Times New Roman"/>
                <a:sym typeface="Times New Roman"/>
              </a:rPr>
              <a:t>More quickly understand key patient populations within the data</a:t>
            </a:r>
            <a:endParaRPr>
              <a:latin typeface="Times New Roman"/>
              <a:ea typeface="Times New Roman"/>
              <a:cs typeface="Times New Roman"/>
              <a:sym typeface="Times New Roman"/>
            </a:endParaRPr>
          </a:p>
          <a:p>
            <a:pPr indent="-311150" lvl="0" marL="457200" marR="0" rtl="0" algn="l">
              <a:lnSpc>
                <a:spcPct val="115000"/>
              </a:lnSpc>
              <a:spcBef>
                <a:spcPts val="0"/>
              </a:spcBef>
              <a:spcAft>
                <a:spcPts val="0"/>
              </a:spcAft>
              <a:buSzPts val="1300"/>
              <a:buFont typeface="Times New Roman"/>
              <a:buChar char="●"/>
            </a:pPr>
            <a:r>
              <a:rPr lang="en">
                <a:latin typeface="Times New Roman"/>
                <a:ea typeface="Times New Roman"/>
                <a:cs typeface="Times New Roman"/>
                <a:sym typeface="Times New Roman"/>
              </a:rPr>
              <a:t>Provide </a:t>
            </a:r>
            <a:r>
              <a:rPr lang="en">
                <a:latin typeface="Times New Roman"/>
                <a:ea typeface="Times New Roman"/>
                <a:cs typeface="Times New Roman"/>
                <a:sym typeface="Times New Roman"/>
              </a:rPr>
              <a:t>accessibility</a:t>
            </a:r>
            <a:r>
              <a:rPr lang="en">
                <a:latin typeface="Times New Roman"/>
                <a:ea typeface="Times New Roman"/>
                <a:cs typeface="Times New Roman"/>
                <a:sym typeface="Times New Roman"/>
              </a:rPr>
              <a:t> to a non-technical audience</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5715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Patient Similarity Networks - An I</a:t>
            </a:r>
            <a:r>
              <a:rPr lang="en" sz="1800">
                <a:latin typeface="Times New Roman"/>
                <a:ea typeface="Times New Roman"/>
                <a:cs typeface="Times New Roman"/>
                <a:sym typeface="Times New Roman"/>
              </a:rPr>
              <a:t>nterpretable Network Approach to Visualizing Data</a:t>
            </a:r>
            <a:r>
              <a:rPr lang="en"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p:txBody>
      </p:sp>
      <p:sp>
        <p:nvSpPr>
          <p:cNvPr id="106" name="Google Shape;106;p16"/>
          <p:cNvSpPr txBox="1"/>
          <p:nvPr>
            <p:ph idx="1" type="body"/>
          </p:nvPr>
        </p:nvSpPr>
        <p:spPr>
          <a:xfrm>
            <a:off x="729450" y="1422075"/>
            <a:ext cx="7688700" cy="291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1600"/>
              </a:spcBef>
              <a:spcAft>
                <a:spcPts val="0"/>
              </a:spcAft>
              <a:buNone/>
            </a:pPr>
            <a:r>
              <a:t/>
            </a:r>
            <a:endParaRPr>
              <a:latin typeface="Times New Roman"/>
              <a:ea typeface="Times New Roman"/>
              <a:cs typeface="Times New Roman"/>
              <a:sym typeface="Times New Roman"/>
            </a:endParaRPr>
          </a:p>
          <a:p>
            <a:pPr indent="0" lvl="0" marL="0" rtl="0" algn="l">
              <a:spcBef>
                <a:spcPts val="1600"/>
              </a:spcBef>
              <a:spcAft>
                <a:spcPts val="1600"/>
              </a:spcAft>
              <a:buNone/>
            </a:pPr>
            <a:r>
              <a:t/>
            </a:r>
            <a:endParaRPr>
              <a:latin typeface="Times New Roman"/>
              <a:ea typeface="Times New Roman"/>
              <a:cs typeface="Times New Roman"/>
              <a:sym typeface="Times New Roman"/>
            </a:endParaRPr>
          </a:p>
        </p:txBody>
      </p:sp>
      <p:sp>
        <p:nvSpPr>
          <p:cNvPr id="107" name="Google Shape;107;p16"/>
          <p:cNvSpPr txBox="1"/>
          <p:nvPr>
            <p:ph idx="1" type="body"/>
          </p:nvPr>
        </p:nvSpPr>
        <p:spPr>
          <a:xfrm>
            <a:off x="729450" y="1243584"/>
            <a:ext cx="4095600" cy="3492900"/>
          </a:xfrm>
          <a:prstGeom prst="rect">
            <a:avLst/>
          </a:prstGeom>
        </p:spPr>
        <p:txBody>
          <a:bodyPr anchorCtr="0" anchor="t" bIns="0"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1600"/>
              </a:spcBef>
              <a:spcAft>
                <a:spcPts val="0"/>
              </a:spcAft>
              <a:buNone/>
            </a:pPr>
            <a:r>
              <a:rPr b="1" lang="en">
                <a:latin typeface="Times New Roman"/>
                <a:ea typeface="Times New Roman"/>
                <a:cs typeface="Times New Roman"/>
                <a:sym typeface="Times New Roman"/>
              </a:rPr>
              <a:t>What are Patient Similarity Networks?</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a:latin typeface="Times New Roman"/>
                <a:ea typeface="Times New Roman"/>
                <a:cs typeface="Times New Roman"/>
                <a:sym typeface="Times New Roman"/>
              </a:rPr>
              <a:t>A network of patients where each node represents a patient and each edge represents the similarity between the two</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a:latin typeface="Times New Roman"/>
                <a:ea typeface="Times New Roman"/>
                <a:cs typeface="Times New Roman"/>
                <a:sym typeface="Times New Roman"/>
              </a:rPr>
              <a:t>The closer two patients are, the more similar they are on the evaluated measures </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a:latin typeface="Times New Roman"/>
                <a:ea typeface="Times New Roman"/>
                <a:cs typeface="Times New Roman"/>
                <a:sym typeface="Times New Roman"/>
              </a:rPr>
              <a:t>Multiple networks across multiple measures / </a:t>
            </a:r>
            <a:r>
              <a:rPr lang="en">
                <a:latin typeface="Times New Roman"/>
                <a:ea typeface="Times New Roman"/>
                <a:cs typeface="Times New Roman"/>
                <a:sym typeface="Times New Roman"/>
              </a:rPr>
              <a:t>heterogeneous</a:t>
            </a:r>
            <a:r>
              <a:rPr lang="en">
                <a:latin typeface="Times New Roman"/>
                <a:ea typeface="Times New Roman"/>
                <a:cs typeface="Times New Roman"/>
                <a:sym typeface="Times New Roman"/>
              </a:rPr>
              <a:t> data sources are combined to form an overall patient similarity network </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a:latin typeface="Times New Roman"/>
                <a:ea typeface="Times New Roman"/>
                <a:cs typeface="Times New Roman"/>
                <a:sym typeface="Times New Roman"/>
              </a:rPr>
              <a:t>Graph algorithms can then be applied to traverse relationships or identify communities</a:t>
            </a:r>
            <a:endParaRPr>
              <a:latin typeface="Times New Roman"/>
              <a:ea typeface="Times New Roman"/>
              <a:cs typeface="Times New Roman"/>
              <a:sym typeface="Times New Roman"/>
            </a:endParaRPr>
          </a:p>
        </p:txBody>
      </p:sp>
      <p:pic>
        <p:nvPicPr>
          <p:cNvPr id="108" name="Google Shape;108;p16"/>
          <p:cNvPicPr preferRelativeResize="0"/>
          <p:nvPr/>
        </p:nvPicPr>
        <p:blipFill>
          <a:blip r:embed="rId3">
            <a:alphaModFix/>
          </a:blip>
          <a:stretch>
            <a:fillRect/>
          </a:stretch>
        </p:blipFill>
        <p:spPr>
          <a:xfrm>
            <a:off x="4899250" y="2023475"/>
            <a:ext cx="4029550" cy="2357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p:nvPr/>
        </p:nvSpPr>
        <p:spPr>
          <a:xfrm>
            <a:off x="813625" y="2054525"/>
            <a:ext cx="7824900" cy="488100"/>
          </a:xfrm>
          <a:prstGeom prst="roundRect">
            <a:avLst>
              <a:gd fmla="val 16667" name="adj"/>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txBox="1"/>
          <p:nvPr>
            <p:ph type="title"/>
          </p:nvPr>
        </p:nvSpPr>
        <p:spPr>
          <a:xfrm>
            <a:off x="729450" y="766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Agenda</a:t>
            </a:r>
            <a:endParaRPr sz="1800">
              <a:latin typeface="Times New Roman"/>
              <a:ea typeface="Times New Roman"/>
              <a:cs typeface="Times New Roman"/>
              <a:sym typeface="Times New Roman"/>
            </a:endParaRPr>
          </a:p>
        </p:txBody>
      </p:sp>
      <p:sp>
        <p:nvSpPr>
          <p:cNvPr id="115" name="Google Shape;115;p17"/>
          <p:cNvSpPr txBox="1"/>
          <p:nvPr>
            <p:ph idx="1" type="body"/>
          </p:nvPr>
        </p:nvSpPr>
        <p:spPr>
          <a:xfrm>
            <a:off x="729450" y="1548250"/>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Project Overview and Motivation</a:t>
            </a:r>
            <a:br>
              <a:rPr lang="en" sz="1500">
                <a:latin typeface="Times New Roman"/>
                <a:ea typeface="Times New Roman"/>
                <a:cs typeface="Times New Roman"/>
                <a:sym typeface="Times New Roman"/>
              </a:rPr>
            </a:b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Methodology and Base Results</a:t>
            </a:r>
            <a:br>
              <a:rPr lang="en" sz="1500">
                <a:latin typeface="Times New Roman"/>
                <a:ea typeface="Times New Roman"/>
                <a:cs typeface="Times New Roman"/>
                <a:sym typeface="Times New Roman"/>
              </a:rPr>
            </a:b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Interactive Application </a:t>
            </a:r>
            <a:endParaRPr sz="15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7650" y="7386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Leverages an Extensive Data Pre-processing and Analytical Pipeline</a:t>
            </a:r>
            <a:endParaRPr sz="1800">
              <a:latin typeface="Times New Roman"/>
              <a:ea typeface="Times New Roman"/>
              <a:cs typeface="Times New Roman"/>
              <a:sym typeface="Times New Roman"/>
            </a:endParaRPr>
          </a:p>
        </p:txBody>
      </p:sp>
      <p:sp>
        <p:nvSpPr>
          <p:cNvPr id="121" name="Google Shape;121;p18"/>
          <p:cNvSpPr/>
          <p:nvPr/>
        </p:nvSpPr>
        <p:spPr>
          <a:xfrm>
            <a:off x="2603575" y="1450375"/>
            <a:ext cx="1429200" cy="594300"/>
          </a:xfrm>
          <a:prstGeom prst="roundRect">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Identify patients with liver disease</a:t>
            </a:r>
            <a:endParaRPr sz="1200">
              <a:latin typeface="Times New Roman"/>
              <a:ea typeface="Times New Roman"/>
              <a:cs typeface="Times New Roman"/>
              <a:sym typeface="Times New Roman"/>
            </a:endParaRPr>
          </a:p>
        </p:txBody>
      </p:sp>
      <p:sp>
        <p:nvSpPr>
          <p:cNvPr id="122" name="Google Shape;122;p18"/>
          <p:cNvSpPr/>
          <p:nvPr/>
        </p:nvSpPr>
        <p:spPr>
          <a:xfrm>
            <a:off x="615525" y="1450375"/>
            <a:ext cx="1429200" cy="594300"/>
          </a:xfrm>
          <a:prstGeom prst="roundRect">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Identify clinically meaningful variables</a:t>
            </a:r>
            <a:endParaRPr sz="1200">
              <a:latin typeface="Times New Roman"/>
              <a:ea typeface="Times New Roman"/>
              <a:cs typeface="Times New Roman"/>
              <a:sym typeface="Times New Roman"/>
            </a:endParaRPr>
          </a:p>
        </p:txBody>
      </p:sp>
      <p:sp>
        <p:nvSpPr>
          <p:cNvPr id="123" name="Google Shape;123;p18"/>
          <p:cNvSpPr/>
          <p:nvPr/>
        </p:nvSpPr>
        <p:spPr>
          <a:xfrm>
            <a:off x="615525" y="2770625"/>
            <a:ext cx="1429200" cy="1020000"/>
          </a:xfrm>
          <a:prstGeom prst="roundRect">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For each variable, compute the similarity for each patient-patient combination</a:t>
            </a:r>
            <a:endParaRPr sz="1200">
              <a:latin typeface="Times New Roman"/>
              <a:ea typeface="Times New Roman"/>
              <a:cs typeface="Times New Roman"/>
              <a:sym typeface="Times New Roman"/>
            </a:endParaRPr>
          </a:p>
        </p:txBody>
      </p:sp>
      <p:sp>
        <p:nvSpPr>
          <p:cNvPr id="124" name="Google Shape;124;p18"/>
          <p:cNvSpPr/>
          <p:nvPr/>
        </p:nvSpPr>
        <p:spPr>
          <a:xfrm>
            <a:off x="2356525" y="2982942"/>
            <a:ext cx="1429200" cy="595200"/>
          </a:xfrm>
          <a:prstGeom prst="roundRect">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Generate the patient-patient network</a:t>
            </a:r>
            <a:endParaRPr sz="1200">
              <a:latin typeface="Times New Roman"/>
              <a:ea typeface="Times New Roman"/>
              <a:cs typeface="Times New Roman"/>
              <a:sym typeface="Times New Roman"/>
            </a:endParaRPr>
          </a:p>
        </p:txBody>
      </p:sp>
      <p:sp>
        <p:nvSpPr>
          <p:cNvPr id="125" name="Google Shape;125;p18"/>
          <p:cNvSpPr/>
          <p:nvPr/>
        </p:nvSpPr>
        <p:spPr>
          <a:xfrm>
            <a:off x="4030050" y="2982942"/>
            <a:ext cx="1429200" cy="595200"/>
          </a:xfrm>
          <a:prstGeom prst="roundRect">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Identify the patient subpopulations</a:t>
            </a:r>
            <a:endParaRPr sz="1200">
              <a:latin typeface="Times New Roman"/>
              <a:ea typeface="Times New Roman"/>
              <a:cs typeface="Times New Roman"/>
              <a:sym typeface="Times New Roman"/>
            </a:endParaRPr>
          </a:p>
        </p:txBody>
      </p:sp>
      <p:sp>
        <p:nvSpPr>
          <p:cNvPr id="126" name="Google Shape;126;p18"/>
          <p:cNvSpPr/>
          <p:nvPr/>
        </p:nvSpPr>
        <p:spPr>
          <a:xfrm>
            <a:off x="5654050" y="2221350"/>
            <a:ext cx="1429200" cy="804000"/>
          </a:xfrm>
          <a:prstGeom prst="roundRect">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Run HEOR analyses on individual patient subgroups</a:t>
            </a:r>
            <a:endParaRPr sz="1200">
              <a:latin typeface="Times New Roman"/>
              <a:ea typeface="Times New Roman"/>
              <a:cs typeface="Times New Roman"/>
              <a:sym typeface="Times New Roman"/>
            </a:endParaRPr>
          </a:p>
        </p:txBody>
      </p:sp>
      <p:sp>
        <p:nvSpPr>
          <p:cNvPr id="127" name="Google Shape;127;p18"/>
          <p:cNvSpPr/>
          <p:nvPr/>
        </p:nvSpPr>
        <p:spPr>
          <a:xfrm>
            <a:off x="5654050" y="3492975"/>
            <a:ext cx="1429200" cy="1084200"/>
          </a:xfrm>
          <a:prstGeom prst="roundRect">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Measure intra-group similarities and inter-group differences</a:t>
            </a:r>
            <a:endParaRPr sz="1200">
              <a:latin typeface="Times New Roman"/>
              <a:ea typeface="Times New Roman"/>
              <a:cs typeface="Times New Roman"/>
              <a:sym typeface="Times New Roman"/>
            </a:endParaRPr>
          </a:p>
        </p:txBody>
      </p:sp>
      <p:sp>
        <p:nvSpPr>
          <p:cNvPr id="128" name="Google Shape;128;p18"/>
          <p:cNvSpPr/>
          <p:nvPr/>
        </p:nvSpPr>
        <p:spPr>
          <a:xfrm>
            <a:off x="7387975" y="2912072"/>
            <a:ext cx="1429200" cy="737100"/>
          </a:xfrm>
          <a:prstGeom prst="roundRect">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Interactive visualization of the network and results</a:t>
            </a:r>
            <a:endParaRPr sz="1200">
              <a:latin typeface="Times New Roman"/>
              <a:ea typeface="Times New Roman"/>
              <a:cs typeface="Times New Roman"/>
              <a:sym typeface="Times New Roman"/>
            </a:endParaRPr>
          </a:p>
        </p:txBody>
      </p:sp>
      <p:cxnSp>
        <p:nvCxnSpPr>
          <p:cNvPr id="129" name="Google Shape;129;p18"/>
          <p:cNvCxnSpPr>
            <a:stCxn id="121" idx="1"/>
            <a:endCxn id="122" idx="3"/>
          </p:cNvCxnSpPr>
          <p:nvPr/>
        </p:nvCxnSpPr>
        <p:spPr>
          <a:xfrm rot="10800000">
            <a:off x="2044675" y="1747525"/>
            <a:ext cx="558900" cy="0"/>
          </a:xfrm>
          <a:prstGeom prst="straightConnector1">
            <a:avLst/>
          </a:prstGeom>
          <a:noFill/>
          <a:ln cap="flat" cmpd="sng" w="9525">
            <a:solidFill>
              <a:schemeClr val="dk2"/>
            </a:solidFill>
            <a:prstDash val="solid"/>
            <a:round/>
            <a:headEnd len="med" w="med" type="none"/>
            <a:tailEnd len="med" w="med" type="triangle"/>
          </a:ln>
        </p:spPr>
      </p:cxnSp>
      <p:cxnSp>
        <p:nvCxnSpPr>
          <p:cNvPr id="130" name="Google Shape;130;p18"/>
          <p:cNvCxnSpPr>
            <a:stCxn id="122" idx="2"/>
            <a:endCxn id="123" idx="0"/>
          </p:cNvCxnSpPr>
          <p:nvPr/>
        </p:nvCxnSpPr>
        <p:spPr>
          <a:xfrm>
            <a:off x="1330125" y="2044675"/>
            <a:ext cx="0" cy="726000"/>
          </a:xfrm>
          <a:prstGeom prst="straightConnector1">
            <a:avLst/>
          </a:prstGeom>
          <a:noFill/>
          <a:ln cap="flat" cmpd="sng" w="9525">
            <a:solidFill>
              <a:schemeClr val="dk2"/>
            </a:solidFill>
            <a:prstDash val="solid"/>
            <a:round/>
            <a:headEnd len="med" w="med" type="none"/>
            <a:tailEnd len="med" w="med" type="triangle"/>
          </a:ln>
        </p:spPr>
      </p:cxnSp>
      <p:cxnSp>
        <p:nvCxnSpPr>
          <p:cNvPr id="131" name="Google Shape;131;p18"/>
          <p:cNvCxnSpPr>
            <a:stCxn id="123" idx="3"/>
            <a:endCxn id="124" idx="1"/>
          </p:cNvCxnSpPr>
          <p:nvPr/>
        </p:nvCxnSpPr>
        <p:spPr>
          <a:xfrm>
            <a:off x="2044725" y="3280625"/>
            <a:ext cx="311700" cy="0"/>
          </a:xfrm>
          <a:prstGeom prst="straightConnector1">
            <a:avLst/>
          </a:prstGeom>
          <a:noFill/>
          <a:ln cap="flat" cmpd="sng" w="9525">
            <a:solidFill>
              <a:schemeClr val="dk2"/>
            </a:solidFill>
            <a:prstDash val="solid"/>
            <a:round/>
            <a:headEnd len="med" w="med" type="none"/>
            <a:tailEnd len="med" w="med" type="triangle"/>
          </a:ln>
        </p:spPr>
      </p:cxnSp>
      <p:cxnSp>
        <p:nvCxnSpPr>
          <p:cNvPr id="132" name="Google Shape;132;p18"/>
          <p:cNvCxnSpPr>
            <a:stCxn id="124" idx="3"/>
            <a:endCxn id="125" idx="1"/>
          </p:cNvCxnSpPr>
          <p:nvPr/>
        </p:nvCxnSpPr>
        <p:spPr>
          <a:xfrm>
            <a:off x="3785725" y="3280542"/>
            <a:ext cx="244200" cy="0"/>
          </a:xfrm>
          <a:prstGeom prst="straightConnector1">
            <a:avLst/>
          </a:prstGeom>
          <a:noFill/>
          <a:ln cap="flat" cmpd="sng" w="9525">
            <a:solidFill>
              <a:schemeClr val="dk2"/>
            </a:solidFill>
            <a:prstDash val="solid"/>
            <a:round/>
            <a:headEnd len="med" w="med" type="none"/>
            <a:tailEnd len="med" w="med" type="triangle"/>
          </a:ln>
        </p:spPr>
      </p:cxnSp>
      <p:cxnSp>
        <p:nvCxnSpPr>
          <p:cNvPr id="133" name="Google Shape;133;p18"/>
          <p:cNvCxnSpPr>
            <a:stCxn id="125" idx="0"/>
            <a:endCxn id="126" idx="1"/>
          </p:cNvCxnSpPr>
          <p:nvPr/>
        </p:nvCxnSpPr>
        <p:spPr>
          <a:xfrm rot="-5400000">
            <a:off x="5019450" y="2348442"/>
            <a:ext cx="359700" cy="909300"/>
          </a:xfrm>
          <a:prstGeom prst="curvedConnector2">
            <a:avLst/>
          </a:prstGeom>
          <a:noFill/>
          <a:ln cap="flat" cmpd="sng" w="9525">
            <a:solidFill>
              <a:schemeClr val="dk2"/>
            </a:solidFill>
            <a:prstDash val="solid"/>
            <a:round/>
            <a:headEnd len="med" w="med" type="none"/>
            <a:tailEnd len="med" w="med" type="triangle"/>
          </a:ln>
        </p:spPr>
      </p:cxnSp>
      <p:cxnSp>
        <p:nvCxnSpPr>
          <p:cNvPr id="134" name="Google Shape;134;p18"/>
          <p:cNvCxnSpPr>
            <a:stCxn id="125" idx="2"/>
            <a:endCxn id="127" idx="1"/>
          </p:cNvCxnSpPr>
          <p:nvPr/>
        </p:nvCxnSpPr>
        <p:spPr>
          <a:xfrm flipH="1" rot="-5400000">
            <a:off x="4970850" y="3351942"/>
            <a:ext cx="456900" cy="909300"/>
          </a:xfrm>
          <a:prstGeom prst="curvedConnector2">
            <a:avLst/>
          </a:prstGeom>
          <a:noFill/>
          <a:ln cap="flat" cmpd="sng" w="9525">
            <a:solidFill>
              <a:schemeClr val="dk2"/>
            </a:solidFill>
            <a:prstDash val="solid"/>
            <a:round/>
            <a:headEnd len="med" w="med" type="none"/>
            <a:tailEnd len="med" w="med" type="triangle"/>
          </a:ln>
        </p:spPr>
      </p:cxnSp>
      <p:cxnSp>
        <p:nvCxnSpPr>
          <p:cNvPr id="135" name="Google Shape;135;p18"/>
          <p:cNvCxnSpPr>
            <a:stCxn id="127" idx="3"/>
            <a:endCxn id="128" idx="2"/>
          </p:cNvCxnSpPr>
          <p:nvPr/>
        </p:nvCxnSpPr>
        <p:spPr>
          <a:xfrm flipH="1" rot="10800000">
            <a:off x="7083250" y="3649275"/>
            <a:ext cx="1019400" cy="385800"/>
          </a:xfrm>
          <a:prstGeom prst="curvedConnector2">
            <a:avLst/>
          </a:prstGeom>
          <a:noFill/>
          <a:ln cap="flat" cmpd="sng" w="9525">
            <a:solidFill>
              <a:schemeClr val="dk2"/>
            </a:solidFill>
            <a:prstDash val="solid"/>
            <a:round/>
            <a:headEnd len="med" w="med" type="none"/>
            <a:tailEnd len="med" w="med" type="triangle"/>
          </a:ln>
        </p:spPr>
      </p:cxnSp>
      <p:cxnSp>
        <p:nvCxnSpPr>
          <p:cNvPr id="136" name="Google Shape;136;p18"/>
          <p:cNvCxnSpPr>
            <a:stCxn id="126" idx="3"/>
            <a:endCxn id="128" idx="0"/>
          </p:cNvCxnSpPr>
          <p:nvPr/>
        </p:nvCxnSpPr>
        <p:spPr>
          <a:xfrm>
            <a:off x="7083250" y="2623350"/>
            <a:ext cx="1019400" cy="288600"/>
          </a:xfrm>
          <a:prstGeom prst="curvedConnector2">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9"/>
          <p:cNvSpPr txBox="1"/>
          <p:nvPr>
            <p:ph type="title"/>
          </p:nvPr>
        </p:nvSpPr>
        <p:spPr>
          <a:xfrm>
            <a:off x="727650" y="758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Analyzed Chronic Liver Disease Patients from MIMIC-III</a:t>
            </a:r>
            <a:endParaRPr sz="1800">
              <a:latin typeface="Times New Roman"/>
              <a:ea typeface="Times New Roman"/>
              <a:cs typeface="Times New Roman"/>
              <a:sym typeface="Times New Roman"/>
            </a:endParaRPr>
          </a:p>
        </p:txBody>
      </p:sp>
      <p:sp>
        <p:nvSpPr>
          <p:cNvPr id="142" name="Google Shape;142;p19"/>
          <p:cNvSpPr txBox="1"/>
          <p:nvPr>
            <p:ph idx="1" type="body"/>
          </p:nvPr>
        </p:nvSpPr>
        <p:spPr>
          <a:xfrm>
            <a:off x="545725" y="1815450"/>
            <a:ext cx="4297200" cy="26685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SzPts val="1300"/>
              <a:buFont typeface="Times New Roman"/>
              <a:buChar char="●"/>
            </a:pPr>
            <a:r>
              <a:rPr lang="en">
                <a:latin typeface="Times New Roman"/>
                <a:ea typeface="Times New Roman"/>
                <a:cs typeface="Times New Roman"/>
                <a:sym typeface="Times New Roman"/>
              </a:rPr>
              <a:t>A database made up of de-identified health information for over forty-thousand patients between 2001 and 2012</a:t>
            </a:r>
            <a:br>
              <a:rPr lang="en">
                <a:latin typeface="Times New Roman"/>
                <a:ea typeface="Times New Roman"/>
                <a:cs typeface="Times New Roman"/>
                <a:sym typeface="Times New Roman"/>
              </a:rPr>
            </a:br>
            <a:endParaRPr>
              <a:latin typeface="Times New Roman"/>
              <a:ea typeface="Times New Roman"/>
              <a:cs typeface="Times New Roman"/>
              <a:sym typeface="Times New Roman"/>
            </a:endParaRPr>
          </a:p>
          <a:p>
            <a:pPr indent="-311150" lvl="0" marL="457200" marR="0" rtl="0" algn="l">
              <a:lnSpc>
                <a:spcPct val="115000"/>
              </a:lnSpc>
              <a:spcBef>
                <a:spcPts val="0"/>
              </a:spcBef>
              <a:spcAft>
                <a:spcPts val="0"/>
              </a:spcAft>
              <a:buSzPts val="1300"/>
              <a:buFont typeface="Times New Roman"/>
              <a:buChar char="●"/>
            </a:pPr>
            <a:r>
              <a:rPr lang="en">
                <a:latin typeface="Times New Roman"/>
                <a:ea typeface="Times New Roman"/>
                <a:cs typeface="Times New Roman"/>
                <a:sym typeface="Times New Roman"/>
              </a:rPr>
              <a:t>Utilized the precise medical definition for broad liver disease incorporating patients diagnosed with Cirrhosis and Hepatitis</a:t>
            </a:r>
            <a:br>
              <a:rPr lang="en">
                <a:latin typeface="Times New Roman"/>
                <a:ea typeface="Times New Roman"/>
                <a:cs typeface="Times New Roman"/>
                <a:sym typeface="Times New Roman"/>
              </a:rPr>
            </a:br>
            <a:endParaRPr>
              <a:latin typeface="Times New Roman"/>
              <a:ea typeface="Times New Roman"/>
              <a:cs typeface="Times New Roman"/>
              <a:sym typeface="Times New Roman"/>
            </a:endParaRPr>
          </a:p>
          <a:p>
            <a:pPr indent="-311150" lvl="0" marL="457200" marR="0" rtl="0" algn="l">
              <a:lnSpc>
                <a:spcPct val="115000"/>
              </a:lnSpc>
              <a:spcBef>
                <a:spcPts val="0"/>
              </a:spcBef>
              <a:spcAft>
                <a:spcPts val="0"/>
              </a:spcAft>
              <a:buSzPts val="1300"/>
              <a:buFont typeface="Times New Roman"/>
              <a:buChar char="●"/>
            </a:pPr>
            <a:r>
              <a:rPr lang="en">
                <a:latin typeface="Times New Roman"/>
                <a:ea typeface="Times New Roman"/>
                <a:cs typeface="Times New Roman"/>
                <a:sym typeface="Times New Roman"/>
              </a:rPr>
              <a:t>Resulted in 2,884 patients for further analysis</a:t>
            </a:r>
            <a:endParaRPr>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a:latin typeface="Times New Roman"/>
              <a:ea typeface="Times New Roman"/>
              <a:cs typeface="Times New Roman"/>
              <a:sym typeface="Times New Roman"/>
            </a:endParaRPr>
          </a:p>
        </p:txBody>
      </p:sp>
      <p:pic>
        <p:nvPicPr>
          <p:cNvPr id="143" name="Google Shape;143;p19"/>
          <p:cNvPicPr preferRelativeResize="0"/>
          <p:nvPr/>
        </p:nvPicPr>
        <p:blipFill>
          <a:blip r:embed="rId3">
            <a:alphaModFix/>
          </a:blip>
          <a:stretch>
            <a:fillRect/>
          </a:stretch>
        </p:blipFill>
        <p:spPr>
          <a:xfrm>
            <a:off x="5614127" y="2091197"/>
            <a:ext cx="2449000" cy="1369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729450" y="766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Utilized Data Subgroups for More Detailed Interpretations</a:t>
            </a:r>
            <a:endParaRPr sz="1800">
              <a:latin typeface="Times New Roman"/>
              <a:ea typeface="Times New Roman"/>
              <a:cs typeface="Times New Roman"/>
              <a:sym typeface="Times New Roman"/>
            </a:endParaRPr>
          </a:p>
        </p:txBody>
      </p:sp>
      <p:sp>
        <p:nvSpPr>
          <p:cNvPr id="149" name="Google Shape;149;p20"/>
          <p:cNvSpPr txBox="1"/>
          <p:nvPr/>
        </p:nvSpPr>
        <p:spPr>
          <a:xfrm>
            <a:off x="729450" y="2286900"/>
            <a:ext cx="3970800" cy="23964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accent1"/>
              </a:buClr>
              <a:buSzPts val="1300"/>
              <a:buFont typeface="Times New Roman"/>
              <a:buChar char="●"/>
            </a:pPr>
            <a:r>
              <a:rPr lang="en" sz="1300">
                <a:solidFill>
                  <a:schemeClr val="accent1"/>
                </a:solidFill>
                <a:latin typeface="Times New Roman"/>
                <a:ea typeface="Times New Roman"/>
                <a:cs typeface="Times New Roman"/>
                <a:sym typeface="Times New Roman"/>
              </a:rPr>
              <a:t>Breakdown products outcomes: results on Creatine, Creatinine, Albumin, and Bilirubin</a:t>
            </a:r>
            <a:endParaRPr sz="1300">
              <a:solidFill>
                <a:schemeClr val="accent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accent1"/>
              </a:buClr>
              <a:buSzPts val="1300"/>
              <a:buFont typeface="Times New Roman"/>
              <a:buChar char="●"/>
            </a:pPr>
            <a:r>
              <a:rPr lang="en" sz="1300">
                <a:solidFill>
                  <a:schemeClr val="accent1"/>
                </a:solidFill>
                <a:latin typeface="Times New Roman"/>
                <a:ea typeface="Times New Roman"/>
                <a:cs typeface="Times New Roman"/>
                <a:sym typeface="Times New Roman"/>
              </a:rPr>
              <a:t>Blood related outcomes: Fibrinogen, platelet count, INR, PT, PTT, Iron, Transferritin, and Ferritin</a:t>
            </a:r>
            <a:endParaRPr sz="1300">
              <a:solidFill>
                <a:schemeClr val="accent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accent1"/>
              </a:buClr>
              <a:buSzPts val="1300"/>
              <a:buFont typeface="Times New Roman"/>
              <a:buChar char="●"/>
            </a:pPr>
            <a:r>
              <a:rPr lang="en" sz="1300">
                <a:solidFill>
                  <a:schemeClr val="accent1"/>
                </a:solidFill>
                <a:latin typeface="Times New Roman"/>
                <a:ea typeface="Times New Roman"/>
                <a:cs typeface="Times New Roman"/>
                <a:sym typeface="Times New Roman"/>
              </a:rPr>
              <a:t>Diet: Braden Nutrition measurement, special diet restrictions, appetite level, and diet type</a:t>
            </a:r>
            <a:endParaRPr sz="1300">
              <a:solidFill>
                <a:schemeClr val="accent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accent1"/>
              </a:buClr>
              <a:buSzPts val="1300"/>
              <a:buFont typeface="Times New Roman"/>
              <a:buChar char="●"/>
            </a:pPr>
            <a:r>
              <a:rPr lang="en" sz="1300">
                <a:solidFill>
                  <a:schemeClr val="accent1"/>
                </a:solidFill>
                <a:latin typeface="Times New Roman"/>
                <a:ea typeface="Times New Roman"/>
                <a:cs typeface="Times New Roman"/>
                <a:sym typeface="Times New Roman"/>
              </a:rPr>
              <a:t>Medical History including comorbidities, mental status, and recreational drug use</a:t>
            </a:r>
            <a:endParaRPr/>
          </a:p>
        </p:txBody>
      </p:sp>
      <p:pic>
        <p:nvPicPr>
          <p:cNvPr id="150" name="Google Shape;150;p20"/>
          <p:cNvPicPr preferRelativeResize="0"/>
          <p:nvPr/>
        </p:nvPicPr>
        <p:blipFill>
          <a:blip r:embed="rId3">
            <a:alphaModFix/>
          </a:blip>
          <a:stretch>
            <a:fillRect/>
          </a:stretch>
        </p:blipFill>
        <p:spPr>
          <a:xfrm>
            <a:off x="5355575" y="2246101"/>
            <a:ext cx="3405250" cy="2128300"/>
          </a:xfrm>
          <a:prstGeom prst="rect">
            <a:avLst/>
          </a:prstGeom>
          <a:noFill/>
          <a:ln>
            <a:noFill/>
          </a:ln>
        </p:spPr>
      </p:pic>
      <p:sp>
        <p:nvSpPr>
          <p:cNvPr id="151" name="Google Shape;151;p20"/>
          <p:cNvSpPr txBox="1"/>
          <p:nvPr/>
        </p:nvSpPr>
        <p:spPr>
          <a:xfrm>
            <a:off x="729450" y="1419000"/>
            <a:ext cx="7783500" cy="82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00">
                <a:solidFill>
                  <a:schemeClr val="accent1"/>
                </a:solidFill>
                <a:latin typeface="Times New Roman"/>
                <a:ea typeface="Times New Roman"/>
                <a:cs typeface="Times New Roman"/>
                <a:sym typeface="Times New Roman"/>
              </a:rPr>
              <a:t>Incorporating prior knowledge and research on </a:t>
            </a:r>
            <a:r>
              <a:rPr lang="en" sz="1300">
                <a:solidFill>
                  <a:schemeClr val="accent1"/>
                </a:solidFill>
                <a:latin typeface="Times New Roman"/>
                <a:ea typeface="Times New Roman"/>
                <a:cs typeface="Times New Roman"/>
                <a:sym typeface="Times New Roman"/>
              </a:rPr>
              <a:t>diagnosis procedures, risks, symptoms, and procedures related to patients with Liver disease, I extracted a clinically meaningful subgroups which make-up individual networks. A few examples are below:</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729450" y="766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Identified Two Key Patient Subpopulations within Our Data</a:t>
            </a:r>
            <a:endParaRPr sz="1800">
              <a:latin typeface="Times New Roman"/>
              <a:ea typeface="Times New Roman"/>
              <a:cs typeface="Times New Roman"/>
              <a:sym typeface="Times New Roman"/>
            </a:endParaRPr>
          </a:p>
        </p:txBody>
      </p:sp>
      <p:sp>
        <p:nvSpPr>
          <p:cNvPr id="157" name="Google Shape;157;p21"/>
          <p:cNvSpPr txBox="1"/>
          <p:nvPr>
            <p:ph idx="1" type="body"/>
          </p:nvPr>
        </p:nvSpPr>
        <p:spPr>
          <a:xfrm>
            <a:off x="729450" y="1832488"/>
            <a:ext cx="446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Applied Spectral Clustering to Graph’s Adjacency matrix to identify two key populations</a:t>
            </a:r>
            <a:endParaRPr>
              <a:latin typeface="Times New Roman"/>
              <a:ea typeface="Times New Roman"/>
              <a:cs typeface="Times New Roman"/>
              <a:sym typeface="Times New Roman"/>
            </a:endParaRPr>
          </a:p>
          <a:p>
            <a:pPr indent="-311150" lvl="0" marL="457200" rtl="0" algn="l">
              <a:spcBef>
                <a:spcPts val="1600"/>
              </a:spcBef>
              <a:spcAft>
                <a:spcPts val="0"/>
              </a:spcAft>
              <a:buSzPts val="1300"/>
              <a:buFont typeface="Times New Roman"/>
              <a:buChar char="●"/>
            </a:pPr>
            <a:r>
              <a:rPr lang="en">
                <a:latin typeface="Times New Roman"/>
                <a:ea typeface="Times New Roman"/>
                <a:cs typeface="Times New Roman"/>
                <a:sym typeface="Times New Roman"/>
              </a:rPr>
              <a:t>Cluster 0 characterized by higher rates of serious comorbidities including anemia, congestive heart failure, diabetes, and renal failure</a:t>
            </a:r>
            <a:br>
              <a:rPr lang="en">
                <a:latin typeface="Times New Roman"/>
                <a:ea typeface="Times New Roman"/>
                <a:cs typeface="Times New Roman"/>
                <a:sym typeface="Times New Roman"/>
              </a:rPr>
            </a:b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a:latin typeface="Times New Roman"/>
                <a:ea typeface="Times New Roman"/>
                <a:cs typeface="Times New Roman"/>
                <a:sym typeface="Times New Roman"/>
              </a:rPr>
              <a:t>Cluster 1 characterized by shorter survival times and lower protein and enzyme levels</a:t>
            </a:r>
            <a:endParaRPr>
              <a:latin typeface="Times New Roman"/>
              <a:ea typeface="Times New Roman"/>
              <a:cs typeface="Times New Roman"/>
              <a:sym typeface="Times New Roman"/>
            </a:endParaRPr>
          </a:p>
        </p:txBody>
      </p:sp>
      <p:pic>
        <p:nvPicPr>
          <p:cNvPr id="158" name="Google Shape;158;p21"/>
          <p:cNvPicPr preferRelativeResize="0"/>
          <p:nvPr/>
        </p:nvPicPr>
        <p:blipFill rotWithShape="1">
          <a:blip r:embed="rId3">
            <a:alphaModFix/>
          </a:blip>
          <a:srcRect b="30400" l="36346" r="0" t="0"/>
          <a:stretch/>
        </p:blipFill>
        <p:spPr>
          <a:xfrm>
            <a:off x="5110100" y="1584175"/>
            <a:ext cx="3698375" cy="2757725"/>
          </a:xfrm>
          <a:prstGeom prst="rect">
            <a:avLst/>
          </a:prstGeom>
          <a:noFill/>
          <a:ln>
            <a:noFill/>
          </a:ln>
        </p:spPr>
      </p:pic>
      <p:sp>
        <p:nvSpPr>
          <p:cNvPr id="159" name="Google Shape;159;p21"/>
          <p:cNvSpPr txBox="1"/>
          <p:nvPr/>
        </p:nvSpPr>
        <p:spPr>
          <a:xfrm>
            <a:off x="7848825" y="1701075"/>
            <a:ext cx="868500" cy="4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1155CC"/>
                </a:solidFill>
                <a:latin typeface="Times New Roman"/>
                <a:ea typeface="Times New Roman"/>
                <a:cs typeface="Times New Roman"/>
                <a:sym typeface="Times New Roman"/>
              </a:rPr>
              <a:t>Cluster 0 </a:t>
            </a:r>
            <a:endParaRPr sz="900">
              <a:solidFill>
                <a:srgbClr val="1155CC"/>
              </a:solidFill>
              <a:latin typeface="Times New Roman"/>
              <a:ea typeface="Times New Roman"/>
              <a:cs typeface="Times New Roman"/>
              <a:sym typeface="Times New Roman"/>
            </a:endParaRPr>
          </a:p>
          <a:p>
            <a:pPr indent="0" lvl="0" marL="0" rtl="0" algn="l">
              <a:spcBef>
                <a:spcPts val="0"/>
              </a:spcBef>
              <a:spcAft>
                <a:spcPts val="0"/>
              </a:spcAft>
              <a:buNone/>
            </a:pPr>
            <a:r>
              <a:t/>
            </a:r>
            <a:endParaRPr sz="900">
              <a:solidFill>
                <a:srgbClr val="1155CC"/>
              </a:solidFill>
              <a:latin typeface="Times New Roman"/>
              <a:ea typeface="Times New Roman"/>
              <a:cs typeface="Times New Roman"/>
              <a:sym typeface="Times New Roman"/>
            </a:endParaRPr>
          </a:p>
          <a:p>
            <a:pPr indent="0" lvl="0" marL="0" rtl="0" algn="l">
              <a:spcBef>
                <a:spcPts val="0"/>
              </a:spcBef>
              <a:spcAft>
                <a:spcPts val="0"/>
              </a:spcAft>
              <a:buNone/>
            </a:pPr>
            <a:r>
              <a:rPr lang="en" sz="900">
                <a:solidFill>
                  <a:srgbClr val="38761D"/>
                </a:solidFill>
                <a:latin typeface="Times New Roman"/>
                <a:ea typeface="Times New Roman"/>
                <a:cs typeface="Times New Roman"/>
                <a:sym typeface="Times New Roman"/>
              </a:rPr>
              <a:t>Cluster 1</a:t>
            </a:r>
            <a:endParaRPr sz="900">
              <a:solidFill>
                <a:srgbClr val="1155CC"/>
              </a:solidFill>
              <a:latin typeface="Times New Roman"/>
              <a:ea typeface="Times New Roman"/>
              <a:cs typeface="Times New Roman"/>
              <a:sym typeface="Times New Roman"/>
            </a:endParaRPr>
          </a:p>
        </p:txBody>
      </p:sp>
      <p:sp>
        <p:nvSpPr>
          <p:cNvPr id="160" name="Google Shape;160;p21"/>
          <p:cNvSpPr/>
          <p:nvPr/>
        </p:nvSpPr>
        <p:spPr>
          <a:xfrm>
            <a:off x="7773575" y="1801525"/>
            <a:ext cx="117000" cy="125400"/>
          </a:xfrm>
          <a:prstGeom prst="roundRect">
            <a:avLst>
              <a:gd fmla="val 16667"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1"/>
          <p:cNvSpPr/>
          <p:nvPr/>
        </p:nvSpPr>
        <p:spPr>
          <a:xfrm>
            <a:off x="7773575" y="2078950"/>
            <a:ext cx="117000" cy="125400"/>
          </a:xfrm>
          <a:prstGeom prst="roundRect">
            <a:avLst>
              <a:gd fmla="val 16667" name="adj"/>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