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Raleway"/>
      <p:regular r:id="rId21"/>
      <p:bold r:id="rId22"/>
      <p:italic r:id="rId23"/>
      <p:boldItalic r:id="rId24"/>
    </p:embeddedFont>
    <p:embeddedFont>
      <p:font typeface="La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aleway-bold.fntdata"/><Relationship Id="rId21" Type="http://schemas.openxmlformats.org/officeDocument/2006/relationships/font" Target="fonts/Raleway-regular.fntdata"/><Relationship Id="rId24" Type="http://schemas.openxmlformats.org/officeDocument/2006/relationships/font" Target="fonts/Raleway-boldItalic.fntdata"/><Relationship Id="rId23" Type="http://schemas.openxmlformats.org/officeDocument/2006/relationships/font" Target="fonts/Raleway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.fntdata"/><Relationship Id="rId25" Type="http://schemas.openxmlformats.org/officeDocument/2006/relationships/font" Target="fonts/Lato-regular.fntdata"/><Relationship Id="rId28" Type="http://schemas.openxmlformats.org/officeDocument/2006/relationships/font" Target="fonts/Lato-boldItalic.fntdata"/><Relationship Id="rId27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59265063d5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59265063d5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59265063e1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59265063e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59265063e1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59265063e1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59265063e1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59265063e1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59265063e1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59265063e1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59265063e1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59265063e1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59265063e1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59265063e1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59265063e1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59265063e1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59265063e1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59265063e1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59265063e1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59265063e1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59265063e1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59265063e1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59265063e1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59265063e1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59265063e1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59265063e1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59265063e1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59265063e1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Lambda Functions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Programming III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Review: Functions</a:t>
            </a:r>
            <a:endParaRPr/>
          </a:p>
        </p:txBody>
      </p:sp>
      <p:sp>
        <p:nvSpPr>
          <p:cNvPr id="156" name="Google Shape;156;p22"/>
          <p:cNvSpPr txBox="1"/>
          <p:nvPr>
            <p:ph idx="1" type="body"/>
          </p:nvPr>
        </p:nvSpPr>
        <p:spPr>
          <a:xfrm>
            <a:off x="729450" y="2078875"/>
            <a:ext cx="3396300" cy="279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Functions are snippets of code than can be called and executed multiple times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We define functions with the keyword def and give them a name.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They can take in values via parameters. These parameters can be used as variables in the function body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Functions can return values or return no values</a:t>
            </a:r>
            <a:endParaRPr/>
          </a:p>
        </p:txBody>
      </p:sp>
      <p:pic>
        <p:nvPicPr>
          <p:cNvPr id="157" name="Google Shape;15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6175" y="2078874"/>
            <a:ext cx="4897833" cy="185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Review: Functions</a:t>
            </a:r>
            <a:endParaRPr/>
          </a:p>
        </p:txBody>
      </p:sp>
      <p:sp>
        <p:nvSpPr>
          <p:cNvPr id="163" name="Google Shape;163;p23"/>
          <p:cNvSpPr txBox="1"/>
          <p:nvPr>
            <p:ph idx="1" type="body"/>
          </p:nvPr>
        </p:nvSpPr>
        <p:spPr>
          <a:xfrm>
            <a:off x="729450" y="2078875"/>
            <a:ext cx="3599700" cy="296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the Example: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we defined the function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add_numbers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300"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/>
              <a:t> and </a:t>
            </a:r>
            <a:r>
              <a:rPr lang="en" sz="1300"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"/>
              <a:t> are </a:t>
            </a:r>
            <a:r>
              <a:rPr lang="en"/>
              <a:t>parameters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we </a:t>
            </a:r>
            <a:r>
              <a:rPr lang="en" sz="1300"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/>
              <a:t> the result of adding those two numbers and store that result in the variable </a:t>
            </a:r>
            <a:r>
              <a:rPr lang="en" sz="1300">
                <a:latin typeface="Courier New"/>
                <a:ea typeface="Courier New"/>
                <a:cs typeface="Courier New"/>
                <a:sym typeface="Courier New"/>
              </a:rPr>
              <a:t>total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n"/>
              <a:t> is the example of a function that takes in a prompt parameter and returns a string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/>
              <a:t> is an example of a function that doesn’t return a value (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/>
              <a:t>)</a:t>
            </a:r>
            <a:endParaRPr/>
          </a:p>
        </p:txBody>
      </p:sp>
      <p:pic>
        <p:nvPicPr>
          <p:cNvPr id="164" name="Google Shape;16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6175" y="2078874"/>
            <a:ext cx="4897833" cy="185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Lambda Functions</a:t>
            </a:r>
            <a:endParaRPr/>
          </a:p>
        </p:txBody>
      </p:sp>
      <p:sp>
        <p:nvSpPr>
          <p:cNvPr id="170" name="Google Shape;170;p24"/>
          <p:cNvSpPr txBox="1"/>
          <p:nvPr>
            <p:ph idx="1" type="body"/>
          </p:nvPr>
        </p:nvSpPr>
        <p:spPr>
          <a:xfrm>
            <a:off x="729450" y="2078875"/>
            <a:ext cx="2405400" cy="291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Formally, lambda functions are </a:t>
            </a:r>
            <a:r>
              <a:rPr b="1" lang="en"/>
              <a:t>functions with no name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They are also known as </a:t>
            </a:r>
            <a:r>
              <a:rPr i="1" lang="en"/>
              <a:t>anonymous</a:t>
            </a:r>
            <a:r>
              <a:rPr lang="en"/>
              <a:t> functions</a:t>
            </a:r>
            <a:endParaRPr/>
          </a:p>
        </p:txBody>
      </p:sp>
      <p:pic>
        <p:nvPicPr>
          <p:cNvPr id="171" name="Google Shape;17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35100" y="1492850"/>
            <a:ext cx="5208701" cy="325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Lambda Functions</a:t>
            </a:r>
            <a:endParaRPr/>
          </a:p>
        </p:txBody>
      </p:sp>
      <p:sp>
        <p:nvSpPr>
          <p:cNvPr id="177" name="Google Shape;177;p25"/>
          <p:cNvSpPr txBox="1"/>
          <p:nvPr>
            <p:ph idx="1" type="body"/>
          </p:nvPr>
        </p:nvSpPr>
        <p:spPr>
          <a:xfrm>
            <a:off x="729450" y="2078875"/>
            <a:ext cx="2405400" cy="291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</a:t>
            </a:r>
            <a:r>
              <a:rPr lang="en"/>
              <a:t>n python, we use the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lambda</a:t>
            </a:r>
            <a:r>
              <a:rPr lang="en"/>
              <a:t> keyword to define a lambda function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we store the function in a variable and use the variable to call the function</a:t>
            </a:r>
            <a:endParaRPr/>
          </a:p>
        </p:txBody>
      </p:sp>
      <p:pic>
        <p:nvPicPr>
          <p:cNvPr id="178" name="Google Shape;17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35100" y="1492850"/>
            <a:ext cx="5208701" cy="325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lambda functions?</a:t>
            </a:r>
            <a:endParaRPr/>
          </a:p>
        </p:txBody>
      </p:sp>
      <p:sp>
        <p:nvSpPr>
          <p:cNvPr id="184" name="Google Shape;184;p26"/>
          <p:cNvSpPr txBox="1"/>
          <p:nvPr>
            <p:ph idx="1" type="body"/>
          </p:nvPr>
        </p:nvSpPr>
        <p:spPr>
          <a:xfrm>
            <a:off x="729450" y="2078875"/>
            <a:ext cx="25005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Lambda functions are great when used inside other functions or a one-time operation</a:t>
            </a:r>
            <a:endParaRPr/>
          </a:p>
        </p:txBody>
      </p:sp>
      <p:pic>
        <p:nvPicPr>
          <p:cNvPr id="185" name="Google Shape;18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77550" y="1939939"/>
            <a:ext cx="5761650" cy="25069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lambda functions?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7"/>
          <p:cNvSpPr txBox="1"/>
          <p:nvPr>
            <p:ph idx="1" type="body"/>
          </p:nvPr>
        </p:nvSpPr>
        <p:spPr>
          <a:xfrm>
            <a:off x="729450" y="2078875"/>
            <a:ext cx="20799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We can use them to quickly create collections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Range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31791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use the standard library function range to get numbers between values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range(start, end, step)</a:t>
            </a:r>
            <a:endParaRPr/>
          </a:p>
        </p:txBody>
      </p:sp>
      <p:pic>
        <p:nvPicPr>
          <p:cNvPr id="94" name="Google Shape;9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9075" y="130300"/>
            <a:ext cx="3241101" cy="1875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02774" y="2069200"/>
            <a:ext cx="2713600" cy="161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44950" y="3655400"/>
            <a:ext cx="3899875" cy="148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Range</a:t>
            </a:r>
            <a:endParaRPr/>
          </a:p>
        </p:txBody>
      </p:sp>
      <p:sp>
        <p:nvSpPr>
          <p:cNvPr id="102" name="Google Shape;102;p15"/>
          <p:cNvSpPr txBox="1"/>
          <p:nvPr>
            <p:ph idx="1" type="body"/>
          </p:nvPr>
        </p:nvSpPr>
        <p:spPr>
          <a:xfrm>
            <a:off x="729450" y="2078875"/>
            <a:ext cx="22968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range is an range object that is converted to a list of numbers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in a for loop, we iterate over the list of numbers</a:t>
            </a:r>
            <a:endParaRPr/>
          </a:p>
        </p:txBody>
      </p:sp>
      <p:pic>
        <p:nvPicPr>
          <p:cNvPr id="103" name="Google Shape;10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8150" y="2171200"/>
            <a:ext cx="5372100" cy="207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Review: Iterators</a:t>
            </a:r>
            <a:endParaRPr/>
          </a:p>
        </p:txBody>
      </p:sp>
      <p:sp>
        <p:nvSpPr>
          <p:cNvPr id="109" name="Google Shape;109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You can “iterate” or “loop” items in a collection</a:t>
            </a:r>
            <a:endParaRPr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rgbClr val="233A44"/>
              </a:buClr>
              <a:buSzPts val="1300"/>
              <a:buFont typeface="Calibri"/>
              <a:buChar char="●"/>
            </a:pPr>
            <a:r>
              <a:rPr lang="en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List Version 1</a:t>
            </a:r>
            <a:endParaRPr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100"/>
              <a:buFont typeface="Calibri"/>
              <a:buChar char="○"/>
            </a:pPr>
            <a:r>
              <a:rPr lang="en" sz="115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item </a:t>
            </a:r>
            <a:r>
              <a:rPr lang="en" sz="115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my_list:</a:t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100"/>
              <a:buFont typeface="Calibri"/>
              <a:buChar char="○"/>
            </a:pP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15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(item) </a:t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100"/>
              <a:buFont typeface="Calibri"/>
              <a:buChar char="●"/>
            </a:pPr>
            <a:r>
              <a:rPr lang="en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List Version 2</a:t>
            </a:r>
            <a:endParaRPr sz="1150">
              <a:solidFill>
                <a:srgbClr val="0000CD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100"/>
              <a:buFont typeface="Calibri"/>
              <a:buChar char="○"/>
            </a:pPr>
            <a:r>
              <a:rPr lang="en" sz="115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index </a:t>
            </a:r>
            <a:r>
              <a:rPr lang="en" sz="115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len(my_list):</a:t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100"/>
              <a:buFont typeface="Calibri"/>
              <a:buChar char="○"/>
            </a:pP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15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(my_list[index]) # This will print the exact same thing as Version 1 </a:t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30162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Consolas"/>
              <a:buChar char="●"/>
            </a:pPr>
            <a:r>
              <a:rPr lang="en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Dictionary</a:t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100"/>
              <a:buFont typeface="Calibri"/>
              <a:buChar char="○"/>
            </a:pPr>
            <a:r>
              <a:rPr lang="en" sz="115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key </a:t>
            </a:r>
            <a:r>
              <a:rPr lang="en" sz="115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my_dict:</a:t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301625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Consolas"/>
              <a:buChar char="○"/>
            </a:pPr>
            <a:r>
              <a:rPr lang="en" sz="115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print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(“key: “ + key) </a:t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100"/>
              <a:buFont typeface="Calibri"/>
              <a:buChar char="○"/>
            </a:pP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15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(“value: “ + my_dict[key])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One-line for loop</a:t>
            </a:r>
            <a:endParaRPr/>
          </a:p>
        </p:txBody>
      </p:sp>
      <p:sp>
        <p:nvSpPr>
          <p:cNvPr id="115" name="Google Shape;115;p17"/>
          <p:cNvSpPr txBox="1"/>
          <p:nvPr>
            <p:ph idx="1" type="body"/>
          </p:nvPr>
        </p:nvSpPr>
        <p:spPr>
          <a:xfrm>
            <a:off x="729450" y="2078875"/>
            <a:ext cx="1889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can execute a for loop in one line for simple operations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In this example, for each </a:t>
            </a:r>
            <a:r>
              <a:rPr lang="en"/>
              <a:t>number</a:t>
            </a:r>
            <a:r>
              <a:rPr lang="en"/>
              <a:t> in the list (i), multiply that </a:t>
            </a:r>
            <a:r>
              <a:rPr lang="en"/>
              <a:t>number by two (i*2) and create a new list with the result</a:t>
            </a:r>
            <a:endParaRPr/>
          </a:p>
        </p:txBody>
      </p:sp>
      <p:pic>
        <p:nvPicPr>
          <p:cNvPr id="116" name="Google Shape;11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9150" y="2006250"/>
            <a:ext cx="6220050" cy="13676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One-line for loop</a:t>
            </a:r>
            <a:endParaRPr/>
          </a:p>
        </p:txBody>
      </p:sp>
      <p:sp>
        <p:nvSpPr>
          <p:cNvPr id="122" name="Google Shape;122;p18"/>
          <p:cNvSpPr txBox="1"/>
          <p:nvPr>
            <p:ph idx="1" type="body"/>
          </p:nvPr>
        </p:nvSpPr>
        <p:spPr>
          <a:xfrm>
            <a:off x="729450" y="2078875"/>
            <a:ext cx="23649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can execute a for loop in one line for simple operations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In this example, for each number in the list (i), multiply that number by two (i*2). Using i for  keys (i:) and i*2 as the values, create a new dictionary with the result</a:t>
            </a:r>
            <a:endParaRPr/>
          </a:p>
        </p:txBody>
      </p:sp>
      <p:pic>
        <p:nvPicPr>
          <p:cNvPr id="123" name="Google Shape;12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94225" y="2341225"/>
            <a:ext cx="6289925" cy="162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One-line for loop</a:t>
            </a:r>
            <a:endParaRPr/>
          </a:p>
        </p:txBody>
      </p:sp>
      <p:pic>
        <p:nvPicPr>
          <p:cNvPr id="129" name="Google Shape;12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9950" y="2571750"/>
            <a:ext cx="6289925" cy="16243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0" name="Google Shape;130;p19"/>
          <p:cNvCxnSpPr/>
          <p:nvPr/>
        </p:nvCxnSpPr>
        <p:spPr>
          <a:xfrm rot="10800000">
            <a:off x="1329925" y="3383875"/>
            <a:ext cx="1533600" cy="2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1" name="Google Shape;131;p19"/>
          <p:cNvSpPr txBox="1"/>
          <p:nvPr/>
        </p:nvSpPr>
        <p:spPr>
          <a:xfrm>
            <a:off x="729450" y="3195025"/>
            <a:ext cx="50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key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32" name="Google Shape;132;p19"/>
          <p:cNvCxnSpPr/>
          <p:nvPr/>
        </p:nvCxnSpPr>
        <p:spPr>
          <a:xfrm flipH="1" rot="10800000">
            <a:off x="3460675" y="2103600"/>
            <a:ext cx="13500" cy="115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3" name="Google Shape;133;p19"/>
          <p:cNvSpPr txBox="1"/>
          <p:nvPr/>
        </p:nvSpPr>
        <p:spPr>
          <a:xfrm>
            <a:off x="3460675" y="1954250"/>
            <a:ext cx="74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value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4" name="Google Shape;134;p19"/>
          <p:cNvSpPr/>
          <p:nvPr/>
        </p:nvSpPr>
        <p:spPr>
          <a:xfrm>
            <a:off x="3772800" y="3189250"/>
            <a:ext cx="1655700" cy="400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5" name="Google Shape;135;p19"/>
          <p:cNvCxnSpPr>
            <a:stCxn id="134" idx="3"/>
          </p:cNvCxnSpPr>
          <p:nvPr/>
        </p:nvCxnSpPr>
        <p:spPr>
          <a:xfrm flipH="1" rot="10800000">
            <a:off x="5428500" y="2388550"/>
            <a:ext cx="1180800" cy="100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6" name="Google Shape;136;p19"/>
          <p:cNvSpPr txBox="1"/>
          <p:nvPr/>
        </p:nvSpPr>
        <p:spPr>
          <a:xfrm>
            <a:off x="6677050" y="2184975"/>
            <a:ext cx="249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iterate over list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One-line for loop</a:t>
            </a:r>
            <a:endParaRPr/>
          </a:p>
        </p:txBody>
      </p:sp>
      <p:sp>
        <p:nvSpPr>
          <p:cNvPr id="142" name="Google Shape;142;p20"/>
          <p:cNvSpPr txBox="1"/>
          <p:nvPr>
            <p:ph idx="1" type="body"/>
          </p:nvPr>
        </p:nvSpPr>
        <p:spPr>
          <a:xfrm>
            <a:off x="729450" y="2078875"/>
            <a:ext cx="1713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This is useful for creating mappings</a:t>
            </a:r>
            <a:endParaRPr/>
          </a:p>
        </p:txBody>
      </p:sp>
      <p:pic>
        <p:nvPicPr>
          <p:cNvPr id="143" name="Google Shape;14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0" y="3122840"/>
            <a:ext cx="9143999" cy="14356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1"/>
          <p:cNvSpPr txBox="1"/>
          <p:nvPr>
            <p:ph type="title"/>
          </p:nvPr>
        </p:nvSpPr>
        <p:spPr>
          <a:xfrm>
            <a:off x="729450" y="1318650"/>
            <a:ext cx="18492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One-line for loop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1"/>
          <p:cNvSpPr txBox="1"/>
          <p:nvPr>
            <p:ph idx="1" type="body"/>
          </p:nvPr>
        </p:nvSpPr>
        <p:spPr>
          <a:xfrm>
            <a:off x="729450" y="2078875"/>
            <a:ext cx="1740600" cy="283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 careful when programmatically creating mappings because it may not be a good representation of the values.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Usually okay for nominal values (values with no order) but not ordinal values (values </a:t>
            </a:r>
            <a:r>
              <a:rPr lang="en"/>
              <a:t>with order)</a:t>
            </a:r>
            <a:endParaRPr/>
          </a:p>
        </p:txBody>
      </p:sp>
      <p:pic>
        <p:nvPicPr>
          <p:cNvPr id="150" name="Google Shape;15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0874" y="1065350"/>
            <a:ext cx="6035474" cy="375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