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941287-C071-4F1F-B691-90A4E3244974}">
  <a:tblStyle styleId="{7C941287-C071-4F1F-B691-90A4E32449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92754a3a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92754a3a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92754a3a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92754a3a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92754a3a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592754a3a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92754a3a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92754a3a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92754a3a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92754a3a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92754a3a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92754a3a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92754a3a2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592754a3a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92754a3a2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92754a3a2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92754a3a2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92754a3a2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92754a3a2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92754a3a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92754a3a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92754a3a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92754a3a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92754a3a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92754a3a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592754a3a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592754a3a2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592754a3a2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92754a3a2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592754a3a2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92754a3a2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592754a3a2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92754a3a2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92754a3a2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92754a3a2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92754a3a2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592754a3a2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592754a3a2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592754a3a2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592754a3a2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92754a3a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92754a3a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92754a3a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92754a3a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92754a3a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92754a3a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92754a3a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92754a3a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92754a3a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92754a3a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92754a3a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92754a3a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92754a3a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92754a3a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cikit-learn.org/stabl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Sklearn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Imputation with Sklearn: mapping</a:t>
            </a:r>
            <a:endParaRPr/>
          </a:p>
        </p:txBody>
      </p:sp>
      <p:sp>
        <p:nvSpPr>
          <p:cNvPr id="148" name="Google Shape;148;p22"/>
          <p:cNvSpPr txBox="1"/>
          <p:nvPr>
            <p:ph idx="1" type="body"/>
          </p:nvPr>
        </p:nvSpPr>
        <p:spPr>
          <a:xfrm>
            <a:off x="495475" y="2078875"/>
            <a:ext cx="2878500" cy="292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a:t>
            </a:r>
            <a:r>
              <a:rPr lang="en"/>
              <a:t>et all the unique values for the director and rating features. </a:t>
            </a:r>
            <a:endParaRPr/>
          </a:p>
        </p:txBody>
      </p:sp>
      <p:pic>
        <p:nvPicPr>
          <p:cNvPr id="149" name="Google Shape;149;p22"/>
          <p:cNvPicPr preferRelativeResize="0"/>
          <p:nvPr/>
        </p:nvPicPr>
        <p:blipFill>
          <a:blip r:embed="rId3">
            <a:alphaModFix/>
          </a:blip>
          <a:stretch>
            <a:fillRect/>
          </a:stretch>
        </p:blipFill>
        <p:spPr>
          <a:xfrm>
            <a:off x="3532573" y="2229650"/>
            <a:ext cx="5262751" cy="226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Imputation with Sklearn: mapping</a:t>
            </a:r>
            <a:endParaRPr/>
          </a:p>
        </p:txBody>
      </p:sp>
      <p:sp>
        <p:nvSpPr>
          <p:cNvPr id="155" name="Google Shape;155;p23"/>
          <p:cNvSpPr txBox="1"/>
          <p:nvPr>
            <p:ph idx="1" type="body"/>
          </p:nvPr>
        </p:nvSpPr>
        <p:spPr>
          <a:xfrm>
            <a:off x="495475" y="2078875"/>
            <a:ext cx="1812000" cy="2922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Let’s map the rating values to integers so we can use KNN (or any imputer) to predict the missing data</a:t>
            </a:r>
            <a:endParaRPr/>
          </a:p>
          <a:p>
            <a:pPr indent="0" lvl="0" marL="0" rtl="0" algn="l">
              <a:spcBef>
                <a:spcPts val="1200"/>
              </a:spcBef>
              <a:spcAft>
                <a:spcPts val="1200"/>
              </a:spcAft>
              <a:buNone/>
            </a:pPr>
            <a:r>
              <a:rPr lang="en"/>
              <a:t>It’s important to replace the mapping for “nan” (missing number) with np.nan because our imputer is going to look for np.nan values to replace</a:t>
            </a:r>
            <a:endParaRPr/>
          </a:p>
        </p:txBody>
      </p:sp>
      <p:pic>
        <p:nvPicPr>
          <p:cNvPr id="156" name="Google Shape;156;p23"/>
          <p:cNvPicPr preferRelativeResize="0"/>
          <p:nvPr/>
        </p:nvPicPr>
        <p:blipFill>
          <a:blip r:embed="rId3">
            <a:alphaModFix/>
          </a:blip>
          <a:stretch>
            <a:fillRect/>
          </a:stretch>
        </p:blipFill>
        <p:spPr>
          <a:xfrm>
            <a:off x="2307499" y="2352300"/>
            <a:ext cx="6652975" cy="237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Imputation with Sklearn: mapping</a:t>
            </a:r>
            <a:endParaRPr/>
          </a:p>
        </p:txBody>
      </p:sp>
      <p:sp>
        <p:nvSpPr>
          <p:cNvPr id="162" name="Google Shape;162;p24"/>
          <p:cNvSpPr txBox="1"/>
          <p:nvPr>
            <p:ph idx="1" type="body"/>
          </p:nvPr>
        </p:nvSpPr>
        <p:spPr>
          <a:xfrm>
            <a:off x="495475" y="2078875"/>
            <a:ext cx="2430300" cy="292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Next, assign the mappings to their respective columns</a:t>
            </a:r>
            <a:endParaRPr/>
          </a:p>
        </p:txBody>
      </p:sp>
      <p:pic>
        <p:nvPicPr>
          <p:cNvPr id="163" name="Google Shape;163;p24"/>
          <p:cNvPicPr preferRelativeResize="0"/>
          <p:nvPr/>
        </p:nvPicPr>
        <p:blipFill>
          <a:blip r:embed="rId3">
            <a:alphaModFix/>
          </a:blip>
          <a:stretch>
            <a:fillRect/>
          </a:stretch>
        </p:blipFill>
        <p:spPr>
          <a:xfrm>
            <a:off x="3372825" y="1853850"/>
            <a:ext cx="4994472" cy="306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Imputation with Sklearn: mapping</a:t>
            </a:r>
            <a:endParaRPr/>
          </a:p>
        </p:txBody>
      </p:sp>
      <p:sp>
        <p:nvSpPr>
          <p:cNvPr id="169" name="Google Shape;169;p25"/>
          <p:cNvSpPr txBox="1"/>
          <p:nvPr>
            <p:ph idx="1" type="body"/>
          </p:nvPr>
        </p:nvSpPr>
        <p:spPr>
          <a:xfrm>
            <a:off x="495475" y="2078875"/>
            <a:ext cx="2241300" cy="29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group (or sort) the table by director.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could do multi-level sorting for better predictions, but we’ll stick to something simple for now</a:t>
            </a:r>
            <a:endParaRPr/>
          </a:p>
        </p:txBody>
      </p:sp>
      <p:pic>
        <p:nvPicPr>
          <p:cNvPr id="170" name="Google Shape;170;p25"/>
          <p:cNvPicPr preferRelativeResize="0"/>
          <p:nvPr/>
        </p:nvPicPr>
        <p:blipFill>
          <a:blip r:embed="rId3">
            <a:alphaModFix/>
          </a:blip>
          <a:stretch>
            <a:fillRect/>
          </a:stretch>
        </p:blipFill>
        <p:spPr>
          <a:xfrm>
            <a:off x="3125100" y="1853850"/>
            <a:ext cx="4994472" cy="306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Imputation with Sklearn: KNN</a:t>
            </a:r>
            <a:endParaRPr/>
          </a:p>
          <a:p>
            <a:pPr indent="0" lvl="0" marL="0" rtl="0" algn="l">
              <a:spcBef>
                <a:spcPts val="0"/>
              </a:spcBef>
              <a:spcAft>
                <a:spcPts val="0"/>
              </a:spcAft>
              <a:buNone/>
            </a:pPr>
            <a:r>
              <a:t/>
            </a:r>
            <a:endParaRPr/>
          </a:p>
        </p:txBody>
      </p:sp>
      <p:sp>
        <p:nvSpPr>
          <p:cNvPr id="176" name="Google Shape;176;p26"/>
          <p:cNvSpPr txBox="1"/>
          <p:nvPr>
            <p:ph idx="1" type="body"/>
          </p:nvPr>
        </p:nvSpPr>
        <p:spPr>
          <a:xfrm>
            <a:off x="729450" y="2078875"/>
            <a:ext cx="2562000" cy="272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 the imputation for the ‘ratings’ column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Notice that what’s returned is a list of a list of numbers, we’ll need to transform this into a list so we can update the column values in our data frame</a:t>
            </a:r>
            <a:endParaRPr/>
          </a:p>
        </p:txBody>
      </p:sp>
      <p:pic>
        <p:nvPicPr>
          <p:cNvPr id="177" name="Google Shape;177;p26"/>
          <p:cNvPicPr preferRelativeResize="0"/>
          <p:nvPr/>
        </p:nvPicPr>
        <p:blipFill>
          <a:blip r:embed="rId3">
            <a:alphaModFix/>
          </a:blip>
          <a:stretch>
            <a:fillRect/>
          </a:stretch>
        </p:blipFill>
        <p:spPr>
          <a:xfrm>
            <a:off x="3786850" y="2023901"/>
            <a:ext cx="5256199" cy="2780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Imputation with Sklearn: KNN</a:t>
            </a:r>
            <a:endParaRPr/>
          </a:p>
          <a:p>
            <a:pPr indent="0" lvl="0" marL="0" rtl="0" algn="l">
              <a:spcBef>
                <a:spcPts val="0"/>
              </a:spcBef>
              <a:spcAft>
                <a:spcPts val="0"/>
              </a:spcAft>
              <a:buNone/>
            </a:pPr>
            <a:r>
              <a:t/>
            </a:r>
            <a:endParaRPr/>
          </a:p>
        </p:txBody>
      </p:sp>
      <p:sp>
        <p:nvSpPr>
          <p:cNvPr id="183" name="Google Shape;183;p27"/>
          <p:cNvSpPr txBox="1"/>
          <p:nvPr>
            <p:ph idx="1" type="body"/>
          </p:nvPr>
        </p:nvSpPr>
        <p:spPr>
          <a:xfrm>
            <a:off x="729450" y="2078875"/>
            <a:ext cx="2703600" cy="268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Using ‘ravel()’ we can flatten the 2d array (list of lists, like an image) into a 1d array (list). </a:t>
            </a:r>
            <a:endParaRPr/>
          </a:p>
          <a:p>
            <a:pPr indent="0" lvl="0" marL="0" rtl="0" algn="l">
              <a:spcBef>
                <a:spcPts val="1200"/>
              </a:spcBef>
              <a:spcAft>
                <a:spcPts val="0"/>
              </a:spcAft>
              <a:buNone/>
            </a:pPr>
            <a:r>
              <a:rPr lang="en"/>
              <a:t>However, our numeric rating values now contain a new, unmapped number. </a:t>
            </a:r>
            <a:endParaRPr/>
          </a:p>
          <a:p>
            <a:pPr indent="0" lvl="0" marL="0" rtl="0" algn="l">
              <a:spcBef>
                <a:spcPts val="1200"/>
              </a:spcBef>
              <a:spcAft>
                <a:spcPts val="0"/>
              </a:spcAft>
              <a:buNone/>
            </a:pPr>
            <a:r>
              <a:rPr lang="en"/>
              <a:t>This is the </a:t>
            </a:r>
            <a:r>
              <a:rPr lang="en"/>
              <a:t>value that was imputed. </a:t>
            </a:r>
            <a:endParaRPr/>
          </a:p>
          <a:p>
            <a:pPr indent="0" lvl="0" marL="0" rtl="0" algn="l">
              <a:spcBef>
                <a:spcPts val="1200"/>
              </a:spcBef>
              <a:spcAft>
                <a:spcPts val="1200"/>
              </a:spcAft>
              <a:buNone/>
            </a:pPr>
            <a:r>
              <a:rPr lang="en"/>
              <a:t>We </a:t>
            </a:r>
            <a:r>
              <a:rPr i="1" lang="en"/>
              <a:t>can</a:t>
            </a:r>
            <a:r>
              <a:rPr lang="en"/>
              <a:t> use this value as, but</a:t>
            </a:r>
            <a:r>
              <a:rPr b="1" lang="en"/>
              <a:t> leaving the ratings as a number will now make the ratings category ordinal </a:t>
            </a:r>
            <a:r>
              <a:rPr lang="en"/>
              <a:t>and may be misinterpreted by a machine learning algorithm</a:t>
            </a:r>
            <a:endParaRPr/>
          </a:p>
        </p:txBody>
      </p:sp>
      <p:pic>
        <p:nvPicPr>
          <p:cNvPr id="184" name="Google Shape;184;p27"/>
          <p:cNvPicPr preferRelativeResize="0"/>
          <p:nvPr/>
        </p:nvPicPr>
        <p:blipFill>
          <a:blip r:embed="rId3">
            <a:alphaModFix/>
          </a:blip>
          <a:stretch>
            <a:fillRect/>
          </a:stretch>
        </p:blipFill>
        <p:spPr>
          <a:xfrm>
            <a:off x="3432925" y="2131226"/>
            <a:ext cx="5386001" cy="268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Imputation with Sklearn: KNN</a:t>
            </a:r>
            <a:endParaRPr/>
          </a:p>
          <a:p>
            <a:pPr indent="0" lvl="0" marL="0" rtl="0" algn="l">
              <a:spcBef>
                <a:spcPts val="0"/>
              </a:spcBef>
              <a:spcAft>
                <a:spcPts val="0"/>
              </a:spcAft>
              <a:buNone/>
            </a:pPr>
            <a:r>
              <a:t/>
            </a:r>
            <a:endParaRPr/>
          </a:p>
        </p:txBody>
      </p:sp>
      <p:sp>
        <p:nvSpPr>
          <p:cNvPr id="190" name="Google Shape;190;p28"/>
          <p:cNvSpPr txBox="1"/>
          <p:nvPr>
            <p:ph idx="1" type="body"/>
          </p:nvPr>
        </p:nvSpPr>
        <p:spPr>
          <a:xfrm>
            <a:off x="729450" y="2078875"/>
            <a:ext cx="1972200" cy="269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 we’ll round the imputed value to the nearest whole number (as used in our mapping). This will enable us to convert the numbers back into ratings and perform one-hot encoding</a:t>
            </a:r>
            <a:endParaRPr/>
          </a:p>
        </p:txBody>
      </p:sp>
      <p:pic>
        <p:nvPicPr>
          <p:cNvPr id="191" name="Google Shape;191;p28"/>
          <p:cNvPicPr preferRelativeResize="0"/>
          <p:nvPr/>
        </p:nvPicPr>
        <p:blipFill>
          <a:blip r:embed="rId3">
            <a:alphaModFix/>
          </a:blip>
          <a:stretch>
            <a:fillRect/>
          </a:stretch>
        </p:blipFill>
        <p:spPr>
          <a:xfrm>
            <a:off x="2854050" y="2006250"/>
            <a:ext cx="6137550" cy="29558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729450" y="1318650"/>
            <a:ext cx="2986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Imputation with Sklearn: one-hot encoding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7" name="Google Shape;197;p29"/>
          <p:cNvSpPr txBox="1"/>
          <p:nvPr>
            <p:ph idx="1" type="body"/>
          </p:nvPr>
        </p:nvSpPr>
        <p:spPr>
          <a:xfrm>
            <a:off x="729450" y="2571750"/>
            <a:ext cx="2597400" cy="17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need to create an inverse mapping to map the numerical ratings back to string or categorical ratings</a:t>
            </a:r>
            <a:endParaRPr/>
          </a:p>
          <a:p>
            <a:pPr indent="0" lvl="0" marL="0" rtl="0" algn="l">
              <a:spcBef>
                <a:spcPts val="1200"/>
              </a:spcBef>
              <a:spcAft>
                <a:spcPts val="1200"/>
              </a:spcAft>
              <a:buNone/>
            </a:pPr>
            <a:r>
              <a:rPr lang="en"/>
              <a:t>Then we assign the inverse values back to the ratings column</a:t>
            </a:r>
            <a:endParaRPr/>
          </a:p>
        </p:txBody>
      </p:sp>
      <p:pic>
        <p:nvPicPr>
          <p:cNvPr id="198" name="Google Shape;198;p29"/>
          <p:cNvPicPr preferRelativeResize="0"/>
          <p:nvPr/>
        </p:nvPicPr>
        <p:blipFill>
          <a:blip r:embed="rId3">
            <a:alphaModFix/>
          </a:blip>
          <a:stretch>
            <a:fillRect/>
          </a:stretch>
        </p:blipFill>
        <p:spPr>
          <a:xfrm>
            <a:off x="3893025" y="673450"/>
            <a:ext cx="5177223" cy="415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729450" y="1318650"/>
            <a:ext cx="2526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Imputation with Sklearn: one-hot encoding</a:t>
            </a:r>
            <a:endParaRPr/>
          </a:p>
        </p:txBody>
      </p:sp>
      <p:sp>
        <p:nvSpPr>
          <p:cNvPr id="204" name="Google Shape;204;p30"/>
          <p:cNvSpPr txBox="1"/>
          <p:nvPr>
            <p:ph idx="1" type="body"/>
          </p:nvPr>
        </p:nvSpPr>
        <p:spPr>
          <a:xfrm>
            <a:off x="729450" y="2935525"/>
            <a:ext cx="2526600" cy="170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now use one-hot encoding to handle the nominal ‘rating’ data </a:t>
            </a:r>
            <a:endParaRPr/>
          </a:p>
          <a:p>
            <a:pPr indent="0" lvl="0" marL="0" rtl="0" algn="l">
              <a:spcBef>
                <a:spcPts val="1200"/>
              </a:spcBef>
              <a:spcAft>
                <a:spcPts val="1200"/>
              </a:spcAft>
              <a:buNone/>
            </a:pPr>
            <a:r>
              <a:rPr lang="en"/>
              <a:t>We also drop the “rating” column since it is no longer needed</a:t>
            </a:r>
            <a:endParaRPr/>
          </a:p>
        </p:txBody>
      </p:sp>
      <p:pic>
        <p:nvPicPr>
          <p:cNvPr id="205" name="Google Shape;205;p30"/>
          <p:cNvPicPr preferRelativeResize="0"/>
          <p:nvPr/>
        </p:nvPicPr>
        <p:blipFill>
          <a:blip r:embed="rId3">
            <a:alphaModFix/>
          </a:blip>
          <a:stretch>
            <a:fillRect/>
          </a:stretch>
        </p:blipFill>
        <p:spPr>
          <a:xfrm>
            <a:off x="3586276" y="1069650"/>
            <a:ext cx="5169050" cy="3979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Imputation with Sklearn: saving</a:t>
            </a:r>
            <a:endParaRPr/>
          </a:p>
          <a:p>
            <a:pPr indent="0" lvl="0" marL="0" rtl="0" algn="l">
              <a:spcBef>
                <a:spcPts val="0"/>
              </a:spcBef>
              <a:spcAft>
                <a:spcPts val="0"/>
              </a:spcAft>
              <a:buNone/>
            </a:pPr>
            <a:r>
              <a:t/>
            </a:r>
            <a:endParaRPr/>
          </a:p>
        </p:txBody>
      </p:sp>
      <p:sp>
        <p:nvSpPr>
          <p:cNvPr id="211" name="Google Shape;211;p31"/>
          <p:cNvSpPr txBox="1"/>
          <p:nvPr>
            <p:ph idx="1" type="body"/>
          </p:nvPr>
        </p:nvSpPr>
        <p:spPr>
          <a:xfrm>
            <a:off x="729450" y="2078875"/>
            <a:ext cx="16419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Finally, let’s save our nicely-processed ratings data so we don’t have to process it again!</a:t>
            </a:r>
            <a:endParaRPr/>
          </a:p>
        </p:txBody>
      </p:sp>
      <p:pic>
        <p:nvPicPr>
          <p:cNvPr id="212" name="Google Shape;212;p31"/>
          <p:cNvPicPr preferRelativeResize="0"/>
          <p:nvPr/>
        </p:nvPicPr>
        <p:blipFill>
          <a:blip r:embed="rId3">
            <a:alphaModFix/>
          </a:blip>
          <a:stretch>
            <a:fillRect/>
          </a:stretch>
        </p:blipFill>
        <p:spPr>
          <a:xfrm>
            <a:off x="2317975" y="2216450"/>
            <a:ext cx="6972300" cy="236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Sklearn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library that has alot of tools for predictive analytics</a:t>
            </a:r>
            <a:endParaRPr/>
          </a:p>
          <a:p>
            <a:pPr indent="0" lvl="0" marL="0" rtl="0" algn="l">
              <a:spcBef>
                <a:spcPts val="1200"/>
              </a:spcBef>
              <a:spcAft>
                <a:spcPts val="1200"/>
              </a:spcAft>
              <a:buNone/>
            </a:pPr>
            <a:r>
              <a:rPr lang="en" u="sng">
                <a:solidFill>
                  <a:schemeClr val="hlink"/>
                </a:solidFill>
                <a:hlinkClick r:id="rId3"/>
              </a:rPr>
              <a:t>https://scikit-learn.org/stable/</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with Sklearn</a:t>
            </a:r>
            <a:endParaRPr/>
          </a:p>
        </p:txBody>
      </p:sp>
      <p:sp>
        <p:nvSpPr>
          <p:cNvPr id="218" name="Google Shape;218;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perform a prediction with regression instead of KNN.</a:t>
            </a:r>
            <a:endParaRPr/>
          </a:p>
          <a:p>
            <a:pPr indent="0" lvl="0" marL="0" rtl="0" algn="l">
              <a:spcBef>
                <a:spcPts val="1200"/>
              </a:spcBef>
              <a:spcAft>
                <a:spcPts val="0"/>
              </a:spcAft>
              <a:buNone/>
            </a:pPr>
            <a:r>
              <a:rPr lang="en"/>
              <a:t>We need to use a non-categorical variable.</a:t>
            </a:r>
            <a:endParaRPr/>
          </a:p>
          <a:p>
            <a:pPr indent="0" lvl="0" marL="0" rtl="0" algn="l">
              <a:spcBef>
                <a:spcPts val="1200"/>
              </a:spcBef>
              <a:spcAft>
                <a:spcPts val="0"/>
              </a:spcAft>
              <a:buNone/>
            </a:pPr>
            <a:r>
              <a:rPr lang="en"/>
              <a:t>Using a data set of university student’s monthly spending, </a:t>
            </a:r>
            <a:r>
              <a:rPr b="1" lang="en"/>
              <a:t>predict the missing study years</a:t>
            </a:r>
            <a:r>
              <a:rPr lang="en"/>
              <a:t> using linear regression. Use the student age as the dependent variable.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Aka: We’re going to use the student age to try to predict the study years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729450" y="1318650"/>
            <a:ext cx="2054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with Sklearn</a:t>
            </a:r>
            <a:endParaRPr/>
          </a:p>
          <a:p>
            <a:pPr indent="0" lvl="0" marL="0" rtl="0" algn="l">
              <a:spcBef>
                <a:spcPts val="0"/>
              </a:spcBef>
              <a:spcAft>
                <a:spcPts val="0"/>
              </a:spcAft>
              <a:buNone/>
            </a:pPr>
            <a:r>
              <a:t/>
            </a:r>
            <a:endParaRPr/>
          </a:p>
        </p:txBody>
      </p:sp>
      <p:sp>
        <p:nvSpPr>
          <p:cNvPr id="224" name="Google Shape;224;p33"/>
          <p:cNvSpPr txBox="1"/>
          <p:nvPr>
            <p:ph idx="1" type="body"/>
          </p:nvPr>
        </p:nvSpPr>
        <p:spPr>
          <a:xfrm>
            <a:off x="729450" y="2459875"/>
            <a:ext cx="2432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Note the missing study year values in the dataset</a:t>
            </a:r>
            <a:endParaRPr/>
          </a:p>
        </p:txBody>
      </p:sp>
      <p:pic>
        <p:nvPicPr>
          <p:cNvPr id="225" name="Google Shape;225;p33"/>
          <p:cNvPicPr preferRelativeResize="0"/>
          <p:nvPr/>
        </p:nvPicPr>
        <p:blipFill>
          <a:blip r:embed="rId3">
            <a:alphaModFix/>
          </a:blip>
          <a:stretch>
            <a:fillRect/>
          </a:stretch>
        </p:blipFill>
        <p:spPr>
          <a:xfrm>
            <a:off x="2843075" y="768925"/>
            <a:ext cx="6152800" cy="2024325"/>
          </a:xfrm>
          <a:prstGeom prst="rect">
            <a:avLst/>
          </a:prstGeom>
          <a:noFill/>
          <a:ln>
            <a:noFill/>
          </a:ln>
        </p:spPr>
      </p:pic>
      <p:pic>
        <p:nvPicPr>
          <p:cNvPr id="226" name="Google Shape;226;p33"/>
          <p:cNvPicPr preferRelativeResize="0"/>
          <p:nvPr/>
        </p:nvPicPr>
        <p:blipFill>
          <a:blip r:embed="rId4">
            <a:alphaModFix/>
          </a:blip>
          <a:stretch>
            <a:fillRect/>
          </a:stretch>
        </p:blipFill>
        <p:spPr>
          <a:xfrm>
            <a:off x="3313950" y="2945650"/>
            <a:ext cx="5057997" cy="2045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with Sklearn</a:t>
            </a:r>
            <a:endParaRPr/>
          </a:p>
          <a:p>
            <a:pPr indent="0" lvl="0" marL="0" rtl="0" algn="l">
              <a:spcBef>
                <a:spcPts val="0"/>
              </a:spcBef>
              <a:spcAft>
                <a:spcPts val="0"/>
              </a:spcAft>
              <a:buNone/>
            </a:pPr>
            <a:r>
              <a:t/>
            </a:r>
            <a:endParaRPr/>
          </a:p>
        </p:txBody>
      </p:sp>
      <p:sp>
        <p:nvSpPr>
          <p:cNvPr id="232" name="Google Shape;232;p34"/>
          <p:cNvSpPr txBox="1"/>
          <p:nvPr>
            <p:ph idx="1" type="body"/>
          </p:nvPr>
        </p:nvSpPr>
        <p:spPr>
          <a:xfrm>
            <a:off x="729450" y="2078875"/>
            <a:ext cx="2432100" cy="2805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We need to ‘fit’ our linear regression model.</a:t>
            </a:r>
            <a:endParaRPr/>
          </a:p>
          <a:p>
            <a:pPr indent="0" lvl="0" marL="0" rtl="0" algn="l">
              <a:spcBef>
                <a:spcPts val="1200"/>
              </a:spcBef>
              <a:spcAft>
                <a:spcPts val="0"/>
              </a:spcAft>
              <a:buNone/>
            </a:pPr>
            <a:r>
              <a:rPr lang="en"/>
              <a:t>To ‘fit’ a model means that you're making your algorithm </a:t>
            </a:r>
            <a:r>
              <a:rPr b="1" lang="en"/>
              <a:t>learn the relationship between predictors and outcome </a:t>
            </a:r>
            <a:r>
              <a:rPr lang="en"/>
              <a:t>so that you can predict the future values of the outcome</a:t>
            </a:r>
            <a:endParaRPr/>
          </a:p>
          <a:p>
            <a:pPr indent="0" lvl="0" marL="0" rtl="0" algn="l">
              <a:spcBef>
                <a:spcPts val="1200"/>
              </a:spcBef>
              <a:spcAft>
                <a:spcPts val="1200"/>
              </a:spcAft>
              <a:buNone/>
            </a:pPr>
            <a:r>
              <a:rPr lang="en"/>
              <a:t>Therefore, we need to “train” or “fit” the linear regression model with the age and study year rows that have values.</a:t>
            </a:r>
            <a:endParaRPr/>
          </a:p>
        </p:txBody>
      </p:sp>
      <p:pic>
        <p:nvPicPr>
          <p:cNvPr id="233" name="Google Shape;233;p34"/>
          <p:cNvPicPr preferRelativeResize="0"/>
          <p:nvPr/>
        </p:nvPicPr>
        <p:blipFill>
          <a:blip r:embed="rId3">
            <a:alphaModFix/>
          </a:blip>
          <a:stretch>
            <a:fillRect/>
          </a:stretch>
        </p:blipFill>
        <p:spPr>
          <a:xfrm>
            <a:off x="3313950" y="2006250"/>
            <a:ext cx="5677650" cy="237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with Sklearn</a:t>
            </a:r>
            <a:endParaRPr/>
          </a:p>
          <a:p>
            <a:pPr indent="0" lvl="0" marL="0" rtl="0" algn="l">
              <a:spcBef>
                <a:spcPts val="0"/>
              </a:spcBef>
              <a:spcAft>
                <a:spcPts val="0"/>
              </a:spcAft>
              <a:buNone/>
            </a:pPr>
            <a:r>
              <a:t/>
            </a:r>
            <a:endParaRPr/>
          </a:p>
        </p:txBody>
      </p:sp>
      <p:sp>
        <p:nvSpPr>
          <p:cNvPr id="239" name="Google Shape;239;p35"/>
          <p:cNvSpPr txBox="1"/>
          <p:nvPr>
            <p:ph idx="1" type="body"/>
          </p:nvPr>
        </p:nvSpPr>
        <p:spPr>
          <a:xfrm>
            <a:off x="729450" y="2078875"/>
            <a:ext cx="2432100" cy="2805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Therefore, we need to “train” or “fit” the linear regression model with the age and study year rows that have values.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We’ll extract those columns into their own </a:t>
            </a:r>
            <a:r>
              <a:rPr lang="en"/>
              <a:t>separate</a:t>
            </a:r>
            <a:r>
              <a:rPr lang="en"/>
              <a:t> values.</a:t>
            </a:r>
            <a:endParaRPr/>
          </a:p>
          <a:p>
            <a:pPr indent="0" lvl="0" marL="0" rtl="0" algn="l">
              <a:spcBef>
                <a:spcPts val="1200"/>
              </a:spcBef>
              <a:spcAft>
                <a:spcPts val="0"/>
              </a:spcAft>
              <a:buNone/>
            </a:pPr>
            <a:r>
              <a:rPr lang="en"/>
              <a:t>Notes: </a:t>
            </a:r>
            <a:endParaRPr/>
          </a:p>
          <a:p>
            <a:pPr indent="-292576" lvl="0" marL="457200" rtl="0" algn="l">
              <a:spcBef>
                <a:spcPts val="1200"/>
              </a:spcBef>
              <a:spcAft>
                <a:spcPts val="0"/>
              </a:spcAft>
              <a:buSzPct val="100000"/>
              <a:buAutoNum type="arabicParenR"/>
            </a:pPr>
            <a:r>
              <a:rPr lang="en"/>
              <a:t>The columns need to be of type array (np.array)</a:t>
            </a:r>
            <a:endParaRPr/>
          </a:p>
          <a:p>
            <a:pPr indent="-292576" lvl="0" marL="457200" rtl="0" algn="l">
              <a:spcBef>
                <a:spcPts val="0"/>
              </a:spcBef>
              <a:spcAft>
                <a:spcPts val="0"/>
              </a:spcAft>
              <a:buSzPct val="100000"/>
              <a:buAutoNum type="arabicParenR"/>
            </a:pPr>
            <a:r>
              <a:rPr lang="en"/>
              <a:t>Instead of being an 1D array ([1,2,3]), the values need to be in a 2D array [[1], [2], [3]]</a:t>
            </a:r>
            <a:endParaRPr/>
          </a:p>
        </p:txBody>
      </p:sp>
      <p:pic>
        <p:nvPicPr>
          <p:cNvPr id="240" name="Google Shape;240;p35"/>
          <p:cNvPicPr preferRelativeResize="0"/>
          <p:nvPr/>
        </p:nvPicPr>
        <p:blipFill>
          <a:blip r:embed="rId3">
            <a:alphaModFix/>
          </a:blip>
          <a:stretch>
            <a:fillRect/>
          </a:stretch>
        </p:blipFill>
        <p:spPr>
          <a:xfrm>
            <a:off x="4024200" y="1988950"/>
            <a:ext cx="4393941" cy="29848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with Sklearn</a:t>
            </a:r>
            <a:endParaRPr/>
          </a:p>
          <a:p>
            <a:pPr indent="0" lvl="0" marL="0" rtl="0" algn="l">
              <a:spcBef>
                <a:spcPts val="0"/>
              </a:spcBef>
              <a:spcAft>
                <a:spcPts val="0"/>
              </a:spcAft>
              <a:buNone/>
            </a:pPr>
            <a:r>
              <a:t/>
            </a:r>
            <a:endParaRPr/>
          </a:p>
        </p:txBody>
      </p:sp>
      <p:sp>
        <p:nvSpPr>
          <p:cNvPr id="246" name="Google Shape;246;p36"/>
          <p:cNvSpPr txBox="1"/>
          <p:nvPr>
            <p:ph idx="1" type="body"/>
          </p:nvPr>
        </p:nvSpPr>
        <p:spPr>
          <a:xfrm>
            <a:off x="729450" y="2078875"/>
            <a:ext cx="2963100" cy="28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we’ll use sklearn’s LinearRegression function to create the regression model. </a:t>
            </a:r>
            <a:endParaRPr/>
          </a:p>
          <a:p>
            <a:pPr indent="0" lvl="0" marL="0" rtl="0" algn="l">
              <a:spcBef>
                <a:spcPts val="1200"/>
              </a:spcBef>
              <a:spcAft>
                <a:spcPts val="1200"/>
              </a:spcAft>
              <a:buNone/>
            </a:pPr>
            <a:r>
              <a:rPr lang="en"/>
              <a:t>We’ll use the known values for age, age_for_prediction, and years, years_for_prediction, as the x and y values, </a:t>
            </a:r>
            <a:r>
              <a:rPr lang="en"/>
              <a:t>respectively,</a:t>
            </a:r>
            <a:r>
              <a:rPr lang="en"/>
              <a:t> to fit (regressor.fit) the model.</a:t>
            </a:r>
            <a:endParaRPr/>
          </a:p>
        </p:txBody>
      </p:sp>
      <p:pic>
        <p:nvPicPr>
          <p:cNvPr id="247" name="Google Shape;247;p36"/>
          <p:cNvPicPr preferRelativeResize="0"/>
          <p:nvPr/>
        </p:nvPicPr>
        <p:blipFill>
          <a:blip r:embed="rId3">
            <a:alphaModFix/>
          </a:blip>
          <a:stretch>
            <a:fillRect/>
          </a:stretch>
        </p:blipFill>
        <p:spPr>
          <a:xfrm>
            <a:off x="3844950" y="2006250"/>
            <a:ext cx="5146649" cy="21009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with Sklearn</a:t>
            </a:r>
            <a:endParaRPr/>
          </a:p>
          <a:p>
            <a:pPr indent="0" lvl="0" marL="0" rtl="0" algn="l">
              <a:spcBef>
                <a:spcPts val="0"/>
              </a:spcBef>
              <a:spcAft>
                <a:spcPts val="0"/>
              </a:spcAft>
              <a:buNone/>
            </a:pPr>
            <a:r>
              <a:t/>
            </a:r>
            <a:endParaRPr/>
          </a:p>
        </p:txBody>
      </p:sp>
      <p:sp>
        <p:nvSpPr>
          <p:cNvPr id="253" name="Google Shape;253;p37"/>
          <p:cNvSpPr txBox="1"/>
          <p:nvPr>
            <p:ph idx="1" type="body"/>
          </p:nvPr>
        </p:nvSpPr>
        <p:spPr>
          <a:xfrm>
            <a:off x="729450" y="2078875"/>
            <a:ext cx="2963100" cy="280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Then we will use regressor.predict on all the ages (including rows for which the study year is missing) to try to predict the study year values, years_prediction.</a:t>
            </a:r>
            <a:endParaRPr/>
          </a:p>
        </p:txBody>
      </p:sp>
      <p:pic>
        <p:nvPicPr>
          <p:cNvPr id="254" name="Google Shape;254;p37"/>
          <p:cNvPicPr preferRelativeResize="0"/>
          <p:nvPr/>
        </p:nvPicPr>
        <p:blipFill>
          <a:blip r:embed="rId3">
            <a:alphaModFix/>
          </a:blip>
          <a:stretch>
            <a:fillRect/>
          </a:stretch>
        </p:blipFill>
        <p:spPr>
          <a:xfrm>
            <a:off x="3844950" y="2006250"/>
            <a:ext cx="5146651" cy="25667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729450" y="1318650"/>
            <a:ext cx="3069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with Sklearn</a:t>
            </a:r>
            <a:endParaRPr/>
          </a:p>
          <a:p>
            <a:pPr indent="0" lvl="0" marL="0" rtl="0" algn="l">
              <a:spcBef>
                <a:spcPts val="0"/>
              </a:spcBef>
              <a:spcAft>
                <a:spcPts val="0"/>
              </a:spcAft>
              <a:buNone/>
            </a:pPr>
            <a:r>
              <a:t/>
            </a:r>
            <a:endParaRPr/>
          </a:p>
        </p:txBody>
      </p:sp>
      <p:sp>
        <p:nvSpPr>
          <p:cNvPr id="260" name="Google Shape;260;p38"/>
          <p:cNvSpPr txBox="1"/>
          <p:nvPr>
            <p:ph idx="1" type="body"/>
          </p:nvPr>
        </p:nvSpPr>
        <p:spPr>
          <a:xfrm>
            <a:off x="729450" y="2078875"/>
            <a:ext cx="2963100" cy="280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See how the actual Study_year values compare to </a:t>
            </a:r>
            <a:r>
              <a:rPr lang="en"/>
              <a:t>the</a:t>
            </a:r>
            <a:r>
              <a:rPr lang="en"/>
              <a:t> predicted, Study Year Prediction, and rounded predictions Study Year Prediction Rounded.</a:t>
            </a:r>
            <a:endParaRPr/>
          </a:p>
        </p:txBody>
      </p:sp>
      <p:pic>
        <p:nvPicPr>
          <p:cNvPr id="261" name="Google Shape;261;p38"/>
          <p:cNvPicPr preferRelativeResize="0"/>
          <p:nvPr/>
        </p:nvPicPr>
        <p:blipFill>
          <a:blip r:embed="rId3">
            <a:alphaModFix/>
          </a:blip>
          <a:stretch>
            <a:fillRect/>
          </a:stretch>
        </p:blipFill>
        <p:spPr>
          <a:xfrm>
            <a:off x="3880325" y="1136525"/>
            <a:ext cx="4943849" cy="3837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729450" y="1318650"/>
            <a:ext cx="3552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with Sklearn: Plotting the Result</a:t>
            </a:r>
            <a:endParaRPr/>
          </a:p>
        </p:txBody>
      </p:sp>
      <p:sp>
        <p:nvSpPr>
          <p:cNvPr id="267" name="Google Shape;267;p39"/>
          <p:cNvSpPr txBox="1"/>
          <p:nvPr>
            <p:ph idx="1" type="body"/>
          </p:nvPr>
        </p:nvSpPr>
        <p:spPr>
          <a:xfrm>
            <a:off x="729450" y="2612275"/>
            <a:ext cx="3364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also see how the linear regression prediction performs by plotting the </a:t>
            </a:r>
            <a:endParaRPr/>
          </a:p>
          <a:p>
            <a:pPr indent="-311150" lvl="0" marL="457200" rtl="0" algn="l">
              <a:spcBef>
                <a:spcPts val="1200"/>
              </a:spcBef>
              <a:spcAft>
                <a:spcPts val="0"/>
              </a:spcAft>
              <a:buSzPts val="1300"/>
              <a:buChar char="●"/>
            </a:pPr>
            <a:r>
              <a:rPr lang="en"/>
              <a:t>(Blue) Actual ages and years</a:t>
            </a:r>
            <a:endParaRPr/>
          </a:p>
          <a:p>
            <a:pPr indent="-311150" lvl="0" marL="457200" rtl="0" algn="l">
              <a:spcBef>
                <a:spcPts val="0"/>
              </a:spcBef>
              <a:spcAft>
                <a:spcPts val="0"/>
              </a:spcAft>
              <a:buSzPts val="1300"/>
              <a:buChar char="●"/>
            </a:pPr>
            <a:r>
              <a:rPr lang="en"/>
              <a:t>(Red) Actual ages and predicted years</a:t>
            </a:r>
            <a:endParaRPr/>
          </a:p>
          <a:p>
            <a:pPr indent="-311150" lvl="0" marL="457200" rtl="0" algn="l">
              <a:spcBef>
                <a:spcPts val="0"/>
              </a:spcBef>
              <a:spcAft>
                <a:spcPts val="0"/>
              </a:spcAft>
              <a:buSzPts val="1300"/>
              <a:buChar char="●"/>
            </a:pPr>
            <a:r>
              <a:rPr lang="en"/>
              <a:t>(Green) The line of best fit for linear regression model</a:t>
            </a:r>
            <a:endParaRPr/>
          </a:p>
        </p:txBody>
      </p:sp>
      <p:pic>
        <p:nvPicPr>
          <p:cNvPr id="268" name="Google Shape;268;p39"/>
          <p:cNvPicPr preferRelativeResize="0"/>
          <p:nvPr/>
        </p:nvPicPr>
        <p:blipFill>
          <a:blip r:embed="rId3">
            <a:alphaModFix/>
          </a:blip>
          <a:stretch>
            <a:fillRect/>
          </a:stretch>
        </p:blipFill>
        <p:spPr>
          <a:xfrm>
            <a:off x="4282350" y="907400"/>
            <a:ext cx="4556851" cy="408764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729450" y="1318650"/>
            <a:ext cx="3069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with Sklearn</a:t>
            </a:r>
            <a:endParaRPr/>
          </a:p>
          <a:p>
            <a:pPr indent="0" lvl="0" marL="0" rtl="0" algn="l">
              <a:spcBef>
                <a:spcPts val="0"/>
              </a:spcBef>
              <a:spcAft>
                <a:spcPts val="0"/>
              </a:spcAft>
              <a:buNone/>
            </a:pPr>
            <a:r>
              <a:t/>
            </a:r>
            <a:endParaRPr/>
          </a:p>
        </p:txBody>
      </p:sp>
      <p:sp>
        <p:nvSpPr>
          <p:cNvPr id="274" name="Google Shape;274;p40"/>
          <p:cNvSpPr txBox="1"/>
          <p:nvPr>
            <p:ph idx="1" type="body"/>
          </p:nvPr>
        </p:nvSpPr>
        <p:spPr>
          <a:xfrm>
            <a:off x="729450" y="2078875"/>
            <a:ext cx="2597400" cy="280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finally replace our missing study year values in our datafame with our predicted values (rounded).</a:t>
            </a:r>
            <a:endParaRPr/>
          </a:p>
        </p:txBody>
      </p:sp>
      <p:pic>
        <p:nvPicPr>
          <p:cNvPr id="275" name="Google Shape;275;p40"/>
          <p:cNvPicPr preferRelativeResize="0"/>
          <p:nvPr/>
        </p:nvPicPr>
        <p:blipFill>
          <a:blip r:embed="rId3">
            <a:alphaModFix/>
          </a:blip>
          <a:stretch>
            <a:fillRect/>
          </a:stretch>
        </p:blipFill>
        <p:spPr>
          <a:xfrm>
            <a:off x="3429451" y="1167775"/>
            <a:ext cx="5604376" cy="3716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Mapping</a:t>
            </a:r>
            <a:endParaRPr/>
          </a:p>
        </p:txBody>
      </p:sp>
      <p:sp>
        <p:nvSpPr>
          <p:cNvPr id="99" name="Google Shape;99;p15"/>
          <p:cNvSpPr txBox="1"/>
          <p:nvPr>
            <p:ph idx="1" type="body"/>
          </p:nvPr>
        </p:nvSpPr>
        <p:spPr>
          <a:xfrm>
            <a:off x="729450" y="2078875"/>
            <a:ext cx="2242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use sklearn to programmatically assign labels. It uses a similar approach to using range of unique values</a:t>
            </a:r>
            <a:endParaRPr/>
          </a:p>
        </p:txBody>
      </p:sp>
      <p:pic>
        <p:nvPicPr>
          <p:cNvPr id="100" name="Google Shape;100;p15"/>
          <p:cNvPicPr preferRelativeResize="0"/>
          <p:nvPr/>
        </p:nvPicPr>
        <p:blipFill>
          <a:blip r:embed="rId3">
            <a:alphaModFix/>
          </a:blip>
          <a:stretch>
            <a:fillRect/>
          </a:stretch>
        </p:blipFill>
        <p:spPr>
          <a:xfrm>
            <a:off x="3124350" y="949975"/>
            <a:ext cx="5501899" cy="404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Mapping</a:t>
            </a:r>
            <a:endParaRPr/>
          </a:p>
        </p:txBody>
      </p:sp>
      <p:sp>
        <p:nvSpPr>
          <p:cNvPr id="106" name="Google Shape;106;p16"/>
          <p:cNvSpPr txBox="1"/>
          <p:nvPr>
            <p:ph idx="1" type="body"/>
          </p:nvPr>
        </p:nvSpPr>
        <p:spPr>
          <a:xfrm>
            <a:off x="729450" y="2078875"/>
            <a:ext cx="2632800" cy="292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One of the most common mistakes is, after mapping nominal features to numbers, we leave the new number representation with out removing the sorting and ordering that is inherent to numbers</a:t>
            </a:r>
            <a:endParaRPr/>
          </a:p>
          <a:p>
            <a:pPr indent="0" lvl="0" marL="0" rtl="0" algn="l">
              <a:spcBef>
                <a:spcPts val="1200"/>
              </a:spcBef>
              <a:spcAft>
                <a:spcPts val="1200"/>
              </a:spcAft>
              <a:buNone/>
            </a:pPr>
            <a:br>
              <a:rPr lang="en"/>
            </a:br>
            <a:r>
              <a:rPr lang="en"/>
              <a:t>In this example, if colors E=1 and D = 0 then a machine learning algorithm will assume 1&gt;0, therefore E &gt; D</a:t>
            </a:r>
            <a:endParaRPr/>
          </a:p>
        </p:txBody>
      </p:sp>
      <p:pic>
        <p:nvPicPr>
          <p:cNvPr id="107" name="Google Shape;107;p16"/>
          <p:cNvPicPr preferRelativeResize="0"/>
          <p:nvPr/>
        </p:nvPicPr>
        <p:blipFill>
          <a:blip r:embed="rId3">
            <a:alphaModFix/>
          </a:blip>
          <a:stretch>
            <a:fillRect/>
          </a:stretch>
        </p:blipFill>
        <p:spPr>
          <a:xfrm>
            <a:off x="3644400" y="3149950"/>
            <a:ext cx="5010150" cy="78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Mapping: One hot encoding</a:t>
            </a:r>
            <a:endParaRPr/>
          </a:p>
        </p:txBody>
      </p:sp>
      <p:sp>
        <p:nvSpPr>
          <p:cNvPr id="113" name="Google Shape;113;p17"/>
          <p:cNvSpPr txBox="1"/>
          <p:nvPr>
            <p:ph idx="1" type="body"/>
          </p:nvPr>
        </p:nvSpPr>
        <p:spPr>
          <a:xfrm>
            <a:off x="729450" y="2078875"/>
            <a:ext cx="2892300" cy="297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use one-hot encoding as a workaround </a:t>
            </a:r>
            <a:endParaRPr/>
          </a:p>
          <a:p>
            <a:pPr indent="0" lvl="0" marL="0" rtl="0" algn="l">
              <a:spcBef>
                <a:spcPts val="1200"/>
              </a:spcBef>
              <a:spcAft>
                <a:spcPts val="0"/>
              </a:spcAft>
              <a:buNone/>
            </a:pPr>
            <a:r>
              <a:rPr lang="en"/>
              <a:t>How it works:</a:t>
            </a:r>
            <a:endParaRPr/>
          </a:p>
          <a:p>
            <a:pPr indent="0" lvl="0" marL="0" rtl="0" algn="l">
              <a:spcBef>
                <a:spcPts val="1200"/>
              </a:spcBef>
              <a:spcAft>
                <a:spcPts val="0"/>
              </a:spcAft>
              <a:buNone/>
            </a:pPr>
            <a:r>
              <a:rPr lang="en"/>
              <a:t>for each unique value in the nominal feature column (ie: colors), create a new dummy feature (ie: add new columns [E, I, J, H, F, G, 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For each color value, we’ll assign 1 to the feature column for which is the correct color and 0 to the others </a:t>
            </a:r>
            <a:endParaRPr/>
          </a:p>
        </p:txBody>
      </p:sp>
      <p:graphicFrame>
        <p:nvGraphicFramePr>
          <p:cNvPr id="114" name="Google Shape;114;p17"/>
          <p:cNvGraphicFramePr/>
          <p:nvPr/>
        </p:nvGraphicFramePr>
        <p:xfrm>
          <a:off x="5612350" y="913175"/>
          <a:ext cx="3000000" cy="3000000"/>
        </p:xfrm>
        <a:graphic>
          <a:graphicData uri="http://schemas.openxmlformats.org/drawingml/2006/table">
            <a:tbl>
              <a:tblPr>
                <a:noFill/>
                <a:tableStyleId>{7C941287-C071-4F1F-B691-90A4E3244974}</a:tableStyleId>
              </a:tblPr>
              <a:tblGrid>
                <a:gridCol w="2531975"/>
              </a:tblGrid>
              <a:tr h="381000">
                <a:tc>
                  <a:txBody>
                    <a:bodyPr/>
                    <a:lstStyle/>
                    <a:p>
                      <a:pPr indent="0" lvl="0" marL="0" rtl="0" algn="ctr">
                        <a:spcBef>
                          <a:spcPts val="0"/>
                        </a:spcBef>
                        <a:spcAft>
                          <a:spcPts val="0"/>
                        </a:spcAft>
                        <a:buNone/>
                      </a:pPr>
                      <a:r>
                        <a:rPr lang="en"/>
                        <a:t>Diamond Color</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D</a:t>
                      </a:r>
                      <a:endParaRPr/>
                    </a:p>
                  </a:txBody>
                  <a:tcPr marT="91425" marB="91425" marR="91425" marL="91425"/>
                </a:tc>
              </a:tr>
              <a:tr h="381000">
                <a:tc>
                  <a:txBody>
                    <a:bodyPr/>
                    <a:lstStyle/>
                    <a:p>
                      <a:pPr indent="0" lvl="0" marL="0" rtl="0" algn="ctr">
                        <a:spcBef>
                          <a:spcPts val="0"/>
                        </a:spcBef>
                        <a:spcAft>
                          <a:spcPts val="0"/>
                        </a:spcAft>
                        <a:buNone/>
                      </a:pPr>
                      <a:r>
                        <a:rPr lang="en"/>
                        <a:t>G</a:t>
                      </a:r>
                      <a:endParaRPr/>
                    </a:p>
                  </a:txBody>
                  <a:tcPr marT="91425" marB="91425" marR="91425" marL="91425"/>
                </a:tc>
              </a:tr>
              <a:tr h="381000">
                <a:tc>
                  <a:txBody>
                    <a:bodyPr/>
                    <a:lstStyle/>
                    <a:p>
                      <a:pPr indent="0" lvl="0" marL="0" rtl="0" algn="ctr">
                        <a:spcBef>
                          <a:spcPts val="0"/>
                        </a:spcBef>
                        <a:spcAft>
                          <a:spcPts val="0"/>
                        </a:spcAft>
                        <a:buNone/>
                      </a:pPr>
                      <a:r>
                        <a:rPr lang="en"/>
                        <a:t>H</a:t>
                      </a:r>
                      <a:endParaRPr/>
                    </a:p>
                  </a:txBody>
                  <a:tcPr marT="91425" marB="91425" marR="91425" marL="91425"/>
                </a:tc>
              </a:tr>
            </a:tbl>
          </a:graphicData>
        </a:graphic>
      </p:graphicFrame>
      <p:graphicFrame>
        <p:nvGraphicFramePr>
          <p:cNvPr id="115" name="Google Shape;115;p17"/>
          <p:cNvGraphicFramePr/>
          <p:nvPr/>
        </p:nvGraphicFramePr>
        <p:xfrm>
          <a:off x="5432225" y="3023875"/>
          <a:ext cx="3000000" cy="3000000"/>
        </p:xfrm>
        <a:graphic>
          <a:graphicData uri="http://schemas.openxmlformats.org/drawingml/2006/table">
            <a:tbl>
              <a:tblPr>
                <a:noFill/>
                <a:tableStyleId>{7C941287-C071-4F1F-B691-90A4E3244974}</a:tableStyleId>
              </a:tblPr>
              <a:tblGrid>
                <a:gridCol w="413175"/>
                <a:gridCol w="413175"/>
                <a:gridCol w="413175"/>
                <a:gridCol w="413175"/>
                <a:gridCol w="413175"/>
                <a:gridCol w="413175"/>
                <a:gridCol w="413175"/>
              </a:tblGrid>
              <a:tr h="475125">
                <a:tc>
                  <a:txBody>
                    <a:bodyPr/>
                    <a:lstStyle/>
                    <a:p>
                      <a:pPr indent="0" lvl="0" marL="0" rtl="0" algn="l">
                        <a:spcBef>
                          <a:spcPts val="0"/>
                        </a:spcBef>
                        <a:spcAft>
                          <a:spcPts val="0"/>
                        </a:spcAft>
                        <a:buNone/>
                      </a:pPr>
                      <a:r>
                        <a:rPr lang="en"/>
                        <a:t>E</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I</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J</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H</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F</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G</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D</a:t>
                      </a:r>
                      <a:endParaRPr/>
                    </a:p>
                  </a:txBody>
                  <a:tcPr marT="91425" marB="91425" marR="91425" marL="91425">
                    <a:solidFill>
                      <a:schemeClr val="lt2"/>
                    </a:solidFill>
                  </a:tcPr>
                </a:tc>
              </a:tr>
              <a:tr h="3962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b="1" lang="en">
                          <a:solidFill>
                            <a:srgbClr val="1155CC"/>
                          </a:solidFill>
                        </a:rPr>
                        <a:t>1</a:t>
                      </a:r>
                      <a:endParaRPr/>
                    </a:p>
                  </a:txBody>
                  <a:tcPr marT="91425" marB="91425" marR="91425" marL="91425"/>
                </a:tc>
              </a:tr>
              <a:tr h="3962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b="1" lang="en">
                          <a:solidFill>
                            <a:srgbClr val="1155CC"/>
                          </a:solidFill>
                        </a:rPr>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962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b="1" lang="en">
                          <a:solidFill>
                            <a:srgbClr val="1155CC"/>
                          </a:solidFill>
                        </a:rPr>
                        <a:t>1</a:t>
                      </a:r>
                      <a:endParaRPr b="1">
                        <a:solidFill>
                          <a:srgbClr val="1155CC"/>
                        </a:solidFill>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
        <p:nvSpPr>
          <p:cNvPr id="116" name="Google Shape;116;p17"/>
          <p:cNvSpPr/>
          <p:nvPr/>
        </p:nvSpPr>
        <p:spPr>
          <a:xfrm>
            <a:off x="6701325" y="2578100"/>
            <a:ext cx="354000" cy="365700"/>
          </a:xfrm>
          <a:prstGeom prst="downArrow">
            <a:avLst>
              <a:gd fmla="val 50000" name="adj1"/>
              <a:gd fmla="val 50000" name="adj2"/>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2160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Mapping: One hot encoding</a:t>
            </a:r>
            <a:endParaRPr/>
          </a:p>
        </p:txBody>
      </p:sp>
      <p:sp>
        <p:nvSpPr>
          <p:cNvPr id="122" name="Google Shape;122;p18"/>
          <p:cNvSpPr txBox="1"/>
          <p:nvPr>
            <p:ph idx="1" type="body"/>
          </p:nvPr>
        </p:nvSpPr>
        <p:spPr>
          <a:xfrm>
            <a:off x="729450" y="2078875"/>
            <a:ext cx="2007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transforming the nominal features, make sure to drop the original column! (color in this case)</a:t>
            </a:r>
            <a:endParaRPr/>
          </a:p>
        </p:txBody>
      </p:sp>
      <p:pic>
        <p:nvPicPr>
          <p:cNvPr id="123" name="Google Shape;123;p18"/>
          <p:cNvPicPr preferRelativeResize="0"/>
          <p:nvPr/>
        </p:nvPicPr>
        <p:blipFill>
          <a:blip r:embed="rId3">
            <a:alphaModFix/>
          </a:blip>
          <a:stretch>
            <a:fillRect/>
          </a:stretch>
        </p:blipFill>
        <p:spPr>
          <a:xfrm>
            <a:off x="3096750" y="617700"/>
            <a:ext cx="5574049" cy="437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1535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Mapping: One hot encoding</a:t>
            </a:r>
            <a:endParaRPr/>
          </a:p>
        </p:txBody>
      </p:sp>
      <p:sp>
        <p:nvSpPr>
          <p:cNvPr id="129" name="Google Shape;129;p19"/>
          <p:cNvSpPr txBox="1"/>
          <p:nvPr>
            <p:ph idx="1" type="body"/>
          </p:nvPr>
        </p:nvSpPr>
        <p:spPr>
          <a:xfrm>
            <a:off x="729450" y="2618950"/>
            <a:ext cx="1535700" cy="212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can also be accomplished with the pandas function “get_dummies” but </a:t>
            </a:r>
            <a:r>
              <a:rPr b="1" lang="en"/>
              <a:t>it only works for string values</a:t>
            </a:r>
            <a:endParaRPr b="1"/>
          </a:p>
        </p:txBody>
      </p:sp>
      <p:pic>
        <p:nvPicPr>
          <p:cNvPr id="130" name="Google Shape;130;p19"/>
          <p:cNvPicPr preferRelativeResize="0"/>
          <p:nvPr/>
        </p:nvPicPr>
        <p:blipFill>
          <a:blip r:embed="rId3">
            <a:alphaModFix/>
          </a:blip>
          <a:stretch>
            <a:fillRect/>
          </a:stretch>
        </p:blipFill>
        <p:spPr>
          <a:xfrm>
            <a:off x="2539093" y="1253075"/>
            <a:ext cx="6282058" cy="3654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a:t>
            </a:r>
            <a:r>
              <a:rPr lang="en"/>
              <a:t>Imputation</a:t>
            </a:r>
            <a:r>
              <a:rPr lang="en"/>
              <a:t> with Sklearn</a:t>
            </a:r>
            <a:endParaRPr/>
          </a:p>
        </p:txBody>
      </p:sp>
      <p:sp>
        <p:nvSpPr>
          <p:cNvPr id="136" name="Google Shape;136;p20"/>
          <p:cNvSpPr txBox="1"/>
          <p:nvPr>
            <p:ph idx="1" type="body"/>
          </p:nvPr>
        </p:nvSpPr>
        <p:spPr>
          <a:xfrm>
            <a:off x="729450" y="2078875"/>
            <a:ext cx="6620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We’ve already seen these in class examples, but Sklearn is the library we use to impute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Let’s put together everything that we’ve learned to get our ‘ratings’ column in the ‘netflix_titles’ dataset ready to be used for either machine </a:t>
            </a:r>
            <a:r>
              <a:rPr lang="en"/>
              <a:t>learning training or evaluation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Imputation with Sklearn</a:t>
            </a:r>
            <a:endParaRPr/>
          </a:p>
        </p:txBody>
      </p:sp>
      <p:sp>
        <p:nvSpPr>
          <p:cNvPr id="142" name="Google Shape;142;p21"/>
          <p:cNvSpPr txBox="1"/>
          <p:nvPr>
            <p:ph idx="1" type="body"/>
          </p:nvPr>
        </p:nvSpPr>
        <p:spPr>
          <a:xfrm>
            <a:off x="813975" y="2090675"/>
            <a:ext cx="6535500" cy="29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we’ll need to fill in missing rating values</a:t>
            </a:r>
            <a:endParaRPr/>
          </a:p>
          <a:p>
            <a:pPr indent="0" lvl="0" marL="0" rtl="0" algn="l">
              <a:spcBef>
                <a:spcPts val="1200"/>
              </a:spcBef>
              <a:spcAft>
                <a:spcPts val="0"/>
              </a:spcAft>
              <a:buNone/>
            </a:pPr>
            <a:r>
              <a:rPr lang="en"/>
              <a:t>KNN looks at ‘k’ nearby values (or neighbors) to try to impute missing values.</a:t>
            </a:r>
            <a:endParaRPr/>
          </a:p>
          <a:p>
            <a:pPr indent="0" lvl="0" marL="0" rtl="0" algn="l">
              <a:spcBef>
                <a:spcPts val="1200"/>
              </a:spcBef>
              <a:spcAft>
                <a:spcPts val="0"/>
              </a:spcAft>
              <a:buNone/>
            </a:pPr>
            <a:r>
              <a:rPr lang="en"/>
              <a:t>We’ll order or group our rows by director</a:t>
            </a:r>
            <a:endParaRPr/>
          </a:p>
          <a:p>
            <a:pPr indent="0" lvl="0" marL="0" rtl="0" algn="l">
              <a:spcBef>
                <a:spcPts val="1200"/>
              </a:spcBef>
              <a:spcAft>
                <a:spcPts val="0"/>
              </a:spcAft>
              <a:buNone/>
            </a:pPr>
            <a:r>
              <a:rPr lang="en"/>
              <a:t>We’re going to assume that movies by the same director have similar ratings </a:t>
            </a:r>
            <a:endParaRPr/>
          </a:p>
          <a:p>
            <a:pPr indent="-311150" lvl="0" marL="457200" rtl="0" algn="l">
              <a:spcBef>
                <a:spcPts val="1200"/>
              </a:spcBef>
              <a:spcAft>
                <a:spcPts val="0"/>
              </a:spcAft>
              <a:buSzPts val="1300"/>
              <a:buChar char="●"/>
            </a:pPr>
            <a:r>
              <a:rPr lang="en"/>
              <a:t>Quentin Tarantino movies are usual R or NC-17</a:t>
            </a:r>
            <a:endParaRPr/>
          </a:p>
          <a:p>
            <a:pPr indent="-311150" lvl="0" marL="457200" rtl="0" algn="l">
              <a:spcBef>
                <a:spcPts val="0"/>
              </a:spcBef>
              <a:spcAft>
                <a:spcPts val="0"/>
              </a:spcAft>
              <a:buSzPts val="1300"/>
              <a:buChar char="●"/>
            </a:pPr>
            <a:r>
              <a:rPr lang="en"/>
              <a:t>Steven Spielberg movies are usually PG or PG-13</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