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8"/>
  </p:notesMasterIdLst>
  <p:handoutMasterIdLst>
    <p:handoutMasterId r:id="rId9"/>
  </p:handoutMasterIdLst>
  <p:sldIdLst>
    <p:sldId id="258" r:id="rId2"/>
    <p:sldId id="260" r:id="rId3"/>
    <p:sldId id="259" r:id="rId4"/>
    <p:sldId id="400" r:id="rId5"/>
    <p:sldId id="401" r:id="rId6"/>
    <p:sldId id="399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charset="0"/>
        <a:ea typeface="Arial Unicode MS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0"/>
    <p:restoredTop sz="88411"/>
  </p:normalViewPr>
  <p:slideViewPr>
    <p:cSldViewPr>
      <p:cViewPr>
        <p:scale>
          <a:sx n="50" d="100"/>
          <a:sy n="50" d="100"/>
        </p:scale>
        <p:origin x="1704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AD0C5D33-D889-6D4F-984D-C011EBCF881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7BDB13-93DE-E942-B62D-420F23B689E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CAAE9FB-F0B2-3140-8D60-BCDD2A9DBAB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C6888BDA-6510-AD42-83A7-F0E1A43E2CE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1181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6C540-4487-064B-9DD3-0EBA12B7F6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507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3ED6F-3C8B-5647-BA7E-CE2259AA42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4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fld id="{340EE8B3-4879-6E43-9524-F43B5211D0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519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5E890-ABA8-2E45-B51C-A4312C99CB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995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E9CD-DB2B-3E43-ACC0-096D4EAE8BA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7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AC68F-A83A-6047-BBBB-81E0DF4AA19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465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BC6CC-1DFB-FB4A-8716-F2F3E1C3EE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92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D29E8-F1C3-6644-BA92-EA1AA111E3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583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9FE1F-30AA-8346-96FD-BD6AE53C5A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8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818A1-10BE-E34A-8B81-5FBF7C1FAB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153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C1740-A8D4-9847-A325-F6485BA7D3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8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DF06183-0595-8F48-802C-A89681FB9B1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0" r:id="rId3"/>
    <p:sldLayoutId id="2147483879" r:id="rId4"/>
    <p:sldLayoutId id="2147483880" r:id="rId5"/>
    <p:sldLayoutId id="2147483881" r:id="rId6"/>
    <p:sldLayoutId id="2147483871" r:id="rId7"/>
    <p:sldLayoutId id="2147483872" r:id="rId8"/>
    <p:sldLayoutId id="2147483873" r:id="rId9"/>
    <p:sldLayoutId id="2147483882" r:id="rId10"/>
    <p:sldLayoutId id="2147483874" r:id="rId11"/>
    <p:sldLayoutId id="214748388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ickabadi@aut.ac.ir" TargetMode="External"/><Relationship Id="rId2" Type="http://schemas.openxmlformats.org/officeDocument/2006/relationships/hyperlink" Target="http://ceit.aut.ac.ir/cour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endParaRPr lang="en-US" altLang="x-none" dirty="0" smtClean="0">
              <a:ea typeface="ＭＳ Ｐゴシック" charset="-128"/>
            </a:endParaRPr>
          </a:p>
          <a:p>
            <a:pPr eaLnBrk="1" hangingPunct="1"/>
            <a:r>
              <a:rPr lang="en-US" altLang="x-none" dirty="0" smtClean="0">
                <a:ea typeface="ＭＳ Ｐゴシック" charset="-128"/>
              </a:rPr>
              <a:t>Lecture </a:t>
            </a:r>
            <a:r>
              <a:rPr lang="en-US" altLang="x-none" dirty="0">
                <a:ea typeface="ＭＳ Ｐゴシック" charset="-128"/>
              </a:rPr>
              <a:t>1: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5E8F-41A0-1048-845F-A08BBD7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A5D3-EB9F-4F43-BFCF-4E403637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A. </a:t>
            </a:r>
            <a:r>
              <a:rPr lang="en-US" dirty="0" err="1" smtClean="0"/>
              <a:t>Nickabadi</a:t>
            </a:r>
            <a:endParaRPr lang="en-US" dirty="0"/>
          </a:p>
          <a:p>
            <a:r>
              <a:rPr lang="en-US" dirty="0"/>
              <a:t>TAs: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Time</a:t>
            </a:r>
            <a:r>
              <a:rPr lang="en-US" dirty="0"/>
              <a:t>: </a:t>
            </a:r>
            <a:r>
              <a:rPr lang="en-US" dirty="0" smtClean="0"/>
              <a:t>Saturday Monday 10:45-12:15</a:t>
            </a: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  <a:sym typeface="Wingdings"/>
              </a:rPr>
              <a:t>TA Classes: </a:t>
            </a:r>
            <a:r>
              <a:rPr lang="en-US" dirty="0" smtClean="0"/>
              <a:t>Saturday 12:15 – 12:45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  <a:sym typeface="Wingdings"/>
              </a:rPr>
              <a:t> 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  <a:sym typeface="Wingdings"/>
            </a:endParaRPr>
          </a:p>
          <a:p>
            <a:r>
              <a:rPr lang="en-US" dirty="0">
                <a:ea typeface="ＭＳ Ｐゴシック" charset="0"/>
                <a:sym typeface="Wingdings"/>
              </a:rPr>
              <a:t>Class webpage: </a:t>
            </a:r>
            <a:r>
              <a:rPr lang="en-US" dirty="0">
                <a:ea typeface="ＭＳ Ｐゴシック" charset="0"/>
                <a:sym typeface="Wingdings"/>
                <a:hlinkClick r:id="rId2"/>
              </a:rPr>
              <a:t>http</a:t>
            </a:r>
            <a:r>
              <a:rPr lang="en-US" dirty="0" smtClean="0">
                <a:ea typeface="ＭＳ Ｐゴシック" charset="0"/>
                <a:sym typeface="Wingdings"/>
                <a:hlinkClick r:id="rId2"/>
              </a:rPr>
              <a:t>://ceit.aut.ac.ir/courses/</a:t>
            </a:r>
            <a:endParaRPr lang="en-US" dirty="0">
              <a:ea typeface="ＭＳ Ｐゴシック" charset="0"/>
              <a:sym typeface="Wingdings"/>
            </a:endParaRPr>
          </a:p>
          <a:p>
            <a:r>
              <a:rPr lang="en-US" dirty="0" smtClean="0">
                <a:ea typeface="ＭＳ Ｐゴシック" charset="0"/>
                <a:sym typeface="Wingdings"/>
              </a:rPr>
              <a:t>Office hours: Saturday 13:30 – 15:00</a:t>
            </a:r>
          </a:p>
          <a:p>
            <a:r>
              <a:rPr lang="en-US" dirty="0" smtClean="0">
                <a:ea typeface="ＭＳ Ｐゴシック" charset="0"/>
                <a:sym typeface="Wingdings"/>
              </a:rPr>
              <a:t>Email: </a:t>
            </a:r>
            <a:r>
              <a:rPr lang="en-US" dirty="0" smtClean="0">
                <a:ea typeface="ＭＳ Ｐゴシック" charset="0"/>
                <a:sym typeface="Wingdings"/>
                <a:hlinkClick r:id="rId3"/>
              </a:rPr>
              <a:t>nickabadi@aut.ac.ir</a:t>
            </a:r>
            <a:endParaRPr lang="en-US" dirty="0" smtClean="0">
              <a:ea typeface="ＭＳ Ｐゴシック" charset="0"/>
              <a:sym typeface="Wingdings"/>
            </a:endParaRPr>
          </a:p>
          <a:p>
            <a:r>
              <a:rPr lang="en-US" dirty="0" smtClean="0">
                <a:ea typeface="ＭＳ Ｐゴシック" charset="0"/>
                <a:sym typeface="Wingdings"/>
              </a:rPr>
              <a:t>Phone: +98-21-6454-2743</a:t>
            </a:r>
            <a:endParaRPr lang="en-US" dirty="0">
              <a:ea typeface="ＭＳ Ｐゴシック" charset="0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EF66-C8C7-5042-BE1E-ABA3D4C3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890-ABA8-2E45-B51C-A4312C99CBA1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747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9F5-0776-C347-8E73-84D88A96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the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E1E3-86A9-4744-ABC1-11136D1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890-ABA8-2E45-B51C-A4312C99CBA1}" type="slidenum">
              <a:rPr lang="en-US" altLang="x-none" smtClean="0"/>
              <a:pPr/>
              <a:t>3</a:t>
            </a:fld>
            <a:endParaRPr lang="en-US" alt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8238-D583-A74B-B88E-B5D9E556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work:</a:t>
            </a:r>
          </a:p>
          <a:p>
            <a:pPr lvl="1"/>
            <a:r>
              <a:rPr lang="en-US" sz="2800" dirty="0" smtClean="0"/>
              <a:t>4-6 problem </a:t>
            </a:r>
            <a:r>
              <a:rPr lang="en-US" sz="2800" dirty="0"/>
              <a:t>sets </a:t>
            </a:r>
            <a:r>
              <a:rPr lang="en-US" sz="2800" dirty="0" smtClean="0"/>
              <a:t>(2/20)</a:t>
            </a:r>
            <a:endParaRPr lang="en-US" sz="2800" dirty="0"/>
          </a:p>
          <a:p>
            <a:pPr lvl="1"/>
            <a:r>
              <a:rPr lang="en-US" sz="2800" dirty="0"/>
              <a:t>3 programming </a:t>
            </a:r>
            <a:r>
              <a:rPr lang="en-US" sz="2800" dirty="0" smtClean="0"/>
              <a:t>assignments (4/20)</a:t>
            </a:r>
          </a:p>
          <a:p>
            <a:pPr lvl="1"/>
            <a:r>
              <a:rPr lang="en-US" sz="2800" dirty="0" smtClean="0"/>
              <a:t>Final </a:t>
            </a:r>
            <a:r>
              <a:rPr lang="en-US" sz="2800" dirty="0"/>
              <a:t>exam: </a:t>
            </a:r>
            <a:r>
              <a:rPr lang="en-US" sz="2800" dirty="0" smtClean="0"/>
              <a:t>(9/20)</a:t>
            </a:r>
          </a:p>
          <a:p>
            <a:pPr lvl="1"/>
            <a:r>
              <a:rPr lang="en-US" sz="2800" dirty="0" smtClean="0"/>
              <a:t>Midterm (5/20)</a:t>
            </a:r>
            <a:endParaRPr lang="en-US" sz="2800" dirty="0"/>
          </a:p>
          <a:p>
            <a:r>
              <a:rPr lang="en-US" dirty="0" smtClean="0"/>
              <a:t>Bonus points:</a:t>
            </a:r>
          </a:p>
          <a:p>
            <a:pPr lvl="1"/>
            <a:r>
              <a:rPr lang="en-US" dirty="0" smtClean="0"/>
              <a:t>Class participation</a:t>
            </a:r>
          </a:p>
          <a:p>
            <a:pPr lvl="1"/>
            <a:r>
              <a:rPr lang="en-US" dirty="0" smtClean="0"/>
              <a:t>Research works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1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[IIR]</a:t>
            </a:r>
            <a:r>
              <a:rPr lang="en-US" i="1" dirty="0" smtClean="0"/>
              <a:t>: Introduction </a:t>
            </a:r>
            <a:r>
              <a:rPr lang="en-US" i="1" dirty="0"/>
              <a:t>to Information Retrieval</a:t>
            </a:r>
            <a:r>
              <a:rPr lang="en-US" dirty="0"/>
              <a:t>, by C. Manning, P. </a:t>
            </a:r>
            <a:r>
              <a:rPr lang="en-US" dirty="0" err="1"/>
              <a:t>Raghavan</a:t>
            </a:r>
            <a:r>
              <a:rPr lang="en-US" dirty="0"/>
              <a:t>, and H. </a:t>
            </a:r>
            <a:r>
              <a:rPr lang="en-US" dirty="0" err="1"/>
              <a:t>Schütze</a:t>
            </a:r>
            <a:r>
              <a:rPr lang="en-US" dirty="0"/>
              <a:t> (Cambridge University Press, 2008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890-ABA8-2E45-B51C-A4312C99CBA1}" type="slidenum">
              <a:rPr lang="en-US" altLang="x-none" smtClean="0"/>
              <a:pPr/>
              <a:t>4</a:t>
            </a:fld>
            <a:endParaRPr lang="en-US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4294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Other useful references:</a:t>
            </a:r>
            <a:endParaRPr lang="en-US" b="1" dirty="0"/>
          </a:p>
          <a:p>
            <a:r>
              <a:rPr lang="en-US" sz="2400" b="1" i="1" dirty="0"/>
              <a:t>(MG)</a:t>
            </a:r>
            <a:r>
              <a:rPr lang="en-US" sz="2400" dirty="0"/>
              <a:t> </a:t>
            </a:r>
            <a:r>
              <a:rPr lang="en-US" sz="2400" i="1" dirty="0"/>
              <a:t>Managing Gigabytes</a:t>
            </a:r>
            <a:r>
              <a:rPr lang="en-US" sz="2400" dirty="0"/>
              <a:t>, by I. Witten, A. Moffat, and T. Bell.</a:t>
            </a:r>
          </a:p>
          <a:p>
            <a:r>
              <a:rPr lang="en-US" sz="2400" b="1" i="1" dirty="0"/>
              <a:t>(IRAH)</a:t>
            </a:r>
            <a:r>
              <a:rPr lang="en-US" sz="2400" dirty="0"/>
              <a:t> </a:t>
            </a:r>
            <a:r>
              <a:rPr lang="en-US" sz="2400" i="1" dirty="0"/>
              <a:t>Information Retrieval: Algorithms and Heuristics</a:t>
            </a:r>
            <a:r>
              <a:rPr lang="en-US" sz="2400" dirty="0"/>
              <a:t>, by D. Grossman and O. </a:t>
            </a:r>
            <a:r>
              <a:rPr lang="en-US" sz="2400" dirty="0" err="1"/>
              <a:t>Frieder</a:t>
            </a:r>
            <a:r>
              <a:rPr lang="en-US" sz="2400" dirty="0"/>
              <a:t>.</a:t>
            </a:r>
          </a:p>
          <a:p>
            <a:r>
              <a:rPr lang="en-US" sz="2400" b="1" i="1" dirty="0"/>
              <a:t>(MIR)</a:t>
            </a:r>
            <a:r>
              <a:rPr lang="en-US" sz="2400" dirty="0"/>
              <a:t> </a:t>
            </a:r>
            <a:r>
              <a:rPr lang="en-US" sz="2400" i="1" dirty="0"/>
              <a:t>Modern Information Retrieval</a:t>
            </a:r>
            <a:r>
              <a:rPr lang="en-US" sz="2400" dirty="0"/>
              <a:t>, by R. </a:t>
            </a:r>
            <a:r>
              <a:rPr lang="en-US" sz="2400" dirty="0" err="1"/>
              <a:t>Baeza</a:t>
            </a:r>
            <a:r>
              <a:rPr lang="en-US" sz="2400" dirty="0"/>
              <a:t>-Yates and B. Ribeiro-</a:t>
            </a:r>
            <a:r>
              <a:rPr lang="en-US" sz="2400" dirty="0" err="1"/>
              <a:t>Neto</a:t>
            </a:r>
            <a:r>
              <a:rPr lang="en-US" sz="2400" dirty="0"/>
              <a:t>.</a:t>
            </a:r>
          </a:p>
          <a:p>
            <a:r>
              <a:rPr lang="en-US" sz="2400" b="1" i="1" dirty="0"/>
              <a:t>(FSNLP)</a:t>
            </a:r>
            <a:r>
              <a:rPr lang="en-US" sz="2400" dirty="0"/>
              <a:t> </a:t>
            </a:r>
            <a:r>
              <a:rPr lang="en-US" sz="2400" i="1" dirty="0"/>
              <a:t>Foundations of Statistical Natural Language Processing</a:t>
            </a:r>
            <a:r>
              <a:rPr lang="en-US" sz="2400" dirty="0"/>
              <a:t>, by C. Manning and H. </a:t>
            </a:r>
            <a:r>
              <a:rPr lang="en-US" sz="2400" dirty="0" err="1"/>
              <a:t>Schütze</a:t>
            </a:r>
            <a:r>
              <a:rPr lang="en-US" sz="2400" dirty="0"/>
              <a:t>.</a:t>
            </a:r>
          </a:p>
          <a:p>
            <a:r>
              <a:rPr lang="en-US" sz="2400" b="1" i="1" dirty="0"/>
              <a:t>(SE)</a:t>
            </a:r>
            <a:r>
              <a:rPr lang="en-US" sz="2400" dirty="0"/>
              <a:t> </a:t>
            </a:r>
            <a:r>
              <a:rPr lang="en-US" sz="2400" i="1" dirty="0"/>
              <a:t>Search Engines: Information Retrieval in Practice</a:t>
            </a:r>
            <a:r>
              <a:rPr lang="en-US" sz="2400" dirty="0"/>
              <a:t>, by B. Croft, D. Metzler, and T. </a:t>
            </a:r>
            <a:r>
              <a:rPr lang="en-US" sz="2400" dirty="0" err="1"/>
              <a:t>Strohman</a:t>
            </a:r>
            <a:r>
              <a:rPr lang="en-US" sz="2400" dirty="0"/>
              <a:t>.</a:t>
            </a:r>
          </a:p>
          <a:p>
            <a:r>
              <a:rPr lang="en-US" sz="2400" b="1" i="1" dirty="0"/>
              <a:t>(IRIE)</a:t>
            </a:r>
            <a:r>
              <a:rPr lang="en-US" sz="2400" dirty="0"/>
              <a:t> </a:t>
            </a:r>
            <a:r>
              <a:rPr lang="en-US" sz="2400" i="1" dirty="0"/>
              <a:t>Information Retrieval: Implementing and Evaluating Search Engines</a:t>
            </a:r>
            <a:r>
              <a:rPr lang="en-US" sz="2400" dirty="0"/>
              <a:t>, by S. </a:t>
            </a:r>
            <a:r>
              <a:rPr lang="en-US" sz="2400" dirty="0" err="1"/>
              <a:t>Büttcher</a:t>
            </a:r>
            <a:r>
              <a:rPr lang="en-US" sz="2400" dirty="0"/>
              <a:t>, C. Clarke, and G. Cormack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890-ABA8-2E45-B51C-A4312C99CBA1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310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hope to teach?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03400"/>
            <a:ext cx="8686800" cy="4673600"/>
          </a:xfrm>
        </p:spPr>
        <p:txBody>
          <a:bodyPr>
            <a:normAutofit/>
          </a:bodyPr>
          <a:lstStyle/>
          <a:p>
            <a:r>
              <a:rPr lang="en-US" dirty="0"/>
              <a:t>How to do efficient (fast, compact) text indexing</a:t>
            </a:r>
          </a:p>
          <a:p>
            <a:r>
              <a:rPr lang="en-US" dirty="0"/>
              <a:t>Retrieval models: Boolean, vector-space, probabilistic, and machine learning models</a:t>
            </a:r>
          </a:p>
          <a:p>
            <a:r>
              <a:rPr lang="en-US" dirty="0"/>
              <a:t>Evaluation and IR interface issues</a:t>
            </a:r>
          </a:p>
          <a:p>
            <a:r>
              <a:rPr lang="en-US" dirty="0"/>
              <a:t>Document clustering and classification</a:t>
            </a:r>
          </a:p>
          <a:p>
            <a:r>
              <a:rPr lang="en-US" dirty="0"/>
              <a:t>Search on the web, including crawling, link-based algorithms, indirect feedback, metadata, </a:t>
            </a:r>
            <a:r>
              <a:rPr lang="en-US"/>
              <a:t>and personalization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20367</TotalTime>
  <Words>308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Arial Unicode MS</vt:lpstr>
      <vt:lpstr>Calibri</vt:lpstr>
      <vt:lpstr>Lucida Sans</vt:lpstr>
      <vt:lpstr>Tahoma</vt:lpstr>
      <vt:lpstr>Times New Roman</vt:lpstr>
      <vt:lpstr>Wingdings</vt:lpstr>
      <vt:lpstr>IIR-slides</vt:lpstr>
      <vt:lpstr>PowerPoint Presentation</vt:lpstr>
      <vt:lpstr>Course logistics in brief</vt:lpstr>
      <vt:lpstr>Work for the class</vt:lpstr>
      <vt:lpstr>References</vt:lpstr>
      <vt:lpstr>References</vt:lpstr>
      <vt:lpstr>What do we hope to teach?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Ahmad</cp:lastModifiedBy>
  <cp:revision>312</cp:revision>
  <cp:lastPrinted>2011-03-28T00:24:40Z</cp:lastPrinted>
  <dcterms:created xsi:type="dcterms:W3CDTF">2011-03-24T04:42:32Z</dcterms:created>
  <dcterms:modified xsi:type="dcterms:W3CDTF">2019-09-17T05:34:05Z</dcterms:modified>
</cp:coreProperties>
</file>