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6"/>
  </p:notesMasterIdLst>
  <p:handoutMasterIdLst>
    <p:handoutMasterId r:id="rId7"/>
  </p:handoutMasterIdLst>
  <p:sldIdLst>
    <p:sldId id="258" r:id="rId2"/>
    <p:sldId id="260" r:id="rId3"/>
    <p:sldId id="259" r:id="rId4"/>
    <p:sldId id="399" r:id="rId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Arial Unicode MS" charset="0"/>
        <a:cs typeface="Arial Unicode MS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Arial Unicode MS" charset="0"/>
        <a:cs typeface="Arial Unicode MS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Arial Unicode MS" charset="0"/>
        <a:cs typeface="Arial Unicode MS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Arial Unicode MS" charset="0"/>
        <a:cs typeface="Arial Unicode MS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Arial Unicode MS" charset="0"/>
        <a:cs typeface="Arial Unicode MS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Sans" charset="0"/>
        <a:ea typeface="Arial Unicode MS" charset="0"/>
        <a:cs typeface="Arial Unicode MS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Sans" charset="0"/>
        <a:ea typeface="Arial Unicode MS" charset="0"/>
        <a:cs typeface="Arial Unicode MS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Sans" charset="0"/>
        <a:ea typeface="Arial Unicode MS" charset="0"/>
        <a:cs typeface="Arial Unicode MS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Sans" charset="0"/>
        <a:ea typeface="Arial Unicode MS" charset="0"/>
        <a:cs typeface="Arial Unicode M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B2B2"/>
    <a:srgbClr val="FF9966"/>
    <a:srgbClr val="F4F3EB"/>
    <a:srgbClr val="F0EEEB"/>
    <a:srgbClr val="00A000"/>
    <a:srgbClr val="A40508"/>
    <a:srgbClr val="A50021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0"/>
    <p:restoredTop sz="88411"/>
  </p:normalViewPr>
  <p:slideViewPr>
    <p:cSldViewPr>
      <p:cViewPr varScale="1">
        <p:scale>
          <a:sx n="112" d="100"/>
          <a:sy n="112" d="100"/>
        </p:scale>
        <p:origin x="138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AD0C5D33-D889-6D4F-984D-C011EBCF881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Lucida Sans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Lucida Sans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Lucida Sans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7BDB13-93DE-E942-B62D-420F23B689EF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8CAAE9FB-F0B2-3140-8D60-BCDD2A9DBABE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9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</a:rPr>
              <a:t>Introduction to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C6888BDA-6510-AD42-83A7-F0E1A43E2CE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118135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6C540-4487-064B-9DD3-0EBA12B7F61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507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3ED6F-3C8B-5647-BA7E-CE2259AA428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049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charset="0"/>
              </a:defRPr>
            </a:lvl1pPr>
          </a:lstStyle>
          <a:p>
            <a:fld id="{340EE8B3-4879-6E43-9524-F43B5211D04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519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5E890-ABA8-2E45-B51C-A4312C99CBA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6995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FE9CD-DB2B-3E43-ACC0-096D4EAE8BA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171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3AC68F-A83A-6047-BBBB-81E0DF4AA19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465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BC6CC-1DFB-FB4A-8716-F2F3E1C3EE3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921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D29E8-F1C3-6644-BA92-EA1AA111E36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583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9FE1F-30AA-8346-96FD-BD6AE53C5AE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786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1818A1-10BE-E34A-8B81-5FBF7C1FABC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153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4C1740-A8D4-9847-A325-F6485BA7D38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987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DF06183-0595-8F48-802C-A89681FB9B1C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0" r:id="rId3"/>
    <p:sldLayoutId id="2147483879" r:id="rId4"/>
    <p:sldLayoutId id="2147483880" r:id="rId5"/>
    <p:sldLayoutId id="2147483881" r:id="rId6"/>
    <p:sldLayoutId id="2147483871" r:id="rId7"/>
    <p:sldLayoutId id="2147483872" r:id="rId8"/>
    <p:sldLayoutId id="2147483873" r:id="rId9"/>
    <p:sldLayoutId id="2147483882" r:id="rId10"/>
    <p:sldLayoutId id="2147483874" r:id="rId11"/>
    <p:sldLayoutId id="2147483883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s276.stanford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altLang="x-none" dirty="0">
                <a:ea typeface="ＭＳ Ｐゴシック" charset="-128"/>
              </a:rPr>
              <a:t>CS276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Information Retrieval and Web Search</a:t>
            </a:r>
          </a:p>
          <a:p>
            <a:pPr eaLnBrk="1" hangingPunct="1"/>
            <a:r>
              <a:rPr lang="en-US" altLang="x-none" dirty="0">
                <a:ea typeface="ＭＳ Ｐゴシック" charset="-128"/>
              </a:rPr>
              <a:t>Christopher Manning and Pandu Nayak</a:t>
            </a:r>
          </a:p>
          <a:p>
            <a:pPr eaLnBrk="1" hangingPunct="1"/>
            <a:r>
              <a:rPr lang="en-US" altLang="x-none" dirty="0">
                <a:ea typeface="ＭＳ Ｐゴシック" charset="-128"/>
              </a:rPr>
              <a:t>Lecture 1: Introduction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5E8F-41A0-1048-845F-A08BBD79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 in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A5D3-EB9F-4F43-BFCF-4E403637C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Instructors: Christopher Manning and Pandu Nayak</a:t>
            </a:r>
          </a:p>
          <a:p>
            <a:r>
              <a:rPr lang="en-US" dirty="0"/>
              <a:t>TAs:</a:t>
            </a:r>
          </a:p>
          <a:p>
            <a:pPr lvl="1"/>
            <a:r>
              <a:rPr lang="en-US" dirty="0"/>
              <a:t>Ashwin </a:t>
            </a:r>
            <a:r>
              <a:rPr lang="en-US" dirty="0" err="1"/>
              <a:t>Paranjape</a:t>
            </a:r>
            <a:r>
              <a:rPr lang="en-US" dirty="0"/>
              <a:t> (Head TA)</a:t>
            </a:r>
          </a:p>
          <a:p>
            <a:pPr lvl="1"/>
            <a:r>
              <a:rPr lang="en-US" dirty="0"/>
              <a:t>Chris Chute</a:t>
            </a:r>
          </a:p>
          <a:p>
            <a:pPr lvl="1"/>
            <a:r>
              <a:rPr lang="en-US" dirty="0"/>
              <a:t>Fei Jia</a:t>
            </a:r>
          </a:p>
          <a:p>
            <a:pPr lvl="1"/>
            <a:r>
              <a:rPr lang="en-US" dirty="0"/>
              <a:t>Rohan Sampath</a:t>
            </a:r>
          </a:p>
          <a:p>
            <a:r>
              <a:rPr lang="en-US" dirty="0"/>
              <a:t>Time: </a:t>
            </a:r>
            <a:r>
              <a:rPr lang="en-US" dirty="0" err="1"/>
              <a:t>TuTh</a:t>
            </a:r>
            <a:r>
              <a:rPr lang="en-US" dirty="0"/>
              <a:t> 4:30–5:50, Gates B01</a:t>
            </a: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 (</a:t>
            </a: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  <a:sym typeface="Wingdings"/>
              </a:rPr>
              <a:t> SCPD video)</a:t>
            </a:r>
          </a:p>
          <a:p>
            <a:r>
              <a:rPr lang="en-US" dirty="0">
                <a:ea typeface="ＭＳ Ｐゴシック" charset="0"/>
                <a:sym typeface="Wingdings"/>
              </a:rPr>
              <a:t>Class webpage: </a:t>
            </a:r>
            <a:r>
              <a:rPr lang="en-US" dirty="0">
                <a:ea typeface="ＭＳ Ｐゴシック" charset="0"/>
                <a:sym typeface="Wingdings"/>
                <a:hlinkClick r:id="rId2"/>
              </a:rPr>
              <a:t>http://cs276.stanford.edu/</a:t>
            </a:r>
            <a:endParaRPr lang="en-US" dirty="0">
              <a:ea typeface="ＭＳ Ｐゴシック" charset="0"/>
              <a:sym typeface="Wingdings"/>
            </a:endParaRPr>
          </a:p>
          <a:p>
            <a:pPr lvl="1"/>
            <a:r>
              <a:rPr lang="en-US" dirty="0">
                <a:ea typeface="ＭＳ Ｐゴシック" charset="0"/>
                <a:sym typeface="Wingdings"/>
              </a:rPr>
              <a:t>Will have office hours, etc. (starting next week)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3EF66-C8C7-5042-BE1E-ABA3D4C3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E890-ABA8-2E45-B51C-A4312C99CBA1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747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F9F5-0776-C347-8E73-84D88A96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for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8238-D583-A74B-B88E-B5D9E556C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Required work:</a:t>
            </a:r>
          </a:p>
          <a:p>
            <a:pPr lvl="1"/>
            <a:r>
              <a:rPr lang="en-US" sz="2000" dirty="0"/>
              <a:t>2 problem sets @ 10% = 20%</a:t>
            </a:r>
          </a:p>
          <a:p>
            <a:pPr lvl="1"/>
            <a:r>
              <a:rPr lang="en-US" sz="2000" dirty="0"/>
              <a:t>3 programming assignments, 3</a:t>
            </a:r>
            <a:r>
              <a:rPr lang="en-US" sz="2000" baseline="30000" dirty="0"/>
              <a:t>rd</a:t>
            </a:r>
            <a:r>
              <a:rPr lang="en-US" sz="2000" dirty="0"/>
              <a:t> one larger than first two:</a:t>
            </a:r>
          </a:p>
          <a:p>
            <a:pPr lvl="2"/>
            <a:r>
              <a:rPr lang="en-US" dirty="0"/>
              <a:t>@ 13%, 13%, 20% = 46%</a:t>
            </a:r>
          </a:p>
          <a:p>
            <a:pPr lvl="1"/>
            <a:r>
              <a:rPr lang="en-US" sz="2000" dirty="0"/>
              <a:t>Final exam: 30%</a:t>
            </a:r>
          </a:p>
          <a:p>
            <a:pPr lvl="1"/>
            <a:r>
              <a:rPr lang="en-US" sz="2000" dirty="0"/>
              <a:t>Class participation: 4%</a:t>
            </a:r>
          </a:p>
          <a:p>
            <a:pPr lvl="2"/>
            <a:r>
              <a:rPr lang="en-US" dirty="0"/>
              <a:t>2% for (on-campus) attending guest lectures in person or (SCPD, unavoidable absences) writing reaction paragraph</a:t>
            </a:r>
          </a:p>
          <a:p>
            <a:pPr lvl="2"/>
            <a:r>
              <a:rPr lang="en-US" dirty="0"/>
              <a:t>2% for Piazza participation, mid-quarter survey completion, and/or being present and active in class</a:t>
            </a:r>
          </a:p>
          <a:p>
            <a:r>
              <a:rPr lang="en-US" sz="2400" dirty="0"/>
              <a:t>Problem sets and assignments</a:t>
            </a:r>
          </a:p>
          <a:p>
            <a:pPr lvl="1"/>
            <a:r>
              <a:rPr lang="en-US" sz="2000" dirty="0"/>
              <a:t>Due at: 4pm, either Tue (early in course) or Thu (later on)</a:t>
            </a:r>
          </a:p>
          <a:p>
            <a:pPr lvl="1"/>
            <a:r>
              <a:rPr lang="en-US" sz="2000" dirty="0"/>
              <a:t>Assignments in Python this year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3E1E3-86A9-4744-ABC1-11136D12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E890-ABA8-2E45-B51C-A4312C99CBA1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1641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hope to teach?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03400"/>
            <a:ext cx="8686800" cy="4673600"/>
          </a:xfrm>
        </p:spPr>
        <p:txBody>
          <a:bodyPr>
            <a:normAutofit/>
          </a:bodyPr>
          <a:lstStyle/>
          <a:p>
            <a:r>
              <a:rPr lang="en-US" dirty="0"/>
              <a:t>How to do efficient (fast, compact) text indexing</a:t>
            </a:r>
          </a:p>
          <a:p>
            <a:r>
              <a:rPr lang="en-US" dirty="0"/>
              <a:t>Retrieval models: Boolean, vector-space, probabilistic, and machine learning models</a:t>
            </a:r>
          </a:p>
          <a:p>
            <a:r>
              <a:rPr lang="en-US" dirty="0"/>
              <a:t>Evaluation and IR interface issues</a:t>
            </a:r>
          </a:p>
          <a:p>
            <a:r>
              <a:rPr lang="en-US" dirty="0"/>
              <a:t>Document clustering and classification</a:t>
            </a:r>
          </a:p>
          <a:p>
            <a:r>
              <a:rPr lang="en-US" dirty="0"/>
              <a:t>Search on the web, including crawling, link-based algorithms, indirect feedback, metadata, </a:t>
            </a:r>
            <a:r>
              <a:rPr lang="en-US"/>
              <a:t>and personalization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uild="p"/>
    </p:bldLst>
  </p:timing>
</p:sld>
</file>

<file path=ppt/theme/theme1.xml><?xml version="1.0" encoding="utf-8"?>
<a:theme xmlns:a="http://schemas.openxmlformats.org/drawingml/2006/main" name="IIR-slides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IIR-slides.pot</Template>
  <TotalTime>20326</TotalTime>
  <Words>237</Words>
  <Application>Microsoft Macintosh PowerPoint</Application>
  <PresentationFormat>On-screen Show (4:3)</PresentationFormat>
  <Paragraphs>35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Lucida Sans</vt:lpstr>
      <vt:lpstr>Tahoma</vt:lpstr>
      <vt:lpstr>Times New Roman</vt:lpstr>
      <vt:lpstr>Wingdings</vt:lpstr>
      <vt:lpstr>IIR-slides</vt:lpstr>
      <vt:lpstr>PowerPoint Presentation</vt:lpstr>
      <vt:lpstr>Course logistics in brief</vt:lpstr>
      <vt:lpstr>Work for the class</vt:lpstr>
      <vt:lpstr>What do we hope to teach?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Christopher Manning</cp:lastModifiedBy>
  <cp:revision>308</cp:revision>
  <cp:lastPrinted>2011-03-28T00:24:40Z</cp:lastPrinted>
  <dcterms:created xsi:type="dcterms:W3CDTF">2011-03-24T04:42:32Z</dcterms:created>
  <dcterms:modified xsi:type="dcterms:W3CDTF">2019-04-04T03:24:55Z</dcterms:modified>
</cp:coreProperties>
</file>