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60"/>
  </p:notesMasterIdLst>
  <p:handoutMasterIdLst>
    <p:handoutMasterId r:id="rId61"/>
  </p:handoutMasterIdLst>
  <p:sldIdLst>
    <p:sldId id="258" r:id="rId2"/>
    <p:sldId id="373" r:id="rId3"/>
    <p:sldId id="361" r:id="rId4"/>
    <p:sldId id="375" r:id="rId5"/>
    <p:sldId id="378" r:id="rId6"/>
    <p:sldId id="377" r:id="rId7"/>
    <p:sldId id="379" r:id="rId8"/>
    <p:sldId id="385" r:id="rId9"/>
    <p:sldId id="374" r:id="rId10"/>
    <p:sldId id="380" r:id="rId11"/>
    <p:sldId id="310" r:id="rId12"/>
    <p:sldId id="383" r:id="rId13"/>
    <p:sldId id="381" r:id="rId14"/>
    <p:sldId id="311" r:id="rId15"/>
    <p:sldId id="312" r:id="rId16"/>
    <p:sldId id="313" r:id="rId17"/>
    <p:sldId id="398" r:id="rId18"/>
    <p:sldId id="388" r:id="rId19"/>
    <p:sldId id="389" r:id="rId20"/>
    <p:sldId id="390" r:id="rId21"/>
    <p:sldId id="391" r:id="rId22"/>
    <p:sldId id="393" r:id="rId23"/>
    <p:sldId id="394" r:id="rId24"/>
    <p:sldId id="395" r:id="rId25"/>
    <p:sldId id="396" r:id="rId26"/>
    <p:sldId id="397" r:id="rId27"/>
    <p:sldId id="315" r:id="rId28"/>
    <p:sldId id="384" r:id="rId29"/>
    <p:sldId id="319" r:id="rId30"/>
    <p:sldId id="320" r:id="rId31"/>
    <p:sldId id="321" r:id="rId32"/>
    <p:sldId id="322" r:id="rId33"/>
    <p:sldId id="323" r:id="rId34"/>
    <p:sldId id="324" r:id="rId35"/>
    <p:sldId id="326" r:id="rId36"/>
    <p:sldId id="327" r:id="rId37"/>
    <p:sldId id="328" r:id="rId38"/>
    <p:sldId id="330" r:id="rId39"/>
    <p:sldId id="400" r:id="rId40"/>
    <p:sldId id="401" r:id="rId41"/>
    <p:sldId id="402" r:id="rId42"/>
    <p:sldId id="399" r:id="rId43"/>
    <p:sldId id="343" r:id="rId44"/>
    <p:sldId id="344" r:id="rId45"/>
    <p:sldId id="345" r:id="rId46"/>
    <p:sldId id="346" r:id="rId47"/>
    <p:sldId id="347" r:id="rId48"/>
    <p:sldId id="348" r:id="rId49"/>
    <p:sldId id="350" r:id="rId50"/>
    <p:sldId id="351" r:id="rId51"/>
    <p:sldId id="352" r:id="rId52"/>
    <p:sldId id="353" r:id="rId53"/>
    <p:sldId id="356" r:id="rId54"/>
    <p:sldId id="357" r:id="rId55"/>
    <p:sldId id="358" r:id="rId56"/>
    <p:sldId id="403" r:id="rId57"/>
    <p:sldId id="359" r:id="rId58"/>
    <p:sldId id="360" r:id="rId5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pitchFamily="34" charset="77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pitchFamily="34" charset="77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pitchFamily="34" charset="77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pitchFamily="34" charset="77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pitchFamily="34" charset="77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Sans" panose="020B0602030504020204" pitchFamily="34" charset="77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Sans" panose="020B0602030504020204" pitchFamily="34" charset="77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Sans" panose="020B0602030504020204" pitchFamily="34" charset="77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Sans" panose="020B0602030504020204" pitchFamily="34" charset="77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7.xml"/><Relationship Id="rId1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B3A5D1FF-E517-A145-B0A1-AA8F87C5A94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MS PGothic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53231349-B45B-F547-A7BF-BB2539F3CD4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MS PGothic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>
            <a:extLst>
              <a:ext uri="{FF2B5EF4-FFF2-40B4-BE49-F238E27FC236}">
                <a16:creationId xmlns:a16="http://schemas.microsoft.com/office/drawing/2014/main" id="{E1F9B3EB-01C0-084E-B032-8A139BF2AD4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MS PGothic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>
            <a:extLst>
              <a:ext uri="{FF2B5EF4-FFF2-40B4-BE49-F238E27FC236}">
                <a16:creationId xmlns:a16="http://schemas.microsoft.com/office/drawing/2014/main" id="{A3438746-33C5-8440-A324-C2A5992A8B2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</a:defRPr>
            </a:lvl1pPr>
          </a:lstStyle>
          <a:p>
            <a:fld id="{D5853FE7-3C7A-6C4D-A4E2-7113F6DC8E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1F580B35-7D53-2B4B-BBA9-5218ADF886A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Lucida Sans" charset="0"/>
                <a:ea typeface="MS PGothic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999CDE8F-A939-0240-8D39-7ABEB6D168F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Lucida Sans" charset="0"/>
                <a:ea typeface="MS PGothic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4EBCEF44-1CFC-4F44-AC30-2C764239E3AC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1" name="Rectangle 5">
            <a:extLst>
              <a:ext uri="{FF2B5EF4-FFF2-40B4-BE49-F238E27FC236}">
                <a16:creationId xmlns:a16="http://schemas.microsoft.com/office/drawing/2014/main" id="{7FB31902-1C5D-E540-963D-FB0837F6B61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1382" name="Rectangle 6">
            <a:extLst>
              <a:ext uri="{FF2B5EF4-FFF2-40B4-BE49-F238E27FC236}">
                <a16:creationId xmlns:a16="http://schemas.microsoft.com/office/drawing/2014/main" id="{ACA0FF03-88AC-3941-B32D-1CBBA05765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Lucida Sans" charset="0"/>
                <a:ea typeface="MS PGothic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3" name="Rectangle 7">
            <a:extLst>
              <a:ext uri="{FF2B5EF4-FFF2-40B4-BE49-F238E27FC236}">
                <a16:creationId xmlns:a16="http://schemas.microsoft.com/office/drawing/2014/main" id="{74D18AEC-6451-F14C-8D37-6213DBD9F5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C8B6D5-0212-6142-9666-6F0CD49FBEB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now virus software explicitly targeting this stuff – putting spam links into WordPress sites.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C8B6D5-0212-6142-9666-6F0CD49FBEBA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3437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7?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C8B6D5-0212-6142-9666-6F0CD49FBEBA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7354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5DB2E225-E62A-1F48-8375-332E256BC8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fld id="{9A42BB00-2D32-3D41-A943-5E708FBFA8EA}" type="slidenum">
              <a:rPr lang="en-US" altLang="en-US" sz="1200"/>
              <a:pPr eaLnBrk="1" hangingPunct="1"/>
              <a:t>24</a:t>
            </a:fld>
            <a:endParaRPr lang="en-US" altLang="en-US" sz="1200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8A430C2E-A680-F04B-91C8-583334A89D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8B54D910-BED5-7D4D-A29F-7069A85522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20622E42-CF53-0045-8039-3CB8235447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fld id="{17710D00-9B78-4348-871A-F011782B3457}" type="slidenum">
              <a:rPr lang="en-US" altLang="en-US" sz="1200"/>
              <a:pPr eaLnBrk="1" hangingPunct="1"/>
              <a:t>25</a:t>
            </a:fld>
            <a:endParaRPr lang="en-US" altLang="en-US" sz="1200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260B277D-5A9F-9B46-A7A7-6AD1AF40F2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CD36E4E-A48B-894B-9673-AAB62FF483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>
            <a:extLst>
              <a:ext uri="{FF2B5EF4-FFF2-40B4-BE49-F238E27FC236}">
                <a16:creationId xmlns:a16="http://schemas.microsoft.com/office/drawing/2014/main" id="{07A99560-CD8A-2B4D-93D0-9721588676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fld id="{93BE00A7-AB67-2B45-984E-69B204DD0725}" type="slidenum">
              <a:rPr lang="en-US" altLang="en-US" sz="1200"/>
              <a:pPr eaLnBrk="1" hangingPunct="1"/>
              <a:t>53</a:t>
            </a:fld>
            <a:endParaRPr lang="en-US" altLang="en-US" sz="1200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547E6187-C036-D848-82C5-EDD335C2C6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144D7055-AA44-F447-AC8A-2203E3CA3F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>
            <a:extLst>
              <a:ext uri="{FF2B5EF4-FFF2-40B4-BE49-F238E27FC236}">
                <a16:creationId xmlns:a16="http://schemas.microsoft.com/office/drawing/2014/main" id="{53C41A38-BB25-E940-ABB0-EE5761B17B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fld id="{388AF27C-3A01-FE4A-ADF9-3AB84516FF23}" type="slidenum">
              <a:rPr lang="en-US" altLang="en-US" sz="1200"/>
              <a:pPr eaLnBrk="1" hangingPunct="1"/>
              <a:t>54</a:t>
            </a:fld>
            <a:endParaRPr lang="en-US" altLang="en-US" sz="1200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66391AEA-D057-2041-9F6D-5B5CB187F4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B4BF8AA0-9B80-8847-8100-35A87783C1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09AC86-C036-EA42-B10A-87A38AD47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263" y="1981200"/>
            <a:ext cx="3013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sz="3600">
                <a:solidFill>
                  <a:srgbClr val="FBFCFF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Introduction 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0C529D-69D5-CF4A-A28F-5EB9B81E1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Arial Unicode MS" charset="0"/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5B0010F8-578A-E54F-9164-10A749E3C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3" y="2590800"/>
            <a:ext cx="56467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4800" b="1">
                <a:solidFill>
                  <a:srgbClr val="139CB7"/>
                </a:solidFill>
                <a:latin typeface="Calibri" panose="020F0502020204030204" pitchFamily="34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E17F3C-79F5-A24B-835E-08348D3F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99EBCE6-9197-224A-A494-8DA6C8A9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1C7C5B7-11F6-8042-9B6D-D2FFA14A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A005BA00-1DE9-424E-A58F-0538BAD64F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60379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5C9319-B949-0F4A-AB41-CDC3BBF2FF5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7371C7D-D792-B549-A42B-AB82A0FB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9F09252-24E4-7545-A88E-07A59064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AB68897-32EF-FA4F-8DD1-4229720A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DD82D9-B271-CB47-B27C-0D11F543C9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457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35C7D-3157-D342-BA7A-FEBA6B4A4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73694-A2D6-2F41-913C-8F30C0CD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FACCD-777D-7D45-88A5-C89CA8DB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484B3-021C-1840-9519-58752B41FC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800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0935A3-712D-9A4E-8ACE-4201E19FDC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4F11B8E-598F-804B-B554-F934975C6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0D69C18-2870-0D4F-8BE1-77817ACF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2EA3695-EDD9-464B-9259-0B3569C4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A26536-35DE-2044-A6C9-103E4A065B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02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7BBD1-36F7-3049-9819-48A03D651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85D70-9927-D848-862E-B60041D4A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8A01C-0C7B-1D44-B940-969C51F1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26CA98-658B-6C41-8A79-7114B06F1A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462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331904-B950-6F42-A644-C883243DD16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31EBA38A-D737-8D4F-84BC-F7644762B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1EAD6067-61E0-5D44-B83B-06BE2C12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AA77764-D00E-7D48-B695-A2E4D79C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33FCA5-6E6C-864F-9B81-592D1D6013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165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0048E5-0482-1043-92D6-0A2A861A37E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51325A70-5D06-0F44-BBC9-022872B4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5D8B224A-D59C-7648-99EA-49C42445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4976177A-DD39-714E-BC10-CEE85F65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43F81-F125-7E4E-AC84-6B5309D82F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779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6EFF5C-0EB4-C94D-99CA-08DCA24A0F3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299606CD-8F7A-FC44-B4DD-62FAB2EEA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505FE99-055F-1B44-9A35-8EB7EDF1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B11E331-7C89-1243-AAA6-98CF02C5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E27B9F-E053-6148-B5E5-8EBBD656B1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511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3DB38E1-C33C-1247-A7E7-D28D957A5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0235945-49AD-3149-8657-9FD13167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03B2264-AD08-2B43-AD72-651C9908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7D244-8D8D-8D48-B535-D255DD3F61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11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B61140E-3288-3C4C-9135-FEE8D525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9012335-B223-5F4A-8B57-610539A5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DA2F4E5-867D-3D4B-99DD-A0BFFC50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92FEA0-265D-BF49-BD1F-3AA148D877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832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15B6274-64A3-314B-B599-2780E939D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72A587B-04E5-3F4C-942A-1067F773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BCC8D3A-3F3E-4646-BC1A-9B0E7C39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A8B16A-0A48-6648-958B-1A4655B1F2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83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03DC18A-5BA2-0049-96AE-ADC655134DE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D3A58E0-9EE0-814E-9E6D-97AB347635E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C0757-20CD-A64F-9206-3036678A0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MS PGothic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CCFE0-D8D6-9344-A72E-1A6250E34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MS PGothic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18659-B32C-5F4D-9A50-680BAFFB5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7391A0B5-C094-E148-8C02-846A79AED46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6">
            <a:extLst>
              <a:ext uri="{FF2B5EF4-FFF2-40B4-BE49-F238E27FC236}">
                <a16:creationId xmlns:a16="http://schemas.microsoft.com/office/drawing/2014/main" id="{77A79321-1755-5446-A59F-3F1F699BF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ea typeface="MS PGothic" charset="0"/>
                <a:cs typeface="MS PGothic" charset="0"/>
              </a:rPr>
              <a:t>Introduction to Information Retrieval</a:t>
            </a:r>
          </a:p>
        </p:txBody>
      </p:sp>
      <p:sp>
        <p:nvSpPr>
          <p:cNvPr id="1032" name="Rectangle 7">
            <a:extLst>
              <a:ext uri="{FF2B5EF4-FFF2-40B4-BE49-F238E27FC236}">
                <a16:creationId xmlns:a16="http://schemas.microsoft.com/office/drawing/2014/main" id="{84B46DFA-F342-6F41-B365-BEA860063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ea typeface="MS PGothic" charset="0"/>
                <a:cs typeface="MS PGothic" charset="0"/>
              </a:rPr>
              <a:t> </a:t>
            </a:r>
          </a:p>
        </p:txBody>
      </p:sp>
      <p:sp>
        <p:nvSpPr>
          <p:cNvPr id="1033" name="Rectangle 8">
            <a:extLst>
              <a:ext uri="{FF2B5EF4-FFF2-40B4-BE49-F238E27FC236}">
                <a16:creationId xmlns:a16="http://schemas.microsoft.com/office/drawing/2014/main" id="{001B02B0-7C2C-874F-9A2F-694FF117D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ea typeface="MS PGothic" charset="0"/>
                <a:cs typeface="MS PGothic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2" r:id="rId3"/>
    <p:sldLayoutId id="2147484059" r:id="rId4"/>
    <p:sldLayoutId id="2147484060" r:id="rId5"/>
    <p:sldLayoutId id="2147484061" r:id="rId6"/>
    <p:sldLayoutId id="2147484053" r:id="rId7"/>
    <p:sldLayoutId id="2147484054" r:id="rId8"/>
    <p:sldLayoutId id="2147484055" r:id="rId9"/>
    <p:sldLayoutId id="2147484062" r:id="rId10"/>
    <p:sldLayoutId id="2147484056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MS PGothic" pitchFamily="34" charset="-128"/>
          <a:cs typeface="MS PGothic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MS PGothic" pitchFamily="34" charset="-128"/>
          <a:cs typeface="MS PGothic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MS PGothic" pitchFamily="34" charset="-128"/>
          <a:cs typeface="MS PGothic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MS PGothic" pitchFamily="34" charset="-128"/>
          <a:cs typeface="MS PGothic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437085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357E69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918BA3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F6E7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33337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2004.org/proceedings/docs/1p595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6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2004.org/proceedings/docs/1p309.pdf" TargetMode="External"/><Relationship Id="rId7" Type="http://schemas.openxmlformats.org/officeDocument/2006/relationships/hyperlink" Target="http://citeseerx.ist.psu.edu/viewdoc/summary?doi=10.1.1.14.6417" TargetMode="External"/><Relationship Id="rId2" Type="http://schemas.openxmlformats.org/officeDocument/2006/relationships/hyperlink" Target="http://www.cs.cornell.edu/home/kleinber/auth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2003.org/cdrom/papers/refereed/p641/xhtml/p641-mccurley.html" TargetMode="External"/><Relationship Id="rId5" Type="http://schemas.openxmlformats.org/officeDocument/2006/relationships/hyperlink" Target="http://www2003.org/cdrom/papers/refereed/p270/kamvar-270-xhtml/index.html" TargetMode="External"/><Relationship Id="rId4" Type="http://schemas.openxmlformats.org/officeDocument/2006/relationships/hyperlink" Target="http://www2004.org/proceedings/docs/1p595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ornell.edu/home/kleinber/networks-boo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027">
            <a:extLst>
              <a:ext uri="{FF2B5EF4-FFF2-40B4-BE49-F238E27FC236}">
                <a16:creationId xmlns:a16="http://schemas.microsoft.com/office/drawing/2014/main" id="{F14C37AD-D658-C140-95AF-11672EFB507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CS276</a:t>
            </a:r>
            <a:b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Information Retrieval and Web Search</a:t>
            </a:r>
          </a:p>
          <a:p>
            <a:pPr eaLnBrk="1" hangingPunct="1"/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Chris Manning and Pandu Nayak</a:t>
            </a:r>
          </a:p>
          <a:p>
            <a:pPr eaLnBrk="1" hangingPunct="1"/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Link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47961CAC-95AD-644A-8597-A92ECBCD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Our primary interest in this course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8D0B0363-730F-8749-AF77-46F08C193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Link analysis additions to IR functionality thus far based purely on text</a:t>
            </a:r>
          </a:p>
          <a:p>
            <a:pPr lvl="1"/>
            <a:r>
              <a:rPr lang="en-US" altLang="en-US" dirty="0"/>
              <a:t>Scoring and ranking</a:t>
            </a:r>
          </a:p>
          <a:p>
            <a:pPr lvl="1"/>
            <a:r>
              <a:rPr lang="en-US" altLang="en-US" dirty="0"/>
              <a:t>Link-based clustering – topical structure from links</a:t>
            </a:r>
          </a:p>
          <a:p>
            <a:pPr lvl="1"/>
            <a:r>
              <a:rPr lang="en-US" altLang="en-US" dirty="0"/>
              <a:t>Links as features in classification – documents that link to one another are likely to be on the same subject</a:t>
            </a:r>
          </a:p>
          <a:p>
            <a:r>
              <a:rPr lang="en-US" altLang="en-US" dirty="0"/>
              <a:t>Crawling</a:t>
            </a:r>
          </a:p>
          <a:p>
            <a:pPr lvl="1"/>
            <a:r>
              <a:rPr lang="en-US" altLang="en-US" dirty="0"/>
              <a:t>Based on the links seen, where do we crawl next?</a:t>
            </a:r>
          </a:p>
          <a:p>
            <a:endParaRPr lang="en-US" altLang="en-US" dirty="0"/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BEA501FF-5ACA-FE44-8C19-72BBB5BC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fld id="{34E4AEB3-EF5A-C444-9F7E-E271CEC135C4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5DC4F2BD-2370-6A4B-ADE4-46580B28EB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Web as a Directed Graph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7A3AE48A-DF03-1840-A899-B5F140D31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191000"/>
            <a:ext cx="7391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+mn-lt"/>
                <a:ea typeface="Arial Unicode MS" pitchFamily="34" charset="-128"/>
                <a:cs typeface="Arial Unicode MS" pitchFamily="34" charset="-128"/>
              </a:rPr>
              <a:t>Hypothesis 1:</a:t>
            </a:r>
            <a:r>
              <a:rPr lang="en-US" dirty="0">
                <a:latin typeface="+mn-lt"/>
                <a:ea typeface="Arial Unicode MS" pitchFamily="34" charset="-128"/>
                <a:cs typeface="Arial Unicode MS" pitchFamily="34" charset="-128"/>
              </a:rPr>
              <a:t> A hyperlink between pages denotes 		   	 a conferral of authority (quality signal)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E977CEC9-FFB4-FC46-B758-668F25711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181600"/>
            <a:ext cx="7696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+mn-lt"/>
                <a:ea typeface="Arial Unicode MS" pitchFamily="34" charset="-128"/>
                <a:cs typeface="Arial Unicode MS" pitchFamily="34" charset="-128"/>
              </a:rPr>
              <a:t>Hypothesis 2:</a:t>
            </a:r>
            <a:r>
              <a:rPr lang="en-US" dirty="0">
                <a:latin typeface="+mn-lt"/>
                <a:ea typeface="Arial Unicode MS" pitchFamily="34" charset="-128"/>
                <a:cs typeface="Arial Unicode MS" pitchFamily="34" charset="-128"/>
              </a:rPr>
              <a:t> The text in the anchor of a hyperlink on page A describes the target page B</a:t>
            </a:r>
          </a:p>
        </p:txBody>
      </p:sp>
      <p:grpSp>
        <p:nvGrpSpPr>
          <p:cNvPr id="25604" name="Group 5">
            <a:extLst>
              <a:ext uri="{FF2B5EF4-FFF2-40B4-BE49-F238E27FC236}">
                <a16:creationId xmlns:a16="http://schemas.microsoft.com/office/drawing/2014/main" id="{EE153A4F-ADE1-8D48-BBB2-300992FFBBC4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676400"/>
            <a:ext cx="6858000" cy="2438400"/>
            <a:chOff x="192" y="912"/>
            <a:chExt cx="5232" cy="1536"/>
          </a:xfrm>
        </p:grpSpPr>
        <p:sp>
          <p:nvSpPr>
            <p:cNvPr id="25606" name="Line 6">
              <a:extLst>
                <a:ext uri="{FF2B5EF4-FFF2-40B4-BE49-F238E27FC236}">
                  <a16:creationId xmlns:a16="http://schemas.microsoft.com/office/drawing/2014/main" id="{9CBEC92F-582E-6A45-81FB-B786D3DA3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680"/>
              <a:ext cx="134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7" name="Oval 7">
              <a:extLst>
                <a:ext uri="{FF2B5EF4-FFF2-40B4-BE49-F238E27FC236}">
                  <a16:creationId xmlns:a16="http://schemas.microsoft.com/office/drawing/2014/main" id="{63E1B751-B710-C148-903E-F930BF3C2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200"/>
              <a:ext cx="2064" cy="9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imes New Roman" panose="02020603050405020304" pitchFamily="18" charset="0"/>
                </a:rPr>
                <a:t>Page A</a:t>
              </a:r>
            </a:p>
          </p:txBody>
        </p:sp>
        <p:sp>
          <p:nvSpPr>
            <p:cNvPr id="25608" name="Text Box 8">
              <a:extLst>
                <a:ext uri="{FF2B5EF4-FFF2-40B4-BE49-F238E27FC236}">
                  <a16:creationId xmlns:a16="http://schemas.microsoft.com/office/drawing/2014/main" id="{ED28B125-D1A6-864F-85BF-250EE98A8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438"/>
              <a:ext cx="80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panose="02020603050405020304" pitchFamily="18" charset="0"/>
                </a:rPr>
                <a:t>hyperlink</a:t>
              </a:r>
            </a:p>
          </p:txBody>
        </p:sp>
        <p:sp>
          <p:nvSpPr>
            <p:cNvPr id="25609" name="Line 9">
              <a:extLst>
                <a:ext uri="{FF2B5EF4-FFF2-40B4-BE49-F238E27FC236}">
                  <a16:creationId xmlns:a16="http://schemas.microsoft.com/office/drawing/2014/main" id="{A7F5317F-87A3-864A-B88F-42CBB5B12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920"/>
              <a:ext cx="144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0" name="Line 10">
              <a:extLst>
                <a:ext uri="{FF2B5EF4-FFF2-40B4-BE49-F238E27FC236}">
                  <a16:creationId xmlns:a16="http://schemas.microsoft.com/office/drawing/2014/main" id="{E5D28B8D-C6C1-7442-B946-064808EF5F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960"/>
              <a:ext cx="72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1" name="Line 11">
              <a:extLst>
                <a:ext uri="{FF2B5EF4-FFF2-40B4-BE49-F238E27FC236}">
                  <a16:creationId xmlns:a16="http://schemas.microsoft.com/office/drawing/2014/main" id="{866D15A8-E8B3-B94F-AE70-A559A547C9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1824"/>
              <a:ext cx="62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2" name="Line 12">
              <a:extLst>
                <a:ext uri="{FF2B5EF4-FFF2-40B4-BE49-F238E27FC236}">
                  <a16:creationId xmlns:a16="http://schemas.microsoft.com/office/drawing/2014/main" id="{1B0D1506-2756-164E-8B67-A14D317CE5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1968"/>
              <a:ext cx="528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3" name="Line 13">
              <a:extLst>
                <a:ext uri="{FF2B5EF4-FFF2-40B4-BE49-F238E27FC236}">
                  <a16:creationId xmlns:a16="http://schemas.microsoft.com/office/drawing/2014/main" id="{0C89C9A3-6874-3049-8352-61B132CB1B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912"/>
              <a:ext cx="576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4" name="Oval 14">
              <a:extLst>
                <a:ext uri="{FF2B5EF4-FFF2-40B4-BE49-F238E27FC236}">
                  <a16:creationId xmlns:a16="http://schemas.microsoft.com/office/drawing/2014/main" id="{8D6E3A5F-B460-0D41-9A2D-465D30D1A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152"/>
              <a:ext cx="1872" cy="9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imes New Roman" panose="02020603050405020304" pitchFamily="18" charset="0"/>
                </a:rPr>
                <a:t>Page B</a:t>
              </a:r>
            </a:p>
          </p:txBody>
        </p:sp>
        <p:sp>
          <p:nvSpPr>
            <p:cNvPr id="25615" name="Text Box 15">
              <a:extLst>
                <a:ext uri="{FF2B5EF4-FFF2-40B4-BE49-F238E27FC236}">
                  <a16:creationId xmlns:a16="http://schemas.microsoft.com/office/drawing/2014/main" id="{858011D9-F124-6B4E-BDA6-38A24AA88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4" y="1566"/>
              <a:ext cx="61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Times New Roman" panose="02020603050405020304" pitchFamily="18" charset="0"/>
                </a:rPr>
                <a:t>Anchor</a:t>
              </a:r>
            </a:p>
          </p:txBody>
        </p:sp>
      </p:grpSp>
      <p:sp>
        <p:nvSpPr>
          <p:cNvPr id="25605" name="TextBox 4">
            <a:extLst>
              <a:ext uri="{FF2B5EF4-FFF2-40B4-BE49-F238E27FC236}">
                <a16:creationId xmlns:a16="http://schemas.microsoft.com/office/drawing/2014/main" id="{98B875C4-3A07-BE41-8ECB-96815B614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21.1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1020B1C4-9878-0948-9463-D18DBDC73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Assumption 1: reputed sites</a:t>
            </a:r>
          </a:p>
        </p:txBody>
      </p:sp>
      <p:sp>
        <p:nvSpPr>
          <p:cNvPr id="26626" name="Slide Number Placeholder 2">
            <a:extLst>
              <a:ext uri="{FF2B5EF4-FFF2-40B4-BE49-F238E27FC236}">
                <a16:creationId xmlns:a16="http://schemas.microsoft.com/office/drawing/2014/main" id="{87E2E1EC-1D26-7347-BED4-69AC7115D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fld id="{4B0B31E4-C26E-0940-8220-5509DFC97D59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26627" name="Picture 3" descr="PPT2430.png">
            <a:extLst>
              <a:ext uri="{FF2B5EF4-FFF2-40B4-BE49-F238E27FC236}">
                <a16:creationId xmlns:a16="http://schemas.microsoft.com/office/drawing/2014/main" id="{83DAE4F3-D331-0748-98D7-0E3CEA8A5C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8"/>
          <a:stretch/>
        </p:blipFill>
        <p:spPr bwMode="auto">
          <a:xfrm>
            <a:off x="1300162" y="1524000"/>
            <a:ext cx="654367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0D496BA-47F4-BD47-B0AD-01292E25E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334000"/>
            <a:ext cx="685800" cy="304800"/>
          </a:xfrm>
          <a:prstGeom prst="ellipse">
            <a:avLst/>
          </a:prstGeom>
          <a:noFill/>
          <a:ln w="15875">
            <a:solidFill>
              <a:srgbClr val="C00000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C74F38-CCCA-BA4D-8C9E-7C355203A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867400"/>
            <a:ext cx="1752600" cy="304800"/>
          </a:xfrm>
          <a:prstGeom prst="ellipse">
            <a:avLst/>
          </a:prstGeom>
          <a:noFill/>
          <a:ln w="15875">
            <a:solidFill>
              <a:srgbClr val="C00000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4">
            <a:extLst>
              <a:ext uri="{FF2B5EF4-FFF2-40B4-BE49-F238E27FC236}">
                <a16:creationId xmlns:a16="http://schemas.microsoft.com/office/drawing/2014/main" id="{C2A99B58-F154-8D4B-8732-B8DFE69F7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Assumption 2: annotation of target</a:t>
            </a:r>
          </a:p>
        </p:txBody>
      </p:sp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0B873593-FB37-0E4A-AA02-DB9BF736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fld id="{5AF3B49B-AA52-EE4D-99F3-F17187B4171D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13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27651" name="Picture 7" descr="PPT242B.png">
            <a:extLst>
              <a:ext uri="{FF2B5EF4-FFF2-40B4-BE49-F238E27FC236}">
                <a16:creationId xmlns:a16="http://schemas.microsoft.com/office/drawing/2014/main" id="{709FF18D-725A-434E-AAD8-251CF6330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5991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5D95B8E-BA46-7A4A-8815-2ED77F351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447800"/>
            <a:ext cx="685800" cy="304800"/>
          </a:xfrm>
          <a:prstGeom prst="ellipse">
            <a:avLst/>
          </a:prstGeom>
          <a:noFill/>
          <a:ln w="15875">
            <a:solidFill>
              <a:srgbClr val="C00000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F297A752-2EFD-A44C-8531-0E5DE29F1977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2895600"/>
            <a:ext cx="7858125" cy="4010025"/>
            <a:chOff x="643428" y="2895600"/>
            <a:chExt cx="7857143" cy="4009553"/>
          </a:xfrm>
        </p:grpSpPr>
        <p:pic>
          <p:nvPicPr>
            <p:cNvPr id="27654" name="Picture 8" descr="PPT242E.png">
              <a:extLst>
                <a:ext uri="{FF2B5EF4-FFF2-40B4-BE49-F238E27FC236}">
                  <a16:creationId xmlns:a16="http://schemas.microsoft.com/office/drawing/2014/main" id="{45D2CBBD-3011-0E44-AE84-6D0816EA6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428" y="3124200"/>
              <a:ext cx="7857143" cy="3780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Down Arrow 10">
              <a:extLst>
                <a:ext uri="{FF2B5EF4-FFF2-40B4-BE49-F238E27FC236}">
                  <a16:creationId xmlns:a16="http://schemas.microsoft.com/office/drawing/2014/main" id="{3908EB13-2555-F943-A35F-EB869A1CD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94" y="2895600"/>
              <a:ext cx="1219048" cy="15238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A000"/>
            </a:solidFill>
            <a:ln w="9525">
              <a:solidFill>
                <a:srgbClr val="406E84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Calibri" charset="0"/>
                <a:ea typeface="MS PGothic" charset="0"/>
                <a:cs typeface="MS PGothic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B29FF9F0-4F78-DC45-AFBA-46F3495EA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Anchor Text</a:t>
            </a:r>
            <a:br>
              <a:rPr lang="en-US" altLang="en-US" sz="3600"/>
            </a:br>
            <a:r>
              <a:rPr lang="en-US" altLang="en-US" sz="3600"/>
              <a:t> </a:t>
            </a:r>
            <a:r>
              <a:rPr lang="en-US" altLang="en-US" sz="2800" i="1"/>
              <a:t>WWW Worm</a:t>
            </a:r>
            <a:r>
              <a:rPr lang="en-US" altLang="en-US" sz="2800"/>
              <a:t> - McBryan [Mcbr94]</a:t>
            </a:r>
            <a:r>
              <a:rPr lang="en-US" altLang="en-US" sz="3600"/>
              <a:t> 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B7B318D3-284E-4D47-B9D3-6402A0FC2D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153400" cy="4876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For </a:t>
            </a:r>
            <a:r>
              <a:rPr lang="en-US" altLang="en-US" sz="2400" b="1" i="1" dirty="0" err="1"/>
              <a:t>ibm</a:t>
            </a:r>
            <a:r>
              <a:rPr lang="en-US" altLang="en-US" sz="2400" dirty="0"/>
              <a:t> how to distinguish between:</a:t>
            </a:r>
          </a:p>
          <a:p>
            <a:pPr lvl="1" eaLnBrk="1" hangingPunct="1"/>
            <a:r>
              <a:rPr lang="en-US" altLang="en-US" dirty="0"/>
              <a:t>IBM’</a:t>
            </a:r>
            <a:r>
              <a:rPr lang="en-US" altLang="ja-JP" dirty="0"/>
              <a:t>s home page (mostly graphical)</a:t>
            </a:r>
          </a:p>
          <a:p>
            <a:pPr lvl="1" eaLnBrk="1" hangingPunct="1"/>
            <a:r>
              <a:rPr lang="en-US" altLang="en-US" dirty="0"/>
              <a:t>IBM’</a:t>
            </a:r>
            <a:r>
              <a:rPr lang="en-US" altLang="ja-JP" dirty="0"/>
              <a:t>s copyright page (high term freq. for </a:t>
            </a:r>
            <a:r>
              <a:rPr lang="ja-JP" altLang="en-US"/>
              <a:t>‘</a:t>
            </a:r>
            <a:r>
              <a:rPr lang="en-US" altLang="ja-JP" dirty="0" err="1"/>
              <a:t>ibm</a:t>
            </a:r>
            <a:r>
              <a:rPr lang="ja-JP" altLang="en-US"/>
              <a:t>’</a:t>
            </a:r>
            <a:r>
              <a:rPr lang="en-US" altLang="ja-JP" dirty="0"/>
              <a:t>)</a:t>
            </a:r>
          </a:p>
          <a:p>
            <a:pPr lvl="1" eaLnBrk="1" hangingPunct="1"/>
            <a:r>
              <a:rPr lang="en-US" altLang="en-US" dirty="0"/>
              <a:t>Rival’</a:t>
            </a:r>
            <a:r>
              <a:rPr lang="en-US" altLang="ja-JP" dirty="0"/>
              <a:t>s spam page (arbitrarily high term freq.)</a:t>
            </a:r>
            <a:endParaRPr lang="en-US" altLang="en-US" dirty="0"/>
          </a:p>
        </p:txBody>
      </p:sp>
      <p:sp>
        <p:nvSpPr>
          <p:cNvPr id="28675" name="Rectangle 4">
            <a:extLst>
              <a:ext uri="{FF2B5EF4-FFF2-40B4-BE49-F238E27FC236}">
                <a16:creationId xmlns:a16="http://schemas.microsoft.com/office/drawing/2014/main" id="{E4397C34-BDF0-8C44-8A7B-B272B882B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029200"/>
            <a:ext cx="1828800" cy="1295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</a:rPr>
              <a:t>www.ibm.com</a:t>
            </a:r>
          </a:p>
        </p:txBody>
      </p:sp>
      <p:sp>
        <p:nvSpPr>
          <p:cNvPr id="28676" name="Text Box 5">
            <a:extLst>
              <a:ext uri="{FF2B5EF4-FFF2-40B4-BE49-F238E27FC236}">
                <a16:creationId xmlns:a16="http://schemas.microsoft.com/office/drawing/2014/main" id="{1B5DB9A9-75CC-4941-80C3-27AEAD651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267200"/>
            <a:ext cx="1003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ja-JP" altLang="en-US">
                <a:latin typeface="Times New Roman" panose="02020603050405020304" pitchFamily="18" charset="0"/>
              </a:rPr>
              <a:t>“</a:t>
            </a:r>
            <a:r>
              <a:rPr lang="en-US" altLang="ja-JP">
                <a:latin typeface="Times New Roman" panose="02020603050405020304" pitchFamily="18" charset="0"/>
              </a:rPr>
              <a:t>ibm</a:t>
            </a:r>
            <a:r>
              <a:rPr lang="ja-JP" altLang="en-US">
                <a:latin typeface="Times New Roman" panose="02020603050405020304" pitchFamily="18" charset="0"/>
              </a:rPr>
              <a:t>”</a:t>
            </a:r>
            <a:r>
              <a:rPr lang="en-US" altLang="ja-JP">
                <a:latin typeface="Times New Roman" panose="02020603050405020304" pitchFamily="18" charset="0"/>
              </a:rPr>
              <a:t> 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7" name="Text Box 6">
            <a:extLst>
              <a:ext uri="{FF2B5EF4-FFF2-40B4-BE49-F238E27FC236}">
                <a16:creationId xmlns:a16="http://schemas.microsoft.com/office/drawing/2014/main" id="{9408C04E-F58E-8E45-940E-22C9CB3CF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191000"/>
            <a:ext cx="1527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ja-JP" altLang="en-US">
                <a:latin typeface="Times New Roman" panose="02020603050405020304" pitchFamily="18" charset="0"/>
              </a:rPr>
              <a:t>“</a:t>
            </a:r>
            <a:r>
              <a:rPr lang="en-US" altLang="ja-JP">
                <a:latin typeface="Times New Roman" panose="02020603050405020304" pitchFamily="18" charset="0"/>
              </a:rPr>
              <a:t>ibm.com</a:t>
            </a:r>
            <a:r>
              <a:rPr lang="ja-JP" altLang="en-US">
                <a:latin typeface="Times New Roman" panose="02020603050405020304" pitchFamily="18" charset="0"/>
              </a:rPr>
              <a:t>”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8" name="Text Box 7">
            <a:extLst>
              <a:ext uri="{FF2B5EF4-FFF2-40B4-BE49-F238E27FC236}">
                <a16:creationId xmlns:a16="http://schemas.microsoft.com/office/drawing/2014/main" id="{A07A8D3D-D491-4643-8236-C227EAA35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114800"/>
            <a:ext cx="2433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ja-JP" altLang="en-US">
                <a:latin typeface="Times New Roman" panose="02020603050405020304" pitchFamily="18" charset="0"/>
              </a:rPr>
              <a:t>“</a:t>
            </a:r>
            <a:r>
              <a:rPr lang="en-US" altLang="ja-JP">
                <a:latin typeface="Times New Roman" panose="02020603050405020304" pitchFamily="18" charset="0"/>
              </a:rPr>
              <a:t>IBM home page</a:t>
            </a:r>
            <a:r>
              <a:rPr lang="ja-JP" altLang="en-US">
                <a:latin typeface="Times New Roman" panose="02020603050405020304" pitchFamily="18" charset="0"/>
              </a:rPr>
              <a:t>”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9" name="Line 8">
            <a:extLst>
              <a:ext uri="{FF2B5EF4-FFF2-40B4-BE49-F238E27FC236}">
                <a16:creationId xmlns:a16="http://schemas.microsoft.com/office/drawing/2014/main" id="{47F7003A-FA2C-4F47-A9E5-B7A6CEB8AF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5720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Line 9">
            <a:extLst>
              <a:ext uri="{FF2B5EF4-FFF2-40B4-BE49-F238E27FC236}">
                <a16:creationId xmlns:a16="http://schemas.microsoft.com/office/drawing/2014/main" id="{B02A0B8E-615B-9F42-A559-452A5F27DE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4495800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Text Box 10">
            <a:extLst>
              <a:ext uri="{FF2B5EF4-FFF2-40B4-BE49-F238E27FC236}">
                <a16:creationId xmlns:a16="http://schemas.microsoft.com/office/drawing/2014/main" id="{473F40BE-5796-294C-85C6-11DFF8F06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00600"/>
            <a:ext cx="3124200" cy="1187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A million pieces of anchor text with </a:t>
            </a:r>
            <a:r>
              <a:rPr lang="ja-JP" altLang="en-US">
                <a:latin typeface="Times New Roman" panose="02020603050405020304" pitchFamily="18" charset="0"/>
              </a:rPr>
              <a:t>“</a:t>
            </a:r>
            <a:r>
              <a:rPr lang="en-US" altLang="ja-JP">
                <a:latin typeface="Times New Roman" panose="02020603050405020304" pitchFamily="18" charset="0"/>
              </a:rPr>
              <a:t>ibm</a:t>
            </a:r>
            <a:r>
              <a:rPr lang="ja-JP" altLang="en-US">
                <a:latin typeface="Times New Roman" panose="02020603050405020304" pitchFamily="18" charset="0"/>
              </a:rPr>
              <a:t>”</a:t>
            </a:r>
            <a:r>
              <a:rPr lang="en-US" altLang="ja-JP">
                <a:latin typeface="Times New Roman" panose="02020603050405020304" pitchFamily="18" charset="0"/>
              </a:rPr>
              <a:t> send a strong signal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82" name="Line 11">
            <a:extLst>
              <a:ext uri="{FF2B5EF4-FFF2-40B4-BE49-F238E27FC236}">
                <a16:creationId xmlns:a16="http://schemas.microsoft.com/office/drawing/2014/main" id="{3D241381-69EE-DA43-8F71-0E96F3886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572000"/>
            <a:ext cx="1219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TextBox 4">
            <a:extLst>
              <a:ext uri="{FF2B5EF4-FFF2-40B4-BE49-F238E27FC236}">
                <a16:creationId xmlns:a16="http://schemas.microsoft.com/office/drawing/2014/main" id="{5BD736A1-859C-CC4D-A17F-44901FEA1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12969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21.1.1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00FB7858-BB0E-C249-8E0A-F8F2084B4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Indexing anchor text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B99281CB-0C9C-6C49-8801-D884DCB979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r>
              <a:rPr lang="en-US" altLang="en-US" dirty="0"/>
              <a:t>When indexing a document </a:t>
            </a:r>
            <a:r>
              <a:rPr lang="en-US" altLang="en-US" i="1" dirty="0"/>
              <a:t>D</a:t>
            </a:r>
            <a:r>
              <a:rPr lang="en-US" altLang="en-US" dirty="0"/>
              <a:t>, include (with some weight) anchor text 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(and perhaps nearby surrounding text) </a:t>
            </a:r>
            <a:r>
              <a:rPr lang="en-US" altLang="en-US" dirty="0"/>
              <a:t>from links pointing to </a:t>
            </a:r>
            <a:r>
              <a:rPr lang="en-US" altLang="en-US" i="1" dirty="0"/>
              <a:t>D</a:t>
            </a:r>
            <a:r>
              <a:rPr lang="en-US" altLang="en-US" dirty="0"/>
              <a:t>.</a:t>
            </a:r>
          </a:p>
        </p:txBody>
      </p:sp>
      <p:sp>
        <p:nvSpPr>
          <p:cNvPr id="29699" name="AutoShape 4">
            <a:extLst>
              <a:ext uri="{FF2B5EF4-FFF2-40B4-BE49-F238E27FC236}">
                <a16:creationId xmlns:a16="http://schemas.microsoft.com/office/drawing/2014/main" id="{B0BF3883-06AD-BA47-8BBF-AEEAFD202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724400"/>
            <a:ext cx="152400" cy="609600"/>
          </a:xfrm>
          <a:prstGeom prst="flowChart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29700" name="AutoShape 5">
            <a:extLst>
              <a:ext uri="{FF2B5EF4-FFF2-40B4-BE49-F238E27FC236}">
                <a16:creationId xmlns:a16="http://schemas.microsoft.com/office/drawing/2014/main" id="{8F93D740-129E-6441-8619-FB9FE491E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703" y="4503738"/>
            <a:ext cx="2057400" cy="304800"/>
          </a:xfrm>
          <a:prstGeom prst="flowChartProcess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dirty="0" err="1">
                <a:latin typeface="Rockwell" panose="02060603020205020403" pitchFamily="18" charset="77"/>
              </a:rPr>
              <a:t>www.ibm.com</a:t>
            </a:r>
            <a:endParaRPr lang="en-US" altLang="en-US" sz="1400" dirty="0">
              <a:latin typeface="Rockwell" panose="02060603020205020403" pitchFamily="18" charset="77"/>
            </a:endParaRPr>
          </a:p>
        </p:txBody>
      </p:sp>
      <p:sp>
        <p:nvSpPr>
          <p:cNvPr id="29701" name="AutoShape 6">
            <a:extLst>
              <a:ext uri="{FF2B5EF4-FFF2-40B4-BE49-F238E27FC236}">
                <a16:creationId xmlns:a16="http://schemas.microsoft.com/office/drawing/2014/main" id="{9363830A-7327-CF41-B4E6-74B1EEE4F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738" y="3076575"/>
            <a:ext cx="3138487" cy="703263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Rockwell" panose="02060603020205020403" pitchFamily="18" charset="77"/>
              </a:rPr>
              <a:t>Armonk, NY-based computer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Rockwell" panose="02060603020205020403" pitchFamily="18" charset="77"/>
              </a:rPr>
              <a:t>giant </a:t>
            </a:r>
            <a:r>
              <a:rPr lang="en-US" altLang="en-US" sz="1800" u="sng">
                <a:solidFill>
                  <a:srgbClr val="3333CC"/>
                </a:solidFill>
                <a:latin typeface="Rockwell" panose="02060603020205020403" pitchFamily="18" charset="77"/>
              </a:rPr>
              <a:t>IBM</a:t>
            </a:r>
            <a:r>
              <a:rPr lang="en-US" altLang="en-US" sz="1800">
                <a:latin typeface="Rockwell" panose="02060603020205020403" pitchFamily="18" charset="77"/>
              </a:rPr>
              <a:t> announced today</a:t>
            </a:r>
            <a:endParaRPr lang="en-US" altLang="en-US" sz="1400">
              <a:latin typeface="Rockwell" panose="02060603020205020403" pitchFamily="18" charset="77"/>
            </a:endParaRPr>
          </a:p>
        </p:txBody>
      </p:sp>
      <p:cxnSp>
        <p:nvCxnSpPr>
          <p:cNvPr id="29702" name="AutoShape 7">
            <a:extLst>
              <a:ext uri="{FF2B5EF4-FFF2-40B4-BE49-F238E27FC236}">
                <a16:creationId xmlns:a16="http://schemas.microsoft.com/office/drawing/2014/main" id="{8F7BD540-6E54-D746-8EA5-B59803B38197}"/>
              </a:ext>
            </a:extLst>
          </p:cNvPr>
          <p:cNvCxnSpPr>
            <a:cxnSpLocks noChangeShapeType="1"/>
            <a:stCxn id="29701" idx="2"/>
            <a:endCxn id="29700" idx="1"/>
          </p:cNvCxnSpPr>
          <p:nvPr/>
        </p:nvCxnSpPr>
        <p:spPr bwMode="auto">
          <a:xfrm>
            <a:off x="2897982" y="3779838"/>
            <a:ext cx="2007721" cy="876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3" name="AutoShape 8">
            <a:extLst>
              <a:ext uri="{FF2B5EF4-FFF2-40B4-BE49-F238E27FC236}">
                <a16:creationId xmlns:a16="http://schemas.microsoft.com/office/drawing/2014/main" id="{8529BDA4-8D43-1A4D-927E-167AF6C9D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146675"/>
            <a:ext cx="3429000" cy="136525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800" dirty="0">
                <a:latin typeface="Rockwell" panose="02060603020205020403" pitchFamily="18" charset="77"/>
              </a:rPr>
              <a:t>Joe</a:t>
            </a:r>
            <a:r>
              <a:rPr lang="ja-JP" altLang="en-US" sz="1800">
                <a:latin typeface="Rockwell" panose="02060603020205020403" pitchFamily="18" charset="77"/>
              </a:rPr>
              <a:t>’</a:t>
            </a:r>
            <a:r>
              <a:rPr lang="en-US" altLang="ja-JP" sz="1800" dirty="0">
                <a:latin typeface="Rockwell" panose="02060603020205020403" pitchFamily="18" charset="77"/>
              </a:rPr>
              <a:t>s computer hardware links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u="sng" dirty="0">
                <a:solidFill>
                  <a:srgbClr val="3333CC"/>
                </a:solidFill>
                <a:latin typeface="Rockwell" panose="02060603020205020403" pitchFamily="18" charset="77"/>
              </a:rPr>
              <a:t>Sun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u="sng" dirty="0">
                <a:solidFill>
                  <a:srgbClr val="3333CC"/>
                </a:solidFill>
                <a:latin typeface="Rockwell" panose="02060603020205020403" pitchFamily="18" charset="77"/>
              </a:rPr>
              <a:t>HP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u="sng" dirty="0">
                <a:solidFill>
                  <a:srgbClr val="3333CC"/>
                </a:solidFill>
                <a:latin typeface="Rockwell" panose="02060603020205020403" pitchFamily="18" charset="77"/>
              </a:rPr>
              <a:t>IBM</a:t>
            </a:r>
            <a:endParaRPr lang="en-US" altLang="en-US" sz="1400" u="sng" dirty="0">
              <a:solidFill>
                <a:srgbClr val="3333CC"/>
              </a:solidFill>
              <a:latin typeface="Rockwell" panose="02060603020205020403" pitchFamily="18" charset="77"/>
            </a:endParaRPr>
          </a:p>
        </p:txBody>
      </p:sp>
      <p:sp>
        <p:nvSpPr>
          <p:cNvPr id="29704" name="Line 9">
            <a:extLst>
              <a:ext uri="{FF2B5EF4-FFF2-40B4-BE49-F238E27FC236}">
                <a16:creationId xmlns:a16="http://schemas.microsoft.com/office/drawing/2014/main" id="{8F9930C3-3428-BF47-9AD7-330E25E543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4683124"/>
            <a:ext cx="2919248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AutoShape 10">
            <a:extLst>
              <a:ext uri="{FF2B5EF4-FFF2-40B4-BE49-F238E27FC236}">
                <a16:creationId xmlns:a16="http://schemas.microsoft.com/office/drawing/2014/main" id="{404072FC-06BB-3544-8B8E-6C94C4812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0448" y="5638800"/>
            <a:ext cx="3043237" cy="703262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 u="sng">
                <a:solidFill>
                  <a:srgbClr val="3333CC"/>
                </a:solidFill>
                <a:latin typeface="Rockwell" panose="02060603020205020403" pitchFamily="18" charset="77"/>
              </a:rPr>
              <a:t>Big Blue</a:t>
            </a:r>
            <a:r>
              <a:rPr lang="en-US" altLang="en-US" sz="1800">
                <a:solidFill>
                  <a:srgbClr val="3333CC"/>
                </a:solidFill>
                <a:latin typeface="Rockwell" panose="02060603020205020403" pitchFamily="18" charset="77"/>
              </a:rPr>
              <a:t> </a:t>
            </a:r>
            <a:r>
              <a:rPr lang="en-US" altLang="en-US" sz="1800">
                <a:latin typeface="Rockwell" panose="02060603020205020403" pitchFamily="18" charset="77"/>
              </a:rPr>
              <a:t>today announced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Rockwell" panose="02060603020205020403" pitchFamily="18" charset="77"/>
              </a:rPr>
              <a:t>record profits for the quarter</a:t>
            </a:r>
            <a:endParaRPr lang="en-US" altLang="en-US" sz="1400">
              <a:latin typeface="Rockwell" panose="02060603020205020403" pitchFamily="18" charset="77"/>
            </a:endParaRPr>
          </a:p>
        </p:txBody>
      </p:sp>
      <p:sp>
        <p:nvSpPr>
          <p:cNvPr id="29706" name="Line 11">
            <a:extLst>
              <a:ext uri="{FF2B5EF4-FFF2-40B4-BE49-F238E27FC236}">
                <a16:creationId xmlns:a16="http://schemas.microsoft.com/office/drawing/2014/main" id="{D0DC9641-BF3B-404F-AA09-BBC973BA61B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38800" y="48387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TextBox 4">
            <a:extLst>
              <a:ext uri="{FF2B5EF4-FFF2-40B4-BE49-F238E27FC236}">
                <a16:creationId xmlns:a16="http://schemas.microsoft.com/office/drawing/2014/main" id="{B0A33234-53B6-C942-90AC-3305C0694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12969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21.1.1</a:t>
            </a: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3AE1A1B2-B2D7-0247-8273-0CBA5E89B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62" y="3105040"/>
            <a:ext cx="3148170" cy="646331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 dirty="0">
                <a:latin typeface="Rockwell" panose="02060603020205020403" pitchFamily="18" charset="77"/>
              </a:rPr>
              <a:t>More information about IBM</a:t>
            </a:r>
            <a:br>
              <a:rPr lang="en-US" altLang="en-US" sz="1800" dirty="0">
                <a:latin typeface="Rockwell" panose="02060603020205020403" pitchFamily="18" charset="77"/>
              </a:rPr>
            </a:br>
            <a:r>
              <a:rPr lang="en-US" altLang="en-US" sz="1800" dirty="0">
                <a:latin typeface="Rockwell" panose="02060603020205020403" pitchFamily="18" charset="77"/>
              </a:rPr>
              <a:t>products can be found </a:t>
            </a:r>
            <a:r>
              <a:rPr lang="en-US" altLang="en-US" sz="1800" u="sng" dirty="0">
                <a:solidFill>
                  <a:srgbClr val="3333CC"/>
                </a:solidFill>
                <a:latin typeface="Rockwell" panose="02060603020205020403" pitchFamily="18" charset="77"/>
              </a:rPr>
              <a:t>here</a:t>
            </a:r>
            <a:endParaRPr lang="en-US" altLang="en-US" sz="1400" dirty="0">
              <a:latin typeface="Rockwell" panose="02060603020205020403" pitchFamily="18" charset="77"/>
            </a:endParaRP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FDBD85F3-7E7C-B541-849E-FE599DFAF1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399" y="3779838"/>
            <a:ext cx="1095702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AEF0A99B-F3A0-2B44-996F-B91042D3CC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Indexing anchor text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4257A3FC-8377-6648-8BA4-2C4C8486AA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Can sometimes have unexpected effects, e.g., spam, </a:t>
            </a:r>
            <a:r>
              <a:rPr lang="en-US" altLang="en-US" b="1" dirty="0"/>
              <a:t>miserable failure</a:t>
            </a:r>
          </a:p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Can score anchor text with weight depending on the authority of the anchor page’</a:t>
            </a:r>
            <a:r>
              <a:rPr lang="en-US" altLang="ja-JP" dirty="0">
                <a:solidFill>
                  <a:srgbClr val="C00000"/>
                </a:solidFill>
              </a:rPr>
              <a:t>s website</a:t>
            </a:r>
          </a:p>
          <a:p>
            <a:pPr lvl="1" eaLnBrk="1" hangingPunct="1"/>
            <a:r>
              <a:rPr lang="en-US" altLang="en-US" dirty="0"/>
              <a:t>E.g., if we were to assume that content from </a:t>
            </a:r>
            <a:r>
              <a:rPr lang="en-US" altLang="en-US" dirty="0" err="1"/>
              <a:t>cnn.com</a:t>
            </a:r>
            <a:r>
              <a:rPr lang="en-US" altLang="en-US" dirty="0"/>
              <a:t> or </a:t>
            </a:r>
            <a:r>
              <a:rPr lang="en-US" altLang="en-US" dirty="0" err="1"/>
              <a:t>yahoo.com</a:t>
            </a:r>
            <a:r>
              <a:rPr lang="en-US" altLang="en-US" dirty="0"/>
              <a:t> is authoritative, then trust (more) the anchor text from them</a:t>
            </a:r>
          </a:p>
          <a:p>
            <a:pPr lvl="1" eaLnBrk="1" hangingPunct="1"/>
            <a:r>
              <a:rPr lang="en-US" altLang="en-US" dirty="0"/>
              <a:t>Increase the weight of off-site anchors (non-nepotistic scoring)</a:t>
            </a:r>
          </a:p>
        </p:txBody>
      </p:sp>
      <p:sp>
        <p:nvSpPr>
          <p:cNvPr id="30723" name="TextBox 4">
            <a:extLst>
              <a:ext uri="{FF2B5EF4-FFF2-40B4-BE49-F238E27FC236}">
                <a16:creationId xmlns:a16="http://schemas.microsoft.com/office/drawing/2014/main" id="{F12DAA6A-4B60-3A48-995C-38EDFD4AA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12969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21.1.1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7">
            <a:extLst>
              <a:ext uri="{FF2B5EF4-FFF2-40B4-BE49-F238E27FC236}">
                <a16:creationId xmlns:a16="http://schemas.microsoft.com/office/drawing/2014/main" id="{373E9F43-09FB-EF41-8343-06B22306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0" cap="none" dirty="0"/>
              <a:t>Getting at all that link information </a:t>
            </a:r>
            <a:br>
              <a:rPr lang="en-US" altLang="en-US" sz="2800" b="0" cap="none" dirty="0"/>
            </a:br>
            <a:r>
              <a:rPr lang="en-US" altLang="en-US" sz="2800" b="0" cap="none" dirty="0"/>
              <a:t>inexpensively</a:t>
            </a:r>
          </a:p>
        </p:txBody>
      </p:sp>
      <p:sp>
        <p:nvSpPr>
          <p:cNvPr id="31746" name="Text Placeholder 8">
            <a:extLst>
              <a:ext uri="{FF2B5EF4-FFF2-40B4-BE49-F238E27FC236}">
                <a16:creationId xmlns:a16="http://schemas.microsoft.com/office/drawing/2014/main" id="{FB1FBE55-2B06-2846-AC57-347F95AEC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4800">
                <a:solidFill>
                  <a:schemeClr val="tx1"/>
                </a:solidFill>
              </a:rPr>
              <a:t>Connectivity servers</a:t>
            </a: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3370A4CA-E2FE-C84D-8C27-E7FCC9DC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fld id="{D86EB074-487E-2947-B333-9F201D21E7E9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A77CEB08-A65B-2B46-8D0E-E26D025FD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Connectivity Server</a:t>
            </a:r>
            <a:endParaRPr lang="en-US" altLang="en-US" sz="2800"/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83C954B1-48DF-4448-8D8A-5341BE564A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4876800"/>
          </a:xfrm>
        </p:spPr>
        <p:txBody>
          <a:bodyPr/>
          <a:lstStyle/>
          <a:p>
            <a:pPr eaLnBrk="1" hangingPunct="1"/>
            <a:r>
              <a:rPr lang="en-US" altLang="en-US" sz="3000"/>
              <a:t>Support for fast queries on the web graph</a:t>
            </a:r>
          </a:p>
          <a:p>
            <a:pPr lvl="1" eaLnBrk="1" hangingPunct="1"/>
            <a:r>
              <a:rPr lang="en-US" altLang="en-US" sz="2800"/>
              <a:t>Which URLs point to a given URL?</a:t>
            </a:r>
          </a:p>
          <a:p>
            <a:pPr lvl="1" eaLnBrk="1" hangingPunct="1"/>
            <a:r>
              <a:rPr lang="en-US" altLang="en-US" sz="2800"/>
              <a:t>Which URLs does a given URL point to?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3000">
                <a:solidFill>
                  <a:srgbClr val="C00000"/>
                </a:solidFill>
              </a:rPr>
              <a:t>Stores mappings in memory from</a:t>
            </a:r>
          </a:p>
          <a:p>
            <a:pPr lvl="2" eaLnBrk="1" hangingPunct="1"/>
            <a:r>
              <a:rPr lang="en-US" altLang="en-US" sz="2400">
                <a:solidFill>
                  <a:srgbClr val="C00000"/>
                </a:solidFill>
              </a:rPr>
              <a:t>URL to outlinks, URL to inlinks</a:t>
            </a:r>
          </a:p>
          <a:p>
            <a:pPr eaLnBrk="1" hangingPunct="1"/>
            <a:r>
              <a:rPr lang="en-US" altLang="en-US" sz="3000"/>
              <a:t>Applications</a:t>
            </a:r>
          </a:p>
          <a:p>
            <a:pPr lvl="1" eaLnBrk="1" hangingPunct="1"/>
            <a:r>
              <a:rPr lang="en-US" altLang="en-US" sz="2800"/>
              <a:t>Link analysis</a:t>
            </a:r>
          </a:p>
          <a:p>
            <a:pPr lvl="1" eaLnBrk="1" hangingPunct="1"/>
            <a:r>
              <a:rPr lang="en-US" altLang="en-US" sz="2800"/>
              <a:t>Web graph analysis</a:t>
            </a:r>
          </a:p>
          <a:p>
            <a:pPr lvl="2" eaLnBrk="1" hangingPunct="1"/>
            <a:r>
              <a:rPr lang="en-US" altLang="en-US" sz="2400"/>
              <a:t>Connectivity, crawl optimization</a:t>
            </a:r>
            <a:endParaRPr lang="en-US" altLang="en-US" sz="2800"/>
          </a:p>
          <a:p>
            <a:pPr lvl="1" eaLnBrk="1" hangingPunct="1"/>
            <a:r>
              <a:rPr lang="en-US" altLang="en-US" sz="2800"/>
              <a:t>Crawl control</a:t>
            </a:r>
          </a:p>
        </p:txBody>
      </p:sp>
      <p:sp>
        <p:nvSpPr>
          <p:cNvPr id="32771" name="TextBox 4">
            <a:extLst>
              <a:ext uri="{FF2B5EF4-FFF2-40B4-BE49-F238E27FC236}">
                <a16:creationId xmlns:a16="http://schemas.microsoft.com/office/drawing/2014/main" id="{3A9AA99B-8480-3C4C-AA29-D8434BC06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20.4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1BBE200B-C999-2949-8954-480F33498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Boldi</a:t>
            </a:r>
            <a:r>
              <a:rPr lang="en-US" altLang="en-US" dirty="0"/>
              <a:t> and Vigna 2004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E3909C03-6725-AC44-A9F8-6229B29D80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hlinkClick r:id="rId2"/>
              </a:rPr>
              <a:t>http://www2004.org/proceedings/docs/1p595.pdf</a:t>
            </a:r>
            <a:endParaRPr lang="en-US" altLang="en-US" dirty="0"/>
          </a:p>
          <a:p>
            <a:pPr eaLnBrk="1" hangingPunct="1"/>
            <a:r>
              <a:rPr lang="en-US" altLang="en-US" sz="3000" dirty="0" err="1"/>
              <a:t>Webgraph</a:t>
            </a:r>
            <a:r>
              <a:rPr lang="en-US" altLang="en-US" sz="3000" dirty="0"/>
              <a:t> – set of algorithms and a java implementation</a:t>
            </a:r>
          </a:p>
          <a:p>
            <a:pPr eaLnBrk="1" hangingPunct="1"/>
            <a:r>
              <a:rPr lang="en-US" altLang="en-US" sz="3000" dirty="0"/>
              <a:t>Fundamental goal – maintain node adjacency lists in memory</a:t>
            </a:r>
          </a:p>
          <a:p>
            <a:pPr lvl="1" eaLnBrk="1" hangingPunct="1"/>
            <a:r>
              <a:rPr lang="en-US" altLang="en-US" sz="2800" dirty="0"/>
              <a:t>For this, compressing the adjacency lists is the critical component</a:t>
            </a:r>
          </a:p>
        </p:txBody>
      </p:sp>
      <p:sp>
        <p:nvSpPr>
          <p:cNvPr id="33795" name="TextBox 4">
            <a:extLst>
              <a:ext uri="{FF2B5EF4-FFF2-40B4-BE49-F238E27FC236}">
                <a16:creationId xmlns:a16="http://schemas.microsoft.com/office/drawing/2014/main" id="{47750F6D-4E11-8E4C-BF1F-2F328B6E9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20.4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59DF6161-086B-6941-AE27-44939A2B0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Today’</a:t>
            </a:r>
            <a:r>
              <a:rPr lang="en-US" altLang="ja-JP" dirty="0"/>
              <a:t>s lecture – hypertext and links</a:t>
            </a:r>
            <a:endParaRPr lang="en-US" altLang="en-US" dirty="0"/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CC38E96B-7C6F-9343-9919-A6B7D22CFC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We look beyond the </a:t>
            </a:r>
            <a:r>
              <a:rPr lang="en-US" altLang="en-US" i="1" dirty="0"/>
              <a:t>content</a:t>
            </a:r>
            <a:r>
              <a:rPr lang="en-US" altLang="en-US" dirty="0"/>
              <a:t> of documents</a:t>
            </a:r>
          </a:p>
          <a:p>
            <a:pPr lvl="1" eaLnBrk="1" hangingPunct="1"/>
            <a:r>
              <a:rPr lang="en-US" altLang="en-US" dirty="0"/>
              <a:t>We begin to look at the hyperlinks between them</a:t>
            </a:r>
          </a:p>
          <a:p>
            <a:pPr eaLnBrk="1" hangingPunct="1"/>
            <a:r>
              <a:rPr lang="en-US" altLang="en-US" dirty="0"/>
              <a:t>Address questions like</a:t>
            </a:r>
          </a:p>
          <a:p>
            <a:pPr lvl="1" eaLnBrk="1" hangingPunct="1"/>
            <a:r>
              <a:rPr lang="en-US" altLang="en-US" dirty="0"/>
              <a:t>Do the links represent a conferral of authority to some pages? Is this useful for ranking?</a:t>
            </a:r>
          </a:p>
          <a:p>
            <a:pPr lvl="1" eaLnBrk="1" hangingPunct="1"/>
            <a:r>
              <a:rPr lang="en-US" altLang="en-US" dirty="0"/>
              <a:t>How likely is it that a page pointed to by the CERN home page is about high energy physics</a:t>
            </a:r>
          </a:p>
          <a:p>
            <a:pPr eaLnBrk="1" hangingPunct="1"/>
            <a:r>
              <a:rPr lang="en-US" altLang="en-US" dirty="0"/>
              <a:t>Big application areas</a:t>
            </a:r>
          </a:p>
          <a:p>
            <a:pPr lvl="1" eaLnBrk="1" hangingPunct="1"/>
            <a:r>
              <a:rPr lang="en-US" altLang="en-US" dirty="0"/>
              <a:t>The Web</a:t>
            </a:r>
          </a:p>
          <a:p>
            <a:pPr lvl="1" eaLnBrk="1" hangingPunct="1"/>
            <a:r>
              <a:rPr lang="en-US" altLang="en-US" dirty="0"/>
              <a:t>Email</a:t>
            </a:r>
          </a:p>
          <a:p>
            <a:pPr lvl="1" eaLnBrk="1" hangingPunct="1"/>
            <a:r>
              <a:rPr lang="en-US" altLang="en-US" dirty="0"/>
              <a:t>Social networks</a:t>
            </a:r>
          </a:p>
        </p:txBody>
      </p:sp>
      <p:sp>
        <p:nvSpPr>
          <p:cNvPr id="16387" name="Oval 3">
            <a:extLst>
              <a:ext uri="{FF2B5EF4-FFF2-40B4-BE49-F238E27FC236}">
                <a16:creationId xmlns:a16="http://schemas.microsoft.com/office/drawing/2014/main" id="{E5C59350-AA25-2843-B979-AE9D9E740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953000"/>
            <a:ext cx="457200" cy="457200"/>
          </a:xfrm>
          <a:prstGeom prst="ellipse">
            <a:avLst/>
          </a:prstGeom>
          <a:solidFill>
            <a:srgbClr val="00A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16388" name="Oval 4">
            <a:extLst>
              <a:ext uri="{FF2B5EF4-FFF2-40B4-BE49-F238E27FC236}">
                <a16:creationId xmlns:a16="http://schemas.microsoft.com/office/drawing/2014/main" id="{17E770BE-E675-A241-9C16-D1C35C2B4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419600"/>
            <a:ext cx="457200" cy="457200"/>
          </a:xfrm>
          <a:prstGeom prst="ellipse">
            <a:avLst/>
          </a:prstGeom>
          <a:solidFill>
            <a:srgbClr val="00A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16389" name="Oval 5">
            <a:extLst>
              <a:ext uri="{FF2B5EF4-FFF2-40B4-BE49-F238E27FC236}">
                <a16:creationId xmlns:a16="http://schemas.microsoft.com/office/drawing/2014/main" id="{87671C6B-3C16-5342-90B3-06FAB4B09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410200"/>
            <a:ext cx="457200" cy="457200"/>
          </a:xfrm>
          <a:prstGeom prst="ellipse">
            <a:avLst/>
          </a:prstGeom>
          <a:solidFill>
            <a:srgbClr val="00A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16390" name="Oval 6">
            <a:extLst>
              <a:ext uri="{FF2B5EF4-FFF2-40B4-BE49-F238E27FC236}">
                <a16:creationId xmlns:a16="http://schemas.microsoft.com/office/drawing/2014/main" id="{D1505C5A-A345-FF4C-B4F6-3DA2B1E03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6248400"/>
            <a:ext cx="457200" cy="457200"/>
          </a:xfrm>
          <a:prstGeom prst="ellipse">
            <a:avLst/>
          </a:prstGeom>
          <a:solidFill>
            <a:srgbClr val="00A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16391" name="Oval 7">
            <a:extLst>
              <a:ext uri="{FF2B5EF4-FFF2-40B4-BE49-F238E27FC236}">
                <a16:creationId xmlns:a16="http://schemas.microsoft.com/office/drawing/2014/main" id="{108920D4-02E5-8D40-B27A-BE1E1E410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800600"/>
            <a:ext cx="457200" cy="457200"/>
          </a:xfrm>
          <a:prstGeom prst="ellipse">
            <a:avLst/>
          </a:prstGeom>
          <a:solidFill>
            <a:srgbClr val="00A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16392" name="Oval 8">
            <a:extLst>
              <a:ext uri="{FF2B5EF4-FFF2-40B4-BE49-F238E27FC236}">
                <a16:creationId xmlns:a16="http://schemas.microsoft.com/office/drawing/2014/main" id="{DBAEC34E-4CB3-A94C-A0C0-D04DB1B70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5334000"/>
            <a:ext cx="457200" cy="457200"/>
          </a:xfrm>
          <a:prstGeom prst="ellipse">
            <a:avLst/>
          </a:prstGeom>
          <a:solidFill>
            <a:srgbClr val="00A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16393" name="Line 9">
            <a:extLst>
              <a:ext uri="{FF2B5EF4-FFF2-40B4-BE49-F238E27FC236}">
                <a16:creationId xmlns:a16="http://schemas.microsoft.com/office/drawing/2014/main" id="{D1A9F9B3-D431-2C46-89E7-3CDFEC314B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4648200"/>
            <a:ext cx="1676400" cy="381000"/>
          </a:xfrm>
          <a:prstGeom prst="line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4" name="Line 10">
            <a:extLst>
              <a:ext uri="{FF2B5EF4-FFF2-40B4-BE49-F238E27FC236}">
                <a16:creationId xmlns:a16="http://schemas.microsoft.com/office/drawing/2014/main" id="{6F983F5D-403A-694D-B708-166DFAA704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5029200"/>
            <a:ext cx="1676400" cy="457200"/>
          </a:xfrm>
          <a:prstGeom prst="line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5" name="Line 11">
            <a:extLst>
              <a:ext uri="{FF2B5EF4-FFF2-40B4-BE49-F238E27FC236}">
                <a16:creationId xmlns:a16="http://schemas.microsoft.com/office/drawing/2014/main" id="{9062FB8B-F7D1-124D-9BF2-29F9DF2C0D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5638800"/>
            <a:ext cx="1371600" cy="685800"/>
          </a:xfrm>
          <a:prstGeom prst="line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6" name="Line 12">
            <a:extLst>
              <a:ext uri="{FF2B5EF4-FFF2-40B4-BE49-F238E27FC236}">
                <a16:creationId xmlns:a16="http://schemas.microsoft.com/office/drawing/2014/main" id="{CE445892-7AAB-1241-BA15-FA0F475701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5562600"/>
            <a:ext cx="1828800" cy="76200"/>
          </a:xfrm>
          <a:prstGeom prst="line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7" name="Line 13">
            <a:extLst>
              <a:ext uri="{FF2B5EF4-FFF2-40B4-BE49-F238E27FC236}">
                <a16:creationId xmlns:a16="http://schemas.microsoft.com/office/drawing/2014/main" id="{24C96DDC-26DB-924D-9375-5D139C3568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4648200"/>
            <a:ext cx="762000" cy="304800"/>
          </a:xfrm>
          <a:prstGeom prst="line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8" name="Line 14">
            <a:extLst>
              <a:ext uri="{FF2B5EF4-FFF2-40B4-BE49-F238E27FC236}">
                <a16:creationId xmlns:a16="http://schemas.microsoft.com/office/drawing/2014/main" id="{E85DD290-7208-B646-BEF3-E2EA2AF23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52578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9" name="Line 15">
            <a:extLst>
              <a:ext uri="{FF2B5EF4-FFF2-40B4-BE49-F238E27FC236}">
                <a16:creationId xmlns:a16="http://schemas.microsoft.com/office/drawing/2014/main" id="{788EBAA2-C494-8347-B9B5-4CBADA902A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3200" y="5791200"/>
            <a:ext cx="304800" cy="533400"/>
          </a:xfrm>
          <a:prstGeom prst="line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0" name="Oval 23">
            <a:extLst>
              <a:ext uri="{FF2B5EF4-FFF2-40B4-BE49-F238E27FC236}">
                <a16:creationId xmlns:a16="http://schemas.microsoft.com/office/drawing/2014/main" id="{1033FD9D-76F4-4A4D-B2DB-2C0F19F80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105400"/>
            <a:ext cx="457200" cy="457200"/>
          </a:xfrm>
          <a:prstGeom prst="ellipse">
            <a:avLst/>
          </a:prstGeom>
          <a:solidFill>
            <a:srgbClr val="00A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16401" name="Oval 24">
            <a:extLst>
              <a:ext uri="{FF2B5EF4-FFF2-40B4-BE49-F238E27FC236}">
                <a16:creationId xmlns:a16="http://schemas.microsoft.com/office/drawing/2014/main" id="{2548953C-15A6-354E-880F-7CA25D446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257800"/>
            <a:ext cx="457200" cy="457200"/>
          </a:xfrm>
          <a:prstGeom prst="ellipse">
            <a:avLst/>
          </a:prstGeom>
          <a:solidFill>
            <a:srgbClr val="00A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16402" name="Oval 25">
            <a:extLst>
              <a:ext uri="{FF2B5EF4-FFF2-40B4-BE49-F238E27FC236}">
                <a16:creationId xmlns:a16="http://schemas.microsoft.com/office/drawing/2014/main" id="{57C13955-5F64-6444-A5F1-959FCA27A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572000"/>
            <a:ext cx="457200" cy="457200"/>
          </a:xfrm>
          <a:prstGeom prst="ellipse">
            <a:avLst/>
          </a:prstGeom>
          <a:solidFill>
            <a:srgbClr val="00A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16403" name="Line 26">
            <a:extLst>
              <a:ext uri="{FF2B5EF4-FFF2-40B4-BE49-F238E27FC236}">
                <a16:creationId xmlns:a16="http://schemas.microsoft.com/office/drawing/2014/main" id="{92462FCE-8198-4E41-BA3D-A775D43A13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7400" y="5486400"/>
            <a:ext cx="381000" cy="152400"/>
          </a:xfrm>
          <a:prstGeom prst="line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4" name="Line 27">
            <a:extLst>
              <a:ext uri="{FF2B5EF4-FFF2-40B4-BE49-F238E27FC236}">
                <a16:creationId xmlns:a16="http://schemas.microsoft.com/office/drawing/2014/main" id="{4803B31E-3A54-1244-BAA2-85250ACF7B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5638800"/>
            <a:ext cx="914400" cy="838200"/>
          </a:xfrm>
          <a:prstGeom prst="line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E8ADE668-0FA2-474C-81DB-2A670DD948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Adjacency lists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B24AF68E-CBD0-044E-B91D-17E51FB8FC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 dirty="0"/>
              <a:t>The set of neighbors of a node</a:t>
            </a:r>
          </a:p>
          <a:p>
            <a:pPr eaLnBrk="1" hangingPunct="1"/>
            <a:r>
              <a:rPr lang="en-US" altLang="en-US" sz="3000" dirty="0">
                <a:solidFill>
                  <a:srgbClr val="C00000"/>
                </a:solidFill>
              </a:rPr>
              <a:t>Assume each URL represented by an integer</a:t>
            </a:r>
          </a:p>
          <a:p>
            <a:pPr eaLnBrk="1" hangingPunct="1"/>
            <a:r>
              <a:rPr lang="en-US" altLang="en-US" sz="3000" dirty="0"/>
              <a:t>E.g., for a 4 billion page web, need 32 bits per node </a:t>
            </a:r>
            <a:r>
              <a:rPr lang="en-US" altLang="en-US" sz="2000" dirty="0"/>
              <a:t>… and now there are definitely &gt; 4B pages</a:t>
            </a:r>
            <a:endParaRPr lang="en-US" altLang="en-US" sz="3000" dirty="0"/>
          </a:p>
          <a:p>
            <a:pPr eaLnBrk="1" hangingPunct="1"/>
            <a:r>
              <a:rPr lang="en-US" altLang="en-US" sz="3000" dirty="0">
                <a:solidFill>
                  <a:srgbClr val="C00000"/>
                </a:solidFill>
              </a:rPr>
              <a:t>Naively, this demands </a:t>
            </a:r>
            <a:r>
              <a:rPr lang="en-US" altLang="en-US" sz="3000" u="sng" dirty="0">
                <a:solidFill>
                  <a:srgbClr val="C00000"/>
                </a:solidFill>
              </a:rPr>
              <a:t>64 bits</a:t>
            </a:r>
            <a:r>
              <a:rPr lang="en-US" altLang="en-US" sz="3000" dirty="0">
                <a:solidFill>
                  <a:srgbClr val="C00000"/>
                </a:solidFill>
              </a:rPr>
              <a:t> to represent each hyperlink</a:t>
            </a:r>
          </a:p>
          <a:p>
            <a:pPr eaLnBrk="1" hangingPunct="1"/>
            <a:r>
              <a:rPr lang="en-US" altLang="en-US" sz="3000" dirty="0" err="1"/>
              <a:t>Boldi</a:t>
            </a:r>
            <a:r>
              <a:rPr lang="en-US" altLang="en-US" sz="3000" dirty="0"/>
              <a:t>/Vigna get down to an average of ~3 bits/link</a:t>
            </a:r>
          </a:p>
          <a:p>
            <a:pPr lvl="1" eaLnBrk="1" hangingPunct="1"/>
            <a:r>
              <a:rPr lang="en-US" altLang="en-US" sz="2600" dirty="0">
                <a:solidFill>
                  <a:srgbClr val="C00000"/>
                </a:solidFill>
              </a:rPr>
              <a:t>Further work achieves 2 bits/link</a:t>
            </a:r>
          </a:p>
        </p:txBody>
      </p:sp>
      <p:sp>
        <p:nvSpPr>
          <p:cNvPr id="34819" name="TextBox 4">
            <a:extLst>
              <a:ext uri="{FF2B5EF4-FFF2-40B4-BE49-F238E27FC236}">
                <a16:creationId xmlns:a16="http://schemas.microsoft.com/office/drawing/2014/main" id="{3CD3435A-F6C3-8B4E-91A1-5633D2C8E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20.4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DB26746B-D1BE-C34C-B430-E032EB530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Adjacency list compression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83419C1-62EA-644E-9603-DE5901267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400" dirty="0"/>
              <a:t>Properties exploited in compression:</a:t>
            </a:r>
          </a:p>
          <a:p>
            <a:pPr lvl="1" eaLnBrk="1" hangingPunct="1"/>
            <a:r>
              <a:rPr lang="en-US" altLang="en-US" sz="3200" dirty="0"/>
              <a:t>Similarity (between lists)</a:t>
            </a:r>
          </a:p>
          <a:p>
            <a:pPr lvl="1" eaLnBrk="1" hangingPunct="1"/>
            <a:r>
              <a:rPr lang="en-US" altLang="en-US" sz="3200" dirty="0"/>
              <a:t>Locality (many links from a page go to “</a:t>
            </a:r>
            <a:r>
              <a:rPr lang="en-US" altLang="ja-JP" sz="3200" dirty="0"/>
              <a:t>nearby” pages)</a:t>
            </a:r>
          </a:p>
          <a:p>
            <a:pPr lvl="1" eaLnBrk="1" hangingPunct="1"/>
            <a:r>
              <a:rPr lang="en-US" altLang="en-US" sz="3200" dirty="0"/>
              <a:t>Use gap encoding in sorted lists</a:t>
            </a:r>
          </a:p>
          <a:p>
            <a:pPr lvl="1" eaLnBrk="1" hangingPunct="1"/>
            <a:r>
              <a:rPr lang="en-US" altLang="en-US" sz="3200" dirty="0"/>
              <a:t>Distribution of gap values</a:t>
            </a:r>
            <a:endParaRPr lang="en-US" altLang="en-US" sz="2800" dirty="0"/>
          </a:p>
        </p:txBody>
      </p:sp>
      <p:sp>
        <p:nvSpPr>
          <p:cNvPr id="35843" name="TextBox 4">
            <a:extLst>
              <a:ext uri="{FF2B5EF4-FFF2-40B4-BE49-F238E27FC236}">
                <a16:creationId xmlns:a16="http://schemas.microsoft.com/office/drawing/2014/main" id="{D8C5F800-81B2-9841-A88B-7DB4D5FBF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20.4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71AE0C10-A3C6-924B-9DF0-A2D51A321B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Main ideas of Boldi/Vigna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CB830AF1-BA7F-3B4A-A947-4DC06E5DFF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Consider lexicographically ordered list of all URLs, e.g.,</a:t>
            </a:r>
          </a:p>
          <a:p>
            <a:pPr lvl="1" eaLnBrk="1" hangingPunct="1"/>
            <a:r>
              <a:rPr lang="en-US" altLang="en-US" u="sng" dirty="0" err="1">
                <a:solidFill>
                  <a:schemeClr val="folHlink"/>
                </a:solidFill>
              </a:rPr>
              <a:t>www.stanford.edu</a:t>
            </a:r>
            <a:r>
              <a:rPr lang="en-US" altLang="en-US" u="sng" dirty="0">
                <a:solidFill>
                  <a:schemeClr val="folHlink"/>
                </a:solidFill>
              </a:rPr>
              <a:t>/alchemy</a:t>
            </a:r>
          </a:p>
          <a:p>
            <a:pPr lvl="1" eaLnBrk="1" hangingPunct="1"/>
            <a:r>
              <a:rPr lang="en-US" altLang="en-US" u="sng" dirty="0" err="1">
                <a:solidFill>
                  <a:schemeClr val="folHlink"/>
                </a:solidFill>
              </a:rPr>
              <a:t>www.stanford.edu</a:t>
            </a:r>
            <a:r>
              <a:rPr lang="en-US" altLang="en-US" u="sng" dirty="0">
                <a:solidFill>
                  <a:schemeClr val="folHlink"/>
                </a:solidFill>
              </a:rPr>
              <a:t>/biology</a:t>
            </a:r>
          </a:p>
          <a:p>
            <a:pPr lvl="1" eaLnBrk="1" hangingPunct="1"/>
            <a:r>
              <a:rPr lang="en-US" altLang="en-US" u="sng" dirty="0" err="1">
                <a:solidFill>
                  <a:schemeClr val="folHlink"/>
                </a:solidFill>
              </a:rPr>
              <a:t>www.stanford.edu</a:t>
            </a:r>
            <a:r>
              <a:rPr lang="en-US" altLang="en-US" u="sng" dirty="0">
                <a:solidFill>
                  <a:schemeClr val="folHlink"/>
                </a:solidFill>
              </a:rPr>
              <a:t>/biology/plant</a:t>
            </a:r>
          </a:p>
          <a:p>
            <a:pPr lvl="1" eaLnBrk="1" hangingPunct="1"/>
            <a:r>
              <a:rPr lang="en-US" altLang="en-US" u="sng" dirty="0" err="1">
                <a:solidFill>
                  <a:schemeClr val="folHlink"/>
                </a:solidFill>
              </a:rPr>
              <a:t>www.stanford.edu</a:t>
            </a:r>
            <a:r>
              <a:rPr lang="en-US" altLang="en-US" u="sng" dirty="0">
                <a:solidFill>
                  <a:schemeClr val="folHlink"/>
                </a:solidFill>
              </a:rPr>
              <a:t>/biology/plant/copyright</a:t>
            </a:r>
          </a:p>
          <a:p>
            <a:pPr lvl="1" eaLnBrk="1" hangingPunct="1"/>
            <a:r>
              <a:rPr lang="en-US" altLang="en-US" u="sng" dirty="0" err="1">
                <a:solidFill>
                  <a:schemeClr val="folHlink"/>
                </a:solidFill>
              </a:rPr>
              <a:t>www.stanford.edu</a:t>
            </a:r>
            <a:r>
              <a:rPr lang="en-US" altLang="en-US" u="sng" dirty="0">
                <a:solidFill>
                  <a:schemeClr val="folHlink"/>
                </a:solidFill>
              </a:rPr>
              <a:t>/biology/plant/people</a:t>
            </a:r>
          </a:p>
          <a:p>
            <a:pPr lvl="1" eaLnBrk="1" hangingPunct="1"/>
            <a:r>
              <a:rPr lang="en-US" altLang="en-US" u="sng" dirty="0" err="1">
                <a:solidFill>
                  <a:schemeClr val="folHlink"/>
                </a:solidFill>
              </a:rPr>
              <a:t>www.stanford.edu</a:t>
            </a:r>
            <a:r>
              <a:rPr lang="en-US" altLang="en-US" u="sng" dirty="0">
                <a:solidFill>
                  <a:schemeClr val="folHlink"/>
                </a:solidFill>
              </a:rPr>
              <a:t>/chemistry</a:t>
            </a:r>
          </a:p>
        </p:txBody>
      </p:sp>
      <p:sp>
        <p:nvSpPr>
          <p:cNvPr id="36867" name="TextBox 4">
            <a:extLst>
              <a:ext uri="{FF2B5EF4-FFF2-40B4-BE49-F238E27FC236}">
                <a16:creationId xmlns:a16="http://schemas.microsoft.com/office/drawing/2014/main" id="{B38D78B8-3ED3-1A4C-9A7D-1E0166D20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20.4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8" name="AutoShape 6">
            <a:extLst>
              <a:ext uri="{FF2B5EF4-FFF2-40B4-BE49-F238E27FC236}">
                <a16:creationId xmlns:a16="http://schemas.microsoft.com/office/drawing/2014/main" id="{29C29A72-7931-FC43-97AD-449A957D9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0" y="1676400"/>
            <a:ext cx="1524000" cy="495300"/>
          </a:xfrm>
          <a:prstGeom prst="wedgeRoundRectCallout">
            <a:avLst>
              <a:gd name="adj1" fmla="val -189491"/>
              <a:gd name="adj2" fmla="val 156398"/>
              <a:gd name="adj3" fmla="val 16667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Why 7?</a:t>
            </a: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FDA96B02-CA55-8F45-8E83-D3F4EF4429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Boldi/Vigna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4F34108-A5F6-144B-B1E6-CCCBCB6ECE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01000" cy="4876800"/>
          </a:xfrm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Each of these URLs has an adjacency list</a:t>
            </a:r>
          </a:p>
          <a:p>
            <a:pPr eaLnBrk="1" hangingPunct="1"/>
            <a:r>
              <a:rPr lang="en-US" altLang="en-US" dirty="0"/>
              <a:t>Main idea: due to templates, the adjacency list of a node is </a:t>
            </a:r>
            <a:r>
              <a:rPr lang="en-US" altLang="en-US" u="sng" dirty="0"/>
              <a:t>similar</a:t>
            </a:r>
            <a:r>
              <a:rPr lang="en-US" altLang="en-US" dirty="0"/>
              <a:t> to one of the </a:t>
            </a:r>
            <a:r>
              <a:rPr lang="en-US" altLang="en-US" u="sng" dirty="0"/>
              <a:t>7</a:t>
            </a:r>
            <a:r>
              <a:rPr lang="en-US" altLang="en-US" dirty="0"/>
              <a:t> preceding URLs in the lexicographic ordering … or else encoded anew</a:t>
            </a:r>
          </a:p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Express adjacency list in terms of one of these</a:t>
            </a:r>
          </a:p>
          <a:p>
            <a:pPr eaLnBrk="1" hangingPunct="1"/>
            <a:r>
              <a:rPr lang="en-US" altLang="en-US" dirty="0"/>
              <a:t>E.g., consider these adjacency lists</a:t>
            </a:r>
          </a:p>
          <a:p>
            <a:pPr lvl="1" eaLnBrk="1" hangingPunct="1"/>
            <a:r>
              <a:rPr lang="en-US" altLang="en-US" dirty="0"/>
              <a:t>1, 2, 4, 8, 16, 32, 64</a:t>
            </a:r>
          </a:p>
          <a:p>
            <a:pPr lvl="1" eaLnBrk="1" hangingPunct="1"/>
            <a:r>
              <a:rPr lang="en-US" altLang="en-US" dirty="0"/>
              <a:t>1, 4, 9, 16, 25, 36, 49, 64</a:t>
            </a:r>
          </a:p>
          <a:p>
            <a:pPr lvl="1" eaLnBrk="1" hangingPunct="1"/>
            <a:r>
              <a:rPr lang="en-US" altLang="en-US" dirty="0"/>
              <a:t>1, 2, 3, 5, 8, 13, 21, 34, 55, 89, 144</a:t>
            </a:r>
          </a:p>
          <a:p>
            <a:pPr lvl="1" eaLnBrk="1" hangingPunct="1"/>
            <a:r>
              <a:rPr lang="en-US" altLang="en-US" dirty="0">
                <a:solidFill>
                  <a:schemeClr val="hlink"/>
                </a:solidFill>
              </a:rPr>
              <a:t>1, 4, 8, 16, 25, 36, 49, 64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2F1FBB38-922D-6148-8939-BC87E6DE95AD}"/>
              </a:ext>
            </a:extLst>
          </p:cNvPr>
          <p:cNvGrpSpPr>
            <a:grpSpLocks/>
          </p:cNvGrpSpPr>
          <p:nvPr/>
        </p:nvGrpSpPr>
        <p:grpSpPr bwMode="auto">
          <a:xfrm>
            <a:off x="12700" y="6080125"/>
            <a:ext cx="7091598" cy="755253"/>
            <a:chOff x="88900" y="5562600"/>
            <a:chExt cx="7091552" cy="1283930"/>
          </a:xfrm>
        </p:grpSpPr>
        <p:sp>
          <p:nvSpPr>
            <p:cNvPr id="37897" name="Rounded Rectangle 8">
              <a:extLst>
                <a:ext uri="{FF2B5EF4-FFF2-40B4-BE49-F238E27FC236}">
                  <a16:creationId xmlns:a16="http://schemas.microsoft.com/office/drawing/2014/main" id="{7D9BDF66-8226-7A4C-906E-BA718538F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781" y="5978207"/>
              <a:ext cx="4208671" cy="86832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29019"/>
              </a:schemeClr>
            </a:solidFill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+mn-lt"/>
                </a:rPr>
                <a:t>Encode as (–2), remove 9, add 8</a:t>
              </a:r>
            </a:p>
          </p:txBody>
        </p:sp>
        <p:sp>
          <p:nvSpPr>
            <p:cNvPr id="37898" name="Freeform 5">
              <a:extLst>
                <a:ext uri="{FF2B5EF4-FFF2-40B4-BE49-F238E27FC236}">
                  <a16:creationId xmlns:a16="http://schemas.microsoft.com/office/drawing/2014/main" id="{B4B0A5CB-8E9A-F441-B88E-357D398DB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00" y="5562600"/>
              <a:ext cx="2882900" cy="838200"/>
            </a:xfrm>
            <a:custGeom>
              <a:avLst/>
              <a:gdLst>
                <a:gd name="T0" fmla="*/ 2147483647 w 1816"/>
                <a:gd name="T1" fmla="*/ 2147483647 h 816"/>
                <a:gd name="T2" fmla="*/ 2147483647 w 1816"/>
                <a:gd name="T3" fmla="*/ 2147483647 h 816"/>
                <a:gd name="T4" fmla="*/ 2147483647 w 1816"/>
                <a:gd name="T5" fmla="*/ 0 h 816"/>
                <a:gd name="T6" fmla="*/ 0 60000 65536"/>
                <a:gd name="T7" fmla="*/ 0 60000 65536"/>
                <a:gd name="T8" fmla="*/ 0 60000 65536"/>
                <a:gd name="T9" fmla="*/ 0 w 1816"/>
                <a:gd name="T10" fmla="*/ 0 h 816"/>
                <a:gd name="T11" fmla="*/ 1816 w 1816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6" h="816">
                  <a:moveTo>
                    <a:pt x="1816" y="816"/>
                  </a:moveTo>
                  <a:cubicBezTo>
                    <a:pt x="1092" y="788"/>
                    <a:pt x="368" y="760"/>
                    <a:pt x="184" y="624"/>
                  </a:cubicBezTo>
                  <a:cubicBezTo>
                    <a:pt x="0" y="488"/>
                    <a:pt x="356" y="244"/>
                    <a:pt x="71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893" name="TextBox 8">
            <a:extLst>
              <a:ext uri="{FF2B5EF4-FFF2-40B4-BE49-F238E27FC236}">
                <a16:creationId xmlns:a16="http://schemas.microsoft.com/office/drawing/2014/main" id="{7B8A7D4A-220C-B048-886F-6F2C74666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20.4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27B9420-8C6A-324B-9606-62DA6865B155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5105400"/>
            <a:ext cx="304800" cy="1143000"/>
            <a:chOff x="2057400" y="5105400"/>
            <a:chExt cx="304800" cy="1143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3B951E0-4659-5349-A22F-22C08552A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5105400"/>
              <a:ext cx="304800" cy="304800"/>
            </a:xfrm>
            <a:prstGeom prst="ellips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latin typeface="Calibri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460C899-ABC3-A449-8338-05346FDFE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5943600"/>
              <a:ext cx="304800" cy="304800"/>
            </a:xfrm>
            <a:prstGeom prst="ellipse">
              <a:avLst/>
            </a:prstGeom>
            <a:noFill/>
            <a:ln w="19050">
              <a:solidFill>
                <a:srgbClr val="01FF15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latin typeface="Calibri" charset="0"/>
                <a:ea typeface="MS PGothic" charset="0"/>
                <a:cs typeface="MS PGothic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7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AutoShape 2">
            <a:extLst>
              <a:ext uri="{FF2B5EF4-FFF2-40B4-BE49-F238E27FC236}">
                <a16:creationId xmlns:a16="http://schemas.microsoft.com/office/drawing/2014/main" id="{B525CDC4-CD19-6A4A-B8B1-FAE0ECDCCD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Gap encodings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11BF5EEC-623E-FD48-87DE-C40BA78F8A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US" altLang="en-US" sz="3600" dirty="0">
                <a:solidFill>
                  <a:srgbClr val="C00000"/>
                </a:solidFill>
              </a:rPr>
              <a:t>Given a sorted list of integers x, y, z, …, represent by x, y-x, z-y, … </a:t>
            </a:r>
          </a:p>
          <a:p>
            <a:r>
              <a:rPr lang="en-US" altLang="en-US" sz="3600" dirty="0"/>
              <a:t>Compress each integer using a code</a:t>
            </a:r>
          </a:p>
          <a:p>
            <a:pPr lvl="1"/>
            <a:r>
              <a:rPr lang="en-US" altLang="en-US" sz="3200" dirty="0">
                <a:latin typeface="Arial" panose="020B0604020202020204" pitchFamily="34" charset="0"/>
              </a:rPr>
              <a:t> </a:t>
            </a:r>
            <a:r>
              <a:rPr lang="en-US" altLang="en-US" sz="3200" dirty="0">
                <a:solidFill>
                  <a:srgbClr val="FF3300"/>
                </a:solidFill>
                <a:latin typeface="Symbol" pitchFamily="2" charset="2"/>
                <a:sym typeface="Symbol" pitchFamily="2" charset="2"/>
              </a:rPr>
              <a:t></a:t>
            </a:r>
            <a:r>
              <a:rPr lang="en-US" altLang="en-US" sz="32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200" dirty="0">
                <a:solidFill>
                  <a:srgbClr val="FF3300"/>
                </a:solidFill>
              </a:rPr>
              <a:t>code - </a:t>
            </a:r>
            <a:r>
              <a:rPr lang="en-US" altLang="en-US" sz="3200" dirty="0"/>
              <a:t>Number of bits = 1 + 2 </a:t>
            </a:r>
            <a:r>
              <a:rPr lang="en-US" altLang="en-US" sz="3200" dirty="0">
                <a:latin typeface="Symbol" pitchFamily="2" charset="2"/>
                <a:sym typeface="Symbol" pitchFamily="2" charset="2"/>
              </a:rPr>
              <a:t></a:t>
            </a:r>
            <a:r>
              <a:rPr lang="en-US" altLang="en-US" sz="3200" dirty="0"/>
              <a:t>lg x</a:t>
            </a:r>
            <a:r>
              <a:rPr lang="en-US" altLang="en-US" sz="3200" dirty="0">
                <a:latin typeface="Symbol" pitchFamily="2" charset="2"/>
                <a:sym typeface="Symbol" pitchFamily="2" charset="2"/>
              </a:rPr>
              <a:t> </a:t>
            </a:r>
            <a:endParaRPr lang="en-US" altLang="en-US" sz="3200" baseline="30000" dirty="0">
              <a:latin typeface="Symbol" pitchFamily="2" charset="2"/>
              <a:sym typeface="Symbol" pitchFamily="2" charset="2"/>
            </a:endParaRPr>
          </a:p>
          <a:p>
            <a:pPr lvl="1"/>
            <a:r>
              <a:rPr lang="en-US" altLang="en-US" sz="3200" dirty="0">
                <a:latin typeface="Symbol" pitchFamily="2" charset="2"/>
                <a:sym typeface="Symbol" pitchFamily="2" charset="2"/>
              </a:rPr>
              <a:t>d</a:t>
            </a:r>
            <a:r>
              <a:rPr lang="en-US" altLang="en-US" sz="3200" dirty="0">
                <a:latin typeface="Arial" panose="020B0604020202020204" pitchFamily="34" charset="0"/>
              </a:rPr>
              <a:t> </a:t>
            </a:r>
            <a:r>
              <a:rPr lang="en-US" altLang="en-US" sz="3200" dirty="0"/>
              <a:t>code: …</a:t>
            </a:r>
          </a:p>
          <a:p>
            <a:pPr lvl="1"/>
            <a:r>
              <a:rPr lang="en-US" altLang="en-US" sz="3200" dirty="0">
                <a:solidFill>
                  <a:srgbClr val="953735"/>
                </a:solidFill>
              </a:rPr>
              <a:t>Information theoretic bound: 1 + </a:t>
            </a:r>
            <a:r>
              <a:rPr lang="en-US" altLang="en-US" sz="3200" dirty="0">
                <a:solidFill>
                  <a:srgbClr val="953735"/>
                </a:solidFill>
                <a:latin typeface="Symbol" pitchFamily="2" charset="2"/>
                <a:sym typeface="Symbol" pitchFamily="2" charset="2"/>
              </a:rPr>
              <a:t></a:t>
            </a:r>
            <a:r>
              <a:rPr lang="en-US" altLang="en-US" sz="3200" dirty="0">
                <a:solidFill>
                  <a:srgbClr val="953735"/>
                </a:solidFill>
              </a:rPr>
              <a:t>lg x</a:t>
            </a:r>
            <a:r>
              <a:rPr lang="en-US" altLang="en-US" sz="3200" dirty="0">
                <a:solidFill>
                  <a:srgbClr val="953735"/>
                </a:solidFill>
                <a:latin typeface="Symbol" pitchFamily="2" charset="2"/>
                <a:sym typeface="Symbol" pitchFamily="2" charset="2"/>
              </a:rPr>
              <a:t> </a:t>
            </a:r>
            <a:r>
              <a:rPr lang="en-US" altLang="en-US" sz="3200" dirty="0">
                <a:solidFill>
                  <a:srgbClr val="953735"/>
                </a:solidFill>
              </a:rPr>
              <a:t>bits </a:t>
            </a:r>
          </a:p>
          <a:p>
            <a:pPr lvl="1"/>
            <a:r>
              <a:rPr lang="en-US" altLang="en-US" sz="3200" dirty="0">
                <a:latin typeface="Symbol" pitchFamily="2" charset="2"/>
                <a:sym typeface="Symbol" pitchFamily="2" charset="2"/>
              </a:rPr>
              <a:t>z</a:t>
            </a:r>
            <a:r>
              <a:rPr lang="en-US" altLang="en-US" sz="3200" dirty="0">
                <a:latin typeface="Arial" panose="020B0604020202020204" pitchFamily="34" charset="0"/>
              </a:rPr>
              <a:t> </a:t>
            </a:r>
            <a:r>
              <a:rPr lang="en-US" altLang="en-US" sz="3200" dirty="0"/>
              <a:t>code: </a:t>
            </a:r>
            <a:r>
              <a:rPr lang="en-US" altLang="en-US" sz="3200" dirty="0">
                <a:solidFill>
                  <a:srgbClr val="953735"/>
                </a:solidFill>
              </a:rPr>
              <a:t>Works well for integers from a power law </a:t>
            </a:r>
            <a:r>
              <a:rPr lang="en-US" altLang="en-US" sz="2000" dirty="0">
                <a:solidFill>
                  <a:srgbClr val="00B050"/>
                </a:solidFill>
              </a:rPr>
              <a:t>[</a:t>
            </a:r>
            <a:r>
              <a:rPr lang="en-US" altLang="en-US" sz="2000" dirty="0" err="1">
                <a:solidFill>
                  <a:srgbClr val="00B050"/>
                </a:solidFill>
              </a:rPr>
              <a:t>Boldi</a:t>
            </a:r>
            <a:r>
              <a:rPr lang="en-US" altLang="en-US" sz="2000" dirty="0">
                <a:solidFill>
                  <a:srgbClr val="00B050"/>
                </a:solidFill>
              </a:rPr>
              <a:t>, Vigna: Data Compression Conf. 2004]</a:t>
            </a:r>
            <a:endParaRPr lang="en-US" altLang="en-US" sz="2800" dirty="0">
              <a:solidFill>
                <a:srgbClr val="00B050"/>
              </a:solidFill>
            </a:endParaRPr>
          </a:p>
        </p:txBody>
      </p:sp>
      <p:sp>
        <p:nvSpPr>
          <p:cNvPr id="38915" name="TextBox 3">
            <a:extLst>
              <a:ext uri="{FF2B5EF4-FFF2-40B4-BE49-F238E27FC236}">
                <a16:creationId xmlns:a16="http://schemas.microsoft.com/office/drawing/2014/main" id="{2C92DC20-B4DC-B943-B799-472E5E0A7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20.4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AutoShape 2">
            <a:extLst>
              <a:ext uri="{FF2B5EF4-FFF2-40B4-BE49-F238E27FC236}">
                <a16:creationId xmlns:a16="http://schemas.microsoft.com/office/drawing/2014/main" id="{0388A529-8E95-3947-9C9D-CF1ECAD490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Main advantages of BV</a:t>
            </a:r>
          </a:p>
        </p:txBody>
      </p:sp>
      <p:sp>
        <p:nvSpPr>
          <p:cNvPr id="862211" name="Rectangle 3">
            <a:extLst>
              <a:ext uri="{FF2B5EF4-FFF2-40B4-BE49-F238E27FC236}">
                <a16:creationId xmlns:a16="http://schemas.microsoft.com/office/drawing/2014/main" id="{3125A57F-7D22-5940-85EC-A9147F1BD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868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ea typeface="ＭＳ Ｐゴシック" pitchFamily="-65" charset="-128"/>
                <a:cs typeface="ＭＳ Ｐゴシック" pitchFamily="-65" charset="-128"/>
              </a:rPr>
              <a:t>Depends only on locality in a canonical ordering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sz="2800" dirty="0">
                <a:ea typeface="ＭＳ Ｐゴシック" pitchFamily="-65" charset="-128"/>
                <a:cs typeface="+mn-cs"/>
              </a:rPr>
              <a:t>Lexicographic ordering works well for the web</a:t>
            </a:r>
          </a:p>
          <a:p>
            <a:pPr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ea typeface="ＭＳ Ｐゴシック" pitchFamily="-65" charset="-128"/>
                <a:cs typeface="ＭＳ Ｐゴシック" pitchFamily="-65" charset="-128"/>
              </a:rPr>
              <a:t>Adjacency queries can be answered very efficiently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sz="2800" dirty="0">
                <a:ea typeface="ＭＳ Ｐゴシック" pitchFamily="-65" charset="-128"/>
                <a:cs typeface="+mn-cs"/>
              </a:rPr>
              <a:t>To fetch out-neighbors, trace back the chain of prototypes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sz="2800" dirty="0">
                <a:ea typeface="ＭＳ Ｐゴシック" pitchFamily="-65" charset="-128"/>
                <a:cs typeface="+mn-cs"/>
              </a:rPr>
              <a:t>This chain is typically short in practice (since similarity is mostly intra-host)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sz="2800" dirty="0">
                <a:ea typeface="ＭＳ Ｐゴシック" pitchFamily="-65" charset="-128"/>
                <a:cs typeface="+mn-cs"/>
              </a:rPr>
              <a:t>Can also explicitly limit the length of the chain during encoding</a:t>
            </a:r>
          </a:p>
          <a:p>
            <a:pPr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ea typeface="ＭＳ Ｐゴシック" pitchFamily="-65" charset="-128"/>
                <a:cs typeface="ＭＳ Ｐゴシック" pitchFamily="-65" charset="-128"/>
              </a:rPr>
              <a:t>Easy to implement one-pass algorithm</a:t>
            </a:r>
          </a:p>
        </p:txBody>
      </p:sp>
      <p:sp>
        <p:nvSpPr>
          <p:cNvPr id="40963" name="TextBox 3">
            <a:extLst>
              <a:ext uri="{FF2B5EF4-FFF2-40B4-BE49-F238E27FC236}">
                <a16:creationId xmlns:a16="http://schemas.microsoft.com/office/drawing/2014/main" id="{5DFC4989-3277-854B-92AA-DF62C6F92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20.4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7">
            <a:extLst>
              <a:ext uri="{FF2B5EF4-FFF2-40B4-BE49-F238E27FC236}">
                <a16:creationId xmlns:a16="http://schemas.microsoft.com/office/drawing/2014/main" id="{BA3D3D13-E50D-E049-810A-C0712A56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cap="none"/>
          </a:p>
        </p:txBody>
      </p:sp>
      <p:sp>
        <p:nvSpPr>
          <p:cNvPr id="43010" name="Text Placeholder 8">
            <a:extLst>
              <a:ext uri="{FF2B5EF4-FFF2-40B4-BE49-F238E27FC236}">
                <a16:creationId xmlns:a16="http://schemas.microsoft.com/office/drawing/2014/main" id="{1C4029FF-CB9A-FB45-936F-4ED65DDF66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4800">
                <a:solidFill>
                  <a:schemeClr val="tx1"/>
                </a:solidFill>
              </a:rPr>
              <a:t>Link analysis: Pagerank</a:t>
            </a:r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66A46E36-4D9E-744E-885E-320CD5C2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fld id="{3EE0179D-5290-F04D-AB97-5169BC73CF9E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26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0638F2F4-FD95-CD4F-9D19-4C9EAF53E2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Citation Analysis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4467E096-FB67-D74E-A796-55B0BBF734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Citation frequency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C00000"/>
                </a:solidFill>
              </a:rPr>
              <a:t>Bibliographic coupling frequency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Articles that co-cite the same articles are related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C00000"/>
                </a:solidFill>
              </a:rPr>
              <a:t>Citation indexing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Who is this author cited by? (Garfield 1972)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 dirty="0" err="1"/>
              <a:t>Pagerank</a:t>
            </a:r>
            <a:r>
              <a:rPr lang="en-US" altLang="en-US" sz="3000" dirty="0"/>
              <a:t> preview: </a:t>
            </a:r>
            <a:r>
              <a:rPr lang="en-US" altLang="en-US" sz="3000" dirty="0" err="1"/>
              <a:t>Pinsker</a:t>
            </a:r>
            <a:r>
              <a:rPr lang="en-US" altLang="en-US" sz="3000" dirty="0"/>
              <a:t> and </a:t>
            </a:r>
            <a:r>
              <a:rPr lang="en-US" altLang="en-US" sz="3000" dirty="0" err="1"/>
              <a:t>Narin</a:t>
            </a:r>
            <a:r>
              <a:rPr lang="en-US" altLang="en-US" sz="3000" dirty="0"/>
              <a:t> ’</a:t>
            </a:r>
            <a:r>
              <a:rPr lang="en-US" altLang="ja-JP" sz="3000" dirty="0"/>
              <a:t>60s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/>
              <a:t>Asked: which journals are authoritative?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2193DE53-92E7-A941-AC18-6CBA65C9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web isn’</a:t>
            </a:r>
            <a:r>
              <a:rPr lang="en-US" altLang="ja-JP"/>
              <a:t>t scholarly citation</a:t>
            </a:r>
            <a:endParaRPr lang="en-US" altLang="en-US"/>
          </a:p>
        </p:txBody>
      </p:sp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BEF431B9-E971-694F-AA8A-3AB82C383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Millions of participants, each with self interests</a:t>
            </a:r>
          </a:p>
          <a:p>
            <a:r>
              <a:rPr lang="en-US" altLang="en-US"/>
              <a:t>Spamming is widespread</a:t>
            </a:r>
          </a:p>
          <a:p>
            <a:r>
              <a:rPr lang="en-US" altLang="en-US"/>
              <a:t>Once search engines began to use links for ranking (roughly 1998), link spam grew</a:t>
            </a:r>
          </a:p>
          <a:p>
            <a:pPr lvl="1"/>
            <a:r>
              <a:rPr lang="en-US" altLang="en-US"/>
              <a:t>You can join a </a:t>
            </a:r>
            <a:r>
              <a:rPr lang="en-US" altLang="en-US" i="1"/>
              <a:t>link farm – </a:t>
            </a:r>
            <a:r>
              <a:rPr lang="en-US" altLang="en-US"/>
              <a:t>a</a:t>
            </a:r>
            <a:r>
              <a:rPr lang="en-US" altLang="en-US" i="1"/>
              <a:t> </a:t>
            </a:r>
            <a:r>
              <a:rPr lang="en-US" altLang="en-US"/>
              <a:t>group of websites that heavily link to one another</a:t>
            </a:r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F9D7747C-4A24-B24E-8610-4CBFA95E2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fld id="{02FBB7D4-C6DC-C04F-8FC0-FB53CE0D9841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28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C573FCD4-7EC0-5A48-8B2E-AE8C822EA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Pagerank scoring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163BBFC2-32C2-2B49-9153-E344E6CC70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Imagine a user doing a random walk on web pages:</a:t>
            </a:r>
          </a:p>
          <a:p>
            <a:pPr lvl="1" eaLnBrk="1" hangingPunct="1"/>
            <a:r>
              <a:rPr lang="en-US" altLang="en-US" dirty="0"/>
              <a:t>Start at a random page</a:t>
            </a:r>
          </a:p>
          <a:p>
            <a:pPr lvl="1" eaLnBrk="1" hangingPunct="1"/>
            <a:r>
              <a:rPr lang="en-US" altLang="en-US" dirty="0"/>
              <a:t>At each step, go out of the </a:t>
            </a:r>
            <a:br>
              <a:rPr lang="en-US" altLang="en-US" dirty="0"/>
            </a:br>
            <a:r>
              <a:rPr lang="en-US" altLang="en-US" dirty="0"/>
              <a:t>current page along one of </a:t>
            </a:r>
            <a:br>
              <a:rPr lang="en-US" altLang="en-US" dirty="0"/>
            </a:br>
            <a:r>
              <a:rPr lang="en-US" altLang="en-US" dirty="0"/>
              <a:t>the links on that page, equiprobably</a:t>
            </a:r>
          </a:p>
          <a:p>
            <a:pPr eaLnBrk="1" hangingPunct="1"/>
            <a:r>
              <a:rPr lang="en-US" altLang="ja-JP" dirty="0"/>
              <a:t>“In the long run” each page has a long-term visit rate – use this as the page’s score</a:t>
            </a:r>
          </a:p>
          <a:p>
            <a:pPr eaLnBrk="1" hangingPunct="1"/>
            <a:endParaRPr lang="en-US" altLang="ja-JP" dirty="0"/>
          </a:p>
          <a:p>
            <a:pPr eaLnBrk="1" hangingPunct="1"/>
            <a:r>
              <a:rPr lang="en-US" altLang="ja-JP" dirty="0"/>
              <a:t>Variant: rather than equiprobable, use text and link information to have probability of following a link: intelligent surfer </a:t>
            </a:r>
            <a:r>
              <a:rPr lang="en-US" altLang="ja-JP" dirty="0">
                <a:solidFill>
                  <a:srgbClr val="00B050"/>
                </a:solidFill>
              </a:rPr>
              <a:t>[Richardson and </a:t>
            </a:r>
            <a:r>
              <a:rPr lang="en-US" altLang="ja-JP" dirty="0" err="1">
                <a:solidFill>
                  <a:srgbClr val="00B050"/>
                </a:solidFill>
              </a:rPr>
              <a:t>Domingos</a:t>
            </a:r>
            <a:r>
              <a:rPr lang="en-US" altLang="ja-JP" dirty="0">
                <a:solidFill>
                  <a:srgbClr val="00B050"/>
                </a:solidFill>
              </a:rPr>
              <a:t> 2001]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/>
          </a:p>
        </p:txBody>
      </p:sp>
      <p:sp>
        <p:nvSpPr>
          <p:cNvPr id="46083" name="Oval 4">
            <a:extLst>
              <a:ext uri="{FF2B5EF4-FFF2-40B4-BE49-F238E27FC236}">
                <a16:creationId xmlns:a16="http://schemas.microsoft.com/office/drawing/2014/main" id="{7AD27139-0FA9-3840-9DA5-56192BF1A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516188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46084" name="Line 5">
            <a:extLst>
              <a:ext uri="{FF2B5EF4-FFF2-40B4-BE49-F238E27FC236}">
                <a16:creationId xmlns:a16="http://schemas.microsoft.com/office/drawing/2014/main" id="{689A3185-6ABA-A043-9BA1-0747753A72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2554288"/>
            <a:ext cx="60960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Line 6">
            <a:extLst>
              <a:ext uri="{FF2B5EF4-FFF2-40B4-BE49-F238E27FC236}">
                <a16:creationId xmlns:a16="http://schemas.microsoft.com/office/drawing/2014/main" id="{45634E7F-C4D7-6D49-8BB9-F0EC1DF23A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744788"/>
            <a:ext cx="6477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Line 7">
            <a:extLst>
              <a:ext uri="{FF2B5EF4-FFF2-40B4-BE49-F238E27FC236}">
                <a16:creationId xmlns:a16="http://schemas.microsoft.com/office/drawing/2014/main" id="{540ECF51-DE3C-E947-B0EB-2B0DD09E76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744788"/>
            <a:ext cx="6477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Text Box 8">
            <a:extLst>
              <a:ext uri="{FF2B5EF4-FFF2-40B4-BE49-F238E27FC236}">
                <a16:creationId xmlns:a16="http://schemas.microsoft.com/office/drawing/2014/main" id="{D26BBF99-ED0B-9048-90B0-F462F3079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284413"/>
            <a:ext cx="501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1/3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1/3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1/3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6088" name="TextBox 4">
            <a:extLst>
              <a:ext uri="{FF2B5EF4-FFF2-40B4-BE49-F238E27FC236}">
                <a16:creationId xmlns:a16="http://schemas.microsoft.com/office/drawing/2014/main" id="{4630054E-73A6-654A-B486-C32AD476A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21.2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3CF29612-C5BA-654E-A14B-E88B32D7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Links are everywhere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A064F472-976B-4843-8D44-02C06DA1D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r>
              <a:rPr lang="en-US" altLang="en-US"/>
              <a:t>Powerful sources of authenticity and authority</a:t>
            </a:r>
          </a:p>
          <a:p>
            <a:pPr lvl="1"/>
            <a:r>
              <a:rPr lang="en-US" altLang="en-US"/>
              <a:t>Mail spam – which email accounts are spammers?</a:t>
            </a:r>
          </a:p>
          <a:p>
            <a:pPr lvl="1"/>
            <a:r>
              <a:rPr lang="en-US" altLang="en-US"/>
              <a:t>Host quality – which hosts are </a:t>
            </a:r>
            <a:r>
              <a:rPr lang="ja-JP" altLang="en-US"/>
              <a:t>“</a:t>
            </a:r>
            <a:r>
              <a:rPr lang="en-US" altLang="ja-JP"/>
              <a:t>bad</a:t>
            </a:r>
            <a:r>
              <a:rPr lang="ja-JP" altLang="en-US"/>
              <a:t>”</a:t>
            </a:r>
            <a:r>
              <a:rPr lang="en-US" altLang="ja-JP"/>
              <a:t>?</a:t>
            </a:r>
          </a:p>
          <a:p>
            <a:pPr lvl="1"/>
            <a:r>
              <a:rPr lang="en-US" altLang="en-US"/>
              <a:t>Phone call logs</a:t>
            </a:r>
          </a:p>
          <a:p>
            <a:r>
              <a:rPr lang="en-US" altLang="en-US"/>
              <a:t>The </a:t>
            </a:r>
            <a:r>
              <a:rPr lang="en-US" altLang="en-US">
                <a:solidFill>
                  <a:srgbClr val="00A000"/>
                </a:solidFill>
              </a:rPr>
              <a:t>Good</a:t>
            </a:r>
            <a:r>
              <a:rPr lang="en-US" altLang="en-US"/>
              <a:t>, The </a:t>
            </a:r>
            <a:r>
              <a:rPr lang="en-US" altLang="en-US">
                <a:solidFill>
                  <a:srgbClr val="FF0000"/>
                </a:solidFill>
              </a:rPr>
              <a:t>Bad</a:t>
            </a:r>
            <a:r>
              <a:rPr lang="en-US" altLang="en-US"/>
              <a:t> and The Unknown</a:t>
            </a: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E7082051-713F-BD43-8FFD-50DF49AF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553200"/>
            <a:ext cx="2133600" cy="244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fld id="{DF28805E-6FA1-804D-AF8F-54A9EA690634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6A7594F-4DC1-334D-B337-2FF9EC00C0DF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870325"/>
            <a:ext cx="6135688" cy="2438400"/>
            <a:chOff x="1295400" y="3870325"/>
            <a:chExt cx="6135688" cy="2438400"/>
          </a:xfrm>
        </p:grpSpPr>
        <p:sp>
          <p:nvSpPr>
            <p:cNvPr id="17413" name="Oval 4">
              <a:extLst>
                <a:ext uri="{FF2B5EF4-FFF2-40B4-BE49-F238E27FC236}">
                  <a16:creationId xmlns:a16="http://schemas.microsoft.com/office/drawing/2014/main" id="{C540B11C-B812-C941-A9B2-2FC225AEA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4556125"/>
              <a:ext cx="457200" cy="457200"/>
            </a:xfrm>
            <a:prstGeom prst="ellipse">
              <a:avLst/>
            </a:prstGeom>
            <a:solidFill>
              <a:srgbClr val="00A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algn="r" eaLnBrk="1" hangingPunct="1"/>
              <a:endParaRPr lang="en-US" altLang="en-US"/>
            </a:p>
          </p:txBody>
        </p:sp>
        <p:sp>
          <p:nvSpPr>
            <p:cNvPr id="17414" name="Oval 5">
              <a:extLst>
                <a:ext uri="{FF2B5EF4-FFF2-40B4-BE49-F238E27FC236}">
                  <a16:creationId xmlns:a16="http://schemas.microsoft.com/office/drawing/2014/main" id="{9FEA064E-1FF5-0E4F-B118-5E7AFAE26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4022725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algn="r" eaLnBrk="1" hangingPunct="1"/>
              <a:r>
                <a:rPr lang="en-US" altLang="en-US"/>
                <a:t>?</a:t>
              </a:r>
            </a:p>
          </p:txBody>
        </p:sp>
        <p:sp>
          <p:nvSpPr>
            <p:cNvPr id="17415" name="Oval 6">
              <a:extLst>
                <a:ext uri="{FF2B5EF4-FFF2-40B4-BE49-F238E27FC236}">
                  <a16:creationId xmlns:a16="http://schemas.microsoft.com/office/drawing/2014/main" id="{45B4BA30-51F1-3B4B-B7C8-2360BC128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4876800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algn="r" eaLnBrk="1" hangingPunct="1"/>
              <a:r>
                <a:rPr lang="en-US" altLang="en-US"/>
                <a:t>?</a:t>
              </a:r>
            </a:p>
          </p:txBody>
        </p:sp>
        <p:sp>
          <p:nvSpPr>
            <p:cNvPr id="17416" name="Oval 7">
              <a:extLst>
                <a:ext uri="{FF2B5EF4-FFF2-40B4-BE49-F238E27FC236}">
                  <a16:creationId xmlns:a16="http://schemas.microsoft.com/office/drawing/2014/main" id="{7E8E951F-9511-5B44-8868-D5FE642A6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5851525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algn="r" eaLnBrk="1" hangingPunct="1"/>
              <a:r>
                <a:rPr lang="en-US" altLang="en-US"/>
                <a:t>?</a:t>
              </a:r>
            </a:p>
          </p:txBody>
        </p:sp>
        <p:sp>
          <p:nvSpPr>
            <p:cNvPr id="17417" name="Oval 8">
              <a:extLst>
                <a:ext uri="{FF2B5EF4-FFF2-40B4-BE49-F238E27FC236}">
                  <a16:creationId xmlns:a16="http://schemas.microsoft.com/office/drawing/2014/main" id="{4EF77020-FB87-F443-A70D-320A85545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38862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algn="r" eaLnBrk="1" hangingPunct="1"/>
              <a:endParaRPr lang="en-US" altLang="en-US"/>
            </a:p>
          </p:txBody>
        </p:sp>
        <p:sp>
          <p:nvSpPr>
            <p:cNvPr id="17418" name="Oval 9">
              <a:extLst>
                <a:ext uri="{FF2B5EF4-FFF2-40B4-BE49-F238E27FC236}">
                  <a16:creationId xmlns:a16="http://schemas.microsoft.com/office/drawing/2014/main" id="{3CE670E9-C3E1-1C42-B1D2-AA1EEFEA8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4937125"/>
              <a:ext cx="457200" cy="457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algn="r" eaLnBrk="1" hangingPunct="1"/>
              <a:endParaRPr lang="en-US" altLang="en-US"/>
            </a:p>
          </p:txBody>
        </p:sp>
        <p:sp>
          <p:nvSpPr>
            <p:cNvPr id="17419" name="Oval 23">
              <a:extLst>
                <a:ext uri="{FF2B5EF4-FFF2-40B4-BE49-F238E27FC236}">
                  <a16:creationId xmlns:a16="http://schemas.microsoft.com/office/drawing/2014/main" id="{E1CB1018-05F4-B245-857A-ACCB6EC82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3870325"/>
              <a:ext cx="457200" cy="457200"/>
            </a:xfrm>
            <a:prstGeom prst="ellipse">
              <a:avLst/>
            </a:prstGeom>
            <a:solidFill>
              <a:srgbClr val="00A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algn="r" eaLnBrk="1" hangingPunct="1"/>
              <a:endParaRPr lang="en-US" altLang="en-US"/>
            </a:p>
          </p:txBody>
        </p:sp>
        <p:sp>
          <p:nvSpPr>
            <p:cNvPr id="17420" name="Oval 24">
              <a:extLst>
                <a:ext uri="{FF2B5EF4-FFF2-40B4-BE49-F238E27FC236}">
                  <a16:creationId xmlns:a16="http://schemas.microsoft.com/office/drawing/2014/main" id="{1EC1443A-E681-8547-BE20-1C047A7B4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5318125"/>
              <a:ext cx="457200" cy="457200"/>
            </a:xfrm>
            <a:prstGeom prst="ellipse">
              <a:avLst/>
            </a:prstGeom>
            <a:solidFill>
              <a:srgbClr val="00A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algn="r" eaLnBrk="1" hangingPunct="1"/>
              <a:endParaRPr lang="en-US" altLang="en-US"/>
            </a:p>
          </p:txBody>
        </p:sp>
        <p:sp>
          <p:nvSpPr>
            <p:cNvPr id="17421" name="Oval 25">
              <a:extLst>
                <a:ext uri="{FF2B5EF4-FFF2-40B4-BE49-F238E27FC236}">
                  <a16:creationId xmlns:a16="http://schemas.microsoft.com/office/drawing/2014/main" id="{23AD1036-DE42-8141-BE9C-A4AFE991D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4784725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algn="r" eaLnBrk="1" hangingPunct="1"/>
              <a:r>
                <a:rPr lang="en-US" altLang="en-US"/>
                <a:t>?</a:t>
              </a:r>
            </a:p>
          </p:txBody>
        </p:sp>
        <p:sp>
          <p:nvSpPr>
            <p:cNvPr id="17422" name="TextBox 25">
              <a:extLst>
                <a:ext uri="{FF2B5EF4-FFF2-40B4-BE49-F238E27FC236}">
                  <a16:creationId xmlns:a16="http://schemas.microsoft.com/office/drawing/2014/main" id="{15B552B8-BB71-3F45-8AC2-0E2290E49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4784725"/>
              <a:ext cx="9794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A000"/>
                  </a:solidFill>
                </a:rPr>
                <a:t>Good</a:t>
              </a:r>
            </a:p>
          </p:txBody>
        </p:sp>
        <p:sp>
          <p:nvSpPr>
            <p:cNvPr id="17423" name="TextBox 27">
              <a:extLst>
                <a:ext uri="{FF2B5EF4-FFF2-40B4-BE49-F238E27FC236}">
                  <a16:creationId xmlns:a16="http://schemas.microsoft.com/office/drawing/2014/main" id="{C0F70657-4158-F84C-AA98-1B67A1E9D2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937125"/>
              <a:ext cx="7254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0000"/>
                  </a:solidFill>
                </a:rPr>
                <a:t>Bad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58B41C6-51B9-A74E-B196-6A11AF0F06A0}"/>
                </a:ext>
              </a:extLst>
            </p:cNvPr>
            <p:cNvCxnSpPr>
              <a:cxnSpLocks noChangeShapeType="1"/>
              <a:stCxn id="17413" idx="0"/>
              <a:endCxn id="17419" idx="3"/>
            </p:cNvCxnSpPr>
            <p:nvPr/>
          </p:nvCxnSpPr>
          <p:spPr bwMode="auto">
            <a:xfrm rot="5400000" flipH="1" flipV="1">
              <a:off x="2781300" y="4298950"/>
              <a:ext cx="295275" cy="219075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E9DC5E6-0F8A-BE4F-8C40-027E4A770034}"/>
                </a:ext>
              </a:extLst>
            </p:cNvPr>
            <p:cNvCxnSpPr>
              <a:cxnSpLocks noChangeShapeType="1"/>
              <a:stCxn id="17420" idx="0"/>
              <a:endCxn id="17419" idx="4"/>
            </p:cNvCxnSpPr>
            <p:nvPr/>
          </p:nvCxnSpPr>
          <p:spPr bwMode="auto">
            <a:xfrm rot="5400000" flipH="1" flipV="1">
              <a:off x="2667000" y="4784725"/>
              <a:ext cx="990600" cy="7620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3A3E239-8090-A342-92F5-E878E65FDE4B}"/>
                </a:ext>
              </a:extLst>
            </p:cNvPr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rot="5400000">
              <a:off x="5952331" y="4639469"/>
              <a:ext cx="593725" cy="1588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550F1E6-BE4A-BD4D-94DF-DE2EDFDD8B50}"/>
                </a:ext>
              </a:extLst>
            </p:cNvPr>
            <p:cNvCxnSpPr>
              <a:cxnSpLocks noChangeShapeType="1"/>
              <a:stCxn id="17421" idx="6"/>
              <a:endCxn id="17418" idx="2"/>
            </p:cNvCxnSpPr>
            <p:nvPr/>
          </p:nvCxnSpPr>
          <p:spPr bwMode="auto">
            <a:xfrm>
              <a:off x="5257800" y="5013325"/>
              <a:ext cx="762000" cy="15240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C84B076-A5E1-8348-9668-E19291A36034}"/>
                </a:ext>
              </a:extLst>
            </p:cNvPr>
            <p:cNvCxnSpPr>
              <a:cxnSpLocks noChangeShapeType="1"/>
              <a:stCxn id="17419" idx="5"/>
              <a:endCxn id="17415" idx="0"/>
            </p:cNvCxnSpPr>
            <p:nvPr/>
          </p:nvCxnSpPr>
          <p:spPr bwMode="auto">
            <a:xfrm rot="16200000" flipH="1">
              <a:off x="3430588" y="4192587"/>
              <a:ext cx="615950" cy="752475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06C043D-2782-794E-8D32-FC38465D43EC}"/>
                </a:ext>
              </a:extLst>
            </p:cNvPr>
            <p:cNvCxnSpPr>
              <a:cxnSpLocks noChangeShapeType="1"/>
              <a:stCxn id="17414" idx="2"/>
              <a:endCxn id="17419" idx="6"/>
            </p:cNvCxnSpPr>
            <p:nvPr/>
          </p:nvCxnSpPr>
          <p:spPr bwMode="auto">
            <a:xfrm rot="10800000">
              <a:off x="3429000" y="4098925"/>
              <a:ext cx="1219200" cy="15240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752A7EB-A0F3-A54D-BFD5-3219BB9B2442}"/>
                </a:ext>
              </a:extLst>
            </p:cNvPr>
            <p:cNvCxnSpPr>
              <a:cxnSpLocks noChangeShapeType="1"/>
              <a:stCxn id="17414" idx="6"/>
              <a:endCxn id="17417" idx="2"/>
            </p:cNvCxnSpPr>
            <p:nvPr/>
          </p:nvCxnSpPr>
          <p:spPr bwMode="auto">
            <a:xfrm flipV="1">
              <a:off x="5105400" y="4114800"/>
              <a:ext cx="914400" cy="136525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DB150E5-E0C2-344E-8A68-DCCB65671834}"/>
                </a:ext>
              </a:extLst>
            </p:cNvPr>
            <p:cNvCxnSpPr>
              <a:cxnSpLocks noChangeShapeType="1"/>
              <a:stCxn id="17421" idx="2"/>
              <a:endCxn id="17415" idx="6"/>
            </p:cNvCxnSpPr>
            <p:nvPr/>
          </p:nvCxnSpPr>
          <p:spPr bwMode="auto">
            <a:xfrm rot="10800000" flipV="1">
              <a:off x="4343400" y="5013325"/>
              <a:ext cx="457200" cy="92075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75B8036-0960-4845-A076-B991DCAE8697}"/>
                </a:ext>
              </a:extLst>
            </p:cNvPr>
            <p:cNvCxnSpPr>
              <a:cxnSpLocks noChangeShapeType="1"/>
              <a:stCxn id="17418" idx="4"/>
              <a:endCxn id="17416" idx="7"/>
            </p:cNvCxnSpPr>
            <p:nvPr/>
          </p:nvCxnSpPr>
          <p:spPr bwMode="auto">
            <a:xfrm rot="5400000">
              <a:off x="5153025" y="4822825"/>
              <a:ext cx="523875" cy="1666875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57A614C-646B-6843-83ED-2CE69D06B4C6}"/>
                </a:ext>
              </a:extLst>
            </p:cNvPr>
            <p:cNvCxnSpPr>
              <a:cxnSpLocks noChangeShapeType="1"/>
              <a:endCxn id="17420" idx="6"/>
            </p:cNvCxnSpPr>
            <p:nvPr/>
          </p:nvCxnSpPr>
          <p:spPr bwMode="auto">
            <a:xfrm rot="10800000">
              <a:off x="3352800" y="5546725"/>
              <a:ext cx="838200" cy="549275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863A40A-7E8E-BC47-8AFE-2D892D80A87E}"/>
                </a:ext>
              </a:extLst>
            </p:cNvPr>
            <p:cNvCxnSpPr>
              <a:cxnSpLocks noChangeShapeType="1"/>
              <a:stCxn id="17420" idx="6"/>
              <a:endCxn id="17415" idx="3"/>
            </p:cNvCxnSpPr>
            <p:nvPr/>
          </p:nvCxnSpPr>
          <p:spPr bwMode="auto">
            <a:xfrm flipV="1">
              <a:off x="3352800" y="5267325"/>
              <a:ext cx="600075" cy="27940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020849F-4FA4-464C-A784-CBFFDCB194F1}"/>
                </a:ext>
              </a:extLst>
            </p:cNvPr>
            <p:cNvCxnSpPr>
              <a:cxnSpLocks noChangeShapeType="1"/>
              <a:stCxn id="17415" idx="4"/>
              <a:endCxn id="17416" idx="0"/>
            </p:cNvCxnSpPr>
            <p:nvPr/>
          </p:nvCxnSpPr>
          <p:spPr bwMode="auto">
            <a:xfrm rot="16200000" flipH="1">
              <a:off x="4008437" y="5440363"/>
              <a:ext cx="517525" cy="30480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EDC0D8F-1C17-AF49-9177-8EAABA51AEF0}"/>
                </a:ext>
              </a:extLst>
            </p:cNvPr>
            <p:cNvCxnSpPr>
              <a:cxnSpLocks noChangeShapeType="1"/>
              <a:stCxn id="17421" idx="0"/>
              <a:endCxn id="17414" idx="4"/>
            </p:cNvCxnSpPr>
            <p:nvPr/>
          </p:nvCxnSpPr>
          <p:spPr bwMode="auto">
            <a:xfrm rot="16200000" flipV="1">
              <a:off x="4800600" y="4556125"/>
              <a:ext cx="304800" cy="15240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E94D8D52-E571-3E41-B5E7-E617B8783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 quite enough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61D8E465-B6BC-0C40-9A36-372FA6E148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web is full of dead-ends.</a:t>
            </a:r>
          </a:p>
          <a:p>
            <a:pPr lvl="1" eaLnBrk="1" hangingPunct="1"/>
            <a:r>
              <a:rPr lang="en-US" altLang="en-US"/>
              <a:t>Random walk can get stuck in dead-ends.</a:t>
            </a:r>
          </a:p>
          <a:p>
            <a:pPr lvl="1" eaLnBrk="1" hangingPunct="1"/>
            <a:r>
              <a:rPr lang="en-US" altLang="en-US"/>
              <a:t>Makes no sense to talk about long-term visit rates.</a:t>
            </a:r>
          </a:p>
        </p:txBody>
      </p:sp>
      <p:sp>
        <p:nvSpPr>
          <p:cNvPr id="47107" name="Oval 4">
            <a:extLst>
              <a:ext uri="{FF2B5EF4-FFF2-40B4-BE49-F238E27FC236}">
                <a16:creationId xmlns:a16="http://schemas.microsoft.com/office/drawing/2014/main" id="{9187EA00-1617-C842-AF12-CE5335DEE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6482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47108" name="Line 5">
            <a:extLst>
              <a:ext uri="{FF2B5EF4-FFF2-40B4-BE49-F238E27FC236}">
                <a16:creationId xmlns:a16="http://schemas.microsoft.com/office/drawing/2014/main" id="{FB76C5ED-1B83-A442-BBFF-3FFF701ACD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53340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Line 6">
            <a:extLst>
              <a:ext uri="{FF2B5EF4-FFF2-40B4-BE49-F238E27FC236}">
                <a16:creationId xmlns:a16="http://schemas.microsoft.com/office/drawing/2014/main" id="{D43F1A5B-E5F5-D745-9BFF-F0F2E6B5C6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4958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Line 7">
            <a:extLst>
              <a:ext uri="{FF2B5EF4-FFF2-40B4-BE49-F238E27FC236}">
                <a16:creationId xmlns:a16="http://schemas.microsoft.com/office/drawing/2014/main" id="{938E8716-476A-1A4F-BAF6-DE3E8F75F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105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Line 8">
            <a:extLst>
              <a:ext uri="{FF2B5EF4-FFF2-40B4-BE49-F238E27FC236}">
                <a16:creationId xmlns:a16="http://schemas.microsoft.com/office/drawing/2014/main" id="{3084D966-2D12-EC4C-98DE-AB5E81B567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105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Text Box 9">
            <a:extLst>
              <a:ext uri="{FF2B5EF4-FFF2-40B4-BE49-F238E27FC236}">
                <a16:creationId xmlns:a16="http://schemas.microsoft.com/office/drawing/2014/main" id="{A182BD39-B1FD-E54B-A7DE-84948F650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876800"/>
            <a:ext cx="454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??</a:t>
            </a:r>
          </a:p>
        </p:txBody>
      </p:sp>
      <p:sp>
        <p:nvSpPr>
          <p:cNvPr id="47113" name="TextBox 4">
            <a:extLst>
              <a:ext uri="{FF2B5EF4-FFF2-40B4-BE49-F238E27FC236}">
                <a16:creationId xmlns:a16="http://schemas.microsoft.com/office/drawing/2014/main" id="{F8CA072A-78BE-CC48-96B4-F2DE4730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21.2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024FFCE3-C965-274D-8015-AA9FFC168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Teleporting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0ED6BB38-7342-F74D-A099-C767D8B688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400" dirty="0"/>
              <a:t>At a dead end, jump to a random web page.</a:t>
            </a:r>
          </a:p>
          <a:p>
            <a:pPr eaLnBrk="1" hangingPunct="1"/>
            <a:r>
              <a:rPr lang="en-US" altLang="en-US" sz="3400" dirty="0">
                <a:solidFill>
                  <a:srgbClr val="C00000"/>
                </a:solidFill>
              </a:rPr>
              <a:t>At any non-dead end, with probability 10%, jump to a random web page.</a:t>
            </a:r>
          </a:p>
          <a:p>
            <a:pPr lvl="1" eaLnBrk="1" hangingPunct="1"/>
            <a:r>
              <a:rPr lang="en-US" altLang="en-US" sz="3200" dirty="0"/>
              <a:t>With remaining probability (90%), go out on a random link.</a:t>
            </a:r>
          </a:p>
          <a:p>
            <a:pPr lvl="1" eaLnBrk="1" hangingPunct="1"/>
            <a:r>
              <a:rPr lang="en-US" altLang="en-US" sz="3200" dirty="0"/>
              <a:t>10% - a parameter.</a:t>
            </a:r>
          </a:p>
          <a:p>
            <a:pPr lvl="2" eaLnBrk="1" hangingPunct="1"/>
            <a:r>
              <a:rPr lang="en-US" altLang="en-US" sz="2600" dirty="0"/>
              <a:t>“Teleportation” probability</a:t>
            </a:r>
          </a:p>
          <a:p>
            <a:pPr lvl="2" eaLnBrk="1" hangingPunct="1"/>
            <a:r>
              <a:rPr lang="en-US" altLang="en-US" sz="2600" dirty="0"/>
              <a:t>Simulates a web users going somewhere else</a:t>
            </a:r>
          </a:p>
          <a:p>
            <a:pPr lvl="2" eaLnBrk="1" hangingPunct="1"/>
            <a:r>
              <a:rPr lang="en-US" altLang="en-US" sz="2600" dirty="0"/>
              <a:t>Solves linear algebra problems….</a:t>
            </a:r>
          </a:p>
        </p:txBody>
      </p:sp>
      <p:sp>
        <p:nvSpPr>
          <p:cNvPr id="48131" name="TextBox 4">
            <a:extLst>
              <a:ext uri="{FF2B5EF4-FFF2-40B4-BE49-F238E27FC236}">
                <a16:creationId xmlns:a16="http://schemas.microsoft.com/office/drawing/2014/main" id="{8793C671-E5ED-1047-AA19-F181F15BC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21.2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8490CC1E-D7D2-A74B-8354-6384FC947A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Result of teleporting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43185596-12EA-6E4C-A72F-5E36A4D2E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Now cannot get stuck locally.</a:t>
            </a:r>
          </a:p>
          <a:p>
            <a:pPr eaLnBrk="1" hangingPunct="1"/>
            <a:r>
              <a:rPr lang="en-US" altLang="en-US" sz="3800">
                <a:solidFill>
                  <a:srgbClr val="C00000"/>
                </a:solidFill>
              </a:rPr>
              <a:t>There is a long-term rate at which any page is visited (not obvious, will show this).</a:t>
            </a:r>
          </a:p>
          <a:p>
            <a:pPr eaLnBrk="1" hangingPunct="1"/>
            <a:r>
              <a:rPr lang="en-US" altLang="en-US" sz="3800"/>
              <a:t>How do we compute this visit rate?</a:t>
            </a:r>
          </a:p>
        </p:txBody>
      </p:sp>
      <p:sp>
        <p:nvSpPr>
          <p:cNvPr id="49155" name="TextBox 4">
            <a:extLst>
              <a:ext uri="{FF2B5EF4-FFF2-40B4-BE49-F238E27FC236}">
                <a16:creationId xmlns:a16="http://schemas.microsoft.com/office/drawing/2014/main" id="{342C4A0E-9361-8542-8F71-BBC36606D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21.2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0D0C6DCE-0FD3-1842-AFA1-7D7F95785B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Markov chains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D6AE13E0-7922-744D-9BDE-76744F4076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Markov chain consists of </a:t>
            </a:r>
            <a:r>
              <a:rPr lang="en-US" altLang="en-US" i="1"/>
              <a:t>n </a:t>
            </a:r>
            <a:r>
              <a:rPr lang="en-US" altLang="en-US" u="sng"/>
              <a:t>states</a:t>
            </a:r>
            <a:r>
              <a:rPr lang="en-US" altLang="en-US"/>
              <a:t>, plus an </a:t>
            </a:r>
            <a:r>
              <a:rPr lang="en-US" altLang="en-US" i="1"/>
              <a:t>n</a:t>
            </a:r>
            <a:r>
              <a:rPr lang="en-US" altLang="en-US">
                <a:sym typeface="Symbol" pitchFamily="2" charset="2"/>
              </a:rPr>
              <a:t></a:t>
            </a:r>
            <a:r>
              <a:rPr lang="en-US" altLang="en-US" i="1"/>
              <a:t>n</a:t>
            </a:r>
            <a:r>
              <a:rPr lang="en-US" altLang="en-US"/>
              <a:t> </a:t>
            </a:r>
            <a:r>
              <a:rPr lang="en-US" altLang="en-US" u="sng"/>
              <a:t>transition probability matrix</a:t>
            </a:r>
            <a:r>
              <a:rPr lang="en-US" altLang="en-US"/>
              <a:t> </a:t>
            </a:r>
            <a:r>
              <a:rPr lang="en-US" altLang="en-US" b="1"/>
              <a:t>P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>
                <a:solidFill>
                  <a:srgbClr val="C00000"/>
                </a:solidFill>
              </a:rPr>
              <a:t>At each step, we are in one of the states.</a:t>
            </a:r>
          </a:p>
          <a:p>
            <a:pPr eaLnBrk="1" hangingPunct="1"/>
            <a:r>
              <a:rPr lang="en-US" altLang="en-US"/>
              <a:t>For </a:t>
            </a:r>
            <a:r>
              <a:rPr lang="en-US" altLang="en-US" i="1"/>
              <a:t>1 </a:t>
            </a:r>
            <a:r>
              <a:rPr lang="en-US" altLang="en-US">
                <a:sym typeface="Symbol" pitchFamily="2" charset="2"/>
              </a:rPr>
              <a:t> </a:t>
            </a:r>
            <a:r>
              <a:rPr lang="en-US" altLang="en-US" i="1"/>
              <a:t>i,j </a:t>
            </a:r>
            <a:r>
              <a:rPr lang="en-US" altLang="en-US">
                <a:sym typeface="Symbol" pitchFamily="2" charset="2"/>
              </a:rPr>
              <a:t> </a:t>
            </a:r>
            <a:r>
              <a:rPr lang="en-US" altLang="en-US" i="1"/>
              <a:t>n, </a:t>
            </a:r>
            <a:r>
              <a:rPr lang="en-US" altLang="en-US"/>
              <a:t>the matrix entry </a:t>
            </a:r>
            <a:r>
              <a:rPr lang="en-US" altLang="en-US" i="1"/>
              <a:t>P</a:t>
            </a:r>
            <a:r>
              <a:rPr lang="en-US" altLang="en-US" i="1" baseline="-25000"/>
              <a:t>ij</a:t>
            </a:r>
            <a:r>
              <a:rPr lang="en-US" altLang="en-US"/>
              <a:t> tells us the probability of </a:t>
            </a:r>
            <a:r>
              <a:rPr lang="en-US" altLang="en-US" i="1"/>
              <a:t>j</a:t>
            </a:r>
            <a:r>
              <a:rPr lang="en-US" altLang="en-US"/>
              <a:t> being the next state, given we are currently in state </a:t>
            </a:r>
            <a:r>
              <a:rPr lang="en-US" altLang="en-US" i="1"/>
              <a:t>i</a:t>
            </a:r>
            <a:r>
              <a:rPr lang="en-US" altLang="en-US"/>
              <a:t>. </a:t>
            </a:r>
          </a:p>
        </p:txBody>
      </p:sp>
      <p:sp>
        <p:nvSpPr>
          <p:cNvPr id="50179" name="Oval 4">
            <a:extLst>
              <a:ext uri="{FF2B5EF4-FFF2-40B4-BE49-F238E27FC236}">
                <a16:creationId xmlns:a16="http://schemas.microsoft.com/office/drawing/2014/main" id="{937D3D3B-8C79-0143-AA4D-F3B1FC253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867400"/>
            <a:ext cx="685800" cy="685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i="1">
                <a:latin typeface="Arial" panose="020B0604020202020204" pitchFamily="34" charset="0"/>
              </a:rPr>
              <a:t>i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0180" name="Oval 5">
            <a:extLst>
              <a:ext uri="{FF2B5EF4-FFF2-40B4-BE49-F238E27FC236}">
                <a16:creationId xmlns:a16="http://schemas.microsoft.com/office/drawing/2014/main" id="{2C125860-269A-3649-A837-CA14F9919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867400"/>
            <a:ext cx="685800" cy="685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i="1">
                <a:latin typeface="Arial" panose="020B0604020202020204" pitchFamily="34" charset="0"/>
              </a:rPr>
              <a:t>j</a:t>
            </a:r>
            <a:endParaRPr lang="en-US" altLang="en-US">
              <a:latin typeface="Arial" panose="020B0604020202020204" pitchFamily="34" charset="0"/>
            </a:endParaRPr>
          </a:p>
        </p:txBody>
      </p:sp>
      <p:cxnSp>
        <p:nvCxnSpPr>
          <p:cNvPr id="50181" name="AutoShape 6">
            <a:extLst>
              <a:ext uri="{FF2B5EF4-FFF2-40B4-BE49-F238E27FC236}">
                <a16:creationId xmlns:a16="http://schemas.microsoft.com/office/drawing/2014/main" id="{AA8F44CB-459A-D64E-BD0D-7023CD5193E9}"/>
              </a:ext>
            </a:extLst>
          </p:cNvPr>
          <p:cNvCxnSpPr>
            <a:cxnSpLocks noChangeShapeType="1"/>
            <a:stCxn id="50179" idx="6"/>
            <a:endCxn id="50180" idx="2"/>
          </p:cNvCxnSpPr>
          <p:nvPr/>
        </p:nvCxnSpPr>
        <p:spPr bwMode="auto">
          <a:xfrm>
            <a:off x="3657600" y="6210300"/>
            <a:ext cx="12192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82" name="Text Box 7">
            <a:extLst>
              <a:ext uri="{FF2B5EF4-FFF2-40B4-BE49-F238E27FC236}">
                <a16:creationId xmlns:a16="http://schemas.microsoft.com/office/drawing/2014/main" id="{452921FE-F43F-1D4F-B9CE-89FAEF665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6172200"/>
            <a:ext cx="484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i="1">
                <a:latin typeface="Arial" panose="020B0604020202020204" pitchFamily="34" charset="0"/>
              </a:rPr>
              <a:t>P</a:t>
            </a:r>
            <a:r>
              <a:rPr lang="en-US" altLang="en-US" i="1" baseline="-25000">
                <a:latin typeface="Arial" panose="020B0604020202020204" pitchFamily="34" charset="0"/>
              </a:rPr>
              <a:t>ij</a:t>
            </a:r>
          </a:p>
        </p:txBody>
      </p:sp>
      <p:sp>
        <p:nvSpPr>
          <p:cNvPr id="50183" name="AutoShape 8">
            <a:extLst>
              <a:ext uri="{FF2B5EF4-FFF2-40B4-BE49-F238E27FC236}">
                <a16:creationId xmlns:a16="http://schemas.microsoft.com/office/drawing/2014/main" id="{FD8FB31F-45F5-FF4A-B3BC-711380892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389438"/>
            <a:ext cx="914400" cy="1096962"/>
          </a:xfrm>
          <a:prstGeom prst="upArrowCallout">
            <a:avLst>
              <a:gd name="adj1" fmla="val 25000"/>
              <a:gd name="adj2" fmla="val 25000"/>
              <a:gd name="adj3" fmla="val 19994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i="1">
                <a:latin typeface="Arial" panose="020B0604020202020204" pitchFamily="34" charset="0"/>
              </a:rPr>
              <a:t>P</a:t>
            </a:r>
            <a:r>
              <a:rPr lang="en-US" altLang="en-US" i="1" baseline="-25000">
                <a:latin typeface="Arial" panose="020B0604020202020204" pitchFamily="34" charset="0"/>
              </a:rPr>
              <a:t>ii</a:t>
            </a:r>
            <a:r>
              <a:rPr lang="en-US" altLang="en-US" i="1">
                <a:latin typeface="Arial" panose="020B0604020202020204" pitchFamily="34" charset="0"/>
              </a:rPr>
              <a:t>&gt;0</a:t>
            </a:r>
          </a:p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is OK</a:t>
            </a:r>
            <a:r>
              <a:rPr lang="en-US" altLang="en-US" i="1">
                <a:latin typeface="Arial" panose="020B0604020202020204" pitchFamily="34" charset="0"/>
              </a:rPr>
              <a:t>.</a:t>
            </a:r>
            <a:endParaRPr lang="en-US" altLang="en-US" i="1" baseline="-25000">
              <a:latin typeface="Arial" panose="020B0604020202020204" pitchFamily="34" charset="0"/>
            </a:endParaRPr>
          </a:p>
        </p:txBody>
      </p:sp>
      <p:sp>
        <p:nvSpPr>
          <p:cNvPr id="50184" name="TextBox 4">
            <a:extLst>
              <a:ext uri="{FF2B5EF4-FFF2-40B4-BE49-F238E27FC236}">
                <a16:creationId xmlns:a16="http://schemas.microsoft.com/office/drawing/2014/main" id="{FB51DD70-6F09-9E4F-88CA-5C8342D4A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12969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21.2.1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1" name="Object 2">
            <a:extLst>
              <a:ext uri="{FF2B5EF4-FFF2-40B4-BE49-F238E27FC236}">
                <a16:creationId xmlns:a16="http://schemas.microsoft.com/office/drawing/2014/main" id="{08D97D00-AE28-1D45-AA98-19A6C4CD28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1524000"/>
          <a:ext cx="13430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3" name="Equation" r:id="rId3" imgW="15506700" imgH="10236200" progId="Equation.3">
                  <p:embed/>
                </p:oleObj>
              </mc:Choice>
              <mc:Fallback>
                <p:oleObj name="Equation" r:id="rId3" imgW="15506700" imgH="10236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524000"/>
                        <a:ext cx="13430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2" name="Rectangle 3">
            <a:extLst>
              <a:ext uri="{FF2B5EF4-FFF2-40B4-BE49-F238E27FC236}">
                <a16:creationId xmlns:a16="http://schemas.microsoft.com/office/drawing/2014/main" id="{DA7EE168-CEFD-2E4F-A7D3-2F546F109C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Markov chains</a:t>
            </a:r>
          </a:p>
        </p:txBody>
      </p:sp>
      <p:sp>
        <p:nvSpPr>
          <p:cNvPr id="51203" name="Rectangle 4">
            <a:extLst>
              <a:ext uri="{FF2B5EF4-FFF2-40B4-BE49-F238E27FC236}">
                <a16:creationId xmlns:a16="http://schemas.microsoft.com/office/drawing/2014/main" id="{2CACABDC-A78C-884B-8814-4E86854066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953000"/>
          </a:xfrm>
        </p:spPr>
        <p:txBody>
          <a:bodyPr/>
          <a:lstStyle/>
          <a:p>
            <a:pPr eaLnBrk="1" hangingPunct="1"/>
            <a:r>
              <a:rPr lang="en-US" altLang="en-US" dirty="0"/>
              <a:t>Clearly, for all </a:t>
            </a:r>
            <a:r>
              <a:rPr lang="en-US" altLang="en-US" i="1" dirty="0" err="1"/>
              <a:t>i</a:t>
            </a:r>
            <a:r>
              <a:rPr lang="en-US" altLang="en-US" dirty="0"/>
              <a:t>,</a:t>
            </a:r>
          </a:p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 Markov chains are abstractions of random walks.</a:t>
            </a:r>
          </a:p>
          <a:p>
            <a:pPr eaLnBrk="1" hangingPunct="1"/>
            <a:r>
              <a:rPr lang="en-US" altLang="en-US" i="1" dirty="0"/>
              <a:t>Exercise</a:t>
            </a:r>
            <a:r>
              <a:rPr lang="en-US" altLang="en-US" dirty="0"/>
              <a:t>: represent the teleporting random walk from 3 slides ago as a Markov chain, for this case: </a:t>
            </a:r>
          </a:p>
        </p:txBody>
      </p:sp>
      <p:sp>
        <p:nvSpPr>
          <p:cNvPr id="51204" name="Oval 5">
            <a:extLst>
              <a:ext uri="{FF2B5EF4-FFF2-40B4-BE49-F238E27FC236}">
                <a16:creationId xmlns:a16="http://schemas.microsoft.com/office/drawing/2014/main" id="{409D68F2-D8E5-3449-B5E3-B4AAF9DE1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1054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51205" name="Oval 6">
            <a:extLst>
              <a:ext uri="{FF2B5EF4-FFF2-40B4-BE49-F238E27FC236}">
                <a16:creationId xmlns:a16="http://schemas.microsoft.com/office/drawing/2014/main" id="{B18125CB-0969-AA45-B72A-367015A87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1054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51206" name="Oval 7">
            <a:extLst>
              <a:ext uri="{FF2B5EF4-FFF2-40B4-BE49-F238E27FC236}">
                <a16:creationId xmlns:a16="http://schemas.microsoft.com/office/drawing/2014/main" id="{B6747DF9-82D2-FD4F-9CBF-C653950C8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1054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cxnSp>
        <p:nvCxnSpPr>
          <p:cNvPr id="51207" name="AutoShape 8">
            <a:extLst>
              <a:ext uri="{FF2B5EF4-FFF2-40B4-BE49-F238E27FC236}">
                <a16:creationId xmlns:a16="http://schemas.microsoft.com/office/drawing/2014/main" id="{12163C2E-3FD5-8A4C-A1C4-1EACB0009F67}"/>
              </a:ext>
            </a:extLst>
          </p:cNvPr>
          <p:cNvCxnSpPr>
            <a:cxnSpLocks noChangeShapeType="1"/>
            <a:stCxn id="51204" idx="7"/>
            <a:endCxn id="51205" idx="1"/>
          </p:cNvCxnSpPr>
          <p:nvPr/>
        </p:nvCxnSpPr>
        <p:spPr bwMode="auto">
          <a:xfrm>
            <a:off x="2914650" y="5238750"/>
            <a:ext cx="13335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08" name="AutoShape 9">
            <a:extLst>
              <a:ext uri="{FF2B5EF4-FFF2-40B4-BE49-F238E27FC236}">
                <a16:creationId xmlns:a16="http://schemas.microsoft.com/office/drawing/2014/main" id="{D921E20F-D131-1049-BB9F-EB592F8EF271}"/>
              </a:ext>
            </a:extLst>
          </p:cNvPr>
          <p:cNvCxnSpPr>
            <a:cxnSpLocks noChangeShapeType="1"/>
            <a:stCxn id="51205" idx="3"/>
            <a:endCxn id="51204" idx="5"/>
          </p:cNvCxnSpPr>
          <p:nvPr/>
        </p:nvCxnSpPr>
        <p:spPr bwMode="auto">
          <a:xfrm flipH="1">
            <a:off x="2914650" y="5886450"/>
            <a:ext cx="13335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09" name="AutoShape 10">
            <a:extLst>
              <a:ext uri="{FF2B5EF4-FFF2-40B4-BE49-F238E27FC236}">
                <a16:creationId xmlns:a16="http://schemas.microsoft.com/office/drawing/2014/main" id="{C212AB7D-72C7-6C41-959E-22E474126CB8}"/>
              </a:ext>
            </a:extLst>
          </p:cNvPr>
          <p:cNvCxnSpPr>
            <a:cxnSpLocks noChangeShapeType="1"/>
            <a:stCxn id="51205" idx="6"/>
            <a:endCxn id="51206" idx="2"/>
          </p:cNvCxnSpPr>
          <p:nvPr/>
        </p:nvCxnSpPr>
        <p:spPr bwMode="auto">
          <a:xfrm>
            <a:off x="5029200" y="5562600"/>
            <a:ext cx="10668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0" name="AutoShape 11">
            <a:extLst>
              <a:ext uri="{FF2B5EF4-FFF2-40B4-BE49-F238E27FC236}">
                <a16:creationId xmlns:a16="http://schemas.microsoft.com/office/drawing/2014/main" id="{361B27D1-A647-E34F-9E3D-9501A0594012}"/>
              </a:ext>
            </a:extLst>
          </p:cNvPr>
          <p:cNvCxnSpPr>
            <a:cxnSpLocks noChangeShapeType="1"/>
            <a:stCxn id="51204" idx="0"/>
            <a:endCxn id="51206" idx="0"/>
          </p:cNvCxnSpPr>
          <p:nvPr/>
        </p:nvCxnSpPr>
        <p:spPr bwMode="auto">
          <a:xfrm rot="5400000" flipV="1">
            <a:off x="4571206" y="3124994"/>
            <a:ext cx="1588" cy="3962400"/>
          </a:xfrm>
          <a:prstGeom prst="curvedConnector3">
            <a:avLst>
              <a:gd name="adj1" fmla="val -14400005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11" name="TextBox 4">
            <a:extLst>
              <a:ext uri="{FF2B5EF4-FFF2-40B4-BE49-F238E27FC236}">
                <a16:creationId xmlns:a16="http://schemas.microsoft.com/office/drawing/2014/main" id="{3276D5A2-EF0B-1F4C-8C1F-383CD9DE7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12969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21.2.1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174ACDD1-AD48-C744-A303-728DF177EA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Ergodic Markov chains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971DB072-64C3-B54A-A68F-CD5242D485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For any </a:t>
            </a:r>
            <a:r>
              <a:rPr lang="en-US" altLang="en-US" sz="3200" i="1" dirty="0"/>
              <a:t>ergodic </a:t>
            </a:r>
            <a:r>
              <a:rPr lang="en-US" altLang="en-US" sz="3200" dirty="0"/>
              <a:t>Markov chain, there is a unique </a:t>
            </a:r>
            <a:r>
              <a:rPr lang="en-US" altLang="en-US" sz="3200" u="sng" dirty="0"/>
              <a:t>long-term visit rate</a:t>
            </a:r>
            <a:r>
              <a:rPr lang="en-US" altLang="en-US" sz="3200" dirty="0"/>
              <a:t> for each state.</a:t>
            </a:r>
          </a:p>
          <a:p>
            <a:pPr lvl="1" eaLnBrk="1" hangingPunct="1"/>
            <a:r>
              <a:rPr lang="en-US" altLang="en-US" sz="3200" i="1" dirty="0"/>
              <a:t>Steady-state probability distribution</a:t>
            </a:r>
            <a:r>
              <a:rPr lang="en-US" altLang="en-US" sz="3200" dirty="0"/>
              <a:t>.</a:t>
            </a:r>
          </a:p>
          <a:p>
            <a:pPr eaLnBrk="1" hangingPunct="1"/>
            <a:r>
              <a:rPr lang="en-US" altLang="en-US" sz="3200" dirty="0">
                <a:solidFill>
                  <a:srgbClr val="C00000"/>
                </a:solidFill>
              </a:rPr>
              <a:t>Over a long time-period, we visit each state in proportion to this rate.</a:t>
            </a:r>
          </a:p>
          <a:p>
            <a:pPr eaLnBrk="1" hangingPunct="1"/>
            <a:r>
              <a:rPr lang="en-US" altLang="en-US" sz="3200" dirty="0"/>
              <a:t>It doesn’</a:t>
            </a:r>
            <a:r>
              <a:rPr lang="en-US" altLang="ja-JP" sz="3200" dirty="0"/>
              <a:t>t matter where we start.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Ergodic: no periodic patterns</a:t>
            </a:r>
          </a:p>
          <a:p>
            <a:pPr lvl="1" eaLnBrk="1" hangingPunct="1"/>
            <a:r>
              <a:rPr lang="en-US" altLang="en-US" sz="3200" dirty="0"/>
              <a:t>Teleportation ensures ergodicity</a:t>
            </a:r>
          </a:p>
        </p:txBody>
      </p:sp>
      <p:sp>
        <p:nvSpPr>
          <p:cNvPr id="52227" name="TextBox 4">
            <a:extLst>
              <a:ext uri="{FF2B5EF4-FFF2-40B4-BE49-F238E27FC236}">
                <a16:creationId xmlns:a16="http://schemas.microsoft.com/office/drawing/2014/main" id="{206B5A3C-56BF-024D-BA79-ABC12AB64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12969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21.2.1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CF34D75-4CDC-A542-8717-AA7628111111}"/>
              </a:ext>
            </a:extLst>
          </p:cNvPr>
          <p:cNvGrpSpPr/>
          <p:nvPr/>
        </p:nvGrpSpPr>
        <p:grpSpPr>
          <a:xfrm>
            <a:off x="7162800" y="5291959"/>
            <a:ext cx="1524000" cy="533400"/>
            <a:chOff x="2133600" y="5105400"/>
            <a:chExt cx="2895600" cy="914400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5C1E5BB2-24AA-A549-9316-AEF51B4BA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105400"/>
              <a:ext cx="914400" cy="914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algn="r" eaLnBrk="1" hangingPunct="1"/>
              <a:endParaRPr lang="en-US" altLang="en-US"/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A1FA689F-0106-AD44-A44A-DCF785320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5105400"/>
              <a:ext cx="914400" cy="914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algn="r" eaLnBrk="1" hangingPunct="1"/>
              <a:endParaRPr lang="en-US" altLang="en-US"/>
            </a:p>
          </p:txBody>
        </p:sp>
        <p:cxnSp>
          <p:nvCxnSpPr>
            <p:cNvPr id="7" name="AutoShape 8">
              <a:extLst>
                <a:ext uri="{FF2B5EF4-FFF2-40B4-BE49-F238E27FC236}">
                  <a16:creationId xmlns:a16="http://schemas.microsoft.com/office/drawing/2014/main" id="{CA5FE329-26B5-4B4E-A91B-20709A5F73B3}"/>
                </a:ext>
              </a:extLst>
            </p:cNvPr>
            <p:cNvCxnSpPr>
              <a:cxnSpLocks noChangeShapeType="1"/>
              <a:stCxn id="5" idx="7"/>
              <a:endCxn id="6" idx="1"/>
            </p:cNvCxnSpPr>
            <p:nvPr/>
          </p:nvCxnSpPr>
          <p:spPr bwMode="auto">
            <a:xfrm>
              <a:off x="2914650" y="5238750"/>
              <a:ext cx="13335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AutoShape 9">
              <a:extLst>
                <a:ext uri="{FF2B5EF4-FFF2-40B4-BE49-F238E27FC236}">
                  <a16:creationId xmlns:a16="http://schemas.microsoft.com/office/drawing/2014/main" id="{A3B41FDD-0E9E-8A40-B5AE-9753446CC313}"/>
                </a:ext>
              </a:extLst>
            </p:cNvPr>
            <p:cNvCxnSpPr>
              <a:cxnSpLocks noChangeShapeType="1"/>
              <a:stCxn id="6" idx="3"/>
              <a:endCxn id="5" idx="5"/>
            </p:cNvCxnSpPr>
            <p:nvPr/>
          </p:nvCxnSpPr>
          <p:spPr bwMode="auto">
            <a:xfrm flipH="1">
              <a:off x="2914650" y="5886450"/>
              <a:ext cx="13335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7BEC177-554C-5C4E-9CE4-A9168274C053}"/>
              </a:ext>
            </a:extLst>
          </p:cNvPr>
          <p:cNvSpPr txBox="1"/>
          <p:nvPr/>
        </p:nvSpPr>
        <p:spPr>
          <a:xfrm>
            <a:off x="7225153" y="5899480"/>
            <a:ext cx="1399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Not ergodic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A87F9D28-1190-744C-A92A-790E856E9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Probability vectors</a:t>
            </a: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359FB17A-0D45-054D-B607-E616C26355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/>
              <a:t>A probability (row) vector </a:t>
            </a:r>
            <a:r>
              <a:rPr lang="en-US" altLang="en-US" sz="3000" b="1"/>
              <a:t>x</a:t>
            </a:r>
            <a:r>
              <a:rPr lang="en-US" altLang="en-US" sz="3000"/>
              <a:t> </a:t>
            </a:r>
            <a:r>
              <a:rPr lang="en-US" altLang="en-US" sz="3000" i="1"/>
              <a:t>= (x</a:t>
            </a:r>
            <a:r>
              <a:rPr lang="en-US" altLang="en-US" sz="3000" i="1" baseline="-25000"/>
              <a:t>1</a:t>
            </a:r>
            <a:r>
              <a:rPr lang="en-US" altLang="en-US" sz="3000" i="1"/>
              <a:t>, … x</a:t>
            </a:r>
            <a:r>
              <a:rPr lang="en-US" altLang="en-US" sz="3000" i="1" baseline="-25000"/>
              <a:t>n</a:t>
            </a:r>
            <a:r>
              <a:rPr lang="en-US" altLang="en-US" sz="3000" i="1"/>
              <a:t>) </a:t>
            </a:r>
            <a:r>
              <a:rPr lang="en-US" altLang="en-US" sz="3000"/>
              <a:t>tells us where the walk is at any point.</a:t>
            </a:r>
          </a:p>
          <a:p>
            <a:pPr eaLnBrk="1" hangingPunct="1"/>
            <a:r>
              <a:rPr lang="en-US" altLang="en-US"/>
              <a:t>E.g., (000…1…000) means we’</a:t>
            </a:r>
            <a:r>
              <a:rPr lang="en-US" altLang="ja-JP"/>
              <a:t>re in state </a:t>
            </a:r>
            <a:r>
              <a:rPr lang="en-US" altLang="ja-JP" i="1"/>
              <a:t>i</a:t>
            </a:r>
            <a:r>
              <a:rPr lang="en-US" altLang="ja-JP"/>
              <a:t>.</a:t>
            </a:r>
            <a:endParaRPr lang="en-US" altLang="en-US" i="1"/>
          </a:p>
        </p:txBody>
      </p:sp>
      <p:sp>
        <p:nvSpPr>
          <p:cNvPr id="53251" name="Text Box 4">
            <a:extLst>
              <a:ext uri="{FF2B5EF4-FFF2-40B4-BE49-F238E27FC236}">
                <a16:creationId xmlns:a16="http://schemas.microsoft.com/office/drawing/2014/main" id="{1BA61EC2-8E1B-8A40-A859-2CAA2E8D8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048000"/>
            <a:ext cx="252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i="1">
                <a:latin typeface="Arial" panose="020B0604020202020204" pitchFamily="34" charset="0"/>
              </a:rPr>
              <a:t>i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3252" name="Text Box 5">
            <a:extLst>
              <a:ext uri="{FF2B5EF4-FFF2-40B4-BE49-F238E27FC236}">
                <a16:creationId xmlns:a16="http://schemas.microsoft.com/office/drawing/2014/main" id="{3A72E189-D262-934D-90C4-9EC25FAE2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0480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i="1">
                <a:latin typeface="Arial" panose="020B0604020202020204" pitchFamily="34" charset="0"/>
              </a:rPr>
              <a:t>n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3253" name="Text Box 6">
            <a:extLst>
              <a:ext uri="{FF2B5EF4-FFF2-40B4-BE49-F238E27FC236}">
                <a16:creationId xmlns:a16="http://schemas.microsoft.com/office/drawing/2014/main" id="{F204C8C3-5417-6F48-9787-98EB30247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188" y="30480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i="1">
                <a:latin typeface="Arial" panose="020B0604020202020204" pitchFamily="34" charset="0"/>
              </a:rPr>
              <a:t>1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3254" name="Text Box 7">
            <a:extLst>
              <a:ext uri="{FF2B5EF4-FFF2-40B4-BE49-F238E27FC236}">
                <a16:creationId xmlns:a16="http://schemas.microsoft.com/office/drawing/2014/main" id="{07D6F82E-F281-5F49-BB4D-BC6D4DC67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389438"/>
            <a:ext cx="8458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>
                <a:latin typeface="Arial" panose="020B0604020202020204" pitchFamily="34" charset="0"/>
              </a:rPr>
              <a:t>More generally, the vector </a:t>
            </a:r>
            <a:r>
              <a:rPr lang="en-US" altLang="en-US" sz="3200" b="1">
                <a:latin typeface="Arial" panose="020B0604020202020204" pitchFamily="34" charset="0"/>
              </a:rPr>
              <a:t>x</a:t>
            </a:r>
            <a:r>
              <a:rPr lang="en-US" altLang="en-US" sz="3200">
                <a:latin typeface="Arial" panose="020B0604020202020204" pitchFamily="34" charset="0"/>
              </a:rPr>
              <a:t> </a:t>
            </a:r>
            <a:r>
              <a:rPr lang="en-US" altLang="en-US" sz="3200" i="1">
                <a:latin typeface="Arial" panose="020B0604020202020204" pitchFamily="34" charset="0"/>
              </a:rPr>
              <a:t>= (x</a:t>
            </a:r>
            <a:r>
              <a:rPr lang="en-US" altLang="en-US" sz="3200" i="1" baseline="-25000">
                <a:latin typeface="Arial" panose="020B0604020202020204" pitchFamily="34" charset="0"/>
              </a:rPr>
              <a:t>1</a:t>
            </a:r>
            <a:r>
              <a:rPr lang="en-US" altLang="en-US" sz="3200" i="1">
                <a:latin typeface="Arial" panose="020B0604020202020204" pitchFamily="34" charset="0"/>
              </a:rPr>
              <a:t>, … x</a:t>
            </a:r>
            <a:r>
              <a:rPr lang="en-US" altLang="en-US" sz="3200" i="1" baseline="-25000">
                <a:latin typeface="Arial" panose="020B0604020202020204" pitchFamily="34" charset="0"/>
              </a:rPr>
              <a:t>n</a:t>
            </a:r>
            <a:r>
              <a:rPr lang="en-US" altLang="en-US" sz="3200" i="1">
                <a:latin typeface="Arial" panose="020B0604020202020204" pitchFamily="34" charset="0"/>
              </a:rPr>
              <a:t>)</a:t>
            </a:r>
            <a:r>
              <a:rPr lang="en-US" altLang="en-US" sz="3200">
                <a:latin typeface="Arial" panose="020B0604020202020204" pitchFamily="34" charset="0"/>
              </a:rPr>
              <a:t> means the walk is in state </a:t>
            </a:r>
            <a:r>
              <a:rPr lang="en-US" altLang="en-US" sz="3200" i="1">
                <a:latin typeface="Arial" panose="020B0604020202020204" pitchFamily="34" charset="0"/>
              </a:rPr>
              <a:t>i</a:t>
            </a:r>
            <a:r>
              <a:rPr lang="en-US" altLang="en-US" sz="3200">
                <a:latin typeface="Arial" panose="020B0604020202020204" pitchFamily="34" charset="0"/>
              </a:rPr>
              <a:t> with probability </a:t>
            </a:r>
            <a:r>
              <a:rPr lang="en-US" altLang="en-US" sz="3200" i="1">
                <a:latin typeface="Arial" panose="020B0604020202020204" pitchFamily="34" charset="0"/>
              </a:rPr>
              <a:t>x</a:t>
            </a:r>
            <a:r>
              <a:rPr lang="en-US" altLang="en-US" sz="3200" i="1" baseline="-25000">
                <a:latin typeface="Arial" panose="020B0604020202020204" pitchFamily="34" charset="0"/>
              </a:rPr>
              <a:t>i</a:t>
            </a:r>
            <a:r>
              <a:rPr lang="en-US" altLang="en-US" sz="3200">
                <a:latin typeface="Arial" panose="020B0604020202020204" pitchFamily="34" charset="0"/>
              </a:rPr>
              <a:t>.</a:t>
            </a:r>
            <a:r>
              <a:rPr lang="en-US" altLang="en-US"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53255" name="Object 8">
            <a:extLst>
              <a:ext uri="{FF2B5EF4-FFF2-40B4-BE49-F238E27FC236}">
                <a16:creationId xmlns:a16="http://schemas.microsoft.com/office/drawing/2014/main" id="{E6E6C426-4306-6B48-989F-DD6B2D17DE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5329238"/>
          <a:ext cx="1657350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7" name="Equation" r:id="rId3" imgW="13462000" imgH="9944100" progId="Equation.3">
                  <p:embed/>
                </p:oleObj>
              </mc:Choice>
              <mc:Fallback>
                <p:oleObj name="Equation" r:id="rId3" imgW="13462000" imgH="9944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329238"/>
                        <a:ext cx="1657350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TextBox 4">
            <a:extLst>
              <a:ext uri="{FF2B5EF4-FFF2-40B4-BE49-F238E27FC236}">
                <a16:creationId xmlns:a16="http://schemas.microsoft.com/office/drawing/2014/main" id="{30188062-CE2C-CA41-B0AB-62817B11F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12969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21.2.1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432DCE3F-2F99-514A-81B6-EF3520AE3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Change in probability vector</a:t>
            </a:r>
          </a:p>
        </p:txBody>
      </p:sp>
      <p:sp>
        <p:nvSpPr>
          <p:cNvPr id="1257475" name="Rectangle 3">
            <a:extLst>
              <a:ext uri="{FF2B5EF4-FFF2-40B4-BE49-F238E27FC236}">
                <a16:creationId xmlns:a16="http://schemas.microsoft.com/office/drawing/2014/main" id="{C7139099-2465-D14D-B2C9-852E3E017D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If the probability vector is  </a:t>
            </a:r>
            <a:r>
              <a:rPr lang="en-US" altLang="en-US" sz="3200" b="1" dirty="0"/>
              <a:t>x</a:t>
            </a:r>
            <a:r>
              <a:rPr lang="en-US" altLang="en-US" sz="3200" dirty="0"/>
              <a:t> </a:t>
            </a:r>
            <a:r>
              <a:rPr lang="en-US" altLang="en-US" sz="3200" i="1" dirty="0"/>
              <a:t>= (x</a:t>
            </a:r>
            <a:r>
              <a:rPr lang="en-US" altLang="en-US" sz="3200" i="1" baseline="-25000" dirty="0"/>
              <a:t>1</a:t>
            </a:r>
            <a:r>
              <a:rPr lang="en-US" altLang="en-US" sz="3200" i="1" dirty="0"/>
              <a:t>, … </a:t>
            </a:r>
            <a:r>
              <a:rPr lang="en-US" altLang="en-US" sz="3200" i="1" dirty="0" err="1"/>
              <a:t>x</a:t>
            </a:r>
            <a:r>
              <a:rPr lang="en-US" altLang="en-US" sz="3200" i="1" baseline="-25000" dirty="0" err="1"/>
              <a:t>n</a:t>
            </a:r>
            <a:r>
              <a:rPr lang="en-US" altLang="en-US" sz="3200" i="1" dirty="0"/>
              <a:t>) </a:t>
            </a:r>
            <a:r>
              <a:rPr lang="en-US" altLang="en-US" sz="3200" dirty="0"/>
              <a:t>at this step, what is it at the next step?</a:t>
            </a:r>
          </a:p>
          <a:p>
            <a:pPr eaLnBrk="1" hangingPunct="1"/>
            <a:r>
              <a:rPr lang="en-US" altLang="en-US" sz="3200" dirty="0">
                <a:solidFill>
                  <a:srgbClr val="C00000"/>
                </a:solidFill>
              </a:rPr>
              <a:t>Recall that row </a:t>
            </a:r>
            <a:r>
              <a:rPr lang="en-US" altLang="en-US" sz="3200" i="1" dirty="0" err="1">
                <a:solidFill>
                  <a:srgbClr val="C00000"/>
                </a:solidFill>
              </a:rPr>
              <a:t>i</a:t>
            </a:r>
            <a:r>
              <a:rPr lang="en-US" altLang="en-US" sz="3200" dirty="0">
                <a:solidFill>
                  <a:srgbClr val="C00000"/>
                </a:solidFill>
              </a:rPr>
              <a:t> of the transition prob. matrix </a:t>
            </a:r>
            <a:r>
              <a:rPr lang="en-US" altLang="en-US" sz="3200" b="1" dirty="0">
                <a:solidFill>
                  <a:srgbClr val="C00000"/>
                </a:solidFill>
              </a:rPr>
              <a:t>P</a:t>
            </a:r>
            <a:r>
              <a:rPr lang="en-US" altLang="en-US" sz="3200" dirty="0">
                <a:solidFill>
                  <a:srgbClr val="C00000"/>
                </a:solidFill>
              </a:rPr>
              <a:t> tells us where we go next from state </a:t>
            </a:r>
            <a:r>
              <a:rPr lang="en-US" altLang="en-US" sz="3200" i="1" dirty="0" err="1">
                <a:solidFill>
                  <a:srgbClr val="C00000"/>
                </a:solidFill>
              </a:rPr>
              <a:t>i</a:t>
            </a:r>
            <a:r>
              <a:rPr lang="en-US" altLang="en-US" sz="3200" dirty="0">
                <a:solidFill>
                  <a:srgbClr val="C00000"/>
                </a:solidFill>
              </a:rPr>
              <a:t>.</a:t>
            </a:r>
          </a:p>
          <a:p>
            <a:pPr eaLnBrk="1" hangingPunct="1"/>
            <a:r>
              <a:rPr lang="en-US" altLang="en-US" sz="3200" dirty="0"/>
              <a:t>So from </a:t>
            </a:r>
            <a:r>
              <a:rPr lang="en-US" altLang="en-US" sz="3200" b="1" dirty="0"/>
              <a:t>x</a:t>
            </a:r>
            <a:r>
              <a:rPr lang="en-US" altLang="en-US" sz="3200" dirty="0"/>
              <a:t>, our next state is distributed as </a:t>
            </a:r>
            <a:r>
              <a:rPr lang="en-US" altLang="en-US" sz="3200" b="1" dirty="0" err="1"/>
              <a:t>xP</a:t>
            </a:r>
            <a:endParaRPr lang="en-US" altLang="en-US" sz="3200" dirty="0"/>
          </a:p>
          <a:p>
            <a:pPr lvl="1" eaLnBrk="1" hangingPunct="1"/>
            <a:r>
              <a:rPr lang="en-US" altLang="en-US" sz="2800" dirty="0"/>
              <a:t>The one after that is </a:t>
            </a:r>
            <a:r>
              <a:rPr lang="en-US" altLang="en-US" sz="2800" b="1" dirty="0"/>
              <a:t>xP</a:t>
            </a:r>
            <a:r>
              <a:rPr lang="en-US" altLang="en-US" sz="2800" b="1" baseline="30000" dirty="0"/>
              <a:t>2</a:t>
            </a:r>
            <a:r>
              <a:rPr lang="en-US" altLang="en-US" sz="2800" dirty="0"/>
              <a:t>, then </a:t>
            </a:r>
            <a:r>
              <a:rPr lang="en-US" altLang="en-US" sz="2800" b="1" dirty="0"/>
              <a:t>xP</a:t>
            </a:r>
            <a:r>
              <a:rPr lang="en-US" altLang="en-US" sz="2800" b="1" baseline="30000" dirty="0"/>
              <a:t>3</a:t>
            </a:r>
            <a:r>
              <a:rPr lang="en-US" altLang="en-US" sz="2800" dirty="0"/>
              <a:t>, etc.</a:t>
            </a:r>
          </a:p>
          <a:p>
            <a:pPr lvl="1" eaLnBrk="1" hangingPunct="1"/>
            <a:r>
              <a:rPr lang="en-US" altLang="en-US" sz="2800" dirty="0"/>
              <a:t>(Where) Does this converge?</a:t>
            </a:r>
          </a:p>
          <a:p>
            <a:pPr lvl="1" eaLnBrk="1" hangingPunct="1"/>
            <a:r>
              <a:rPr lang="en-US" altLang="en-US" sz="2800" dirty="0"/>
              <a:t>Running this and finding out is “the power method”</a:t>
            </a:r>
          </a:p>
          <a:p>
            <a:pPr lvl="2" eaLnBrk="1" hangingPunct="1"/>
            <a:r>
              <a:rPr lang="en-US" altLang="en-US" sz="2400" dirty="0"/>
              <a:t>It’s actually the method of choice, done with sparse P</a:t>
            </a:r>
          </a:p>
        </p:txBody>
      </p:sp>
      <p:sp>
        <p:nvSpPr>
          <p:cNvPr id="54275" name="TextBox 4">
            <a:extLst>
              <a:ext uri="{FF2B5EF4-FFF2-40B4-BE49-F238E27FC236}">
                <a16:creationId xmlns:a16="http://schemas.microsoft.com/office/drawing/2014/main" id="{03147C10-DCDF-824A-9846-2C7D1929A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12969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21.2.1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7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7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7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7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7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7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7475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6E759639-A08C-DB4A-9F53-8A22DE1E5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do we compute this vector?</a:t>
            </a:r>
          </a:p>
        </p:txBody>
      </p:sp>
      <p:sp>
        <p:nvSpPr>
          <p:cNvPr id="1259523" name="Rectangle 3">
            <a:extLst>
              <a:ext uri="{FF2B5EF4-FFF2-40B4-BE49-F238E27FC236}">
                <a16:creationId xmlns:a16="http://schemas.microsoft.com/office/drawing/2014/main" id="{10255784-D466-2C4B-AA06-1005399947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Let </a:t>
            </a:r>
            <a:r>
              <a:rPr lang="en-US" altLang="en-US" b="1" dirty="0"/>
              <a:t>a</a:t>
            </a:r>
            <a:r>
              <a:rPr lang="en-US" altLang="en-US" dirty="0"/>
              <a:t> </a:t>
            </a:r>
            <a:r>
              <a:rPr lang="en-US" altLang="en-US" i="1" dirty="0"/>
              <a:t>= (a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… a</a:t>
            </a:r>
            <a:r>
              <a:rPr lang="en-US" altLang="en-US" i="1" baseline="-25000" dirty="0"/>
              <a:t>n</a:t>
            </a:r>
            <a:r>
              <a:rPr lang="en-US" altLang="en-US" i="1" dirty="0"/>
              <a:t>)</a:t>
            </a:r>
            <a:r>
              <a:rPr lang="en-US" altLang="en-US" dirty="0"/>
              <a:t> denote the row vector of steady-state probabilities.</a:t>
            </a:r>
          </a:p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If our current position is described by </a:t>
            </a:r>
            <a:r>
              <a:rPr lang="en-US" altLang="en-US" b="1" dirty="0">
                <a:solidFill>
                  <a:srgbClr val="C00000"/>
                </a:solidFill>
              </a:rPr>
              <a:t>a</a:t>
            </a:r>
            <a:r>
              <a:rPr lang="en-US" altLang="en-US" dirty="0">
                <a:solidFill>
                  <a:srgbClr val="C00000"/>
                </a:solidFill>
              </a:rPr>
              <a:t>, then the next step is distributed as </a:t>
            </a:r>
            <a:r>
              <a:rPr lang="en-US" altLang="en-US" b="1" dirty="0" err="1">
                <a:solidFill>
                  <a:srgbClr val="C00000"/>
                </a:solidFill>
              </a:rPr>
              <a:t>aP</a:t>
            </a:r>
            <a:r>
              <a:rPr lang="en-US" altLang="en-US" dirty="0" err="1">
                <a:solidFill>
                  <a:srgbClr val="C00000"/>
                </a:solidFill>
              </a:rPr>
              <a:t>.</a:t>
            </a:r>
            <a:endParaRPr lang="en-US" altLang="en-US" dirty="0">
              <a:solidFill>
                <a:srgbClr val="C00000"/>
              </a:solidFill>
            </a:endParaRPr>
          </a:p>
          <a:p>
            <a:pPr eaLnBrk="1" hangingPunct="1"/>
            <a:r>
              <a:rPr lang="en-US" altLang="en-US" dirty="0"/>
              <a:t>But </a:t>
            </a:r>
            <a:r>
              <a:rPr lang="en-US" altLang="en-US" b="1" dirty="0"/>
              <a:t>a</a:t>
            </a:r>
            <a:r>
              <a:rPr lang="en-US" altLang="en-US" dirty="0"/>
              <a:t> is the steady state, so </a:t>
            </a:r>
            <a:r>
              <a:rPr lang="en-US" altLang="en-US" b="1" dirty="0"/>
              <a:t>a</a:t>
            </a:r>
            <a:r>
              <a:rPr lang="en-US" altLang="en-US" dirty="0"/>
              <a:t>=</a:t>
            </a:r>
            <a:r>
              <a:rPr lang="en-US" altLang="en-US" b="1" dirty="0" err="1"/>
              <a:t>aP</a:t>
            </a:r>
            <a:r>
              <a:rPr lang="en-US" altLang="en-US" dirty="0" err="1"/>
              <a:t>.</a:t>
            </a:r>
            <a:endParaRPr lang="en-US" altLang="en-US" dirty="0"/>
          </a:p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Solving this matrix equation gives us </a:t>
            </a:r>
            <a:r>
              <a:rPr lang="en-US" altLang="en-US" b="1" dirty="0">
                <a:solidFill>
                  <a:srgbClr val="C00000"/>
                </a:solidFill>
              </a:rPr>
              <a:t>a</a:t>
            </a:r>
            <a:r>
              <a:rPr lang="en-US" altLang="en-US" dirty="0">
                <a:solidFill>
                  <a:srgbClr val="C00000"/>
                </a:solidFill>
              </a:rPr>
              <a:t>.</a:t>
            </a:r>
          </a:p>
          <a:p>
            <a:pPr lvl="1" eaLnBrk="1" hangingPunct="1"/>
            <a:r>
              <a:rPr lang="en-US" altLang="en-US" u="sng" dirty="0"/>
              <a:t>So </a:t>
            </a:r>
            <a:r>
              <a:rPr lang="en-US" altLang="en-US" b="1" u="sng" dirty="0"/>
              <a:t>a</a:t>
            </a:r>
            <a:r>
              <a:rPr lang="en-US" altLang="en-US" u="sng" dirty="0"/>
              <a:t> is the (left) eigenvector for </a:t>
            </a:r>
            <a:r>
              <a:rPr lang="en-US" altLang="en-US" b="1" u="sng" dirty="0"/>
              <a:t>P</a:t>
            </a:r>
            <a:r>
              <a:rPr lang="en-US" altLang="en-US" u="sng" dirty="0"/>
              <a:t>.</a:t>
            </a:r>
          </a:p>
          <a:p>
            <a:pPr lvl="1" eaLnBrk="1" hangingPunct="1"/>
            <a:r>
              <a:rPr lang="en-US" altLang="en-US" dirty="0"/>
              <a:t>Corresponds to the “</a:t>
            </a:r>
            <a:r>
              <a:rPr lang="en-US" altLang="ja-JP" dirty="0"/>
              <a:t>principal” eigenvector of </a:t>
            </a:r>
            <a:r>
              <a:rPr lang="en-US" altLang="ja-JP" b="1" dirty="0"/>
              <a:t>P </a:t>
            </a:r>
            <a:r>
              <a:rPr lang="en-US" altLang="ja-JP" dirty="0"/>
              <a:t>with the largest eigenvalue.  (See: </a:t>
            </a:r>
            <a:r>
              <a:rPr lang="en-US" altLang="ja-JP" dirty="0" err="1"/>
              <a:t>Perron-Frobenius</a:t>
            </a:r>
            <a:r>
              <a:rPr lang="en-US" altLang="ja-JP" dirty="0"/>
              <a:t> theorem.)</a:t>
            </a:r>
          </a:p>
          <a:p>
            <a:pPr lvl="1" eaLnBrk="1" hangingPunct="1"/>
            <a:r>
              <a:rPr lang="en-US" altLang="en-US" dirty="0"/>
              <a:t>Transition probability matrices always have largest eigenvalue 1.</a:t>
            </a:r>
          </a:p>
        </p:txBody>
      </p:sp>
      <p:sp>
        <p:nvSpPr>
          <p:cNvPr id="55299" name="TextBox 4">
            <a:extLst>
              <a:ext uri="{FF2B5EF4-FFF2-40B4-BE49-F238E27FC236}">
                <a16:creationId xmlns:a16="http://schemas.microsoft.com/office/drawing/2014/main" id="{5C4CFB9E-6190-9F43-9B42-22CB72A14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12969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21.2.2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2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04BE03-6D92-9244-8A3B-F978EA2CB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Mini web 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78112-27D1-324B-908B-C8DBC683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26536-35DE-2044-A6C9-103E4A065BCC}" type="slidenum">
              <a:rPr lang="en-US" altLang="en-US" smtClean="0"/>
              <a:pPr/>
              <a:t>39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60C8D5-5507-584F-A8BB-9E888C322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54696"/>
            <a:ext cx="2971800" cy="4522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D11820-B86F-B845-A62C-A3EA126C1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024" y="2590800"/>
            <a:ext cx="5226052" cy="257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5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6A91F621-6882-8348-B995-5171EEFB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1: </a:t>
            </a:r>
            <a:r>
              <a:rPr lang="en-US" altLang="en-US" dirty="0">
                <a:solidFill>
                  <a:srgbClr val="00B050"/>
                </a:solidFill>
              </a:rPr>
              <a:t>Good</a:t>
            </a:r>
            <a:r>
              <a:rPr lang="en-US" altLang="en-US" dirty="0"/>
              <a:t>/</a:t>
            </a:r>
            <a:r>
              <a:rPr lang="en-US" altLang="en-US" dirty="0">
                <a:solidFill>
                  <a:srgbClr val="FF0000"/>
                </a:solidFill>
              </a:rPr>
              <a:t>Bad</a:t>
            </a:r>
            <a:r>
              <a:rPr lang="en-US" altLang="en-US" dirty="0"/>
              <a:t>/Unknown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58BB4735-1BF0-9740-9CBE-7F60295B0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solidFill>
                  <a:srgbClr val="00A000"/>
                </a:solidFill>
              </a:rPr>
              <a:t>Good</a:t>
            </a:r>
            <a:r>
              <a:rPr lang="en-US" altLang="en-US" dirty="0"/>
              <a:t>, The </a:t>
            </a:r>
            <a:r>
              <a:rPr lang="en-US" altLang="en-US" dirty="0">
                <a:solidFill>
                  <a:srgbClr val="FF0000"/>
                </a:solidFill>
              </a:rPr>
              <a:t>Bad</a:t>
            </a:r>
            <a:r>
              <a:rPr lang="en-US" altLang="en-US" dirty="0"/>
              <a:t> and The Unknown</a:t>
            </a:r>
          </a:p>
          <a:p>
            <a:pPr lvl="1"/>
            <a:r>
              <a:rPr lang="en-US" altLang="en-US" dirty="0">
                <a:solidFill>
                  <a:srgbClr val="00B050"/>
                </a:solidFill>
              </a:rPr>
              <a:t>Good</a:t>
            </a:r>
            <a:r>
              <a:rPr lang="en-US" altLang="en-US" dirty="0"/>
              <a:t> nodes won’t point to </a:t>
            </a:r>
            <a:r>
              <a:rPr lang="en-US" altLang="en-US" dirty="0">
                <a:solidFill>
                  <a:srgbClr val="FF0000"/>
                </a:solidFill>
              </a:rPr>
              <a:t>Bad</a:t>
            </a:r>
            <a:r>
              <a:rPr lang="en-US" altLang="en-US" dirty="0"/>
              <a:t> nodes</a:t>
            </a:r>
          </a:p>
          <a:p>
            <a:pPr lvl="1"/>
            <a:r>
              <a:rPr lang="en-US" altLang="en-US" dirty="0"/>
              <a:t>All other combinations plausible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4941EC8B-B799-E24E-B05D-FF9905C5F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553200"/>
            <a:ext cx="2133600" cy="244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fld id="{6496E4A3-6F8B-D749-8D66-55C28BC0BA12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8436" name="Oval 4">
            <a:extLst>
              <a:ext uri="{FF2B5EF4-FFF2-40B4-BE49-F238E27FC236}">
                <a16:creationId xmlns:a16="http://schemas.microsoft.com/office/drawing/2014/main" id="{AA106B6B-1A7C-0B43-9526-80E23B77C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556125"/>
            <a:ext cx="457200" cy="457200"/>
          </a:xfrm>
          <a:prstGeom prst="ellipse">
            <a:avLst/>
          </a:prstGeom>
          <a:solidFill>
            <a:srgbClr val="00A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18437" name="Oval 5">
            <a:extLst>
              <a:ext uri="{FF2B5EF4-FFF2-40B4-BE49-F238E27FC236}">
                <a16:creationId xmlns:a16="http://schemas.microsoft.com/office/drawing/2014/main" id="{86A0A0AB-3D44-6649-ABD8-A1B1DAB8D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022725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/>
              <a:t>?</a:t>
            </a:r>
          </a:p>
        </p:txBody>
      </p:sp>
      <p:sp>
        <p:nvSpPr>
          <p:cNvPr id="18438" name="Oval 6">
            <a:extLst>
              <a:ext uri="{FF2B5EF4-FFF2-40B4-BE49-F238E27FC236}">
                <a16:creationId xmlns:a16="http://schemas.microsoft.com/office/drawing/2014/main" id="{7B90BE0A-BBCC-1E44-A71C-5548CC481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8768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/>
              <a:t>?</a:t>
            </a:r>
          </a:p>
        </p:txBody>
      </p:sp>
      <p:sp>
        <p:nvSpPr>
          <p:cNvPr id="18439" name="Oval 7">
            <a:extLst>
              <a:ext uri="{FF2B5EF4-FFF2-40B4-BE49-F238E27FC236}">
                <a16:creationId xmlns:a16="http://schemas.microsoft.com/office/drawing/2014/main" id="{8534DC80-85A1-8940-931A-D903BD375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851525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/>
              <a:t>?</a:t>
            </a:r>
          </a:p>
        </p:txBody>
      </p:sp>
      <p:sp>
        <p:nvSpPr>
          <p:cNvPr id="18440" name="Oval 8">
            <a:extLst>
              <a:ext uri="{FF2B5EF4-FFF2-40B4-BE49-F238E27FC236}">
                <a16:creationId xmlns:a16="http://schemas.microsoft.com/office/drawing/2014/main" id="{81DA19BD-E004-F143-8116-96A0B8523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886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18441" name="Oval 9">
            <a:extLst>
              <a:ext uri="{FF2B5EF4-FFF2-40B4-BE49-F238E27FC236}">
                <a16:creationId xmlns:a16="http://schemas.microsoft.com/office/drawing/2014/main" id="{CAA98014-4D2A-FE43-A6E0-FF10FF76F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9371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18442" name="Oval 23">
            <a:extLst>
              <a:ext uri="{FF2B5EF4-FFF2-40B4-BE49-F238E27FC236}">
                <a16:creationId xmlns:a16="http://schemas.microsoft.com/office/drawing/2014/main" id="{BE8147B8-A354-634E-A4C1-C82553ABC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70325"/>
            <a:ext cx="457200" cy="457200"/>
          </a:xfrm>
          <a:prstGeom prst="ellipse">
            <a:avLst/>
          </a:prstGeom>
          <a:solidFill>
            <a:srgbClr val="00A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18443" name="Oval 24">
            <a:extLst>
              <a:ext uri="{FF2B5EF4-FFF2-40B4-BE49-F238E27FC236}">
                <a16:creationId xmlns:a16="http://schemas.microsoft.com/office/drawing/2014/main" id="{E0692349-BA77-C24C-8383-6FFAD3AEB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318125"/>
            <a:ext cx="457200" cy="457200"/>
          </a:xfrm>
          <a:prstGeom prst="ellipse">
            <a:avLst/>
          </a:prstGeom>
          <a:solidFill>
            <a:srgbClr val="00A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18444" name="Oval 25">
            <a:extLst>
              <a:ext uri="{FF2B5EF4-FFF2-40B4-BE49-F238E27FC236}">
                <a16:creationId xmlns:a16="http://schemas.microsoft.com/office/drawing/2014/main" id="{F6BD8C35-19DA-4349-8359-AD082C43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784725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/>
              <a:t>?</a:t>
            </a:r>
          </a:p>
        </p:txBody>
      </p:sp>
      <p:sp>
        <p:nvSpPr>
          <p:cNvPr id="18445" name="TextBox 25">
            <a:extLst>
              <a:ext uri="{FF2B5EF4-FFF2-40B4-BE49-F238E27FC236}">
                <a16:creationId xmlns:a16="http://schemas.microsoft.com/office/drawing/2014/main" id="{95372A0C-4F74-2D49-9E85-44F855845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784725"/>
            <a:ext cx="979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A000"/>
                </a:solidFill>
              </a:rPr>
              <a:t>Good</a:t>
            </a:r>
          </a:p>
        </p:txBody>
      </p:sp>
      <p:sp>
        <p:nvSpPr>
          <p:cNvPr id="18446" name="TextBox 27">
            <a:extLst>
              <a:ext uri="{FF2B5EF4-FFF2-40B4-BE49-F238E27FC236}">
                <a16:creationId xmlns:a16="http://schemas.microsoft.com/office/drawing/2014/main" id="{5C929AF4-0BE9-4D4F-9979-B29D67741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937125"/>
            <a:ext cx="725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Bad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3E4BAD-4A87-A942-8D36-66261E669CB4}"/>
              </a:ext>
            </a:extLst>
          </p:cNvPr>
          <p:cNvCxnSpPr>
            <a:cxnSpLocks noChangeShapeType="1"/>
            <a:stCxn id="18436" idx="0"/>
            <a:endCxn id="18442" idx="3"/>
          </p:cNvCxnSpPr>
          <p:nvPr/>
        </p:nvCxnSpPr>
        <p:spPr bwMode="auto">
          <a:xfrm rot="5400000" flipH="1" flipV="1">
            <a:off x="2781300" y="4298950"/>
            <a:ext cx="295275" cy="2190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C7F6ABE-A62C-7945-B152-7F7005BED86D}"/>
              </a:ext>
            </a:extLst>
          </p:cNvPr>
          <p:cNvCxnSpPr>
            <a:cxnSpLocks noChangeShapeType="1"/>
            <a:stCxn id="18443" idx="0"/>
            <a:endCxn id="18442" idx="4"/>
          </p:cNvCxnSpPr>
          <p:nvPr/>
        </p:nvCxnSpPr>
        <p:spPr bwMode="auto">
          <a:xfrm rot="5400000" flipH="1" flipV="1">
            <a:off x="2667000" y="4784725"/>
            <a:ext cx="990600" cy="762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78F0BD-95F7-E542-A30B-630F0A1CC1E7}"/>
              </a:ext>
            </a:extLst>
          </p:cNvPr>
          <p:cNvCxnSpPr>
            <a:cxnSpLocks noChangeShapeType="1"/>
            <a:stCxn id="18440" idx="4"/>
            <a:endCxn id="18441" idx="0"/>
          </p:cNvCxnSpPr>
          <p:nvPr/>
        </p:nvCxnSpPr>
        <p:spPr bwMode="auto">
          <a:xfrm rot="5400000">
            <a:off x="5952331" y="4639469"/>
            <a:ext cx="593725" cy="158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A322518-FFC3-1746-A5DC-DB03C357C2AF}"/>
              </a:ext>
            </a:extLst>
          </p:cNvPr>
          <p:cNvCxnSpPr>
            <a:cxnSpLocks noChangeShapeType="1"/>
            <a:stCxn id="18444" idx="6"/>
            <a:endCxn id="18441" idx="2"/>
          </p:cNvCxnSpPr>
          <p:nvPr/>
        </p:nvCxnSpPr>
        <p:spPr bwMode="auto">
          <a:xfrm>
            <a:off x="5257800" y="5013325"/>
            <a:ext cx="762000" cy="1524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A2AFB6-2C03-6747-B2AE-CBC9D14DBBDB}"/>
              </a:ext>
            </a:extLst>
          </p:cNvPr>
          <p:cNvCxnSpPr>
            <a:cxnSpLocks noChangeShapeType="1"/>
            <a:stCxn id="18442" idx="5"/>
            <a:endCxn id="18438" idx="0"/>
          </p:cNvCxnSpPr>
          <p:nvPr/>
        </p:nvCxnSpPr>
        <p:spPr bwMode="auto">
          <a:xfrm rot="16200000" flipH="1">
            <a:off x="3430588" y="4192587"/>
            <a:ext cx="615950" cy="7524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CAE7531-8AE4-CE4E-9E2D-888CDF0ECA30}"/>
              </a:ext>
            </a:extLst>
          </p:cNvPr>
          <p:cNvCxnSpPr>
            <a:cxnSpLocks noChangeShapeType="1"/>
            <a:stCxn id="18437" idx="2"/>
            <a:endCxn id="18442" idx="6"/>
          </p:cNvCxnSpPr>
          <p:nvPr/>
        </p:nvCxnSpPr>
        <p:spPr bwMode="auto">
          <a:xfrm rot="10800000">
            <a:off x="3429000" y="4098925"/>
            <a:ext cx="1219200" cy="1524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70CABF0-2ADC-FB43-AE10-223DCA9578B9}"/>
              </a:ext>
            </a:extLst>
          </p:cNvPr>
          <p:cNvCxnSpPr>
            <a:cxnSpLocks noChangeShapeType="1"/>
            <a:stCxn id="18440" idx="2"/>
            <a:endCxn id="18437" idx="6"/>
          </p:cNvCxnSpPr>
          <p:nvPr/>
        </p:nvCxnSpPr>
        <p:spPr bwMode="auto">
          <a:xfrm rot="10800000" flipV="1">
            <a:off x="5105400" y="4114800"/>
            <a:ext cx="914400" cy="13652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arrow" w="med" len="med"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519F1D1-4FB2-1641-B0A8-C0884F9565AE}"/>
              </a:ext>
            </a:extLst>
          </p:cNvPr>
          <p:cNvCxnSpPr>
            <a:cxnSpLocks noChangeShapeType="1"/>
            <a:stCxn id="18444" idx="2"/>
            <a:endCxn id="18438" idx="6"/>
          </p:cNvCxnSpPr>
          <p:nvPr/>
        </p:nvCxnSpPr>
        <p:spPr bwMode="auto">
          <a:xfrm rot="10800000" flipV="1">
            <a:off x="4343400" y="5013325"/>
            <a:ext cx="457200" cy="920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438B103-46B5-1142-A0C7-9A72EB0F3CAD}"/>
              </a:ext>
            </a:extLst>
          </p:cNvPr>
          <p:cNvCxnSpPr>
            <a:cxnSpLocks noChangeShapeType="1"/>
            <a:stCxn id="18441" idx="4"/>
            <a:endCxn id="18439" idx="7"/>
          </p:cNvCxnSpPr>
          <p:nvPr/>
        </p:nvCxnSpPr>
        <p:spPr bwMode="auto">
          <a:xfrm rot="5400000">
            <a:off x="5153025" y="4822825"/>
            <a:ext cx="523875" cy="16668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1DA5C4-E9EA-6149-BA45-67D4DFDC7CB2}"/>
              </a:ext>
            </a:extLst>
          </p:cNvPr>
          <p:cNvCxnSpPr>
            <a:cxnSpLocks noChangeShapeType="1"/>
            <a:endCxn id="18443" idx="6"/>
          </p:cNvCxnSpPr>
          <p:nvPr/>
        </p:nvCxnSpPr>
        <p:spPr bwMode="auto">
          <a:xfrm rot="10800000">
            <a:off x="3352800" y="5546725"/>
            <a:ext cx="838200" cy="5492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82DCDC0-9358-2841-BD3E-6839F5CB771E}"/>
              </a:ext>
            </a:extLst>
          </p:cNvPr>
          <p:cNvCxnSpPr>
            <a:cxnSpLocks noChangeShapeType="1"/>
            <a:stCxn id="18443" idx="6"/>
            <a:endCxn id="18438" idx="3"/>
          </p:cNvCxnSpPr>
          <p:nvPr/>
        </p:nvCxnSpPr>
        <p:spPr bwMode="auto">
          <a:xfrm flipV="1">
            <a:off x="3352800" y="5267325"/>
            <a:ext cx="600075" cy="2794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9DFBA5B-14FB-7A4F-A703-A857FF5D0297}"/>
              </a:ext>
            </a:extLst>
          </p:cNvPr>
          <p:cNvCxnSpPr>
            <a:cxnSpLocks noChangeShapeType="1"/>
            <a:stCxn id="18438" idx="4"/>
            <a:endCxn id="18439" idx="0"/>
          </p:cNvCxnSpPr>
          <p:nvPr/>
        </p:nvCxnSpPr>
        <p:spPr bwMode="auto">
          <a:xfrm rot="16200000" flipH="1">
            <a:off x="4008437" y="5440363"/>
            <a:ext cx="517525" cy="304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7EF8EC4-F8FD-2F4E-8C33-9D7C54E14430}"/>
              </a:ext>
            </a:extLst>
          </p:cNvPr>
          <p:cNvCxnSpPr>
            <a:cxnSpLocks noChangeShapeType="1"/>
            <a:stCxn id="18444" idx="0"/>
            <a:endCxn id="18437" idx="4"/>
          </p:cNvCxnSpPr>
          <p:nvPr/>
        </p:nvCxnSpPr>
        <p:spPr bwMode="auto">
          <a:xfrm rot="16200000" flipV="1">
            <a:off x="4800600" y="4556125"/>
            <a:ext cx="304800" cy="1524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3184-0BFC-5C44-B972-C3C018F58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Fixing sinks and teleporting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E2759-7AF5-D74D-9A85-B641D12F8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7B9F-E053-6148-B5E5-8EBBD656B193}" type="slidenum">
              <a:rPr lang="en-US" altLang="en-US" smtClean="0"/>
              <a:pPr/>
              <a:t>40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70363D-BB41-764F-BFC4-0644F2538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647758"/>
            <a:ext cx="5461000" cy="243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A07E72-CFC9-C543-B63C-FD2A51FB2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" y="4309612"/>
            <a:ext cx="9144000" cy="218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996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1BEA-7EC3-F84A-A5C6-CD966A8B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Doing power iteration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8EDEF3-A064-5041-B9C7-2F4648338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7972" y="1646237"/>
            <a:ext cx="5685028" cy="4953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323BF4-0384-C542-B49B-5154073A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7B9F-E053-6148-B5E5-8EBBD656B193}" type="slidenum">
              <a:rPr lang="en-US" altLang="en-US" smtClean="0"/>
              <a:pPr/>
              <a:t>41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57144E-95DF-484F-B53C-56C90365D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54696"/>
            <a:ext cx="2420983" cy="368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337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7">
            <a:extLst>
              <a:ext uri="{FF2B5EF4-FFF2-40B4-BE49-F238E27FC236}">
                <a16:creationId xmlns:a16="http://schemas.microsoft.com/office/drawing/2014/main" id="{C609B68D-B4A8-4448-A094-D513FCFF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cap="none" dirty="0"/>
              <a:t>Kleinberg (1999)</a:t>
            </a:r>
          </a:p>
        </p:txBody>
      </p:sp>
      <p:sp>
        <p:nvSpPr>
          <p:cNvPr id="56322" name="Text Placeholder 8">
            <a:extLst>
              <a:ext uri="{FF2B5EF4-FFF2-40B4-BE49-F238E27FC236}">
                <a16:creationId xmlns:a16="http://schemas.microsoft.com/office/drawing/2014/main" id="{B4089EDF-1A44-4D49-8D0C-D9315A2132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4800">
                <a:solidFill>
                  <a:schemeClr val="tx1"/>
                </a:solidFill>
              </a:rPr>
              <a:t>Link analysis: HITS</a:t>
            </a:r>
          </a:p>
        </p:txBody>
      </p:sp>
      <p:sp>
        <p:nvSpPr>
          <p:cNvPr id="56323" name="Slide Number Placeholder 3">
            <a:extLst>
              <a:ext uri="{FF2B5EF4-FFF2-40B4-BE49-F238E27FC236}">
                <a16:creationId xmlns:a16="http://schemas.microsoft.com/office/drawing/2014/main" id="{E7DF9499-D048-7C48-924B-B86E3A4B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fld id="{B23CF947-9FE6-8147-B154-08BEBB055AA3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42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716A38A1-646F-2D4A-AC76-ED1A0F1486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Hyperlink-Induced Topic Search (HITS)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9C4CB384-18BB-3E48-A841-2EE1DAD826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response to a query, instead of an ordered list of pages each meeting the query, find </a:t>
            </a:r>
            <a:r>
              <a:rPr lang="en-US" altLang="en-US" u="sng" dirty="0"/>
              <a:t>two</a:t>
            </a:r>
            <a:r>
              <a:rPr lang="en-US" altLang="en-US" dirty="0"/>
              <a:t> sets of inter-related pages:</a:t>
            </a:r>
          </a:p>
          <a:p>
            <a:pPr lvl="1" eaLnBrk="1" hangingPunct="1"/>
            <a:r>
              <a:rPr lang="en-US" altLang="en-US" i="1" dirty="0"/>
              <a:t>Hub pages</a:t>
            </a:r>
            <a:r>
              <a:rPr lang="en-US" altLang="en-US" dirty="0"/>
              <a:t> are good lists of links on a subject</a:t>
            </a:r>
          </a:p>
          <a:p>
            <a:pPr lvl="2" eaLnBrk="1" hangingPunct="1"/>
            <a:r>
              <a:rPr lang="en-US" altLang="en-US" dirty="0"/>
              <a:t>e.g., “</a:t>
            </a:r>
            <a:r>
              <a:rPr lang="en-US" altLang="ja-JP" dirty="0"/>
              <a:t>Bob’s list of cancer-related links.”</a:t>
            </a:r>
          </a:p>
          <a:p>
            <a:pPr lvl="1" eaLnBrk="1" hangingPunct="1"/>
            <a:r>
              <a:rPr lang="en-US" altLang="en-US" i="1" dirty="0"/>
              <a:t>Authority pages</a:t>
            </a:r>
            <a:r>
              <a:rPr lang="en-US" altLang="en-US" dirty="0"/>
              <a:t> occur recurrently on good hubs for the subject</a:t>
            </a:r>
          </a:p>
          <a:p>
            <a:pPr eaLnBrk="1" hangingPunct="1"/>
            <a:r>
              <a:rPr lang="en-US" altLang="en-US" dirty="0"/>
              <a:t>Best suited for “</a:t>
            </a:r>
            <a:r>
              <a:rPr lang="en-US" altLang="ja-JP" dirty="0"/>
              <a:t>broad topic” queries rather than for page-finding queries</a:t>
            </a:r>
          </a:p>
          <a:p>
            <a:pPr eaLnBrk="1" hangingPunct="1"/>
            <a:r>
              <a:rPr lang="en-US" altLang="en-US" dirty="0"/>
              <a:t>Gets at a broader slice of common </a:t>
            </a:r>
            <a:r>
              <a:rPr lang="en-US" altLang="en-US" i="1" dirty="0"/>
              <a:t>opinion</a:t>
            </a:r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57347" name="TextBox 4">
            <a:extLst>
              <a:ext uri="{FF2B5EF4-FFF2-40B4-BE49-F238E27FC236}">
                <a16:creationId xmlns:a16="http://schemas.microsoft.com/office/drawing/2014/main" id="{30D27AB2-CF92-D84F-B76C-32B2B0147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21.3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8E195270-5C93-7B4B-9A4A-4588549EF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Hubs and Authorities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D37C24DB-30A5-D544-8C07-23471AEB70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400" dirty="0"/>
              <a:t>Thus, a good hub page for a topic </a:t>
            </a:r>
            <a:r>
              <a:rPr lang="en-US" altLang="en-US" sz="3400" i="1" dirty="0"/>
              <a:t>points</a:t>
            </a:r>
            <a:r>
              <a:rPr lang="en-US" altLang="en-US" sz="3400" dirty="0"/>
              <a:t> to many authoritative pages for that topic.</a:t>
            </a:r>
          </a:p>
          <a:p>
            <a:pPr eaLnBrk="1" hangingPunct="1"/>
            <a:r>
              <a:rPr lang="en-US" altLang="en-US" sz="3400" dirty="0">
                <a:solidFill>
                  <a:srgbClr val="C00000"/>
                </a:solidFill>
              </a:rPr>
              <a:t>A good authority page for a topic is </a:t>
            </a:r>
            <a:r>
              <a:rPr lang="en-US" altLang="en-US" sz="3400" i="1" dirty="0">
                <a:solidFill>
                  <a:srgbClr val="C00000"/>
                </a:solidFill>
              </a:rPr>
              <a:t>pointed</a:t>
            </a:r>
            <a:r>
              <a:rPr lang="en-US" altLang="en-US" sz="3400" dirty="0">
                <a:solidFill>
                  <a:srgbClr val="C00000"/>
                </a:solidFill>
              </a:rPr>
              <a:t> to by many good hubs for that topic.</a:t>
            </a:r>
          </a:p>
          <a:p>
            <a:pPr eaLnBrk="1" hangingPunct="1"/>
            <a:r>
              <a:rPr lang="en-US" altLang="en-US" sz="3400" dirty="0"/>
              <a:t>Circular definition – will turn this into an iterative computation.</a:t>
            </a:r>
          </a:p>
        </p:txBody>
      </p:sp>
      <p:sp>
        <p:nvSpPr>
          <p:cNvPr id="58371" name="TextBox 4">
            <a:extLst>
              <a:ext uri="{FF2B5EF4-FFF2-40B4-BE49-F238E27FC236}">
                <a16:creationId xmlns:a16="http://schemas.microsoft.com/office/drawing/2014/main" id="{D290407B-69CD-2C4F-BDFE-BA54DBB22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21.3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F65E6DFD-10A6-3643-84F1-61D75D9957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hope</a:t>
            </a:r>
          </a:p>
        </p:txBody>
      </p:sp>
      <p:graphicFrame>
        <p:nvGraphicFramePr>
          <p:cNvPr id="59394" name="Object 3">
            <a:extLst>
              <a:ext uri="{FF2B5EF4-FFF2-40B4-BE49-F238E27FC236}">
                <a16:creationId xmlns:a16="http://schemas.microsoft.com/office/drawing/2014/main" id="{3627AB9B-D532-6E47-B16F-F743D9155795}"/>
              </a:ext>
            </a:extLst>
          </p:cNvPr>
          <p:cNvGraphicFramePr>
            <a:graphicFrameLocks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3681247972"/>
              </p:ext>
            </p:extLst>
          </p:nvPr>
        </p:nvGraphicFramePr>
        <p:xfrm>
          <a:off x="1657350" y="1752600"/>
          <a:ext cx="5829300" cy="443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9" name="Picture" r:id="rId3" imgW="3340100" imgH="2235200" progId="Word.Picture.8">
                  <p:embed/>
                </p:oleObj>
              </mc:Choice>
              <mc:Fallback>
                <p:oleObj name="Picture" r:id="rId3" imgW="3340100" imgH="223520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1752600"/>
                        <a:ext cx="5829300" cy="443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5" name="Text Box 4">
            <a:extLst>
              <a:ext uri="{FF2B5EF4-FFF2-40B4-BE49-F238E27FC236}">
                <a16:creationId xmlns:a16="http://schemas.microsoft.com/office/drawing/2014/main" id="{D5D94BAB-5F56-C347-A622-ED6A6997E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8513" y="6096000"/>
            <a:ext cx="4098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1" i="1">
                <a:latin typeface="Arial" panose="020B0604020202020204" pitchFamily="34" charset="0"/>
              </a:rPr>
              <a:t>Mobile telecom companies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9396" name="AutoShape 5">
            <a:extLst>
              <a:ext uri="{FF2B5EF4-FFF2-40B4-BE49-F238E27FC236}">
                <a16:creationId xmlns:a16="http://schemas.microsoft.com/office/drawing/2014/main" id="{80834C9F-D127-B446-B5B2-1E47FE5A3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" y="3195638"/>
            <a:ext cx="1263650" cy="466725"/>
          </a:xfrm>
          <a:prstGeom prst="rightArrowCallout">
            <a:avLst>
              <a:gd name="adj1" fmla="val 25000"/>
              <a:gd name="adj2" fmla="val 25000"/>
              <a:gd name="adj3" fmla="val 45125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Hubs</a:t>
            </a:r>
          </a:p>
        </p:txBody>
      </p:sp>
      <p:sp>
        <p:nvSpPr>
          <p:cNvPr id="59397" name="AutoShape 6">
            <a:extLst>
              <a:ext uri="{FF2B5EF4-FFF2-40B4-BE49-F238E27FC236}">
                <a16:creationId xmlns:a16="http://schemas.microsoft.com/office/drawing/2014/main" id="{68B69547-2697-CA4D-B768-579BB6FAA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3363" y="2814638"/>
            <a:ext cx="2355850" cy="466725"/>
          </a:xfrm>
          <a:prstGeom prst="leftArrowCallout">
            <a:avLst>
              <a:gd name="adj1" fmla="val 25000"/>
              <a:gd name="adj2" fmla="val 25000"/>
              <a:gd name="adj3" fmla="val 8412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Authorities</a:t>
            </a:r>
          </a:p>
        </p:txBody>
      </p:sp>
      <p:sp>
        <p:nvSpPr>
          <p:cNvPr id="59398" name="TextBox 7">
            <a:extLst>
              <a:ext uri="{FF2B5EF4-FFF2-40B4-BE49-F238E27FC236}">
                <a16:creationId xmlns:a16="http://schemas.microsoft.com/office/drawing/2014/main" id="{C697F458-21EB-A544-9C1D-D007C2E84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21.3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D74DEF59-9C30-684D-A87C-C4ABCB0725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High-level scheme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CA537B71-16C7-434D-AEF3-89716A42C8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Extract from the web a </a:t>
            </a:r>
            <a:r>
              <a:rPr lang="en-US" altLang="en-US" sz="3800" u="sng"/>
              <a:t>base set</a:t>
            </a:r>
            <a:r>
              <a:rPr lang="en-US" altLang="en-US" sz="3800"/>
              <a:t> of pages that </a:t>
            </a:r>
            <a:r>
              <a:rPr lang="en-US" altLang="en-US" sz="3800" i="1"/>
              <a:t>could</a:t>
            </a:r>
            <a:r>
              <a:rPr lang="en-US" altLang="en-US" sz="3800"/>
              <a:t> be good hubs or authorities.</a:t>
            </a:r>
          </a:p>
          <a:p>
            <a:pPr eaLnBrk="1" hangingPunct="1"/>
            <a:r>
              <a:rPr lang="en-US" altLang="en-US" sz="3800"/>
              <a:t>From these, identify a small set of top hub and authority pages;</a:t>
            </a:r>
          </a:p>
          <a:p>
            <a:pPr lvl="1" eaLnBrk="1" hangingPunct="1">
              <a:buFont typeface="Symbol" pitchFamily="2" charset="2"/>
              <a:buChar char="®"/>
            </a:pPr>
            <a:r>
              <a:rPr lang="en-US" altLang="en-US" sz="3600"/>
              <a:t>iterative algorithm.</a:t>
            </a:r>
          </a:p>
        </p:txBody>
      </p:sp>
      <p:sp>
        <p:nvSpPr>
          <p:cNvPr id="60419" name="TextBox 4">
            <a:extLst>
              <a:ext uri="{FF2B5EF4-FFF2-40B4-BE49-F238E27FC236}">
                <a16:creationId xmlns:a16="http://schemas.microsoft.com/office/drawing/2014/main" id="{8973FB3C-FF08-7546-8224-B69CE6ACE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21.3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8B3A57E0-CCDE-154C-A07F-3B4DE9EAF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Base set</a:t>
            </a:r>
          </a:p>
        </p:txBody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id="{2176AC58-5FCA-234A-9A5F-E60C17243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Given text query (say </a:t>
            </a:r>
            <a:r>
              <a:rPr lang="en-US" altLang="en-US" sz="3400" b="1" i="1"/>
              <a:t>browser</a:t>
            </a:r>
            <a:r>
              <a:rPr lang="en-US" altLang="en-US" sz="3400"/>
              <a:t>), use a text index to get all pages containing </a:t>
            </a:r>
            <a:r>
              <a:rPr lang="en-US" altLang="en-US" sz="3400" b="1" i="1"/>
              <a:t>browser.</a:t>
            </a:r>
          </a:p>
          <a:p>
            <a:pPr lvl="1" eaLnBrk="1" hangingPunct="1"/>
            <a:r>
              <a:rPr lang="en-US" altLang="en-US" sz="3200"/>
              <a:t>Call this the </a:t>
            </a:r>
            <a:r>
              <a:rPr lang="en-US" altLang="en-US" sz="3200" u="sng"/>
              <a:t>root set</a:t>
            </a:r>
            <a:r>
              <a:rPr lang="en-US" altLang="en-US" sz="3200"/>
              <a:t> of pages. </a:t>
            </a:r>
          </a:p>
          <a:p>
            <a:pPr eaLnBrk="1" hangingPunct="1"/>
            <a:r>
              <a:rPr lang="en-US" altLang="en-US" sz="3400">
                <a:solidFill>
                  <a:srgbClr val="C00000"/>
                </a:solidFill>
              </a:rPr>
              <a:t>Add in any page that either</a:t>
            </a:r>
          </a:p>
          <a:p>
            <a:pPr lvl="1" eaLnBrk="1" hangingPunct="1"/>
            <a:r>
              <a:rPr lang="en-US" altLang="en-US" sz="3200"/>
              <a:t>points to a page in the root set, or</a:t>
            </a:r>
          </a:p>
          <a:p>
            <a:pPr lvl="1" eaLnBrk="1" hangingPunct="1"/>
            <a:r>
              <a:rPr lang="en-US" altLang="en-US" sz="3200"/>
              <a:t>is pointed to by a page in the root set.</a:t>
            </a:r>
          </a:p>
          <a:p>
            <a:pPr eaLnBrk="1" hangingPunct="1"/>
            <a:r>
              <a:rPr lang="en-US" altLang="en-US" sz="3400"/>
              <a:t>Call this the </a:t>
            </a:r>
            <a:r>
              <a:rPr lang="en-US" altLang="en-US" sz="3400" u="sng"/>
              <a:t>base set</a:t>
            </a:r>
            <a:r>
              <a:rPr lang="en-US" altLang="en-US" sz="3400"/>
              <a:t>.</a:t>
            </a:r>
          </a:p>
        </p:txBody>
      </p:sp>
      <p:sp>
        <p:nvSpPr>
          <p:cNvPr id="61443" name="TextBox 5">
            <a:extLst>
              <a:ext uri="{FF2B5EF4-FFF2-40B4-BE49-F238E27FC236}">
                <a16:creationId xmlns:a16="http://schemas.microsoft.com/office/drawing/2014/main" id="{4CDA68BF-61CE-FC4C-88C2-AC7DC39B6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21.3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2AE2C16C-282A-2B46-97C6-51A6B074D8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Visualization</a:t>
            </a:r>
          </a:p>
        </p:txBody>
      </p:sp>
      <p:sp>
        <p:nvSpPr>
          <p:cNvPr id="62466" name="AutoShape 3">
            <a:extLst>
              <a:ext uri="{FF2B5EF4-FFF2-40B4-BE49-F238E27FC236}">
                <a16:creationId xmlns:a16="http://schemas.microsoft.com/office/drawing/2014/main" id="{E70710A8-7B1D-5346-AF5F-51F4C053F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819400"/>
            <a:ext cx="2286000" cy="1828800"/>
          </a:xfrm>
          <a:prstGeom prst="flowChartConnector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Root</a:t>
            </a:r>
          </a:p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set</a:t>
            </a:r>
          </a:p>
        </p:txBody>
      </p:sp>
      <p:sp>
        <p:nvSpPr>
          <p:cNvPr id="62467" name="AutoShape 4">
            <a:extLst>
              <a:ext uri="{FF2B5EF4-FFF2-40B4-BE49-F238E27FC236}">
                <a16:creationId xmlns:a16="http://schemas.microsoft.com/office/drawing/2014/main" id="{CFDA9272-A4EB-7A40-8269-BCBAB0521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514600"/>
            <a:ext cx="3656013" cy="274161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62468" name="Oval 5">
            <a:extLst>
              <a:ext uri="{FF2B5EF4-FFF2-40B4-BE49-F238E27FC236}">
                <a16:creationId xmlns:a16="http://schemas.microsoft.com/office/drawing/2014/main" id="{4D2E0261-193C-474D-9672-52040FF60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8" y="2590800"/>
            <a:ext cx="182562" cy="1825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62469" name="Oval 6">
            <a:extLst>
              <a:ext uri="{FF2B5EF4-FFF2-40B4-BE49-F238E27FC236}">
                <a16:creationId xmlns:a16="http://schemas.microsoft.com/office/drawing/2014/main" id="{750082A7-2AA9-EF4E-946E-72617A7DF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4038" y="3429000"/>
            <a:ext cx="182562" cy="1825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62470" name="Oval 7">
            <a:extLst>
              <a:ext uri="{FF2B5EF4-FFF2-40B4-BE49-F238E27FC236}">
                <a16:creationId xmlns:a16="http://schemas.microsoft.com/office/drawing/2014/main" id="{B3E38CC2-659E-A14C-8CED-54E20E97E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38" y="2941638"/>
            <a:ext cx="182562" cy="1825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71" name="Oval 8">
            <a:extLst>
              <a:ext uri="{FF2B5EF4-FFF2-40B4-BE49-F238E27FC236}">
                <a16:creationId xmlns:a16="http://schemas.microsoft.com/office/drawing/2014/main" id="{5974D322-A31F-BF4A-B876-D11C8A914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3438" y="4313238"/>
            <a:ext cx="182562" cy="1825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62472" name="Oval 9">
            <a:extLst>
              <a:ext uri="{FF2B5EF4-FFF2-40B4-BE49-F238E27FC236}">
                <a16:creationId xmlns:a16="http://schemas.microsoft.com/office/drawing/2014/main" id="{FCE6CDE3-C54A-D34F-A66E-3E97F3E78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657600"/>
            <a:ext cx="182563" cy="1825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62473" name="Oval 10">
            <a:extLst>
              <a:ext uri="{FF2B5EF4-FFF2-40B4-BE49-F238E27FC236}">
                <a16:creationId xmlns:a16="http://schemas.microsoft.com/office/drawing/2014/main" id="{3915F758-021F-A64E-9965-04BEF6D08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8" y="3170238"/>
            <a:ext cx="182562" cy="1825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62474" name="Oval 11">
            <a:extLst>
              <a:ext uri="{FF2B5EF4-FFF2-40B4-BE49-F238E27FC236}">
                <a16:creationId xmlns:a16="http://schemas.microsoft.com/office/drawing/2014/main" id="{DDAA979E-A7BF-1145-A191-886A76343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819400"/>
            <a:ext cx="182563" cy="1825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62475" name="Oval 12">
            <a:extLst>
              <a:ext uri="{FF2B5EF4-FFF2-40B4-BE49-F238E27FC236}">
                <a16:creationId xmlns:a16="http://schemas.microsoft.com/office/drawing/2014/main" id="{B1389B1B-ADEB-214E-B84E-8C90DE712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38" y="4038600"/>
            <a:ext cx="182562" cy="1825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62476" name="Oval 13">
            <a:extLst>
              <a:ext uri="{FF2B5EF4-FFF2-40B4-BE49-F238E27FC236}">
                <a16:creationId xmlns:a16="http://schemas.microsoft.com/office/drawing/2014/main" id="{F4D86E16-3CC4-FB4D-B308-E14BF84BB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638" y="4495800"/>
            <a:ext cx="182562" cy="1825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62477" name="Oval 14">
            <a:extLst>
              <a:ext uri="{FF2B5EF4-FFF2-40B4-BE49-F238E27FC236}">
                <a16:creationId xmlns:a16="http://schemas.microsoft.com/office/drawing/2014/main" id="{31946B14-5F85-AB42-80F2-30B063B3A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838" y="4191000"/>
            <a:ext cx="182562" cy="1825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62478" name="Oval 15">
            <a:extLst>
              <a:ext uri="{FF2B5EF4-FFF2-40B4-BE49-F238E27FC236}">
                <a16:creationId xmlns:a16="http://schemas.microsoft.com/office/drawing/2014/main" id="{1E7A3E56-8E93-5646-89C2-8F1822729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8" y="4114800"/>
            <a:ext cx="182562" cy="1825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62479" name="Oval 16">
            <a:extLst>
              <a:ext uri="{FF2B5EF4-FFF2-40B4-BE49-F238E27FC236}">
                <a16:creationId xmlns:a16="http://schemas.microsoft.com/office/drawing/2014/main" id="{8BDD43D5-613A-8646-BC23-8896CBB63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8" y="3733800"/>
            <a:ext cx="182562" cy="1825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62480" name="Oval 17">
            <a:extLst>
              <a:ext uri="{FF2B5EF4-FFF2-40B4-BE49-F238E27FC236}">
                <a16:creationId xmlns:a16="http://schemas.microsoft.com/office/drawing/2014/main" id="{EF93682C-6991-204D-A8A5-48D0D2081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352800"/>
            <a:ext cx="182563" cy="1825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62481" name="Oval 18">
            <a:extLst>
              <a:ext uri="{FF2B5EF4-FFF2-40B4-BE49-F238E27FC236}">
                <a16:creationId xmlns:a16="http://schemas.microsoft.com/office/drawing/2014/main" id="{4FFA13DD-DEEF-8B4E-BB73-B283ED7BC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6038" y="3429000"/>
            <a:ext cx="182562" cy="1825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62482" name="Oval 19">
            <a:extLst>
              <a:ext uri="{FF2B5EF4-FFF2-40B4-BE49-F238E27FC236}">
                <a16:creationId xmlns:a16="http://schemas.microsoft.com/office/drawing/2014/main" id="{CFD49B17-3057-6E41-A30F-3A79D3505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3638" y="4038600"/>
            <a:ext cx="182562" cy="1825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62483" name="Oval 20">
            <a:extLst>
              <a:ext uri="{FF2B5EF4-FFF2-40B4-BE49-F238E27FC236}">
                <a16:creationId xmlns:a16="http://schemas.microsoft.com/office/drawing/2014/main" id="{CADE0798-E17E-3F46-BCC3-307B27C8B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438" y="3657600"/>
            <a:ext cx="182562" cy="1825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cxnSp>
        <p:nvCxnSpPr>
          <p:cNvPr id="62484" name="AutoShape 21">
            <a:extLst>
              <a:ext uri="{FF2B5EF4-FFF2-40B4-BE49-F238E27FC236}">
                <a16:creationId xmlns:a16="http://schemas.microsoft.com/office/drawing/2014/main" id="{17788DFD-AFA3-2349-8FE3-D5903147861C}"/>
              </a:ext>
            </a:extLst>
          </p:cNvPr>
          <p:cNvCxnSpPr>
            <a:cxnSpLocks noChangeShapeType="1"/>
            <a:stCxn id="62468" idx="4"/>
            <a:endCxn id="62481" idx="0"/>
          </p:cNvCxnSpPr>
          <p:nvPr/>
        </p:nvCxnSpPr>
        <p:spPr bwMode="auto">
          <a:xfrm flipH="1">
            <a:off x="3948113" y="2773363"/>
            <a:ext cx="76200" cy="655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5" name="AutoShape 22">
            <a:extLst>
              <a:ext uri="{FF2B5EF4-FFF2-40B4-BE49-F238E27FC236}">
                <a16:creationId xmlns:a16="http://schemas.microsoft.com/office/drawing/2014/main" id="{9AB353B5-8693-BC44-80AF-3614F3EAB840}"/>
              </a:ext>
            </a:extLst>
          </p:cNvPr>
          <p:cNvCxnSpPr>
            <a:cxnSpLocks noChangeShapeType="1"/>
            <a:stCxn id="62480" idx="0"/>
            <a:endCxn id="62468" idx="5"/>
          </p:cNvCxnSpPr>
          <p:nvPr/>
        </p:nvCxnSpPr>
        <p:spPr bwMode="auto">
          <a:xfrm flipH="1" flipV="1">
            <a:off x="4087813" y="2746375"/>
            <a:ext cx="1185862" cy="606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6" name="AutoShape 23">
            <a:extLst>
              <a:ext uri="{FF2B5EF4-FFF2-40B4-BE49-F238E27FC236}">
                <a16:creationId xmlns:a16="http://schemas.microsoft.com/office/drawing/2014/main" id="{11A353B0-D972-3A43-992A-029D126E7D39}"/>
              </a:ext>
            </a:extLst>
          </p:cNvPr>
          <p:cNvCxnSpPr>
            <a:cxnSpLocks noChangeShapeType="1"/>
            <a:stCxn id="62480" idx="0"/>
            <a:endCxn id="62474" idx="3"/>
          </p:cNvCxnSpPr>
          <p:nvPr/>
        </p:nvCxnSpPr>
        <p:spPr bwMode="auto">
          <a:xfrm flipV="1">
            <a:off x="5273675" y="2974975"/>
            <a:ext cx="392113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7" name="AutoShape 24">
            <a:extLst>
              <a:ext uri="{FF2B5EF4-FFF2-40B4-BE49-F238E27FC236}">
                <a16:creationId xmlns:a16="http://schemas.microsoft.com/office/drawing/2014/main" id="{286D7070-761A-4544-AC1F-719A5C92524A}"/>
              </a:ext>
            </a:extLst>
          </p:cNvPr>
          <p:cNvCxnSpPr>
            <a:cxnSpLocks noChangeShapeType="1"/>
            <a:stCxn id="62480" idx="6"/>
            <a:endCxn id="62473" idx="3"/>
          </p:cNvCxnSpPr>
          <p:nvPr/>
        </p:nvCxnSpPr>
        <p:spPr bwMode="auto">
          <a:xfrm flipV="1">
            <a:off x="5364163" y="3325813"/>
            <a:ext cx="423862" cy="119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8" name="AutoShape 25">
            <a:extLst>
              <a:ext uri="{FF2B5EF4-FFF2-40B4-BE49-F238E27FC236}">
                <a16:creationId xmlns:a16="http://schemas.microsoft.com/office/drawing/2014/main" id="{2A3E2D6D-97E4-364B-B247-C9944977BB59}"/>
              </a:ext>
            </a:extLst>
          </p:cNvPr>
          <p:cNvCxnSpPr>
            <a:cxnSpLocks noChangeShapeType="1"/>
            <a:stCxn id="62479" idx="6"/>
            <a:endCxn id="62472" idx="2"/>
          </p:cNvCxnSpPr>
          <p:nvPr/>
        </p:nvCxnSpPr>
        <p:spPr bwMode="auto">
          <a:xfrm flipV="1">
            <a:off x="5486400" y="3749675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9" name="AutoShape 26">
            <a:extLst>
              <a:ext uri="{FF2B5EF4-FFF2-40B4-BE49-F238E27FC236}">
                <a16:creationId xmlns:a16="http://schemas.microsoft.com/office/drawing/2014/main" id="{665D5E97-F2E0-6648-ACD3-0AB34B9CD114}"/>
              </a:ext>
            </a:extLst>
          </p:cNvPr>
          <p:cNvCxnSpPr>
            <a:cxnSpLocks noChangeShapeType="1"/>
            <a:stCxn id="62479" idx="5"/>
            <a:endCxn id="62471" idx="1"/>
          </p:cNvCxnSpPr>
          <p:nvPr/>
        </p:nvCxnSpPr>
        <p:spPr bwMode="auto">
          <a:xfrm>
            <a:off x="5459413" y="3889375"/>
            <a:ext cx="481012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90" name="AutoShape 27">
            <a:extLst>
              <a:ext uri="{FF2B5EF4-FFF2-40B4-BE49-F238E27FC236}">
                <a16:creationId xmlns:a16="http://schemas.microsoft.com/office/drawing/2014/main" id="{AE22E672-AE1A-3345-B392-90E2C48ABE8A}"/>
              </a:ext>
            </a:extLst>
          </p:cNvPr>
          <p:cNvCxnSpPr>
            <a:cxnSpLocks noChangeShapeType="1"/>
            <a:stCxn id="62479" idx="3"/>
            <a:endCxn id="62478" idx="7"/>
          </p:cNvCxnSpPr>
          <p:nvPr/>
        </p:nvCxnSpPr>
        <p:spPr bwMode="auto">
          <a:xfrm flipH="1">
            <a:off x="5154613" y="3889375"/>
            <a:ext cx="176212" cy="252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91" name="AutoShape 28">
            <a:extLst>
              <a:ext uri="{FF2B5EF4-FFF2-40B4-BE49-F238E27FC236}">
                <a16:creationId xmlns:a16="http://schemas.microsoft.com/office/drawing/2014/main" id="{7118CE61-8AEC-2B44-BF0A-7E487030B221}"/>
              </a:ext>
            </a:extLst>
          </p:cNvPr>
          <p:cNvCxnSpPr>
            <a:cxnSpLocks noChangeShapeType="1"/>
            <a:stCxn id="62478" idx="6"/>
            <a:endCxn id="62471" idx="2"/>
          </p:cNvCxnSpPr>
          <p:nvPr/>
        </p:nvCxnSpPr>
        <p:spPr bwMode="auto">
          <a:xfrm>
            <a:off x="5181600" y="4206875"/>
            <a:ext cx="731838" cy="198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92" name="AutoShape 29">
            <a:extLst>
              <a:ext uri="{FF2B5EF4-FFF2-40B4-BE49-F238E27FC236}">
                <a16:creationId xmlns:a16="http://schemas.microsoft.com/office/drawing/2014/main" id="{3521F86A-87F4-6D4A-BC4C-5E32700855D4}"/>
              </a:ext>
            </a:extLst>
          </p:cNvPr>
          <p:cNvCxnSpPr>
            <a:cxnSpLocks noChangeShapeType="1"/>
            <a:stCxn id="62479" idx="7"/>
            <a:endCxn id="62473" idx="3"/>
          </p:cNvCxnSpPr>
          <p:nvPr/>
        </p:nvCxnSpPr>
        <p:spPr bwMode="auto">
          <a:xfrm flipV="1">
            <a:off x="5459413" y="3325813"/>
            <a:ext cx="328612" cy="434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93" name="AutoShape 30">
            <a:extLst>
              <a:ext uri="{FF2B5EF4-FFF2-40B4-BE49-F238E27FC236}">
                <a16:creationId xmlns:a16="http://schemas.microsoft.com/office/drawing/2014/main" id="{62E1113B-3146-D84C-8C74-36C2F966D9E9}"/>
              </a:ext>
            </a:extLst>
          </p:cNvPr>
          <p:cNvCxnSpPr>
            <a:cxnSpLocks noChangeShapeType="1"/>
            <a:stCxn id="62476" idx="6"/>
            <a:endCxn id="62477" idx="2"/>
          </p:cNvCxnSpPr>
          <p:nvPr/>
        </p:nvCxnSpPr>
        <p:spPr bwMode="auto">
          <a:xfrm flipV="1">
            <a:off x="3505200" y="4283075"/>
            <a:ext cx="103663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94" name="AutoShape 31">
            <a:extLst>
              <a:ext uri="{FF2B5EF4-FFF2-40B4-BE49-F238E27FC236}">
                <a16:creationId xmlns:a16="http://schemas.microsoft.com/office/drawing/2014/main" id="{FF2C86B0-C82C-7440-8A85-A4C3CED0C71C}"/>
              </a:ext>
            </a:extLst>
          </p:cNvPr>
          <p:cNvCxnSpPr>
            <a:cxnSpLocks noChangeShapeType="1"/>
            <a:stCxn id="62476" idx="7"/>
            <a:endCxn id="62482" idx="3"/>
          </p:cNvCxnSpPr>
          <p:nvPr/>
        </p:nvCxnSpPr>
        <p:spPr bwMode="auto">
          <a:xfrm flipV="1">
            <a:off x="3478213" y="4194175"/>
            <a:ext cx="252412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95" name="AutoShape 32">
            <a:extLst>
              <a:ext uri="{FF2B5EF4-FFF2-40B4-BE49-F238E27FC236}">
                <a16:creationId xmlns:a16="http://schemas.microsoft.com/office/drawing/2014/main" id="{4E0B5C5A-F493-144F-BCE0-295F6428AC77}"/>
              </a:ext>
            </a:extLst>
          </p:cNvPr>
          <p:cNvCxnSpPr>
            <a:cxnSpLocks noChangeShapeType="1"/>
            <a:stCxn id="62475" idx="6"/>
            <a:endCxn id="62482" idx="2"/>
          </p:cNvCxnSpPr>
          <p:nvPr/>
        </p:nvCxnSpPr>
        <p:spPr bwMode="auto">
          <a:xfrm>
            <a:off x="3352800" y="4130675"/>
            <a:ext cx="3508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96" name="AutoShape 33">
            <a:extLst>
              <a:ext uri="{FF2B5EF4-FFF2-40B4-BE49-F238E27FC236}">
                <a16:creationId xmlns:a16="http://schemas.microsoft.com/office/drawing/2014/main" id="{A3A0A82F-81A2-CB42-BA21-D87851CEBCA4}"/>
              </a:ext>
            </a:extLst>
          </p:cNvPr>
          <p:cNvCxnSpPr>
            <a:cxnSpLocks noChangeShapeType="1"/>
            <a:stCxn id="62475" idx="7"/>
            <a:endCxn id="62483" idx="3"/>
          </p:cNvCxnSpPr>
          <p:nvPr/>
        </p:nvCxnSpPr>
        <p:spPr bwMode="auto">
          <a:xfrm flipV="1">
            <a:off x="3325813" y="3813175"/>
            <a:ext cx="328612" cy="252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97" name="AutoShape 34">
            <a:extLst>
              <a:ext uri="{FF2B5EF4-FFF2-40B4-BE49-F238E27FC236}">
                <a16:creationId xmlns:a16="http://schemas.microsoft.com/office/drawing/2014/main" id="{718C395F-4E67-D549-A963-0D594D660EA1}"/>
              </a:ext>
            </a:extLst>
          </p:cNvPr>
          <p:cNvCxnSpPr>
            <a:cxnSpLocks noChangeShapeType="1"/>
            <a:stCxn id="62477" idx="1"/>
            <a:endCxn id="62481" idx="5"/>
          </p:cNvCxnSpPr>
          <p:nvPr/>
        </p:nvCxnSpPr>
        <p:spPr bwMode="auto">
          <a:xfrm flipH="1" flipV="1">
            <a:off x="4011613" y="3584575"/>
            <a:ext cx="557212" cy="633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98" name="AutoShape 35">
            <a:extLst>
              <a:ext uri="{FF2B5EF4-FFF2-40B4-BE49-F238E27FC236}">
                <a16:creationId xmlns:a16="http://schemas.microsoft.com/office/drawing/2014/main" id="{977F4895-0BF4-CD4A-823A-44FAE4375F79}"/>
              </a:ext>
            </a:extLst>
          </p:cNvPr>
          <p:cNvCxnSpPr>
            <a:cxnSpLocks noChangeShapeType="1"/>
            <a:stCxn id="62469" idx="6"/>
            <a:endCxn id="62481" idx="2"/>
          </p:cNvCxnSpPr>
          <p:nvPr/>
        </p:nvCxnSpPr>
        <p:spPr bwMode="auto">
          <a:xfrm>
            <a:off x="3276600" y="3521075"/>
            <a:ext cx="5794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99" name="AutoShape 36">
            <a:extLst>
              <a:ext uri="{FF2B5EF4-FFF2-40B4-BE49-F238E27FC236}">
                <a16:creationId xmlns:a16="http://schemas.microsoft.com/office/drawing/2014/main" id="{079ED1B7-9626-0548-A7A0-977843D5D436}"/>
              </a:ext>
            </a:extLst>
          </p:cNvPr>
          <p:cNvCxnSpPr>
            <a:cxnSpLocks noChangeShapeType="1"/>
            <a:stCxn id="62470" idx="6"/>
            <a:endCxn id="62468" idx="3"/>
          </p:cNvCxnSpPr>
          <p:nvPr/>
        </p:nvCxnSpPr>
        <p:spPr bwMode="auto">
          <a:xfrm flipV="1">
            <a:off x="3352800" y="2746375"/>
            <a:ext cx="606425" cy="287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00" name="AutoShape 37">
            <a:extLst>
              <a:ext uri="{FF2B5EF4-FFF2-40B4-BE49-F238E27FC236}">
                <a16:creationId xmlns:a16="http://schemas.microsoft.com/office/drawing/2014/main" id="{029BBA48-1BA7-1047-981C-202BA5611E55}"/>
              </a:ext>
            </a:extLst>
          </p:cNvPr>
          <p:cNvCxnSpPr>
            <a:cxnSpLocks noChangeShapeType="1"/>
            <a:stCxn id="62470" idx="5"/>
            <a:endCxn id="62481" idx="1"/>
          </p:cNvCxnSpPr>
          <p:nvPr/>
        </p:nvCxnSpPr>
        <p:spPr bwMode="auto">
          <a:xfrm>
            <a:off x="3325813" y="3097213"/>
            <a:ext cx="557212" cy="35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501" name="Text Box 38">
            <a:extLst>
              <a:ext uri="{FF2B5EF4-FFF2-40B4-BE49-F238E27FC236}">
                <a16:creationId xmlns:a16="http://schemas.microsoft.com/office/drawing/2014/main" id="{F6ED32C0-7152-254B-8F05-C6BA1A9B8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4876800"/>
            <a:ext cx="119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Base set</a:t>
            </a:r>
          </a:p>
        </p:txBody>
      </p:sp>
      <p:sp>
        <p:nvSpPr>
          <p:cNvPr id="62502" name="TextBox 40">
            <a:extLst>
              <a:ext uri="{FF2B5EF4-FFF2-40B4-BE49-F238E27FC236}">
                <a16:creationId xmlns:a16="http://schemas.microsoft.com/office/drawing/2014/main" id="{36E7A538-3722-5F42-B50B-632363A97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21.3</a:t>
            </a:r>
          </a:p>
        </p:txBody>
      </p:sp>
      <p:sp>
        <p:nvSpPr>
          <p:cNvPr id="62503" name="TextBox 39">
            <a:extLst>
              <a:ext uri="{FF2B5EF4-FFF2-40B4-BE49-F238E27FC236}">
                <a16:creationId xmlns:a16="http://schemas.microsoft.com/office/drawing/2014/main" id="{25DD94D5-79BA-2147-896B-F7EFB4A47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96000"/>
            <a:ext cx="8328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marL="0" lvl="1" eaLnBrk="1" hangingPunct="1"/>
            <a:r>
              <a:rPr lang="en-US" altLang="en-US"/>
              <a:t>Get in-links (and out-links) from a </a:t>
            </a:r>
            <a:r>
              <a:rPr lang="en-US" altLang="en-US" i="1"/>
              <a:t>connectivity server </a:t>
            </a:r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BC447D8C-0A27-C94E-84F4-ACA7515BA3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Distilling hubs and authorities</a:t>
            </a:r>
          </a:p>
        </p:txBody>
      </p:sp>
      <p:sp>
        <p:nvSpPr>
          <p:cNvPr id="1291267" name="Rectangle 3">
            <a:extLst>
              <a:ext uri="{FF2B5EF4-FFF2-40B4-BE49-F238E27FC236}">
                <a16:creationId xmlns:a16="http://schemas.microsoft.com/office/drawing/2014/main" id="{59D54041-B86C-754B-BBA1-F77729AB28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/>
              <a:t>Compute, for each page </a:t>
            </a:r>
            <a:r>
              <a:rPr lang="en-US" altLang="en-US" sz="3000" i="1"/>
              <a:t>x</a:t>
            </a:r>
            <a:r>
              <a:rPr lang="en-US" altLang="en-US" sz="3000"/>
              <a:t> in the base set, a </a:t>
            </a:r>
            <a:r>
              <a:rPr lang="en-US" altLang="en-US" sz="3000" u="sng"/>
              <a:t>hub score</a:t>
            </a:r>
            <a:r>
              <a:rPr lang="en-US" altLang="en-US" sz="3000"/>
              <a:t> </a:t>
            </a:r>
            <a:r>
              <a:rPr lang="en-US" altLang="en-US" sz="3000" i="1"/>
              <a:t>h(x)</a:t>
            </a:r>
            <a:r>
              <a:rPr lang="en-US" altLang="en-US" sz="3000"/>
              <a:t> and an </a:t>
            </a:r>
            <a:r>
              <a:rPr lang="en-US" altLang="en-US" sz="3000" u="sng"/>
              <a:t>authority score</a:t>
            </a:r>
            <a:r>
              <a:rPr lang="en-US" altLang="en-US" sz="3000"/>
              <a:t> </a:t>
            </a:r>
            <a:r>
              <a:rPr lang="en-US" altLang="en-US" sz="3000" i="1"/>
              <a:t>a(x).</a:t>
            </a:r>
          </a:p>
          <a:p>
            <a:pPr eaLnBrk="1" hangingPunct="1"/>
            <a:r>
              <a:rPr lang="en-US" altLang="en-US" sz="3000">
                <a:solidFill>
                  <a:srgbClr val="C00000"/>
                </a:solidFill>
              </a:rPr>
              <a:t>Initialize: for all </a:t>
            </a:r>
            <a:r>
              <a:rPr lang="en-US" altLang="en-US" sz="3000" i="1">
                <a:solidFill>
                  <a:srgbClr val="C00000"/>
                </a:solidFill>
              </a:rPr>
              <a:t>x, h(x)</a:t>
            </a:r>
            <a:r>
              <a:rPr lang="en-US" altLang="en-US" sz="3000" i="1">
                <a:solidFill>
                  <a:srgbClr val="C00000"/>
                </a:solidFill>
                <a:sym typeface="Symbol" pitchFamily="2" charset="2"/>
              </a:rPr>
              <a:t>1; a(x) 1</a:t>
            </a:r>
            <a:r>
              <a:rPr lang="en-US" altLang="en-US" sz="3000">
                <a:solidFill>
                  <a:srgbClr val="C00000"/>
                </a:solidFill>
                <a:sym typeface="Symbol" pitchFamily="2" charset="2"/>
              </a:rPr>
              <a:t>;</a:t>
            </a:r>
          </a:p>
          <a:p>
            <a:pPr eaLnBrk="1" hangingPunct="1"/>
            <a:r>
              <a:rPr lang="en-US" altLang="en-US" sz="3000">
                <a:sym typeface="Symbol" pitchFamily="2" charset="2"/>
              </a:rPr>
              <a:t>Iteratively update all </a:t>
            </a:r>
            <a:r>
              <a:rPr lang="en-US" altLang="en-US" sz="3000" i="1">
                <a:sym typeface="Symbol" pitchFamily="2" charset="2"/>
              </a:rPr>
              <a:t>h(x), a(x)</a:t>
            </a:r>
            <a:r>
              <a:rPr lang="en-US" altLang="en-US" sz="3000">
                <a:sym typeface="Symbol" pitchFamily="2" charset="2"/>
              </a:rPr>
              <a:t>;</a:t>
            </a:r>
          </a:p>
          <a:p>
            <a:pPr eaLnBrk="1" hangingPunct="1"/>
            <a:r>
              <a:rPr lang="en-US" altLang="en-US" sz="3000">
                <a:solidFill>
                  <a:srgbClr val="C00000"/>
                </a:solidFill>
                <a:sym typeface="Symbol" pitchFamily="2" charset="2"/>
              </a:rPr>
              <a:t>After iterations</a:t>
            </a:r>
          </a:p>
          <a:p>
            <a:pPr lvl="1" eaLnBrk="1" hangingPunct="1"/>
            <a:r>
              <a:rPr lang="en-US" altLang="en-US" sz="2800">
                <a:sym typeface="Symbol" pitchFamily="2" charset="2"/>
              </a:rPr>
              <a:t>output pages with highest </a:t>
            </a:r>
            <a:r>
              <a:rPr lang="en-US" altLang="en-US" sz="2800" i="1">
                <a:sym typeface="Symbol" pitchFamily="2" charset="2"/>
              </a:rPr>
              <a:t>h()</a:t>
            </a:r>
            <a:r>
              <a:rPr lang="en-US" altLang="en-US" sz="2800">
                <a:sym typeface="Symbol" pitchFamily="2" charset="2"/>
              </a:rPr>
              <a:t> scores as top hubs</a:t>
            </a:r>
          </a:p>
          <a:p>
            <a:pPr lvl="1" eaLnBrk="1" hangingPunct="1"/>
            <a:r>
              <a:rPr lang="en-US" altLang="en-US" sz="2800">
                <a:sym typeface="Symbol" pitchFamily="2" charset="2"/>
              </a:rPr>
              <a:t> highest </a:t>
            </a:r>
            <a:r>
              <a:rPr lang="en-US" altLang="en-US" sz="2800" i="1">
                <a:sym typeface="Symbol" pitchFamily="2" charset="2"/>
              </a:rPr>
              <a:t>a()</a:t>
            </a:r>
            <a:r>
              <a:rPr lang="en-US" altLang="en-US" sz="2800">
                <a:sym typeface="Symbol" pitchFamily="2" charset="2"/>
              </a:rPr>
              <a:t> scores as top authorities.</a:t>
            </a:r>
          </a:p>
        </p:txBody>
      </p:sp>
      <p:sp>
        <p:nvSpPr>
          <p:cNvPr id="1291268" name="AutoShape 4">
            <a:extLst>
              <a:ext uri="{FF2B5EF4-FFF2-40B4-BE49-F238E27FC236}">
                <a16:creationId xmlns:a16="http://schemas.microsoft.com/office/drawing/2014/main" id="{85110D57-4B8D-3E4D-B107-1048B5A24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276600"/>
            <a:ext cx="914400" cy="457200"/>
          </a:xfrm>
          <a:prstGeom prst="leftArrowCallout">
            <a:avLst>
              <a:gd name="adj1" fmla="val 25000"/>
              <a:gd name="adj2" fmla="val 25000"/>
              <a:gd name="adj3" fmla="val 33333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Key</a:t>
            </a:r>
          </a:p>
        </p:txBody>
      </p:sp>
      <p:sp>
        <p:nvSpPr>
          <p:cNvPr id="63492" name="TextBox 5">
            <a:extLst>
              <a:ext uri="{FF2B5EF4-FFF2-40B4-BE49-F238E27FC236}">
                <a16:creationId xmlns:a16="http://schemas.microsoft.com/office/drawing/2014/main" id="{48DB017A-5740-B249-942D-5F3910EB9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21.3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267" grpId="0" build="p" autoUpdateAnimBg="0"/>
      <p:bldP spid="1291268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9658C518-C9DE-5740-AB6B-9C20E977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iterative logic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96A2DB7C-F963-BC42-8357-5E6791543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00A000"/>
                </a:solidFill>
              </a:rPr>
              <a:t>Good</a:t>
            </a:r>
            <a:r>
              <a:rPr lang="en-US" altLang="en-US"/>
              <a:t> nodes won’t point to </a:t>
            </a:r>
            <a:r>
              <a:rPr lang="en-US" altLang="en-US">
                <a:solidFill>
                  <a:srgbClr val="FF0000"/>
                </a:solidFill>
              </a:rPr>
              <a:t>Bad</a:t>
            </a:r>
            <a:r>
              <a:rPr lang="en-US" altLang="en-US"/>
              <a:t> nodes</a:t>
            </a:r>
          </a:p>
          <a:p>
            <a:pPr lvl="1"/>
            <a:r>
              <a:rPr lang="en-US" altLang="en-US"/>
              <a:t>If you point to a </a:t>
            </a:r>
            <a:r>
              <a:rPr lang="en-US" altLang="en-US">
                <a:solidFill>
                  <a:srgbClr val="FF0000"/>
                </a:solidFill>
              </a:rPr>
              <a:t>Bad</a:t>
            </a:r>
            <a:r>
              <a:rPr lang="en-US" altLang="en-US"/>
              <a:t> node, you’re </a:t>
            </a:r>
            <a:r>
              <a:rPr lang="en-US" altLang="en-US">
                <a:solidFill>
                  <a:srgbClr val="FF0000"/>
                </a:solidFill>
              </a:rPr>
              <a:t>Bad</a:t>
            </a:r>
          </a:p>
          <a:p>
            <a:pPr lvl="1"/>
            <a:r>
              <a:rPr lang="en-US" altLang="en-US"/>
              <a:t>If a </a:t>
            </a:r>
            <a:r>
              <a:rPr lang="en-US" altLang="en-US">
                <a:solidFill>
                  <a:srgbClr val="00A000"/>
                </a:solidFill>
              </a:rPr>
              <a:t>Good</a:t>
            </a:r>
            <a:r>
              <a:rPr lang="en-US" altLang="en-US"/>
              <a:t> node points to you, you’re </a:t>
            </a:r>
            <a:r>
              <a:rPr lang="en-US" altLang="en-US">
                <a:solidFill>
                  <a:srgbClr val="00A000"/>
                </a:solidFill>
              </a:rPr>
              <a:t>Good</a:t>
            </a: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824AF607-2023-D042-BECE-805D3B67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553200"/>
            <a:ext cx="2133600" cy="244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fld id="{30C29D14-FF69-6843-A476-4E2AC9EE5D3C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60" name="Oval 4">
            <a:extLst>
              <a:ext uri="{FF2B5EF4-FFF2-40B4-BE49-F238E27FC236}">
                <a16:creationId xmlns:a16="http://schemas.microsoft.com/office/drawing/2014/main" id="{332EC145-FC18-2C48-87DC-90F7E7E25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556125"/>
            <a:ext cx="457200" cy="457200"/>
          </a:xfrm>
          <a:prstGeom prst="ellipse">
            <a:avLst/>
          </a:prstGeom>
          <a:solidFill>
            <a:srgbClr val="00A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19461" name="Oval 5">
            <a:extLst>
              <a:ext uri="{FF2B5EF4-FFF2-40B4-BE49-F238E27FC236}">
                <a16:creationId xmlns:a16="http://schemas.microsoft.com/office/drawing/2014/main" id="{83B6A887-3936-2541-BD06-C1CB5B3B8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022725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/>
              <a:t>?</a:t>
            </a:r>
          </a:p>
        </p:txBody>
      </p:sp>
      <p:sp>
        <p:nvSpPr>
          <p:cNvPr id="19462" name="Oval 6">
            <a:extLst>
              <a:ext uri="{FF2B5EF4-FFF2-40B4-BE49-F238E27FC236}">
                <a16:creationId xmlns:a16="http://schemas.microsoft.com/office/drawing/2014/main" id="{214A1EE8-C470-804C-AB6D-B2152547F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8768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/>
              <a:t>?</a:t>
            </a:r>
          </a:p>
        </p:txBody>
      </p:sp>
      <p:sp>
        <p:nvSpPr>
          <p:cNvPr id="19463" name="Oval 7">
            <a:extLst>
              <a:ext uri="{FF2B5EF4-FFF2-40B4-BE49-F238E27FC236}">
                <a16:creationId xmlns:a16="http://schemas.microsoft.com/office/drawing/2014/main" id="{7214D803-2C96-7149-9730-E712AB3D4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851525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/>
              <a:t>?</a:t>
            </a:r>
          </a:p>
        </p:txBody>
      </p:sp>
      <p:sp>
        <p:nvSpPr>
          <p:cNvPr id="19464" name="Oval 8">
            <a:extLst>
              <a:ext uri="{FF2B5EF4-FFF2-40B4-BE49-F238E27FC236}">
                <a16:creationId xmlns:a16="http://schemas.microsoft.com/office/drawing/2014/main" id="{D491FC7D-5805-7F42-9AF1-EC35B3F17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886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19465" name="Oval 9">
            <a:extLst>
              <a:ext uri="{FF2B5EF4-FFF2-40B4-BE49-F238E27FC236}">
                <a16:creationId xmlns:a16="http://schemas.microsoft.com/office/drawing/2014/main" id="{45C15771-C816-8E48-9AAB-FBB74ED12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9371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19466" name="Oval 23">
            <a:extLst>
              <a:ext uri="{FF2B5EF4-FFF2-40B4-BE49-F238E27FC236}">
                <a16:creationId xmlns:a16="http://schemas.microsoft.com/office/drawing/2014/main" id="{BEE739A8-7D2F-BB4A-85C7-C06B2A968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70325"/>
            <a:ext cx="457200" cy="457200"/>
          </a:xfrm>
          <a:prstGeom prst="ellipse">
            <a:avLst/>
          </a:prstGeom>
          <a:solidFill>
            <a:srgbClr val="00A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19467" name="Oval 24">
            <a:extLst>
              <a:ext uri="{FF2B5EF4-FFF2-40B4-BE49-F238E27FC236}">
                <a16:creationId xmlns:a16="http://schemas.microsoft.com/office/drawing/2014/main" id="{9EC01AF2-730D-6D4C-8BA5-528AD3087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318125"/>
            <a:ext cx="457200" cy="457200"/>
          </a:xfrm>
          <a:prstGeom prst="ellipse">
            <a:avLst/>
          </a:prstGeom>
          <a:solidFill>
            <a:srgbClr val="00A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19468" name="Oval 25">
            <a:extLst>
              <a:ext uri="{FF2B5EF4-FFF2-40B4-BE49-F238E27FC236}">
                <a16:creationId xmlns:a16="http://schemas.microsoft.com/office/drawing/2014/main" id="{C239704C-9FE9-D24E-9DB0-ED622DC7E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784725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/>
              <a:t>?</a:t>
            </a:r>
          </a:p>
        </p:txBody>
      </p:sp>
      <p:sp>
        <p:nvSpPr>
          <p:cNvPr id="19469" name="TextBox 25">
            <a:extLst>
              <a:ext uri="{FF2B5EF4-FFF2-40B4-BE49-F238E27FC236}">
                <a16:creationId xmlns:a16="http://schemas.microsoft.com/office/drawing/2014/main" id="{0B321AD4-039D-C840-A08C-8EC333D23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784725"/>
            <a:ext cx="979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A000"/>
                </a:solidFill>
              </a:rPr>
              <a:t>Good</a:t>
            </a:r>
          </a:p>
        </p:txBody>
      </p:sp>
      <p:sp>
        <p:nvSpPr>
          <p:cNvPr id="19470" name="TextBox 27">
            <a:extLst>
              <a:ext uri="{FF2B5EF4-FFF2-40B4-BE49-F238E27FC236}">
                <a16:creationId xmlns:a16="http://schemas.microsoft.com/office/drawing/2014/main" id="{0CC3D7A1-38C9-6C45-BBC9-9E23AF5A0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937125"/>
            <a:ext cx="725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Bad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6824F16-4F3A-864C-9DC1-F59498C4B2FE}"/>
              </a:ext>
            </a:extLst>
          </p:cNvPr>
          <p:cNvCxnSpPr>
            <a:cxnSpLocks noChangeShapeType="1"/>
            <a:stCxn id="19460" idx="0"/>
            <a:endCxn id="19466" idx="3"/>
          </p:cNvCxnSpPr>
          <p:nvPr/>
        </p:nvCxnSpPr>
        <p:spPr bwMode="auto">
          <a:xfrm rot="5400000" flipH="1" flipV="1">
            <a:off x="2781300" y="4298950"/>
            <a:ext cx="295275" cy="2190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C5285F1-26CC-2B4C-B406-A1DF6630A7EA}"/>
              </a:ext>
            </a:extLst>
          </p:cNvPr>
          <p:cNvCxnSpPr>
            <a:cxnSpLocks noChangeShapeType="1"/>
            <a:stCxn id="19467" idx="0"/>
            <a:endCxn id="19466" idx="4"/>
          </p:cNvCxnSpPr>
          <p:nvPr/>
        </p:nvCxnSpPr>
        <p:spPr bwMode="auto">
          <a:xfrm rot="5400000" flipH="1" flipV="1">
            <a:off x="2667000" y="4784725"/>
            <a:ext cx="990600" cy="762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E269793-9F50-D842-BE93-2E95E4EAE528}"/>
              </a:ext>
            </a:extLst>
          </p:cNvPr>
          <p:cNvCxnSpPr>
            <a:cxnSpLocks noChangeShapeType="1"/>
            <a:stCxn id="19464" idx="4"/>
            <a:endCxn id="19465" idx="0"/>
          </p:cNvCxnSpPr>
          <p:nvPr/>
        </p:nvCxnSpPr>
        <p:spPr bwMode="auto">
          <a:xfrm rot="5400000">
            <a:off x="5952331" y="4639469"/>
            <a:ext cx="593725" cy="158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ADE4108-265F-B84A-A89B-B85CC5C29C27}"/>
              </a:ext>
            </a:extLst>
          </p:cNvPr>
          <p:cNvCxnSpPr>
            <a:cxnSpLocks noChangeShapeType="1"/>
            <a:stCxn id="19468" idx="6"/>
            <a:endCxn id="19465" idx="2"/>
          </p:cNvCxnSpPr>
          <p:nvPr/>
        </p:nvCxnSpPr>
        <p:spPr bwMode="auto">
          <a:xfrm>
            <a:off x="5257800" y="5013325"/>
            <a:ext cx="762000" cy="1524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729802-00BA-7E40-B91E-898A222955CC}"/>
              </a:ext>
            </a:extLst>
          </p:cNvPr>
          <p:cNvCxnSpPr>
            <a:cxnSpLocks noChangeShapeType="1"/>
            <a:stCxn id="19466" idx="5"/>
            <a:endCxn id="19462" idx="0"/>
          </p:cNvCxnSpPr>
          <p:nvPr/>
        </p:nvCxnSpPr>
        <p:spPr bwMode="auto">
          <a:xfrm rot="16200000" flipH="1">
            <a:off x="3430588" y="4192587"/>
            <a:ext cx="615950" cy="7524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FE6D2F9-6AEB-6C47-BB89-24B2D11CF2AC}"/>
              </a:ext>
            </a:extLst>
          </p:cNvPr>
          <p:cNvCxnSpPr>
            <a:cxnSpLocks noChangeShapeType="1"/>
            <a:stCxn id="19461" idx="2"/>
            <a:endCxn id="19466" idx="6"/>
          </p:cNvCxnSpPr>
          <p:nvPr/>
        </p:nvCxnSpPr>
        <p:spPr bwMode="auto">
          <a:xfrm rot="10800000">
            <a:off x="3429000" y="4098925"/>
            <a:ext cx="1219200" cy="1524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2983E9F-0D6B-0844-8AF0-CC09AB868D94}"/>
              </a:ext>
            </a:extLst>
          </p:cNvPr>
          <p:cNvCxnSpPr>
            <a:cxnSpLocks noChangeShapeType="1"/>
            <a:stCxn id="19464" idx="2"/>
            <a:endCxn id="19461" idx="6"/>
          </p:cNvCxnSpPr>
          <p:nvPr/>
        </p:nvCxnSpPr>
        <p:spPr bwMode="auto">
          <a:xfrm rot="10800000" flipV="1">
            <a:off x="5105400" y="4114800"/>
            <a:ext cx="914400" cy="13652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arrow" w="med" len="med"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64E4DF4-D1BA-0749-A991-8CF9B1BB8FEA}"/>
              </a:ext>
            </a:extLst>
          </p:cNvPr>
          <p:cNvCxnSpPr>
            <a:cxnSpLocks noChangeShapeType="1"/>
            <a:stCxn id="19468" idx="2"/>
            <a:endCxn id="19462" idx="6"/>
          </p:cNvCxnSpPr>
          <p:nvPr/>
        </p:nvCxnSpPr>
        <p:spPr bwMode="auto">
          <a:xfrm rot="10800000" flipV="1">
            <a:off x="4343400" y="5013325"/>
            <a:ext cx="457200" cy="920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641057B-D437-3043-B78D-DC71722DCA29}"/>
              </a:ext>
            </a:extLst>
          </p:cNvPr>
          <p:cNvCxnSpPr>
            <a:cxnSpLocks noChangeShapeType="1"/>
            <a:stCxn id="19465" idx="4"/>
            <a:endCxn id="19463" idx="7"/>
          </p:cNvCxnSpPr>
          <p:nvPr/>
        </p:nvCxnSpPr>
        <p:spPr bwMode="auto">
          <a:xfrm rot="5400000">
            <a:off x="5153025" y="4822825"/>
            <a:ext cx="523875" cy="16668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3F9A7F1-6EC4-764B-90D6-7AC90766AB2D}"/>
              </a:ext>
            </a:extLst>
          </p:cNvPr>
          <p:cNvCxnSpPr>
            <a:cxnSpLocks noChangeShapeType="1"/>
            <a:endCxn id="19467" idx="6"/>
          </p:cNvCxnSpPr>
          <p:nvPr/>
        </p:nvCxnSpPr>
        <p:spPr bwMode="auto">
          <a:xfrm rot="10800000">
            <a:off x="3352800" y="5546725"/>
            <a:ext cx="838200" cy="5492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78E22C5-8EFA-E843-ADD9-0B603E36D224}"/>
              </a:ext>
            </a:extLst>
          </p:cNvPr>
          <p:cNvCxnSpPr>
            <a:cxnSpLocks noChangeShapeType="1"/>
            <a:stCxn id="19467" idx="6"/>
            <a:endCxn id="19462" idx="3"/>
          </p:cNvCxnSpPr>
          <p:nvPr/>
        </p:nvCxnSpPr>
        <p:spPr bwMode="auto">
          <a:xfrm flipV="1">
            <a:off x="3352800" y="5267325"/>
            <a:ext cx="600075" cy="2794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82EEA5E-A0E1-3D4D-A0C0-0C9F8A3FEA52}"/>
              </a:ext>
            </a:extLst>
          </p:cNvPr>
          <p:cNvCxnSpPr>
            <a:cxnSpLocks noChangeShapeType="1"/>
            <a:stCxn id="19462" idx="4"/>
            <a:endCxn id="19463" idx="0"/>
          </p:cNvCxnSpPr>
          <p:nvPr/>
        </p:nvCxnSpPr>
        <p:spPr bwMode="auto">
          <a:xfrm rot="16200000" flipH="1">
            <a:off x="4008437" y="5440363"/>
            <a:ext cx="517525" cy="304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63E30EC-D71E-B64D-896A-827F6216C312}"/>
              </a:ext>
            </a:extLst>
          </p:cNvPr>
          <p:cNvCxnSpPr>
            <a:cxnSpLocks noChangeShapeType="1"/>
            <a:stCxn id="19468" idx="0"/>
            <a:endCxn id="19461" idx="4"/>
          </p:cNvCxnSpPr>
          <p:nvPr/>
        </p:nvCxnSpPr>
        <p:spPr bwMode="auto">
          <a:xfrm rot="16200000" flipV="1">
            <a:off x="4800600" y="4556125"/>
            <a:ext cx="304800" cy="1524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B69EC68E-06EC-EF48-9115-5B1DD89ADB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Iterative update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BFE7A45D-4742-7F48-B90E-59953AF485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Repeat the following updates, for all </a:t>
            </a:r>
            <a:r>
              <a:rPr lang="en-US" altLang="en-US" i="1"/>
              <a:t>x</a:t>
            </a:r>
            <a:r>
              <a:rPr lang="en-US" altLang="en-US"/>
              <a:t>:</a:t>
            </a:r>
          </a:p>
        </p:txBody>
      </p:sp>
      <p:graphicFrame>
        <p:nvGraphicFramePr>
          <p:cNvPr id="64515" name="Object 4">
            <a:extLst>
              <a:ext uri="{FF2B5EF4-FFF2-40B4-BE49-F238E27FC236}">
                <a16:creationId xmlns:a16="http://schemas.microsoft.com/office/drawing/2014/main" id="{052C089C-BDE7-9D47-B9FB-B359B8BB50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124200"/>
          <a:ext cx="30162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3" name="Equation" r:id="rId3" imgW="23114000" imgH="8191500" progId="Equation.3">
                  <p:embed/>
                </p:oleObj>
              </mc:Choice>
              <mc:Fallback>
                <p:oleObj name="Equation" r:id="rId3" imgW="23114000" imgH="8191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24200"/>
                        <a:ext cx="30162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5">
            <a:extLst>
              <a:ext uri="{FF2B5EF4-FFF2-40B4-BE49-F238E27FC236}">
                <a16:creationId xmlns:a16="http://schemas.microsoft.com/office/drawing/2014/main" id="{761FCC3D-0C68-4840-98A6-2723C7A236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724400"/>
          <a:ext cx="30162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4" name="Equation" r:id="rId5" imgW="23114000" imgH="8191500" progId="Equation.3">
                  <p:embed/>
                </p:oleObj>
              </mc:Choice>
              <mc:Fallback>
                <p:oleObj name="Equation" r:id="rId5" imgW="23114000" imgH="8191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724400"/>
                        <a:ext cx="30162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Oval 6">
            <a:extLst>
              <a:ext uri="{FF2B5EF4-FFF2-40B4-BE49-F238E27FC236}">
                <a16:creationId xmlns:a16="http://schemas.microsoft.com/office/drawing/2014/main" id="{AED84B77-C4CA-2742-934F-3081285B5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352800"/>
            <a:ext cx="381000" cy="3810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i="1">
                <a:latin typeface="Arial" panose="020B0604020202020204" pitchFamily="34" charset="0"/>
              </a:rPr>
              <a:t>x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4518" name="Oval 7">
            <a:extLst>
              <a:ext uri="{FF2B5EF4-FFF2-40B4-BE49-F238E27FC236}">
                <a16:creationId xmlns:a16="http://schemas.microsoft.com/office/drawing/2014/main" id="{E37E72CA-D0DB-8345-B1B6-C552374A9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895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64519" name="Oval 8">
            <a:extLst>
              <a:ext uri="{FF2B5EF4-FFF2-40B4-BE49-F238E27FC236}">
                <a16:creationId xmlns:a16="http://schemas.microsoft.com/office/drawing/2014/main" id="{6B040BE6-837A-544E-BB5C-39BFB161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810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64520" name="Oval 9">
            <a:extLst>
              <a:ext uri="{FF2B5EF4-FFF2-40B4-BE49-F238E27FC236}">
                <a16:creationId xmlns:a16="http://schemas.microsoft.com/office/drawing/2014/main" id="{08AD2000-04D6-5545-9594-2164C06D6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cxnSp>
        <p:nvCxnSpPr>
          <p:cNvPr id="64521" name="AutoShape 10">
            <a:extLst>
              <a:ext uri="{FF2B5EF4-FFF2-40B4-BE49-F238E27FC236}">
                <a16:creationId xmlns:a16="http://schemas.microsoft.com/office/drawing/2014/main" id="{4DF0F90D-65BB-0645-BE52-4D3474DB2DC1}"/>
              </a:ext>
            </a:extLst>
          </p:cNvPr>
          <p:cNvCxnSpPr>
            <a:cxnSpLocks noChangeShapeType="1"/>
            <a:stCxn id="64517" idx="7"/>
            <a:endCxn id="64518" idx="2"/>
          </p:cNvCxnSpPr>
          <p:nvPr/>
        </p:nvCxnSpPr>
        <p:spPr bwMode="auto">
          <a:xfrm flipV="1">
            <a:off x="6421438" y="3086100"/>
            <a:ext cx="436562" cy="322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2" name="AutoShape 11">
            <a:extLst>
              <a:ext uri="{FF2B5EF4-FFF2-40B4-BE49-F238E27FC236}">
                <a16:creationId xmlns:a16="http://schemas.microsoft.com/office/drawing/2014/main" id="{AEEDC2B5-567A-7D40-B5BA-FE2C6A0D1E71}"/>
              </a:ext>
            </a:extLst>
          </p:cNvPr>
          <p:cNvCxnSpPr>
            <a:cxnSpLocks noChangeShapeType="1"/>
            <a:stCxn id="64517" idx="6"/>
            <a:endCxn id="64520" idx="2"/>
          </p:cNvCxnSpPr>
          <p:nvPr/>
        </p:nvCxnSpPr>
        <p:spPr bwMode="auto">
          <a:xfrm>
            <a:off x="6477000" y="35433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3" name="AutoShape 12">
            <a:extLst>
              <a:ext uri="{FF2B5EF4-FFF2-40B4-BE49-F238E27FC236}">
                <a16:creationId xmlns:a16="http://schemas.microsoft.com/office/drawing/2014/main" id="{D2D0ECA3-43B6-F249-BF97-2C0434747290}"/>
              </a:ext>
            </a:extLst>
          </p:cNvPr>
          <p:cNvCxnSpPr>
            <a:cxnSpLocks noChangeShapeType="1"/>
            <a:stCxn id="64517" idx="5"/>
            <a:endCxn id="64519" idx="2"/>
          </p:cNvCxnSpPr>
          <p:nvPr/>
        </p:nvCxnSpPr>
        <p:spPr bwMode="auto">
          <a:xfrm>
            <a:off x="6421438" y="3678238"/>
            <a:ext cx="436562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4524" name="Group 13">
            <a:extLst>
              <a:ext uri="{FF2B5EF4-FFF2-40B4-BE49-F238E27FC236}">
                <a16:creationId xmlns:a16="http://schemas.microsoft.com/office/drawing/2014/main" id="{D05D027D-03A7-FA40-8B33-692DBF8C650F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419600"/>
            <a:ext cx="1447800" cy="1447800"/>
            <a:chOff x="3840" y="2784"/>
            <a:chExt cx="912" cy="912"/>
          </a:xfrm>
        </p:grpSpPr>
        <p:sp>
          <p:nvSpPr>
            <p:cNvPr id="64526" name="Oval 14">
              <a:extLst>
                <a:ext uri="{FF2B5EF4-FFF2-40B4-BE49-F238E27FC236}">
                  <a16:creationId xmlns:a16="http://schemas.microsoft.com/office/drawing/2014/main" id="{83AC73A9-5886-5346-9FBC-F1C6E5E7B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4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algn="r" eaLnBrk="1" hangingPunct="1"/>
              <a:endParaRPr lang="en-US" altLang="en-US"/>
            </a:p>
          </p:txBody>
        </p:sp>
        <p:sp>
          <p:nvSpPr>
            <p:cNvPr id="64527" name="Oval 15">
              <a:extLst>
                <a:ext uri="{FF2B5EF4-FFF2-40B4-BE49-F238E27FC236}">
                  <a16:creationId xmlns:a16="http://schemas.microsoft.com/office/drawing/2014/main" id="{8FD2C331-36F1-2A45-9062-59D136277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12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algn="r" eaLnBrk="1" hangingPunct="1"/>
              <a:endParaRPr lang="en-US" altLang="en-US"/>
            </a:p>
          </p:txBody>
        </p:sp>
        <p:sp>
          <p:nvSpPr>
            <p:cNvPr id="64528" name="Oval 16">
              <a:extLst>
                <a:ext uri="{FF2B5EF4-FFF2-40B4-BE49-F238E27FC236}">
                  <a16:creationId xmlns:a16="http://schemas.microsoft.com/office/drawing/2014/main" id="{80650C2E-C7AD-2F45-BE69-DF6ACB85B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8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algn="r" eaLnBrk="1" hangingPunct="1"/>
              <a:endParaRPr lang="en-US" altLang="en-US"/>
            </a:p>
          </p:txBody>
        </p:sp>
        <p:sp>
          <p:nvSpPr>
            <p:cNvPr id="64529" name="Oval 17">
              <a:extLst>
                <a:ext uri="{FF2B5EF4-FFF2-40B4-BE49-F238E27FC236}">
                  <a16:creationId xmlns:a16="http://schemas.microsoft.com/office/drawing/2014/main" id="{9F903736-50D9-544D-B301-0CA507DB3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120"/>
              <a:ext cx="24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i="1">
                  <a:latin typeface="Arial" panose="020B0604020202020204" pitchFamily="34" charset="0"/>
                </a:rPr>
                <a:t>x</a:t>
              </a:r>
            </a:p>
          </p:txBody>
        </p:sp>
        <p:cxnSp>
          <p:nvCxnSpPr>
            <p:cNvPr id="64530" name="AutoShape 18">
              <a:extLst>
                <a:ext uri="{FF2B5EF4-FFF2-40B4-BE49-F238E27FC236}">
                  <a16:creationId xmlns:a16="http://schemas.microsoft.com/office/drawing/2014/main" id="{7E821D24-28F0-194C-AB39-330439F515A8}"/>
                </a:ext>
              </a:extLst>
            </p:cNvPr>
            <p:cNvCxnSpPr>
              <a:cxnSpLocks noChangeShapeType="1"/>
              <a:stCxn id="64528" idx="6"/>
              <a:endCxn id="64529" idx="1"/>
            </p:cNvCxnSpPr>
            <p:nvPr/>
          </p:nvCxnSpPr>
          <p:spPr bwMode="auto">
            <a:xfrm>
              <a:off x="4224" y="2904"/>
              <a:ext cx="323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31" name="AutoShape 19">
              <a:extLst>
                <a:ext uri="{FF2B5EF4-FFF2-40B4-BE49-F238E27FC236}">
                  <a16:creationId xmlns:a16="http://schemas.microsoft.com/office/drawing/2014/main" id="{8D822A15-A7EE-504C-80A0-FA17FD0ACA6A}"/>
                </a:ext>
              </a:extLst>
            </p:cNvPr>
            <p:cNvCxnSpPr>
              <a:cxnSpLocks noChangeShapeType="1"/>
              <a:stCxn id="64527" idx="6"/>
              <a:endCxn id="64529" idx="2"/>
            </p:cNvCxnSpPr>
            <p:nvPr/>
          </p:nvCxnSpPr>
          <p:spPr bwMode="auto">
            <a:xfrm>
              <a:off x="4080" y="3240"/>
              <a:ext cx="43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32" name="AutoShape 20">
              <a:extLst>
                <a:ext uri="{FF2B5EF4-FFF2-40B4-BE49-F238E27FC236}">
                  <a16:creationId xmlns:a16="http://schemas.microsoft.com/office/drawing/2014/main" id="{403040E0-44B7-FB4F-8EC8-568587FDE5EA}"/>
                </a:ext>
              </a:extLst>
            </p:cNvPr>
            <p:cNvCxnSpPr>
              <a:cxnSpLocks noChangeShapeType="1"/>
              <a:stCxn id="64526" idx="6"/>
              <a:endCxn id="64529" idx="3"/>
            </p:cNvCxnSpPr>
            <p:nvPr/>
          </p:nvCxnSpPr>
          <p:spPr bwMode="auto">
            <a:xfrm flipV="1">
              <a:off x="4224" y="3325"/>
              <a:ext cx="323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4525" name="TextBox 21">
            <a:extLst>
              <a:ext uri="{FF2B5EF4-FFF2-40B4-BE49-F238E27FC236}">
                <a16:creationId xmlns:a16="http://schemas.microsoft.com/office/drawing/2014/main" id="{0E8AEA78-C3FF-DF4E-BC15-831B99A6F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21.3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839E71BA-EA82-E44D-8F5C-6CF7009108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Scaling</a:t>
            </a:r>
          </a:p>
        </p:txBody>
      </p:sp>
      <p:sp>
        <p:nvSpPr>
          <p:cNvPr id="65538" name="Rectangle 3">
            <a:extLst>
              <a:ext uri="{FF2B5EF4-FFF2-40B4-BE49-F238E27FC236}">
                <a16:creationId xmlns:a16="http://schemas.microsoft.com/office/drawing/2014/main" id="{443D8043-5A48-6942-97FD-63FD3C1A68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To prevent the </a:t>
            </a:r>
            <a:r>
              <a:rPr lang="en-US" altLang="en-US" sz="3400" i="1"/>
              <a:t>h()</a:t>
            </a:r>
            <a:r>
              <a:rPr lang="en-US" altLang="en-US" sz="3400"/>
              <a:t> and </a:t>
            </a:r>
            <a:r>
              <a:rPr lang="en-US" altLang="en-US" sz="3400" i="1"/>
              <a:t>a()</a:t>
            </a:r>
            <a:r>
              <a:rPr lang="en-US" altLang="en-US" sz="3400"/>
              <a:t> values from getting too big, can scale down after each iteration.</a:t>
            </a:r>
          </a:p>
          <a:p>
            <a:pPr eaLnBrk="1" hangingPunct="1"/>
            <a:r>
              <a:rPr lang="en-US" altLang="en-US" sz="3400"/>
              <a:t>Scaling factor doesn’</a:t>
            </a:r>
            <a:r>
              <a:rPr lang="en-US" altLang="ja-JP" sz="3400"/>
              <a:t>t really matter:</a:t>
            </a:r>
          </a:p>
          <a:p>
            <a:pPr lvl="1" eaLnBrk="1" hangingPunct="1"/>
            <a:r>
              <a:rPr lang="en-US" altLang="en-US" sz="3200"/>
              <a:t>we only care about the </a:t>
            </a:r>
            <a:r>
              <a:rPr lang="en-US" altLang="en-US" sz="3200" i="1"/>
              <a:t>relative</a:t>
            </a:r>
            <a:r>
              <a:rPr lang="en-US" altLang="en-US" sz="3200"/>
              <a:t> values of the scores.</a:t>
            </a:r>
          </a:p>
        </p:txBody>
      </p:sp>
      <p:sp>
        <p:nvSpPr>
          <p:cNvPr id="65539" name="TextBox 4">
            <a:extLst>
              <a:ext uri="{FF2B5EF4-FFF2-40B4-BE49-F238E27FC236}">
                <a16:creationId xmlns:a16="http://schemas.microsoft.com/office/drawing/2014/main" id="{BF7D34AC-0E66-874F-921A-1F58895F3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21.3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531DFCB9-1CA6-FE4E-B1D2-C2BCC80A5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many iterations?</a:t>
            </a:r>
          </a:p>
        </p:txBody>
      </p:sp>
      <p:sp>
        <p:nvSpPr>
          <p:cNvPr id="66562" name="Rectangle 3">
            <a:extLst>
              <a:ext uri="{FF2B5EF4-FFF2-40B4-BE49-F238E27FC236}">
                <a16:creationId xmlns:a16="http://schemas.microsoft.com/office/drawing/2014/main" id="{4EACF5F8-85BA-3E47-9A53-B58F8F77E7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/>
              <a:t>Claim: relative values of scores will converge after a few iterations:</a:t>
            </a:r>
          </a:p>
          <a:p>
            <a:pPr lvl="1" eaLnBrk="1" hangingPunct="1"/>
            <a:r>
              <a:rPr lang="en-US" altLang="en-US" sz="2800"/>
              <a:t>in fact, suitably scaled, </a:t>
            </a:r>
            <a:r>
              <a:rPr lang="en-US" altLang="en-US" sz="2800" i="1"/>
              <a:t>h()</a:t>
            </a:r>
            <a:r>
              <a:rPr lang="en-US" altLang="en-US" sz="2800"/>
              <a:t> and </a:t>
            </a:r>
            <a:r>
              <a:rPr lang="en-US" altLang="en-US" sz="2800" i="1"/>
              <a:t>a()</a:t>
            </a:r>
            <a:r>
              <a:rPr lang="en-US" altLang="en-US" sz="2800"/>
              <a:t> scores settle into a steady state!</a:t>
            </a:r>
          </a:p>
          <a:p>
            <a:pPr lvl="1" eaLnBrk="1" hangingPunct="1"/>
            <a:r>
              <a:rPr lang="en-US" altLang="en-US" sz="2800"/>
              <a:t>proof of this comes later.</a:t>
            </a:r>
          </a:p>
          <a:p>
            <a:pPr eaLnBrk="1" hangingPunct="1"/>
            <a:r>
              <a:rPr lang="en-US" altLang="en-US" sz="3000">
                <a:solidFill>
                  <a:srgbClr val="C00000"/>
                </a:solidFill>
              </a:rPr>
              <a:t>In practice, ~5 iterations get you close to stability.</a:t>
            </a:r>
          </a:p>
        </p:txBody>
      </p:sp>
      <p:sp>
        <p:nvSpPr>
          <p:cNvPr id="66563" name="TextBox 4">
            <a:extLst>
              <a:ext uri="{FF2B5EF4-FFF2-40B4-BE49-F238E27FC236}">
                <a16:creationId xmlns:a16="http://schemas.microsoft.com/office/drawing/2014/main" id="{831D6778-4611-C647-98E0-D0A47E251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21.3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399C2518-9D19-ED4D-9472-6F97F02A2F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Proof of convergence</a:t>
            </a:r>
          </a:p>
        </p:txBody>
      </p:sp>
      <p:sp>
        <p:nvSpPr>
          <p:cNvPr id="67586" name="Rectangle 3">
            <a:extLst>
              <a:ext uri="{FF2B5EF4-FFF2-40B4-BE49-F238E27FC236}">
                <a16:creationId xmlns:a16="http://schemas.microsoft.com/office/drawing/2014/main" id="{EFF602A0-38BF-1D47-8116-2D851DF28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eaLnBrk="1" hangingPunct="1"/>
            <a:r>
              <a:rPr lang="en-US" altLang="en-US" i="1"/>
              <a:t>n</a:t>
            </a:r>
            <a:r>
              <a:rPr lang="en-US" altLang="en-US">
                <a:sym typeface="Symbol" pitchFamily="2" charset="2"/>
              </a:rPr>
              <a:t></a:t>
            </a:r>
            <a:r>
              <a:rPr lang="en-US" altLang="en-US" i="1"/>
              <a:t>n</a:t>
            </a:r>
            <a:r>
              <a:rPr lang="en-US" altLang="en-US"/>
              <a:t> </a:t>
            </a:r>
            <a:r>
              <a:rPr lang="en-US" altLang="en-US" u="sng"/>
              <a:t>adjacency matrix</a:t>
            </a:r>
            <a:r>
              <a:rPr lang="en-US" altLang="en-US"/>
              <a:t> </a:t>
            </a:r>
            <a:r>
              <a:rPr lang="en-US" altLang="en-US" b="1"/>
              <a:t>A</a:t>
            </a:r>
            <a:r>
              <a:rPr lang="en-US" altLang="en-US"/>
              <a:t>:</a:t>
            </a:r>
          </a:p>
          <a:p>
            <a:pPr lvl="1" eaLnBrk="1" hangingPunct="1"/>
            <a:r>
              <a:rPr lang="en-US" altLang="en-US"/>
              <a:t>each of the </a:t>
            </a:r>
            <a:r>
              <a:rPr lang="en-US" altLang="en-US" i="1"/>
              <a:t>n</a:t>
            </a:r>
            <a:r>
              <a:rPr lang="en-US" altLang="en-US"/>
              <a:t> pages in the base set has a row and column in the matrix.</a:t>
            </a:r>
          </a:p>
          <a:p>
            <a:pPr lvl="1" eaLnBrk="1" hangingPunct="1"/>
            <a:r>
              <a:rPr lang="en-US" altLang="en-US"/>
              <a:t>Entry </a:t>
            </a:r>
            <a:r>
              <a:rPr lang="en-US" altLang="en-US" i="1"/>
              <a:t>A</a:t>
            </a:r>
            <a:r>
              <a:rPr lang="en-US" altLang="en-US" i="1" baseline="-25000"/>
              <a:t>ij</a:t>
            </a:r>
            <a:r>
              <a:rPr lang="en-US" altLang="en-US" i="1"/>
              <a:t> = 1</a:t>
            </a:r>
            <a:r>
              <a:rPr lang="en-US" altLang="en-US"/>
              <a:t> if page </a:t>
            </a:r>
            <a:r>
              <a:rPr lang="en-US" altLang="en-US" i="1"/>
              <a:t>i</a:t>
            </a:r>
            <a:r>
              <a:rPr lang="en-US" altLang="en-US"/>
              <a:t> links to page </a:t>
            </a:r>
            <a:r>
              <a:rPr lang="en-US" altLang="en-US" i="1"/>
              <a:t>j</a:t>
            </a:r>
            <a:r>
              <a:rPr lang="en-US" altLang="en-US"/>
              <a:t>, else = 0.</a:t>
            </a:r>
          </a:p>
        </p:txBody>
      </p:sp>
      <p:sp>
        <p:nvSpPr>
          <p:cNvPr id="67587" name="Oval 4">
            <a:extLst>
              <a:ext uri="{FF2B5EF4-FFF2-40B4-BE49-F238E27FC236}">
                <a16:creationId xmlns:a16="http://schemas.microsoft.com/office/drawing/2014/main" id="{51DD7EBE-4844-A54F-9C12-D8E66465B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953000"/>
            <a:ext cx="228600" cy="2286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67588" name="Oval 5">
            <a:extLst>
              <a:ext uri="{FF2B5EF4-FFF2-40B4-BE49-F238E27FC236}">
                <a16:creationId xmlns:a16="http://schemas.microsoft.com/office/drawing/2014/main" id="{F91C92F7-7A59-054C-B3A6-460919FF4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76800"/>
            <a:ext cx="4572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67589" name="Oval 6">
            <a:extLst>
              <a:ext uri="{FF2B5EF4-FFF2-40B4-BE49-F238E27FC236}">
                <a16:creationId xmlns:a16="http://schemas.microsoft.com/office/drawing/2014/main" id="{C3857F8F-14C9-ED4F-94A1-60FDD7BB8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200400"/>
            <a:ext cx="4572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67590" name="AutoShape 7">
            <a:extLst>
              <a:ext uri="{FF2B5EF4-FFF2-40B4-BE49-F238E27FC236}">
                <a16:creationId xmlns:a16="http://schemas.microsoft.com/office/drawing/2014/main" id="{C2211E35-A7D9-CA43-B5C0-BC6BCFB99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181600"/>
            <a:ext cx="838200" cy="457200"/>
          </a:xfrm>
          <a:prstGeom prst="rightArrow">
            <a:avLst>
              <a:gd name="adj1" fmla="val 50000"/>
              <a:gd name="adj2" fmla="val 45833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67591" name="Oval 8">
            <a:extLst>
              <a:ext uri="{FF2B5EF4-FFF2-40B4-BE49-F238E27FC236}">
                <a16:creationId xmlns:a16="http://schemas.microsoft.com/office/drawing/2014/main" id="{4AACB123-FE3F-5E4B-B21E-7E373EE72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724400"/>
            <a:ext cx="533400" cy="5334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b="1">
                <a:latin typeface="Arial" panose="020B0604020202020204" pitchFamily="34" charset="0"/>
              </a:rPr>
              <a:t>1</a:t>
            </a:r>
            <a:endParaRPr lang="en-US" altLang="en-US" sz="1400">
              <a:latin typeface="Rockwell" panose="02060603020205020403" pitchFamily="18" charset="77"/>
            </a:endParaRPr>
          </a:p>
        </p:txBody>
      </p:sp>
      <p:sp>
        <p:nvSpPr>
          <p:cNvPr id="67592" name="Oval 9">
            <a:extLst>
              <a:ext uri="{FF2B5EF4-FFF2-40B4-BE49-F238E27FC236}">
                <a16:creationId xmlns:a16="http://schemas.microsoft.com/office/drawing/2014/main" id="{55C49FD2-58A4-EB47-B50E-0F8CA7DC0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724400"/>
            <a:ext cx="533400" cy="5334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b="1">
                <a:latin typeface="Arial" panose="020B0604020202020204" pitchFamily="34" charset="0"/>
              </a:rPr>
              <a:t>2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7593" name="Oval 10">
            <a:extLst>
              <a:ext uri="{FF2B5EF4-FFF2-40B4-BE49-F238E27FC236}">
                <a16:creationId xmlns:a16="http://schemas.microsoft.com/office/drawing/2014/main" id="{5C8CA6C5-8970-FC40-A0AE-78109F88B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715000"/>
            <a:ext cx="533400" cy="5334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b="1">
                <a:latin typeface="Arial" panose="020B0604020202020204" pitchFamily="34" charset="0"/>
              </a:rPr>
              <a:t>3</a:t>
            </a:r>
          </a:p>
        </p:txBody>
      </p:sp>
      <p:cxnSp>
        <p:nvCxnSpPr>
          <p:cNvPr id="67594" name="AutoShape 11">
            <a:extLst>
              <a:ext uri="{FF2B5EF4-FFF2-40B4-BE49-F238E27FC236}">
                <a16:creationId xmlns:a16="http://schemas.microsoft.com/office/drawing/2014/main" id="{FF4E42C0-9D9D-BB4C-82EA-0FB56A32B270}"/>
              </a:ext>
            </a:extLst>
          </p:cNvPr>
          <p:cNvCxnSpPr>
            <a:cxnSpLocks noChangeShapeType="1"/>
            <a:stCxn id="67591" idx="7"/>
            <a:endCxn id="67592" idx="1"/>
          </p:cNvCxnSpPr>
          <p:nvPr/>
        </p:nvCxnSpPr>
        <p:spPr bwMode="auto">
          <a:xfrm rot="5400000" flipV="1">
            <a:off x="2361407" y="4039394"/>
            <a:ext cx="1587" cy="1527175"/>
          </a:xfrm>
          <a:prstGeom prst="curvedConnector3">
            <a:avLst>
              <a:gd name="adj1" fmla="val -15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5" name="AutoShape 12">
            <a:extLst>
              <a:ext uri="{FF2B5EF4-FFF2-40B4-BE49-F238E27FC236}">
                <a16:creationId xmlns:a16="http://schemas.microsoft.com/office/drawing/2014/main" id="{F3FAB395-1CF1-A243-AE67-7D428B9BCEA5}"/>
              </a:ext>
            </a:extLst>
          </p:cNvPr>
          <p:cNvCxnSpPr>
            <a:cxnSpLocks noChangeShapeType="1"/>
            <a:stCxn id="67592" idx="3"/>
            <a:endCxn id="67591" idx="5"/>
          </p:cNvCxnSpPr>
          <p:nvPr/>
        </p:nvCxnSpPr>
        <p:spPr bwMode="auto">
          <a:xfrm rot="5400000">
            <a:off x="2361407" y="4417219"/>
            <a:ext cx="1587" cy="1527175"/>
          </a:xfrm>
          <a:prstGeom prst="curvedConnector3">
            <a:avLst>
              <a:gd name="adj1" fmla="val 979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6" name="AutoShape 13">
            <a:extLst>
              <a:ext uri="{FF2B5EF4-FFF2-40B4-BE49-F238E27FC236}">
                <a16:creationId xmlns:a16="http://schemas.microsoft.com/office/drawing/2014/main" id="{5AD2E0F2-C16B-B447-8C8E-914F8BA77A4F}"/>
              </a:ext>
            </a:extLst>
          </p:cNvPr>
          <p:cNvCxnSpPr>
            <a:cxnSpLocks noChangeShapeType="1"/>
            <a:stCxn id="67592" idx="7"/>
            <a:endCxn id="67592" idx="6"/>
          </p:cNvCxnSpPr>
          <p:nvPr/>
        </p:nvCxnSpPr>
        <p:spPr bwMode="auto">
          <a:xfrm rot="5400000" flipV="1">
            <a:off x="3448051" y="4857750"/>
            <a:ext cx="188912" cy="77787"/>
          </a:xfrm>
          <a:prstGeom prst="curvedConnector4">
            <a:avLst>
              <a:gd name="adj1" fmla="val -102523"/>
              <a:gd name="adj2" fmla="val 69591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7" name="AutoShape 14">
            <a:extLst>
              <a:ext uri="{FF2B5EF4-FFF2-40B4-BE49-F238E27FC236}">
                <a16:creationId xmlns:a16="http://schemas.microsoft.com/office/drawing/2014/main" id="{84A10861-91D2-5441-8767-E5DD440EAEE8}"/>
              </a:ext>
            </a:extLst>
          </p:cNvPr>
          <p:cNvCxnSpPr>
            <a:cxnSpLocks noChangeShapeType="1"/>
            <a:stCxn id="67592" idx="4"/>
            <a:endCxn id="67593" idx="7"/>
          </p:cNvCxnSpPr>
          <p:nvPr/>
        </p:nvCxnSpPr>
        <p:spPr bwMode="auto">
          <a:xfrm flipH="1">
            <a:off x="2589213" y="5257800"/>
            <a:ext cx="725487" cy="534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8" name="AutoShape 15">
            <a:extLst>
              <a:ext uri="{FF2B5EF4-FFF2-40B4-BE49-F238E27FC236}">
                <a16:creationId xmlns:a16="http://schemas.microsoft.com/office/drawing/2014/main" id="{9B27E27F-21DD-4546-88F5-25257284256B}"/>
              </a:ext>
            </a:extLst>
          </p:cNvPr>
          <p:cNvCxnSpPr>
            <a:cxnSpLocks noChangeShapeType="1"/>
            <a:stCxn id="67593" idx="1"/>
            <a:endCxn id="67591" idx="4"/>
          </p:cNvCxnSpPr>
          <p:nvPr/>
        </p:nvCxnSpPr>
        <p:spPr bwMode="auto">
          <a:xfrm flipH="1" flipV="1">
            <a:off x="1409700" y="5257800"/>
            <a:ext cx="801688" cy="534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599" name="Rectangle 16">
            <a:extLst>
              <a:ext uri="{FF2B5EF4-FFF2-40B4-BE49-F238E27FC236}">
                <a16:creationId xmlns:a16="http://schemas.microsoft.com/office/drawing/2014/main" id="{FCFB51BA-BEDA-7643-910F-C2F172148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800600"/>
            <a:ext cx="1981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67600" name="Text Box 17">
            <a:extLst>
              <a:ext uri="{FF2B5EF4-FFF2-40B4-BE49-F238E27FC236}">
                <a16:creationId xmlns:a16="http://schemas.microsoft.com/office/drawing/2014/main" id="{3838B90A-E6E0-C74F-931F-45C3BBD86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419600"/>
            <a:ext cx="1828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 1      2      3</a:t>
            </a:r>
          </a:p>
        </p:txBody>
      </p:sp>
      <p:sp>
        <p:nvSpPr>
          <p:cNvPr id="67601" name="Text Box 18">
            <a:extLst>
              <a:ext uri="{FF2B5EF4-FFF2-40B4-BE49-F238E27FC236}">
                <a16:creationId xmlns:a16="http://schemas.microsoft.com/office/drawing/2014/main" id="{9E43AFB3-AD49-4F43-928D-9E3105E6C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800600"/>
            <a:ext cx="304800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1</a:t>
            </a:r>
            <a:endParaRPr lang="en-US" altLang="en-US" sz="1000" b="1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7602" name="Text Box 19">
            <a:extLst>
              <a:ext uri="{FF2B5EF4-FFF2-40B4-BE49-F238E27FC236}">
                <a16:creationId xmlns:a16="http://schemas.microsoft.com/office/drawing/2014/main" id="{6724ED84-EC63-4F45-9E75-84F536B7F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8006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 0      1      0</a:t>
            </a:r>
          </a:p>
        </p:txBody>
      </p:sp>
      <p:sp>
        <p:nvSpPr>
          <p:cNvPr id="67603" name="Text Box 20">
            <a:extLst>
              <a:ext uri="{FF2B5EF4-FFF2-40B4-BE49-F238E27FC236}">
                <a16:creationId xmlns:a16="http://schemas.microsoft.com/office/drawing/2014/main" id="{441CA1F3-AFE6-E249-AFBB-923FB01F0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3340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 1      1      1</a:t>
            </a:r>
          </a:p>
        </p:txBody>
      </p:sp>
      <p:sp>
        <p:nvSpPr>
          <p:cNvPr id="67604" name="Text Box 21">
            <a:extLst>
              <a:ext uri="{FF2B5EF4-FFF2-40B4-BE49-F238E27FC236}">
                <a16:creationId xmlns:a16="http://schemas.microsoft.com/office/drawing/2014/main" id="{4A94EAC4-60B0-A64D-AEDB-264617610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8674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 1      0      0</a:t>
            </a:r>
          </a:p>
        </p:txBody>
      </p:sp>
      <p:sp>
        <p:nvSpPr>
          <p:cNvPr id="67605" name="TextBox 22">
            <a:extLst>
              <a:ext uri="{FF2B5EF4-FFF2-40B4-BE49-F238E27FC236}">
                <a16:creationId xmlns:a16="http://schemas.microsoft.com/office/drawing/2014/main" id="{C249C367-D4C4-7048-BC18-10E1624A8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21.3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F73855BF-DB92-3149-9098-95E33FF260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Hub/authority vectors</a:t>
            </a:r>
          </a:p>
        </p:txBody>
      </p:sp>
      <p:sp>
        <p:nvSpPr>
          <p:cNvPr id="69634" name="Rectangle 3">
            <a:extLst>
              <a:ext uri="{FF2B5EF4-FFF2-40B4-BE49-F238E27FC236}">
                <a16:creationId xmlns:a16="http://schemas.microsoft.com/office/drawing/2014/main" id="{D066DA65-B005-C844-9BB6-CB23DD97C0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View the hub scores </a:t>
            </a:r>
            <a:r>
              <a:rPr lang="en-US" altLang="en-US" i="1"/>
              <a:t>h()</a:t>
            </a:r>
            <a:r>
              <a:rPr lang="en-US" altLang="en-US"/>
              <a:t> and the authority scores </a:t>
            </a:r>
            <a:r>
              <a:rPr lang="en-US" altLang="en-US" i="1"/>
              <a:t>a()</a:t>
            </a:r>
            <a:r>
              <a:rPr lang="en-US" altLang="en-US"/>
              <a:t> as vectors with </a:t>
            </a:r>
            <a:r>
              <a:rPr lang="en-US" altLang="en-US" i="1"/>
              <a:t>n</a:t>
            </a:r>
            <a:r>
              <a:rPr lang="en-US" altLang="en-US"/>
              <a:t> components.</a:t>
            </a:r>
          </a:p>
          <a:p>
            <a:pPr eaLnBrk="1" hangingPunct="1"/>
            <a:r>
              <a:rPr lang="en-US" altLang="en-US"/>
              <a:t>Recall the iterative updates</a:t>
            </a:r>
          </a:p>
        </p:txBody>
      </p:sp>
      <p:graphicFrame>
        <p:nvGraphicFramePr>
          <p:cNvPr id="69635" name="Object 4">
            <a:extLst>
              <a:ext uri="{FF2B5EF4-FFF2-40B4-BE49-F238E27FC236}">
                <a16:creationId xmlns:a16="http://schemas.microsoft.com/office/drawing/2014/main" id="{63DE2618-7079-714C-AF66-8EE8B8A10F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8750" y="3733800"/>
          <a:ext cx="30162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8" name="Equation" r:id="rId4" imgW="23114000" imgH="8191500" progId="Equation.3">
                  <p:embed/>
                </p:oleObj>
              </mc:Choice>
              <mc:Fallback>
                <p:oleObj name="Equation" r:id="rId4" imgW="23114000" imgH="8191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3733800"/>
                        <a:ext cx="30162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5">
            <a:extLst>
              <a:ext uri="{FF2B5EF4-FFF2-40B4-BE49-F238E27FC236}">
                <a16:creationId xmlns:a16="http://schemas.microsoft.com/office/drawing/2014/main" id="{8B6A26A4-B449-F845-9C83-307FAED67D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8750" y="5334000"/>
          <a:ext cx="30162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9" name="Equation" r:id="rId6" imgW="23114000" imgH="8191500" progId="Equation.3">
                  <p:embed/>
                </p:oleObj>
              </mc:Choice>
              <mc:Fallback>
                <p:oleObj name="Equation" r:id="rId6" imgW="23114000" imgH="8191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5334000"/>
                        <a:ext cx="30162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7" name="TextBox 6">
            <a:extLst>
              <a:ext uri="{FF2B5EF4-FFF2-40B4-BE49-F238E27FC236}">
                <a16:creationId xmlns:a16="http://schemas.microsoft.com/office/drawing/2014/main" id="{32E64293-23E8-A94D-BB14-C49EEE1C9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21.3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AE809901-7E78-8149-A148-D59367BCFE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Rewrite in matrix form</a:t>
            </a:r>
          </a:p>
        </p:txBody>
      </p:sp>
      <p:sp>
        <p:nvSpPr>
          <p:cNvPr id="71682" name="Rectangle 3">
            <a:extLst>
              <a:ext uri="{FF2B5EF4-FFF2-40B4-BE49-F238E27FC236}">
                <a16:creationId xmlns:a16="http://schemas.microsoft.com/office/drawing/2014/main" id="{4A954EF5-8697-6B49-AEE3-F1E7CE802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h</a:t>
            </a:r>
            <a:r>
              <a:rPr lang="en-US" altLang="en-US" dirty="0"/>
              <a:t>=</a:t>
            </a:r>
            <a:r>
              <a:rPr lang="en-US" altLang="en-US" b="1" dirty="0"/>
              <a:t>Aa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b="1" dirty="0"/>
              <a:t>a</a:t>
            </a:r>
            <a:r>
              <a:rPr lang="en-US" altLang="en-US" dirty="0"/>
              <a:t>=</a:t>
            </a:r>
            <a:r>
              <a:rPr lang="en-US" altLang="en-US" b="1" dirty="0" err="1"/>
              <a:t>A</a:t>
            </a:r>
            <a:r>
              <a:rPr lang="en-US" altLang="en-US" b="1" baseline="30000" dirty="0" err="1"/>
              <a:t>T</a:t>
            </a:r>
            <a:r>
              <a:rPr lang="en-US" altLang="en-US" b="1" dirty="0" err="1"/>
              <a:t>h</a:t>
            </a:r>
            <a:r>
              <a:rPr lang="en-US" altLang="en-US" dirty="0"/>
              <a:t>.</a:t>
            </a:r>
          </a:p>
        </p:txBody>
      </p:sp>
      <p:sp>
        <p:nvSpPr>
          <p:cNvPr id="71683" name="AutoShape 4">
            <a:extLst>
              <a:ext uri="{FF2B5EF4-FFF2-40B4-BE49-F238E27FC236}">
                <a16:creationId xmlns:a16="http://schemas.microsoft.com/office/drawing/2014/main" id="{250D932C-770B-B74F-BB4B-1FB7DCC2A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895600"/>
            <a:ext cx="914400" cy="6096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71684" name="AutoShape 5">
            <a:extLst>
              <a:ext uri="{FF2B5EF4-FFF2-40B4-BE49-F238E27FC236}">
                <a16:creationId xmlns:a16="http://schemas.microsoft.com/office/drawing/2014/main" id="{C100873C-635C-5742-A8AB-B494D258F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788" y="1662113"/>
            <a:ext cx="2284412" cy="1562100"/>
          </a:xfrm>
          <a:prstGeom prst="leftArrowCallout">
            <a:avLst>
              <a:gd name="adj1" fmla="val 25000"/>
              <a:gd name="adj2" fmla="val 25000"/>
              <a:gd name="adj3" fmla="val 24373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</a:rPr>
              <a:t>Recall A</a:t>
            </a:r>
            <a:r>
              <a:rPr lang="en-US" altLang="en-US" sz="2800" baseline="30000" dirty="0">
                <a:latin typeface="Arial" panose="020B0604020202020204" pitchFamily="34" charset="0"/>
              </a:rPr>
              <a:t>T</a:t>
            </a:r>
            <a:r>
              <a:rPr lang="en-US" altLang="en-US" dirty="0">
                <a:latin typeface="Arial" panose="020B0604020202020204" pitchFamily="34" charset="0"/>
              </a:rPr>
              <a:t> is the transpose of A. </a:t>
            </a:r>
          </a:p>
        </p:txBody>
      </p:sp>
      <p:sp>
        <p:nvSpPr>
          <p:cNvPr id="71685" name="Text Box 6">
            <a:extLst>
              <a:ext uri="{FF2B5EF4-FFF2-40B4-BE49-F238E27FC236}">
                <a16:creationId xmlns:a16="http://schemas.microsoft.com/office/drawing/2014/main" id="{5887D235-95DF-4643-A4CE-1A2765DE2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1150" y="3426332"/>
            <a:ext cx="64283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dirty="0">
                <a:latin typeface="Arial" panose="020B0604020202020204" pitchFamily="34" charset="0"/>
              </a:rPr>
              <a:t>Substituting, </a:t>
            </a:r>
            <a:r>
              <a:rPr lang="en-US" altLang="en-US" sz="3200" b="1" dirty="0">
                <a:latin typeface="Arial" panose="020B0604020202020204" pitchFamily="34" charset="0"/>
              </a:rPr>
              <a:t>h</a:t>
            </a:r>
            <a:r>
              <a:rPr lang="en-US" altLang="en-US" sz="3200" dirty="0">
                <a:latin typeface="Arial" panose="020B0604020202020204" pitchFamily="34" charset="0"/>
              </a:rPr>
              <a:t>=</a:t>
            </a:r>
            <a:r>
              <a:rPr lang="en-US" altLang="en-US" sz="3200" b="1" dirty="0" err="1">
                <a:latin typeface="Arial" panose="020B0604020202020204" pitchFamily="34" charset="0"/>
              </a:rPr>
              <a:t>AA</a:t>
            </a:r>
            <a:r>
              <a:rPr lang="en-US" altLang="en-US" sz="3200" b="1" baseline="30000" dirty="0" err="1">
                <a:latin typeface="Arial" panose="020B0604020202020204" pitchFamily="34" charset="0"/>
              </a:rPr>
              <a:t>T</a:t>
            </a:r>
            <a:r>
              <a:rPr lang="en-US" altLang="en-US" sz="3200" b="1" dirty="0" err="1">
                <a:latin typeface="Arial" panose="020B0604020202020204" pitchFamily="34" charset="0"/>
              </a:rPr>
              <a:t>h</a:t>
            </a:r>
            <a:r>
              <a:rPr lang="en-US" altLang="en-US" sz="3200" dirty="0">
                <a:latin typeface="Arial" panose="020B0604020202020204" pitchFamily="34" charset="0"/>
              </a:rPr>
              <a:t> and </a:t>
            </a:r>
            <a:r>
              <a:rPr lang="en-US" altLang="en-US" sz="3200" b="1" dirty="0">
                <a:latin typeface="Arial" panose="020B0604020202020204" pitchFamily="34" charset="0"/>
              </a:rPr>
              <a:t>a</a:t>
            </a:r>
            <a:r>
              <a:rPr lang="en-US" altLang="en-US" sz="3200" dirty="0">
                <a:latin typeface="Arial" panose="020B0604020202020204" pitchFamily="34" charset="0"/>
              </a:rPr>
              <a:t>=</a:t>
            </a:r>
            <a:r>
              <a:rPr lang="en-US" altLang="en-US" sz="3200" b="1" dirty="0" err="1">
                <a:latin typeface="Arial" panose="020B0604020202020204" pitchFamily="34" charset="0"/>
              </a:rPr>
              <a:t>A</a:t>
            </a:r>
            <a:r>
              <a:rPr lang="en-US" altLang="en-US" sz="3200" b="1" baseline="30000" dirty="0" err="1">
                <a:latin typeface="Arial" panose="020B0604020202020204" pitchFamily="34" charset="0"/>
              </a:rPr>
              <a:t>T</a:t>
            </a:r>
            <a:r>
              <a:rPr lang="en-US" altLang="en-US" sz="3200" b="1" dirty="0" err="1">
                <a:latin typeface="Arial" panose="020B0604020202020204" pitchFamily="34" charset="0"/>
              </a:rPr>
              <a:t>Aa</a:t>
            </a:r>
            <a:r>
              <a:rPr lang="en-US" altLang="en-US" sz="3200" dirty="0">
                <a:latin typeface="Arial" panose="020B0604020202020204" pitchFamily="34" charset="0"/>
              </a:rPr>
              <a:t>.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71686" name="Text Box 7">
            <a:extLst>
              <a:ext uri="{FF2B5EF4-FFF2-40B4-BE49-F238E27FC236}">
                <a16:creationId xmlns:a16="http://schemas.microsoft.com/office/drawing/2014/main" id="{3DD5C550-FB91-2442-BFEF-0EA51BCAC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8" y="3962400"/>
            <a:ext cx="872966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dirty="0">
                <a:latin typeface="Arial" panose="020B0604020202020204" pitchFamily="34" charset="0"/>
              </a:rPr>
              <a:t>Thus, </a:t>
            </a:r>
            <a:r>
              <a:rPr lang="en-US" altLang="en-US" sz="3200" b="1" dirty="0">
                <a:latin typeface="Arial" panose="020B0604020202020204" pitchFamily="34" charset="0"/>
              </a:rPr>
              <a:t>h</a:t>
            </a:r>
            <a:r>
              <a:rPr lang="en-US" altLang="en-US" sz="3200" dirty="0">
                <a:latin typeface="Arial" panose="020B0604020202020204" pitchFamily="34" charset="0"/>
              </a:rPr>
              <a:t> is an eigenvector of </a:t>
            </a:r>
            <a:r>
              <a:rPr lang="en-US" altLang="en-US" sz="3200" b="1" dirty="0">
                <a:latin typeface="Arial" panose="020B0604020202020204" pitchFamily="34" charset="0"/>
              </a:rPr>
              <a:t>AA</a:t>
            </a:r>
            <a:r>
              <a:rPr lang="en-US" altLang="en-US" sz="3200" b="1" baseline="30000" dirty="0">
                <a:latin typeface="Arial" panose="020B0604020202020204" pitchFamily="34" charset="0"/>
              </a:rPr>
              <a:t>T</a:t>
            </a:r>
            <a:r>
              <a:rPr lang="en-US" altLang="en-US" sz="3200" dirty="0">
                <a:latin typeface="Arial" panose="020B0604020202020204" pitchFamily="34" charset="0"/>
              </a:rPr>
              <a:t> and </a:t>
            </a:r>
            <a:r>
              <a:rPr lang="en-US" altLang="en-US" sz="3200" b="1" dirty="0">
                <a:latin typeface="Arial" panose="020B0604020202020204" pitchFamily="34" charset="0"/>
              </a:rPr>
              <a:t>a</a:t>
            </a:r>
            <a:r>
              <a:rPr lang="en-US" altLang="en-US" sz="3200" dirty="0">
                <a:latin typeface="Arial" panose="020B0604020202020204" pitchFamily="34" charset="0"/>
              </a:rPr>
              <a:t> is an eigenvector of </a:t>
            </a:r>
            <a:r>
              <a:rPr lang="en-US" altLang="en-US" sz="3200" b="1" dirty="0">
                <a:latin typeface="Arial" panose="020B0604020202020204" pitchFamily="34" charset="0"/>
              </a:rPr>
              <a:t>A</a:t>
            </a:r>
            <a:r>
              <a:rPr lang="en-US" altLang="en-US" sz="3200" b="1" baseline="30000" dirty="0">
                <a:latin typeface="Arial" panose="020B0604020202020204" pitchFamily="34" charset="0"/>
              </a:rPr>
              <a:t>T</a:t>
            </a:r>
            <a:r>
              <a:rPr lang="en-US" altLang="en-US" sz="3200" b="1" dirty="0">
                <a:latin typeface="Arial" panose="020B0604020202020204" pitchFamily="34" charset="0"/>
              </a:rPr>
              <a:t>A</a:t>
            </a:r>
            <a:r>
              <a:rPr lang="en-US" altLang="en-US" sz="3200" dirty="0">
                <a:latin typeface="Arial" panose="020B0604020202020204" pitchFamily="34" charset="0"/>
              </a:rPr>
              <a:t>.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71687" name="Text Box 8">
            <a:extLst>
              <a:ext uri="{FF2B5EF4-FFF2-40B4-BE49-F238E27FC236}">
                <a16:creationId xmlns:a16="http://schemas.microsoft.com/office/drawing/2014/main" id="{73C8092A-E921-6B4F-95C9-5830E88AB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143500"/>
            <a:ext cx="89154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latin typeface="+mn-lt"/>
              </a:rPr>
              <a:t>Further, our algorithm is a particular, known algorithm for computing eigenvectors: again, the </a:t>
            </a:r>
            <a:r>
              <a:rPr lang="en-US" altLang="en-US" sz="2800" i="1" dirty="0">
                <a:latin typeface="+mn-lt"/>
              </a:rPr>
              <a:t>power iteration</a:t>
            </a:r>
            <a:r>
              <a:rPr lang="en-US" altLang="en-US" sz="2800" dirty="0">
                <a:latin typeface="+mn-lt"/>
              </a:rPr>
              <a:t> method.</a:t>
            </a:r>
          </a:p>
        </p:txBody>
      </p:sp>
      <p:sp>
        <p:nvSpPr>
          <p:cNvPr id="71688" name="AutoShape 9">
            <a:extLst>
              <a:ext uri="{FF2B5EF4-FFF2-40B4-BE49-F238E27FC236}">
                <a16:creationId xmlns:a16="http://schemas.microsoft.com/office/drawing/2014/main" id="{B696158C-5512-554C-BAA1-2AEFB32FF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6056312"/>
            <a:ext cx="3836987" cy="649288"/>
          </a:xfrm>
          <a:prstGeom prst="upArrowCallout">
            <a:avLst>
              <a:gd name="adj1" fmla="val 147738"/>
              <a:gd name="adj2" fmla="val 147738"/>
              <a:gd name="adj3" fmla="val 16667"/>
              <a:gd name="adj4" fmla="val 6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Guaranteed to converge.</a:t>
            </a:r>
          </a:p>
        </p:txBody>
      </p:sp>
      <p:sp>
        <p:nvSpPr>
          <p:cNvPr id="71689" name="TextBox 10">
            <a:extLst>
              <a:ext uri="{FF2B5EF4-FFF2-40B4-BE49-F238E27FC236}">
                <a16:creationId xmlns:a16="http://schemas.microsoft.com/office/drawing/2014/main" id="{B79FAFA0-5E08-DF40-A2A2-B343A20A5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21.3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B2EB-4145-294D-9D9A-FD63CCAD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authorities found … in 1999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D525E-400C-4644-9685-AA4B30791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(java) Authorities</a:t>
            </a:r>
          </a:p>
          <a:p>
            <a:pPr lvl="1"/>
            <a:r>
              <a:rPr lang="en-US" sz="2000" dirty="0"/>
              <a:t>.328 http://</a:t>
            </a:r>
            <a:r>
              <a:rPr lang="en-US" sz="2000" dirty="0" err="1"/>
              <a:t>www.gamelan.com</a:t>
            </a:r>
            <a:r>
              <a:rPr lang="en-US" sz="2000" dirty="0"/>
              <a:t>/ Gamelan </a:t>
            </a:r>
          </a:p>
          <a:p>
            <a:pPr lvl="1"/>
            <a:r>
              <a:rPr lang="en-US" sz="2000" dirty="0"/>
              <a:t>.251 http://</a:t>
            </a:r>
            <a:r>
              <a:rPr lang="en-US" sz="2000" dirty="0" err="1"/>
              <a:t>java.sun.com</a:t>
            </a:r>
            <a:r>
              <a:rPr lang="en-US" sz="2000" dirty="0"/>
              <a:t>/ </a:t>
            </a:r>
            <a:r>
              <a:rPr lang="en-US" sz="2000" dirty="0" err="1"/>
              <a:t>JavaSoft</a:t>
            </a:r>
            <a:r>
              <a:rPr lang="en-US" sz="2000" dirty="0"/>
              <a:t> Home Page </a:t>
            </a:r>
          </a:p>
          <a:p>
            <a:pPr lvl="1"/>
            <a:r>
              <a:rPr lang="en-US" sz="2000" dirty="0"/>
              <a:t>.190 http://</a:t>
            </a:r>
            <a:r>
              <a:rPr lang="en-US" sz="2000" dirty="0" err="1"/>
              <a:t>www.digitalfocus.com</a:t>
            </a:r>
            <a:r>
              <a:rPr lang="en-US" sz="2000" dirty="0"/>
              <a:t>/... The Java Developer: How Do I ... </a:t>
            </a:r>
          </a:p>
          <a:p>
            <a:pPr lvl="1"/>
            <a:r>
              <a:rPr lang="en-US" sz="2000" dirty="0"/>
              <a:t>.190 http://</a:t>
            </a:r>
            <a:r>
              <a:rPr lang="en-US" sz="2000" dirty="0" err="1"/>
              <a:t>lightyear.ncsa.uiuc.edu</a:t>
            </a:r>
            <a:r>
              <a:rPr lang="en-US" sz="2000" dirty="0"/>
              <a:t>/;</a:t>
            </a:r>
            <a:r>
              <a:rPr lang="en-US" sz="2000" dirty="0" err="1"/>
              <a:t>srp</a:t>
            </a:r>
            <a:r>
              <a:rPr lang="en-US" sz="2000" dirty="0"/>
              <a:t>/java/ </a:t>
            </a:r>
            <a:r>
              <a:rPr lang="en-US" sz="2000" dirty="0" err="1"/>
              <a:t>javabooks.html</a:t>
            </a:r>
            <a:endParaRPr lang="en-US" sz="2000" dirty="0"/>
          </a:p>
          <a:p>
            <a:pPr lvl="1"/>
            <a:r>
              <a:rPr lang="en-US" sz="2000" dirty="0"/>
              <a:t>.183 http://</a:t>
            </a:r>
            <a:r>
              <a:rPr lang="en-US" sz="2000" dirty="0" err="1"/>
              <a:t>sunsite.unc.edu</a:t>
            </a:r>
            <a:r>
              <a:rPr lang="en-US" sz="2000" dirty="0"/>
              <a:t>/</a:t>
            </a:r>
            <a:r>
              <a:rPr lang="en-US" sz="2000" dirty="0" err="1"/>
              <a:t>javafaq</a:t>
            </a:r>
            <a:r>
              <a:rPr lang="en-US" sz="2000" dirty="0"/>
              <a:t>/</a:t>
            </a:r>
            <a:r>
              <a:rPr lang="en-US" sz="2000" dirty="0" err="1"/>
              <a:t>javafaq.html</a:t>
            </a:r>
            <a:r>
              <a:rPr lang="en-US" sz="2000" dirty="0"/>
              <a:t> </a:t>
            </a:r>
            <a:r>
              <a:rPr lang="en-US" sz="2000" dirty="0" err="1"/>
              <a:t>comp.lang.java</a:t>
            </a:r>
            <a:r>
              <a:rPr lang="en-US" sz="2000" dirty="0"/>
              <a:t> FAQ </a:t>
            </a:r>
          </a:p>
          <a:p>
            <a:r>
              <a:rPr lang="en-US" sz="2400" dirty="0"/>
              <a:t>(censorship) Authorities </a:t>
            </a:r>
          </a:p>
          <a:p>
            <a:pPr lvl="1"/>
            <a:r>
              <a:rPr lang="en-US" sz="2000" dirty="0"/>
              <a:t>.378 http://</a:t>
            </a:r>
            <a:r>
              <a:rPr lang="en-US" sz="2000" dirty="0" err="1"/>
              <a:t>www.eff.org</a:t>
            </a:r>
            <a:r>
              <a:rPr lang="en-US" sz="2000" dirty="0"/>
              <a:t>/ </a:t>
            </a:r>
            <a:r>
              <a:rPr lang="en-US" sz="2000" dirty="0" err="1"/>
              <a:t>EFFweb</a:t>
            </a:r>
            <a:r>
              <a:rPr lang="en-US" sz="2000" dirty="0"/>
              <a:t>—The Electronic Frontier Foundation</a:t>
            </a:r>
          </a:p>
          <a:p>
            <a:pPr lvl="1"/>
            <a:r>
              <a:rPr lang="en-US" sz="2000" dirty="0"/>
              <a:t>.344 http://</a:t>
            </a:r>
            <a:r>
              <a:rPr lang="en-US" sz="2000" dirty="0" err="1"/>
              <a:t>www.eff.org</a:t>
            </a:r>
            <a:r>
              <a:rPr lang="en-US" sz="2000" dirty="0"/>
              <a:t>/</a:t>
            </a:r>
            <a:r>
              <a:rPr lang="en-US" sz="2000" dirty="0" err="1"/>
              <a:t>blueribbon.html</a:t>
            </a:r>
            <a:r>
              <a:rPr lang="en-US" sz="2000" dirty="0"/>
              <a:t> The Blue Ribbon Campaign for Online Free Speech </a:t>
            </a:r>
          </a:p>
          <a:p>
            <a:pPr lvl="1"/>
            <a:r>
              <a:rPr lang="en-US" sz="2000" dirty="0"/>
              <a:t>.238 http://</a:t>
            </a:r>
            <a:r>
              <a:rPr lang="en-US" sz="2000" dirty="0" err="1"/>
              <a:t>www.cdt.org</a:t>
            </a:r>
            <a:r>
              <a:rPr lang="en-US" sz="2000" dirty="0"/>
              <a:t>/ The Center for Democracy and Technology</a:t>
            </a:r>
          </a:p>
          <a:p>
            <a:pPr lvl="1"/>
            <a:r>
              <a:rPr lang="en-US" sz="2000" dirty="0"/>
              <a:t>.235 http://</a:t>
            </a:r>
            <a:r>
              <a:rPr lang="en-US" sz="2000" dirty="0" err="1"/>
              <a:t>www.vtw.org</a:t>
            </a:r>
            <a:r>
              <a:rPr lang="en-US" sz="2000" dirty="0"/>
              <a:t>/ Voters Telecommunications Watch </a:t>
            </a:r>
          </a:p>
          <a:p>
            <a:pPr lvl="1"/>
            <a:r>
              <a:rPr lang="en-US" sz="2000" dirty="0"/>
              <a:t>.218 http://</a:t>
            </a:r>
            <a:r>
              <a:rPr lang="en-US" sz="2000" dirty="0" err="1"/>
              <a:t>www.aclu.org</a:t>
            </a:r>
            <a:r>
              <a:rPr lang="en-US" sz="2000" dirty="0"/>
              <a:t>/ ACLU: American Civil Liberties Union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3F04E-1DB2-5446-88AB-D23EEAD6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26536-35DE-2044-A6C9-103E4A065BCC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21330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D32BD8F8-2EE2-7F4E-8B94-A9AAD696C2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Issues</a:t>
            </a:r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5CBED875-F2FB-D94F-B0FA-D79D50F75F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 dirty="0"/>
              <a:t>Topic Drift</a:t>
            </a:r>
          </a:p>
          <a:p>
            <a:pPr lvl="1" eaLnBrk="1" hangingPunct="1"/>
            <a:r>
              <a:rPr lang="en-US" altLang="en-US" sz="2800" dirty="0"/>
              <a:t>Off-topic pages can cause off-topic “</a:t>
            </a:r>
            <a:r>
              <a:rPr lang="en-US" altLang="ja-JP" sz="2800" dirty="0"/>
              <a:t>authorities” to be returned</a:t>
            </a:r>
          </a:p>
          <a:p>
            <a:pPr lvl="2" eaLnBrk="1" hangingPunct="1"/>
            <a:r>
              <a:rPr lang="en-US" altLang="en-US" sz="2400" dirty="0"/>
              <a:t>E.g., the neighborhood graph can be about a “</a:t>
            </a:r>
            <a:r>
              <a:rPr lang="en-US" altLang="ja-JP" sz="2400" dirty="0"/>
              <a:t>super topic”</a:t>
            </a:r>
          </a:p>
          <a:p>
            <a:pPr eaLnBrk="1" hangingPunct="1"/>
            <a:r>
              <a:rPr lang="en-US" altLang="en-US" sz="3000" dirty="0"/>
              <a:t>Mutually Reinforcing Affiliates</a:t>
            </a:r>
          </a:p>
          <a:p>
            <a:pPr lvl="1" eaLnBrk="1" hangingPunct="1"/>
            <a:r>
              <a:rPr lang="en-US" altLang="en-US" sz="2800" dirty="0"/>
              <a:t> Affiliated pages/sites can boost each others’</a:t>
            </a:r>
            <a:r>
              <a:rPr lang="en-US" altLang="ja-JP" sz="2800" dirty="0"/>
              <a:t> scores </a:t>
            </a:r>
          </a:p>
          <a:p>
            <a:pPr lvl="2" eaLnBrk="1" hangingPunct="1"/>
            <a:r>
              <a:rPr lang="en-US" altLang="en-US" sz="2400" dirty="0"/>
              <a:t>Linkage between affiliated pages is not a useful signal</a:t>
            </a:r>
          </a:p>
        </p:txBody>
      </p:sp>
      <p:sp>
        <p:nvSpPr>
          <p:cNvPr id="72707" name="TextBox 4">
            <a:extLst>
              <a:ext uri="{FF2B5EF4-FFF2-40B4-BE49-F238E27FC236}">
                <a16:creationId xmlns:a16="http://schemas.microsoft.com/office/drawing/2014/main" id="{ACAF6E04-195B-2547-812B-A46CAA717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21.3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CD289155-7A51-E44A-A02D-FFA3EEB246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Resources</a:t>
            </a:r>
          </a:p>
        </p:txBody>
      </p:sp>
      <p:sp>
        <p:nvSpPr>
          <p:cNvPr id="73730" name="Rectangle 3">
            <a:extLst>
              <a:ext uri="{FF2B5EF4-FFF2-40B4-BE49-F238E27FC236}">
                <a16:creationId xmlns:a16="http://schemas.microsoft.com/office/drawing/2014/main" id="{C5129DFE-C2AB-B543-8354-578BB03270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IIR Chap 21</a:t>
            </a:r>
          </a:p>
          <a:p>
            <a:pPr eaLnBrk="1" hangingPunct="1"/>
            <a:r>
              <a:rPr lang="en-US" sz="2400" dirty="0"/>
              <a:t>Kleinberg, Jon (1999). </a:t>
            </a:r>
            <a:r>
              <a:rPr lang="en-US" sz="2400" dirty="0">
                <a:hlinkClick r:id="rId2"/>
              </a:rPr>
              <a:t>Authoritative sources in a hyperlinked environment</a:t>
            </a:r>
            <a:r>
              <a:rPr lang="en-US" sz="2400" dirty="0"/>
              <a:t>. </a:t>
            </a:r>
            <a:r>
              <a:rPr lang="en-US" sz="2400" i="1" dirty="0"/>
              <a:t>Journal of the ACM</a:t>
            </a:r>
            <a:r>
              <a:rPr lang="en-US" sz="2400" dirty="0"/>
              <a:t>. </a:t>
            </a:r>
            <a:r>
              <a:rPr lang="en-US" sz="2400" b="1" dirty="0"/>
              <a:t>46</a:t>
            </a:r>
            <a:r>
              <a:rPr lang="en-US" sz="2400" dirty="0"/>
              <a:t> (5): 604–632.</a:t>
            </a:r>
            <a:endParaRPr lang="en-US" altLang="en-US" sz="2400" dirty="0"/>
          </a:p>
          <a:p>
            <a:pPr eaLnBrk="1" hangingPunct="1"/>
            <a:r>
              <a:rPr lang="en-US" altLang="en-US" sz="2400" dirty="0">
                <a:hlinkClick r:id="rId3"/>
              </a:rPr>
              <a:t>http://www2004.org/proceedings/docs/1p309.pdf</a:t>
            </a:r>
            <a:endParaRPr lang="en-US" altLang="en-US" sz="2400" dirty="0"/>
          </a:p>
          <a:p>
            <a:pPr eaLnBrk="1" hangingPunct="1"/>
            <a:r>
              <a:rPr lang="en-US" altLang="en-US" sz="2400" dirty="0">
                <a:hlinkClick r:id="rId4"/>
              </a:rPr>
              <a:t>http://www2004.org/proceedings/docs/1p595.pdf</a:t>
            </a:r>
            <a:endParaRPr lang="en-US" altLang="en-US" sz="2400" dirty="0"/>
          </a:p>
          <a:p>
            <a:pPr eaLnBrk="1" hangingPunct="1"/>
            <a:r>
              <a:rPr lang="en-US" altLang="en-US" sz="2400" dirty="0">
                <a:hlinkClick r:id="rId5"/>
              </a:rPr>
              <a:t>http://www2003.org/cdrom/papers/refereed/p270/kamvar-270-xhtml/index.html</a:t>
            </a:r>
            <a:endParaRPr lang="en-US" altLang="en-US" sz="2400" dirty="0"/>
          </a:p>
          <a:p>
            <a:pPr eaLnBrk="1" hangingPunct="1"/>
            <a:r>
              <a:rPr lang="en-US" altLang="en-US" sz="2400" dirty="0">
                <a:hlinkClick r:id="rId6"/>
              </a:rPr>
              <a:t>http://www2003.org/cdrom/papers/refereed/p641/xhtml/p641-mccurley.html</a:t>
            </a:r>
            <a:endParaRPr lang="en-US" altLang="en-US" sz="2400" dirty="0"/>
          </a:p>
          <a:p>
            <a:pPr eaLnBrk="1" hangingPunct="1"/>
            <a:r>
              <a:rPr lang="en-US" altLang="en-US" sz="2400" dirty="0">
                <a:hlinkClick r:id="rId7"/>
              </a:rPr>
              <a:t>The WebGraph framework I: Compression techniques (Boldi et al. 2004)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007BC312-402D-7D47-81E7-12210EEC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iterative logic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5431B085-4F1B-BE41-8EE0-88D6172A5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00A000"/>
                </a:solidFill>
              </a:rPr>
              <a:t>Good</a:t>
            </a:r>
            <a:r>
              <a:rPr lang="en-US" altLang="en-US"/>
              <a:t> nodes won’t</a:t>
            </a:r>
            <a:r>
              <a:rPr lang="en-US" altLang="ja-JP"/>
              <a:t> point to </a:t>
            </a:r>
            <a:r>
              <a:rPr lang="en-US" altLang="ja-JP">
                <a:solidFill>
                  <a:srgbClr val="FF0000"/>
                </a:solidFill>
              </a:rPr>
              <a:t>Bad</a:t>
            </a:r>
            <a:r>
              <a:rPr lang="en-US" altLang="ja-JP"/>
              <a:t> nodes</a:t>
            </a:r>
          </a:p>
          <a:p>
            <a:pPr lvl="1"/>
            <a:r>
              <a:rPr lang="en-US" altLang="en-US"/>
              <a:t>If you point to a </a:t>
            </a:r>
            <a:r>
              <a:rPr lang="en-US" altLang="en-US">
                <a:solidFill>
                  <a:srgbClr val="FF0000"/>
                </a:solidFill>
              </a:rPr>
              <a:t>Bad</a:t>
            </a:r>
            <a:r>
              <a:rPr lang="en-US" altLang="en-US"/>
              <a:t> node, you’re </a:t>
            </a:r>
            <a:r>
              <a:rPr lang="en-US" altLang="en-US">
                <a:solidFill>
                  <a:srgbClr val="FF0000"/>
                </a:solidFill>
              </a:rPr>
              <a:t>Bad</a:t>
            </a:r>
          </a:p>
          <a:p>
            <a:pPr lvl="1"/>
            <a:r>
              <a:rPr lang="en-US" altLang="en-US"/>
              <a:t>If a </a:t>
            </a:r>
            <a:r>
              <a:rPr lang="en-US" altLang="en-US">
                <a:solidFill>
                  <a:srgbClr val="00A000"/>
                </a:solidFill>
              </a:rPr>
              <a:t>Good</a:t>
            </a:r>
            <a:r>
              <a:rPr lang="en-US" altLang="en-US"/>
              <a:t> node points to you, you’re </a:t>
            </a:r>
            <a:r>
              <a:rPr lang="en-US" altLang="en-US">
                <a:solidFill>
                  <a:srgbClr val="00A000"/>
                </a:solidFill>
              </a:rPr>
              <a:t>Good</a:t>
            </a: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BEB0D099-5318-2446-BB2D-922ABB15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553200"/>
            <a:ext cx="2133600" cy="244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fld id="{50C368C8-EAB9-2543-937F-08282FA82A4A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Oval 4">
            <a:extLst>
              <a:ext uri="{FF2B5EF4-FFF2-40B4-BE49-F238E27FC236}">
                <a16:creationId xmlns:a16="http://schemas.microsoft.com/office/drawing/2014/main" id="{F881D471-EDEF-B541-9ED4-16533AC24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556125"/>
            <a:ext cx="457200" cy="457200"/>
          </a:xfrm>
          <a:prstGeom prst="ellipse">
            <a:avLst/>
          </a:prstGeom>
          <a:solidFill>
            <a:srgbClr val="00A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20485" name="Oval 5">
            <a:extLst>
              <a:ext uri="{FF2B5EF4-FFF2-40B4-BE49-F238E27FC236}">
                <a16:creationId xmlns:a16="http://schemas.microsoft.com/office/drawing/2014/main" id="{305B84F6-A550-2140-BED2-7773E8D02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0227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0486" name="Oval 6">
            <a:extLst>
              <a:ext uri="{FF2B5EF4-FFF2-40B4-BE49-F238E27FC236}">
                <a16:creationId xmlns:a16="http://schemas.microsoft.com/office/drawing/2014/main" id="{4B1485D3-EF2D-1E4E-BCBD-239B3D966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876800"/>
            <a:ext cx="457200" cy="457200"/>
          </a:xfrm>
          <a:prstGeom prst="ellipse">
            <a:avLst/>
          </a:prstGeom>
          <a:solidFill>
            <a:srgbClr val="00A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20487" name="Oval 7">
            <a:extLst>
              <a:ext uri="{FF2B5EF4-FFF2-40B4-BE49-F238E27FC236}">
                <a16:creationId xmlns:a16="http://schemas.microsoft.com/office/drawing/2014/main" id="{6FA0BB30-FF90-C44D-97F7-867CDBF07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851525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/>
              <a:t>?</a:t>
            </a:r>
          </a:p>
        </p:txBody>
      </p:sp>
      <p:sp>
        <p:nvSpPr>
          <p:cNvPr id="20488" name="Oval 8">
            <a:extLst>
              <a:ext uri="{FF2B5EF4-FFF2-40B4-BE49-F238E27FC236}">
                <a16:creationId xmlns:a16="http://schemas.microsoft.com/office/drawing/2014/main" id="{B168A30E-FE0A-4041-8819-8D5D3AA6B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886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20489" name="Oval 9">
            <a:extLst>
              <a:ext uri="{FF2B5EF4-FFF2-40B4-BE49-F238E27FC236}">
                <a16:creationId xmlns:a16="http://schemas.microsoft.com/office/drawing/2014/main" id="{F1A74D7F-5A4B-8044-87D4-ED083E1B5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9371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20490" name="Oval 23">
            <a:extLst>
              <a:ext uri="{FF2B5EF4-FFF2-40B4-BE49-F238E27FC236}">
                <a16:creationId xmlns:a16="http://schemas.microsoft.com/office/drawing/2014/main" id="{83381F10-50DA-0D4E-BEB8-B6F0DCB65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70325"/>
            <a:ext cx="457200" cy="457200"/>
          </a:xfrm>
          <a:prstGeom prst="ellipse">
            <a:avLst/>
          </a:prstGeom>
          <a:solidFill>
            <a:srgbClr val="00A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20491" name="Oval 24">
            <a:extLst>
              <a:ext uri="{FF2B5EF4-FFF2-40B4-BE49-F238E27FC236}">
                <a16:creationId xmlns:a16="http://schemas.microsoft.com/office/drawing/2014/main" id="{6B660546-F0DF-884E-B42B-0D5F81197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318125"/>
            <a:ext cx="457200" cy="457200"/>
          </a:xfrm>
          <a:prstGeom prst="ellipse">
            <a:avLst/>
          </a:prstGeom>
          <a:solidFill>
            <a:srgbClr val="00A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20492" name="Oval 25">
            <a:extLst>
              <a:ext uri="{FF2B5EF4-FFF2-40B4-BE49-F238E27FC236}">
                <a16:creationId xmlns:a16="http://schemas.microsoft.com/office/drawing/2014/main" id="{C7B0F291-537E-9B4A-A952-607B8B580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784725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/>
              <a:t>?</a:t>
            </a:r>
          </a:p>
        </p:txBody>
      </p:sp>
      <p:sp>
        <p:nvSpPr>
          <p:cNvPr id="20493" name="TextBox 25">
            <a:extLst>
              <a:ext uri="{FF2B5EF4-FFF2-40B4-BE49-F238E27FC236}">
                <a16:creationId xmlns:a16="http://schemas.microsoft.com/office/drawing/2014/main" id="{B1A04BB4-9421-364C-8FEA-3B459B19B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784725"/>
            <a:ext cx="979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A000"/>
                </a:solidFill>
              </a:rPr>
              <a:t>Good</a:t>
            </a:r>
          </a:p>
        </p:txBody>
      </p:sp>
      <p:sp>
        <p:nvSpPr>
          <p:cNvPr id="20494" name="TextBox 27">
            <a:extLst>
              <a:ext uri="{FF2B5EF4-FFF2-40B4-BE49-F238E27FC236}">
                <a16:creationId xmlns:a16="http://schemas.microsoft.com/office/drawing/2014/main" id="{D1A10FAC-2264-3F41-AEAD-8578D3366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937125"/>
            <a:ext cx="725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Bad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38654B-6B31-FD42-A0B2-90E06E0A6AE4}"/>
              </a:ext>
            </a:extLst>
          </p:cNvPr>
          <p:cNvCxnSpPr>
            <a:cxnSpLocks noChangeShapeType="1"/>
            <a:stCxn id="20484" idx="0"/>
            <a:endCxn id="20490" idx="3"/>
          </p:cNvCxnSpPr>
          <p:nvPr/>
        </p:nvCxnSpPr>
        <p:spPr bwMode="auto">
          <a:xfrm rot="5400000" flipH="1" flipV="1">
            <a:off x="2781300" y="4298950"/>
            <a:ext cx="295275" cy="2190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B4566A-69BC-CF4F-867A-E55B48C2CAB3}"/>
              </a:ext>
            </a:extLst>
          </p:cNvPr>
          <p:cNvCxnSpPr>
            <a:cxnSpLocks noChangeShapeType="1"/>
            <a:stCxn id="20491" idx="0"/>
            <a:endCxn id="20490" idx="4"/>
          </p:cNvCxnSpPr>
          <p:nvPr/>
        </p:nvCxnSpPr>
        <p:spPr bwMode="auto">
          <a:xfrm rot="5400000" flipH="1" flipV="1">
            <a:off x="2667000" y="4784725"/>
            <a:ext cx="990600" cy="762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5A2F692-93B6-E448-B892-C0E184B8573A}"/>
              </a:ext>
            </a:extLst>
          </p:cNvPr>
          <p:cNvCxnSpPr>
            <a:cxnSpLocks noChangeShapeType="1"/>
            <a:stCxn id="20488" idx="4"/>
            <a:endCxn id="20489" idx="0"/>
          </p:cNvCxnSpPr>
          <p:nvPr/>
        </p:nvCxnSpPr>
        <p:spPr bwMode="auto">
          <a:xfrm rot="5400000">
            <a:off x="5952331" y="4639469"/>
            <a:ext cx="593725" cy="158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4185007-3D79-1047-8E3B-BB51A987C5B5}"/>
              </a:ext>
            </a:extLst>
          </p:cNvPr>
          <p:cNvCxnSpPr>
            <a:cxnSpLocks noChangeShapeType="1"/>
            <a:stCxn id="20492" idx="6"/>
            <a:endCxn id="20489" idx="2"/>
          </p:cNvCxnSpPr>
          <p:nvPr/>
        </p:nvCxnSpPr>
        <p:spPr bwMode="auto">
          <a:xfrm>
            <a:off x="5257800" y="5013325"/>
            <a:ext cx="762000" cy="1524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DAA0116-26DA-234D-A57B-116C66CC9E3C}"/>
              </a:ext>
            </a:extLst>
          </p:cNvPr>
          <p:cNvCxnSpPr>
            <a:cxnSpLocks noChangeShapeType="1"/>
            <a:stCxn id="20490" idx="5"/>
            <a:endCxn id="20486" idx="0"/>
          </p:cNvCxnSpPr>
          <p:nvPr/>
        </p:nvCxnSpPr>
        <p:spPr bwMode="auto">
          <a:xfrm rot="16200000" flipH="1">
            <a:off x="3430588" y="4192587"/>
            <a:ext cx="615950" cy="7524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FBB6A0-4D57-F94D-907B-F166098683DD}"/>
              </a:ext>
            </a:extLst>
          </p:cNvPr>
          <p:cNvCxnSpPr>
            <a:cxnSpLocks noChangeShapeType="1"/>
            <a:stCxn id="20485" idx="2"/>
            <a:endCxn id="20490" idx="6"/>
          </p:cNvCxnSpPr>
          <p:nvPr/>
        </p:nvCxnSpPr>
        <p:spPr bwMode="auto">
          <a:xfrm rot="10800000">
            <a:off x="3429000" y="4098925"/>
            <a:ext cx="1219200" cy="1524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C213F48-DB93-9241-8184-EDD7732EC629}"/>
              </a:ext>
            </a:extLst>
          </p:cNvPr>
          <p:cNvCxnSpPr>
            <a:cxnSpLocks noChangeShapeType="1"/>
            <a:stCxn id="20488" idx="2"/>
            <a:endCxn id="20485" idx="6"/>
          </p:cNvCxnSpPr>
          <p:nvPr/>
        </p:nvCxnSpPr>
        <p:spPr bwMode="auto">
          <a:xfrm rot="10800000" flipV="1">
            <a:off x="5105400" y="4114800"/>
            <a:ext cx="914400" cy="13652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arrow" w="med" len="med"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344F6E-CAFA-4043-B98F-7240869E94E0}"/>
              </a:ext>
            </a:extLst>
          </p:cNvPr>
          <p:cNvCxnSpPr>
            <a:cxnSpLocks noChangeShapeType="1"/>
            <a:stCxn id="20492" idx="2"/>
            <a:endCxn id="20486" idx="6"/>
          </p:cNvCxnSpPr>
          <p:nvPr/>
        </p:nvCxnSpPr>
        <p:spPr bwMode="auto">
          <a:xfrm rot="10800000" flipV="1">
            <a:off x="4343400" y="5013325"/>
            <a:ext cx="457200" cy="920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7F46581-2BEC-CD46-B19F-33AC1C6B6A01}"/>
              </a:ext>
            </a:extLst>
          </p:cNvPr>
          <p:cNvCxnSpPr>
            <a:cxnSpLocks noChangeShapeType="1"/>
            <a:stCxn id="20489" idx="4"/>
            <a:endCxn id="20487" idx="7"/>
          </p:cNvCxnSpPr>
          <p:nvPr/>
        </p:nvCxnSpPr>
        <p:spPr bwMode="auto">
          <a:xfrm rot="5400000">
            <a:off x="5153025" y="4822825"/>
            <a:ext cx="523875" cy="16668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D704EE8-61F5-AE43-9826-98187459ECED}"/>
              </a:ext>
            </a:extLst>
          </p:cNvPr>
          <p:cNvCxnSpPr>
            <a:cxnSpLocks noChangeShapeType="1"/>
            <a:endCxn id="20491" idx="6"/>
          </p:cNvCxnSpPr>
          <p:nvPr/>
        </p:nvCxnSpPr>
        <p:spPr bwMode="auto">
          <a:xfrm rot="10800000">
            <a:off x="3352800" y="5546725"/>
            <a:ext cx="838200" cy="5492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2DFFF21-1CAE-5E4A-8F0A-0CFA562989E8}"/>
              </a:ext>
            </a:extLst>
          </p:cNvPr>
          <p:cNvCxnSpPr>
            <a:cxnSpLocks noChangeShapeType="1"/>
            <a:stCxn id="20491" idx="6"/>
            <a:endCxn id="20486" idx="3"/>
          </p:cNvCxnSpPr>
          <p:nvPr/>
        </p:nvCxnSpPr>
        <p:spPr bwMode="auto">
          <a:xfrm flipV="1">
            <a:off x="3352800" y="5267325"/>
            <a:ext cx="600075" cy="2794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E619475-F623-724A-9B5B-37F7612A0FF1}"/>
              </a:ext>
            </a:extLst>
          </p:cNvPr>
          <p:cNvCxnSpPr>
            <a:cxnSpLocks noChangeShapeType="1"/>
            <a:stCxn id="20486" idx="4"/>
            <a:endCxn id="20487" idx="0"/>
          </p:cNvCxnSpPr>
          <p:nvPr/>
        </p:nvCxnSpPr>
        <p:spPr bwMode="auto">
          <a:xfrm rot="16200000" flipH="1">
            <a:off x="4008437" y="5440363"/>
            <a:ext cx="517525" cy="304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5AD7E8A-5421-EB4D-8E59-07E68B24368C}"/>
              </a:ext>
            </a:extLst>
          </p:cNvPr>
          <p:cNvCxnSpPr>
            <a:cxnSpLocks noChangeShapeType="1"/>
            <a:stCxn id="20492" idx="0"/>
            <a:endCxn id="20485" idx="4"/>
          </p:cNvCxnSpPr>
          <p:nvPr/>
        </p:nvCxnSpPr>
        <p:spPr bwMode="auto">
          <a:xfrm rot="16200000" flipV="1">
            <a:off x="4800600" y="4556125"/>
            <a:ext cx="304800" cy="1524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5271D4FF-F0F8-4641-A8CB-A6D0535B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iterative logic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C479962D-F3CE-F74E-8219-ADF257ECE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A000"/>
                </a:solidFill>
              </a:rPr>
              <a:t>Good</a:t>
            </a:r>
            <a:r>
              <a:rPr lang="en-US" altLang="en-US" dirty="0"/>
              <a:t> nodes won’</a:t>
            </a:r>
            <a:r>
              <a:rPr lang="en-US" altLang="ja-JP" dirty="0"/>
              <a:t>t point to </a:t>
            </a:r>
            <a:r>
              <a:rPr lang="en-US" altLang="ja-JP" dirty="0">
                <a:solidFill>
                  <a:srgbClr val="FF0000"/>
                </a:solidFill>
              </a:rPr>
              <a:t>Bad</a:t>
            </a:r>
            <a:r>
              <a:rPr lang="en-US" altLang="ja-JP" dirty="0"/>
              <a:t> nodes</a:t>
            </a:r>
          </a:p>
          <a:p>
            <a:pPr lvl="1"/>
            <a:r>
              <a:rPr lang="en-US" altLang="en-US" dirty="0"/>
              <a:t>If you point to a </a:t>
            </a:r>
            <a:r>
              <a:rPr lang="en-US" altLang="en-US" dirty="0">
                <a:solidFill>
                  <a:srgbClr val="FF0000"/>
                </a:solidFill>
              </a:rPr>
              <a:t>Bad</a:t>
            </a:r>
            <a:r>
              <a:rPr lang="en-US" altLang="en-US" dirty="0"/>
              <a:t> node, you’</a:t>
            </a:r>
            <a:r>
              <a:rPr lang="en-US" altLang="ja-JP" dirty="0"/>
              <a:t>re </a:t>
            </a:r>
            <a:r>
              <a:rPr lang="en-US" altLang="ja-JP" dirty="0">
                <a:solidFill>
                  <a:srgbClr val="FF0000"/>
                </a:solidFill>
              </a:rPr>
              <a:t>Bad</a:t>
            </a:r>
          </a:p>
          <a:p>
            <a:pPr lvl="1"/>
            <a:r>
              <a:rPr lang="en-US" altLang="en-US" dirty="0"/>
              <a:t>If a </a:t>
            </a:r>
            <a:r>
              <a:rPr lang="en-US" altLang="en-US" dirty="0">
                <a:solidFill>
                  <a:srgbClr val="00A000"/>
                </a:solidFill>
              </a:rPr>
              <a:t>Good</a:t>
            </a:r>
            <a:r>
              <a:rPr lang="en-US" altLang="en-US" dirty="0"/>
              <a:t> node points to you, you’</a:t>
            </a:r>
            <a:r>
              <a:rPr lang="en-US" altLang="ja-JP" dirty="0"/>
              <a:t>re </a:t>
            </a:r>
            <a:r>
              <a:rPr lang="en-US" altLang="ja-JP" dirty="0">
                <a:solidFill>
                  <a:srgbClr val="00A000"/>
                </a:solidFill>
              </a:rPr>
              <a:t>Good</a:t>
            </a:r>
            <a:endParaRPr lang="en-US" altLang="en-US" dirty="0">
              <a:solidFill>
                <a:srgbClr val="00A000"/>
              </a:solidFill>
            </a:endParaRPr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3D808A13-607D-2946-803B-6903C538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553200"/>
            <a:ext cx="2133600" cy="244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fld id="{C86D3A80-6417-9D40-86E7-6E85FE0CA41A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1508" name="Oval 4">
            <a:extLst>
              <a:ext uri="{FF2B5EF4-FFF2-40B4-BE49-F238E27FC236}">
                <a16:creationId xmlns:a16="http://schemas.microsoft.com/office/drawing/2014/main" id="{A22D41BF-BDA6-3E49-8DA9-30B55EAE4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556125"/>
            <a:ext cx="457200" cy="457200"/>
          </a:xfrm>
          <a:prstGeom prst="ellipse">
            <a:avLst/>
          </a:prstGeom>
          <a:solidFill>
            <a:srgbClr val="00A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21509" name="Oval 5">
            <a:extLst>
              <a:ext uri="{FF2B5EF4-FFF2-40B4-BE49-F238E27FC236}">
                <a16:creationId xmlns:a16="http://schemas.microsoft.com/office/drawing/2014/main" id="{D5DBAA65-8F15-5A4A-BBB1-995C0B29B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0227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1510" name="Oval 6">
            <a:extLst>
              <a:ext uri="{FF2B5EF4-FFF2-40B4-BE49-F238E27FC236}">
                <a16:creationId xmlns:a16="http://schemas.microsoft.com/office/drawing/2014/main" id="{6CD664CD-D2EE-7A4E-BE0D-BDF61639F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876800"/>
            <a:ext cx="457200" cy="457200"/>
          </a:xfrm>
          <a:prstGeom prst="ellipse">
            <a:avLst/>
          </a:prstGeom>
          <a:solidFill>
            <a:srgbClr val="00A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21511" name="Oval 7">
            <a:extLst>
              <a:ext uri="{FF2B5EF4-FFF2-40B4-BE49-F238E27FC236}">
                <a16:creationId xmlns:a16="http://schemas.microsoft.com/office/drawing/2014/main" id="{3F4FA027-DC17-A84F-ADAE-2F4707A3B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851525"/>
            <a:ext cx="457200" cy="457200"/>
          </a:xfrm>
          <a:prstGeom prst="ellipse">
            <a:avLst/>
          </a:prstGeom>
          <a:solidFill>
            <a:srgbClr val="00A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21512" name="Oval 8">
            <a:extLst>
              <a:ext uri="{FF2B5EF4-FFF2-40B4-BE49-F238E27FC236}">
                <a16:creationId xmlns:a16="http://schemas.microsoft.com/office/drawing/2014/main" id="{043A708E-6B41-F646-9D02-09AD950D6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886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21513" name="Oval 9">
            <a:extLst>
              <a:ext uri="{FF2B5EF4-FFF2-40B4-BE49-F238E27FC236}">
                <a16:creationId xmlns:a16="http://schemas.microsoft.com/office/drawing/2014/main" id="{37835FCA-5107-8542-A1EC-9555C6676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9371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21514" name="Oval 23">
            <a:extLst>
              <a:ext uri="{FF2B5EF4-FFF2-40B4-BE49-F238E27FC236}">
                <a16:creationId xmlns:a16="http://schemas.microsoft.com/office/drawing/2014/main" id="{51DF8F9D-9F65-E147-BCA8-E29ECBBA5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70325"/>
            <a:ext cx="457200" cy="457200"/>
          </a:xfrm>
          <a:prstGeom prst="ellipse">
            <a:avLst/>
          </a:prstGeom>
          <a:solidFill>
            <a:srgbClr val="00A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21515" name="Oval 24">
            <a:extLst>
              <a:ext uri="{FF2B5EF4-FFF2-40B4-BE49-F238E27FC236}">
                <a16:creationId xmlns:a16="http://schemas.microsoft.com/office/drawing/2014/main" id="{8FF9ED51-35D2-AB47-9B70-A0AE2785B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318125"/>
            <a:ext cx="457200" cy="457200"/>
          </a:xfrm>
          <a:prstGeom prst="ellipse">
            <a:avLst/>
          </a:prstGeom>
          <a:solidFill>
            <a:srgbClr val="00A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21516" name="Oval 25">
            <a:extLst>
              <a:ext uri="{FF2B5EF4-FFF2-40B4-BE49-F238E27FC236}">
                <a16:creationId xmlns:a16="http://schemas.microsoft.com/office/drawing/2014/main" id="{C2DADACA-FE8A-924D-BCD1-5DB25BADF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7847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1517" name="TextBox 25">
            <a:extLst>
              <a:ext uri="{FF2B5EF4-FFF2-40B4-BE49-F238E27FC236}">
                <a16:creationId xmlns:a16="http://schemas.microsoft.com/office/drawing/2014/main" id="{2C2D7C4A-DAEB-0343-B6F1-97B5CB0FC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784725"/>
            <a:ext cx="979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A000"/>
                </a:solidFill>
              </a:rPr>
              <a:t>Good</a:t>
            </a:r>
          </a:p>
        </p:txBody>
      </p:sp>
      <p:sp>
        <p:nvSpPr>
          <p:cNvPr id="21518" name="TextBox 27">
            <a:extLst>
              <a:ext uri="{FF2B5EF4-FFF2-40B4-BE49-F238E27FC236}">
                <a16:creationId xmlns:a16="http://schemas.microsoft.com/office/drawing/2014/main" id="{2504DC93-6321-FB47-92B4-58AA810DA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937125"/>
            <a:ext cx="725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Bad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61723A-1429-994C-BDC7-F6B82B7110E7}"/>
              </a:ext>
            </a:extLst>
          </p:cNvPr>
          <p:cNvCxnSpPr>
            <a:cxnSpLocks noChangeShapeType="1"/>
            <a:stCxn id="21508" idx="0"/>
            <a:endCxn id="21514" idx="3"/>
          </p:cNvCxnSpPr>
          <p:nvPr/>
        </p:nvCxnSpPr>
        <p:spPr bwMode="auto">
          <a:xfrm rot="5400000" flipH="1" flipV="1">
            <a:off x="2781300" y="4298950"/>
            <a:ext cx="295275" cy="2190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F89FF83-F26C-AE40-B4D2-61B152C3ADA4}"/>
              </a:ext>
            </a:extLst>
          </p:cNvPr>
          <p:cNvCxnSpPr>
            <a:cxnSpLocks noChangeShapeType="1"/>
            <a:stCxn id="21515" idx="0"/>
            <a:endCxn id="21514" idx="4"/>
          </p:cNvCxnSpPr>
          <p:nvPr/>
        </p:nvCxnSpPr>
        <p:spPr bwMode="auto">
          <a:xfrm rot="5400000" flipH="1" flipV="1">
            <a:off x="2667000" y="4784725"/>
            <a:ext cx="990600" cy="762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516B1F7-3C68-C743-A6AB-A1281727B4C2}"/>
              </a:ext>
            </a:extLst>
          </p:cNvPr>
          <p:cNvCxnSpPr>
            <a:cxnSpLocks noChangeShapeType="1"/>
            <a:stCxn id="21512" idx="4"/>
            <a:endCxn id="21513" idx="0"/>
          </p:cNvCxnSpPr>
          <p:nvPr/>
        </p:nvCxnSpPr>
        <p:spPr bwMode="auto">
          <a:xfrm rot="5400000">
            <a:off x="5952331" y="4639469"/>
            <a:ext cx="593725" cy="158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F4A804-2ED0-3642-85F3-D5EBA8E60DFC}"/>
              </a:ext>
            </a:extLst>
          </p:cNvPr>
          <p:cNvCxnSpPr>
            <a:cxnSpLocks noChangeShapeType="1"/>
            <a:stCxn id="21516" idx="6"/>
            <a:endCxn id="21513" idx="2"/>
          </p:cNvCxnSpPr>
          <p:nvPr/>
        </p:nvCxnSpPr>
        <p:spPr bwMode="auto">
          <a:xfrm>
            <a:off x="5257800" y="5013325"/>
            <a:ext cx="762000" cy="1524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2D90F77-BC2E-8B44-8CEE-AFC97850CBEB}"/>
              </a:ext>
            </a:extLst>
          </p:cNvPr>
          <p:cNvCxnSpPr>
            <a:cxnSpLocks noChangeShapeType="1"/>
            <a:stCxn id="21514" idx="5"/>
            <a:endCxn id="21510" idx="0"/>
          </p:cNvCxnSpPr>
          <p:nvPr/>
        </p:nvCxnSpPr>
        <p:spPr bwMode="auto">
          <a:xfrm rot="16200000" flipH="1">
            <a:off x="3430588" y="4192587"/>
            <a:ext cx="615950" cy="7524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0B21AC7-C21E-B54D-82F6-19FEF74711C5}"/>
              </a:ext>
            </a:extLst>
          </p:cNvPr>
          <p:cNvCxnSpPr>
            <a:cxnSpLocks noChangeShapeType="1"/>
            <a:stCxn id="21509" idx="2"/>
            <a:endCxn id="21514" idx="6"/>
          </p:cNvCxnSpPr>
          <p:nvPr/>
        </p:nvCxnSpPr>
        <p:spPr bwMode="auto">
          <a:xfrm rot="10800000">
            <a:off x="3429000" y="4098925"/>
            <a:ext cx="1219200" cy="1524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31AC753-72EC-174D-803E-EF727709B9ED}"/>
              </a:ext>
            </a:extLst>
          </p:cNvPr>
          <p:cNvCxnSpPr>
            <a:cxnSpLocks noChangeShapeType="1"/>
            <a:stCxn id="21512" idx="2"/>
            <a:endCxn id="21509" idx="6"/>
          </p:cNvCxnSpPr>
          <p:nvPr/>
        </p:nvCxnSpPr>
        <p:spPr bwMode="auto">
          <a:xfrm rot="10800000" flipV="1">
            <a:off x="5105400" y="4114800"/>
            <a:ext cx="914400" cy="13652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arrow" w="med" len="med"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4AF5251-F5DF-354D-B6E2-1D0D09E53772}"/>
              </a:ext>
            </a:extLst>
          </p:cNvPr>
          <p:cNvCxnSpPr>
            <a:cxnSpLocks noChangeShapeType="1"/>
            <a:stCxn id="21516" idx="2"/>
            <a:endCxn id="21510" idx="6"/>
          </p:cNvCxnSpPr>
          <p:nvPr/>
        </p:nvCxnSpPr>
        <p:spPr bwMode="auto">
          <a:xfrm rot="10800000" flipV="1">
            <a:off x="4343400" y="5013325"/>
            <a:ext cx="457200" cy="920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C5B3440-31E8-6A47-B535-0A993BB0823A}"/>
              </a:ext>
            </a:extLst>
          </p:cNvPr>
          <p:cNvCxnSpPr>
            <a:cxnSpLocks noChangeShapeType="1"/>
            <a:stCxn id="21513" idx="4"/>
            <a:endCxn id="21511" idx="7"/>
          </p:cNvCxnSpPr>
          <p:nvPr/>
        </p:nvCxnSpPr>
        <p:spPr bwMode="auto">
          <a:xfrm rot="5400000">
            <a:off x="5153025" y="4822825"/>
            <a:ext cx="523875" cy="16668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364CE2B-D2B7-7641-AE5C-187C0408F1D5}"/>
              </a:ext>
            </a:extLst>
          </p:cNvPr>
          <p:cNvCxnSpPr>
            <a:cxnSpLocks noChangeShapeType="1"/>
            <a:endCxn id="21515" idx="6"/>
          </p:cNvCxnSpPr>
          <p:nvPr/>
        </p:nvCxnSpPr>
        <p:spPr bwMode="auto">
          <a:xfrm rot="10800000">
            <a:off x="3352800" y="5546725"/>
            <a:ext cx="838200" cy="5492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2BFBF07-3E76-0E42-89F9-16CBD5EBB47B}"/>
              </a:ext>
            </a:extLst>
          </p:cNvPr>
          <p:cNvCxnSpPr>
            <a:cxnSpLocks noChangeShapeType="1"/>
            <a:stCxn id="21515" idx="6"/>
            <a:endCxn id="21510" idx="3"/>
          </p:cNvCxnSpPr>
          <p:nvPr/>
        </p:nvCxnSpPr>
        <p:spPr bwMode="auto">
          <a:xfrm flipV="1">
            <a:off x="3352800" y="5267325"/>
            <a:ext cx="600075" cy="2794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A6A0175-C9E6-F549-9938-C4AE2C5DB0B1}"/>
              </a:ext>
            </a:extLst>
          </p:cNvPr>
          <p:cNvCxnSpPr>
            <a:cxnSpLocks noChangeShapeType="1"/>
            <a:stCxn id="21510" idx="4"/>
            <a:endCxn id="21511" idx="0"/>
          </p:cNvCxnSpPr>
          <p:nvPr/>
        </p:nvCxnSpPr>
        <p:spPr bwMode="auto">
          <a:xfrm rot="16200000" flipH="1">
            <a:off x="4008437" y="5440363"/>
            <a:ext cx="517525" cy="304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FD94965-84CB-FA4C-BF29-EED613ED2D4F}"/>
              </a:ext>
            </a:extLst>
          </p:cNvPr>
          <p:cNvCxnSpPr>
            <a:cxnSpLocks noChangeShapeType="1"/>
            <a:stCxn id="21516" idx="0"/>
            <a:endCxn id="21509" idx="4"/>
          </p:cNvCxnSpPr>
          <p:nvPr/>
        </p:nvCxnSpPr>
        <p:spPr bwMode="auto">
          <a:xfrm rot="16200000" flipV="1">
            <a:off x="4800600" y="4556125"/>
            <a:ext cx="304800" cy="1524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32" name="TextBox 28">
            <a:extLst>
              <a:ext uri="{FF2B5EF4-FFF2-40B4-BE49-F238E27FC236}">
                <a16:creationId xmlns:a16="http://schemas.microsoft.com/office/drawing/2014/main" id="{07B884FA-70C6-5D40-8B6E-298684389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357" y="6324600"/>
            <a:ext cx="70692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Sometimes need probabilistic analogs – e.g., mail spam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4">
            <a:extLst>
              <a:ext uri="{FF2B5EF4-FFF2-40B4-BE49-F238E27FC236}">
                <a16:creationId xmlns:a16="http://schemas.microsoft.com/office/drawing/2014/main" id="{3BE63D25-F937-454E-96E7-74635DC3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2:</a:t>
            </a:r>
            <a:br>
              <a:rPr lang="en-US" altLang="en-US"/>
            </a:br>
            <a:r>
              <a:rPr lang="en-US" altLang="en-US"/>
              <a:t>In-links to pages – unusual patterns </a:t>
            </a:r>
            <a:r>
              <a:rPr lang="en-US" altLang="en-US">
                <a:sym typeface="Wingdings" pitchFamily="2" charset="2"/>
              </a:rPr>
              <a:t></a:t>
            </a:r>
            <a:endParaRPr lang="en-US" altLang="en-US"/>
          </a:p>
        </p:txBody>
      </p:sp>
      <p:sp>
        <p:nvSpPr>
          <p:cNvPr id="22530" name="Slide Number Placeholder 3">
            <a:extLst>
              <a:ext uri="{FF2B5EF4-FFF2-40B4-BE49-F238E27FC236}">
                <a16:creationId xmlns:a16="http://schemas.microsoft.com/office/drawing/2014/main" id="{BEA16818-6970-804C-8D71-81FA85D6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fld id="{090F6B4F-C77E-4047-B9A6-3544701F31CD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22531" name="Picture 5" descr="PPT2483.png">
            <a:extLst>
              <a:ext uri="{FF2B5EF4-FFF2-40B4-BE49-F238E27FC236}">
                <a16:creationId xmlns:a16="http://schemas.microsoft.com/office/drawing/2014/main" id="{24D46C10-0509-B44E-AFD8-A9F35C817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6553200" cy="503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F54ABDB-068D-6842-B66A-DA6574418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648200"/>
            <a:ext cx="304800" cy="838200"/>
          </a:xfrm>
          <a:prstGeom prst="ellipse">
            <a:avLst/>
          </a:prstGeom>
          <a:noFill/>
          <a:ln w="15875">
            <a:solidFill>
              <a:srgbClr val="C00000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FDFC97-5ABC-2A48-AD82-FCDE4ED07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724400"/>
            <a:ext cx="304800" cy="838200"/>
          </a:xfrm>
          <a:prstGeom prst="ellipse">
            <a:avLst/>
          </a:prstGeom>
          <a:noFill/>
          <a:ln w="15875">
            <a:solidFill>
              <a:srgbClr val="C00000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2" name="Oval Callout 1">
            <a:extLst>
              <a:ext uri="{FF2B5EF4-FFF2-40B4-BE49-F238E27FC236}">
                <a16:creationId xmlns:a16="http://schemas.microsoft.com/office/drawing/2014/main" id="{D0233C5F-D6F4-AF41-A3AC-A5C9880C9B43}"/>
              </a:ext>
            </a:extLst>
          </p:cNvPr>
          <p:cNvSpPr/>
          <p:nvPr/>
        </p:nvSpPr>
        <p:spPr>
          <a:xfrm>
            <a:off x="6324600" y="3733800"/>
            <a:ext cx="2819400" cy="1524000"/>
          </a:xfrm>
          <a:prstGeom prst="wedgeEllipseCallout">
            <a:avLst>
              <a:gd name="adj1" fmla="val -112596"/>
              <a:gd name="adj2" fmla="val 173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Spammers violating power laws!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930468A5-231D-A941-919E-6F30FAED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Many other examples of link analysis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D8302556-C195-424A-AD0F-AB94EA21E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Social networks are a rich source of grouping behavior</a:t>
            </a:r>
          </a:p>
          <a:p>
            <a:r>
              <a:rPr lang="en-US" altLang="en-US" dirty="0"/>
              <a:t>E.g., Shoppers’</a:t>
            </a:r>
            <a:r>
              <a:rPr lang="en-US" altLang="ja-JP" dirty="0"/>
              <a:t> affinity – </a:t>
            </a:r>
            <a:r>
              <a:rPr lang="en-US" altLang="ja-JP" dirty="0" err="1"/>
              <a:t>Goel+Goldstein</a:t>
            </a:r>
            <a:r>
              <a:rPr lang="en-US" altLang="ja-JP" dirty="0"/>
              <a:t> 2010</a:t>
            </a:r>
          </a:p>
          <a:p>
            <a:pPr lvl="1"/>
            <a:r>
              <a:rPr lang="en-US" altLang="en-US" dirty="0"/>
              <a:t>Consumers whose friends spend a lot, spend a lot themselves</a:t>
            </a:r>
          </a:p>
          <a:p>
            <a:r>
              <a:rPr lang="en-US" altLang="en-US" sz="2400" u="sng" dirty="0">
                <a:solidFill>
                  <a:srgbClr val="3333CC"/>
                </a:solidFill>
                <a:hlinkClick r:id="rId2"/>
              </a:rPr>
              <a:t>http://www.cs.cornell.edu/home/kleinber/networks-book/</a:t>
            </a:r>
            <a:r>
              <a:rPr lang="en-US" altLang="en-US" sz="2400" u="sng" dirty="0">
                <a:solidFill>
                  <a:srgbClr val="3333CC"/>
                </a:solidFill>
              </a:rPr>
              <a:t> </a:t>
            </a:r>
          </a:p>
          <a:p>
            <a:r>
              <a:rPr lang="en-US" altLang="en-US" dirty="0"/>
              <a:t>See cs224w</a:t>
            </a:r>
          </a:p>
          <a:p>
            <a:pPr marL="0" indent="0">
              <a:buNone/>
            </a:pPr>
            <a:endParaRPr lang="en-US" altLang="en-US" sz="2400" u="sng" dirty="0">
              <a:solidFill>
                <a:srgbClr val="3333CC"/>
              </a:solidFill>
            </a:endParaRPr>
          </a:p>
          <a:p>
            <a:endParaRPr lang="en-US" altLang="en-US" sz="2400" u="sng" dirty="0">
              <a:solidFill>
                <a:srgbClr val="3333CC"/>
              </a:solidFill>
            </a:endParaRP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FBE87FA5-E7B2-5544-8EA9-08456697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fld id="{F03E1263-5822-3D48-B940-0F00173B4150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IR-slides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IIR-slides.pot</Template>
  <TotalTime>23902</TotalTime>
  <Words>2921</Words>
  <Application>Microsoft Macintosh PowerPoint</Application>
  <PresentationFormat>On-screen Show (4:3)</PresentationFormat>
  <Paragraphs>434</Paragraphs>
  <Slides>58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72" baseType="lpstr">
      <vt:lpstr>Lucida Sans</vt:lpstr>
      <vt:lpstr>MS PGothic</vt:lpstr>
      <vt:lpstr>Arial</vt:lpstr>
      <vt:lpstr>Calibri</vt:lpstr>
      <vt:lpstr>Wingdings</vt:lpstr>
      <vt:lpstr>MS PGothic</vt:lpstr>
      <vt:lpstr>Tahoma</vt:lpstr>
      <vt:lpstr>Arial Unicode MS</vt:lpstr>
      <vt:lpstr>Times New Roman</vt:lpstr>
      <vt:lpstr>Rockwell</vt:lpstr>
      <vt:lpstr>Symbol</vt:lpstr>
      <vt:lpstr>IIR-slides</vt:lpstr>
      <vt:lpstr>Equation</vt:lpstr>
      <vt:lpstr>Microsoft Word Picture</vt:lpstr>
      <vt:lpstr>PowerPoint Presentation</vt:lpstr>
      <vt:lpstr>Today’s lecture – hypertext and links</vt:lpstr>
      <vt:lpstr>Links are everywhere</vt:lpstr>
      <vt:lpstr>Example 1: Good/Bad/Unknown</vt:lpstr>
      <vt:lpstr>Simple iterative logic</vt:lpstr>
      <vt:lpstr>Simple iterative logic</vt:lpstr>
      <vt:lpstr>Simple iterative logic</vt:lpstr>
      <vt:lpstr>Example 2: In-links to pages – unusual patterns </vt:lpstr>
      <vt:lpstr>Many other examples of link analysis</vt:lpstr>
      <vt:lpstr>Our primary interest in this course</vt:lpstr>
      <vt:lpstr>The Web as a Directed Graph</vt:lpstr>
      <vt:lpstr>Assumption 1: reputed sites</vt:lpstr>
      <vt:lpstr>Assumption 2: annotation of target</vt:lpstr>
      <vt:lpstr>Anchor Text  WWW Worm - McBryan [Mcbr94] </vt:lpstr>
      <vt:lpstr>Indexing anchor text</vt:lpstr>
      <vt:lpstr>Indexing anchor text</vt:lpstr>
      <vt:lpstr>Getting at all that link information  inexpensively</vt:lpstr>
      <vt:lpstr>Connectivity Server</vt:lpstr>
      <vt:lpstr>Boldi and Vigna 2004</vt:lpstr>
      <vt:lpstr>Adjacency lists</vt:lpstr>
      <vt:lpstr>Adjacency list compression</vt:lpstr>
      <vt:lpstr>Main ideas of Boldi/Vigna</vt:lpstr>
      <vt:lpstr>Boldi/Vigna</vt:lpstr>
      <vt:lpstr>Gap encodings</vt:lpstr>
      <vt:lpstr>Main advantages of BV</vt:lpstr>
      <vt:lpstr>PowerPoint Presentation</vt:lpstr>
      <vt:lpstr>Citation Analysis</vt:lpstr>
      <vt:lpstr>The web isn’t scholarly citation</vt:lpstr>
      <vt:lpstr>Pagerank scoring</vt:lpstr>
      <vt:lpstr>Not quite enough</vt:lpstr>
      <vt:lpstr>Teleporting</vt:lpstr>
      <vt:lpstr>Result of teleporting</vt:lpstr>
      <vt:lpstr>Markov chains</vt:lpstr>
      <vt:lpstr>Markov chains</vt:lpstr>
      <vt:lpstr>Ergodic Markov chains</vt:lpstr>
      <vt:lpstr>Probability vectors</vt:lpstr>
      <vt:lpstr>Change in probability vector</vt:lpstr>
      <vt:lpstr>How do we compute this vector?</vt:lpstr>
      <vt:lpstr>Example: Mini web graph</vt:lpstr>
      <vt:lpstr>Example: Fixing sinks and teleporting</vt:lpstr>
      <vt:lpstr>Example: Doing power iteration</vt:lpstr>
      <vt:lpstr>Kleinberg (1999)</vt:lpstr>
      <vt:lpstr>Hyperlink-Induced Topic Search (HITS)</vt:lpstr>
      <vt:lpstr>Hubs and Authorities</vt:lpstr>
      <vt:lpstr>The hope</vt:lpstr>
      <vt:lpstr>High-level scheme</vt:lpstr>
      <vt:lpstr>Base set</vt:lpstr>
      <vt:lpstr>Visualization</vt:lpstr>
      <vt:lpstr>Distilling hubs and authorities</vt:lpstr>
      <vt:lpstr>Iterative update</vt:lpstr>
      <vt:lpstr>Scaling</vt:lpstr>
      <vt:lpstr>How many iterations?</vt:lpstr>
      <vt:lpstr>Proof of convergence</vt:lpstr>
      <vt:lpstr>Hub/authority vectors</vt:lpstr>
      <vt:lpstr>Rewrite in matrix form</vt:lpstr>
      <vt:lpstr>Example authorities found … in 1999</vt:lpstr>
      <vt:lpstr>Issues</vt:lpstr>
      <vt:lpstr>Resources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Christopher Manning</cp:lastModifiedBy>
  <cp:revision>517</cp:revision>
  <cp:lastPrinted>2019-05-21T16:48:53Z</cp:lastPrinted>
  <dcterms:created xsi:type="dcterms:W3CDTF">2009-09-21T23:46:17Z</dcterms:created>
  <dcterms:modified xsi:type="dcterms:W3CDTF">2019-05-21T21:44:46Z</dcterms:modified>
</cp:coreProperties>
</file>