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handoutMasterIdLst>
    <p:handoutMasterId r:id="rId32"/>
  </p:handoutMasterIdLst>
  <p:sldIdLst>
    <p:sldId id="294" r:id="rId2"/>
    <p:sldId id="295" r:id="rId3"/>
    <p:sldId id="325" r:id="rId4"/>
    <p:sldId id="302" r:id="rId5"/>
    <p:sldId id="338" r:id="rId6"/>
    <p:sldId id="341" r:id="rId7"/>
    <p:sldId id="342" r:id="rId8"/>
    <p:sldId id="303" r:id="rId9"/>
    <p:sldId id="335" r:id="rId10"/>
    <p:sldId id="311" r:id="rId11"/>
    <p:sldId id="324" r:id="rId12"/>
    <p:sldId id="339" r:id="rId13"/>
    <p:sldId id="340" r:id="rId14"/>
    <p:sldId id="327" r:id="rId15"/>
    <p:sldId id="328" r:id="rId16"/>
    <p:sldId id="329" r:id="rId17"/>
    <p:sldId id="337" r:id="rId18"/>
    <p:sldId id="312" r:id="rId19"/>
    <p:sldId id="331" r:id="rId20"/>
    <p:sldId id="314" r:id="rId21"/>
    <p:sldId id="318" r:id="rId22"/>
    <p:sldId id="319" r:id="rId23"/>
    <p:sldId id="320" r:id="rId24"/>
    <p:sldId id="343" r:id="rId25"/>
    <p:sldId id="321" r:id="rId26"/>
    <p:sldId id="332" r:id="rId27"/>
    <p:sldId id="333" r:id="rId28"/>
    <p:sldId id="334" r:id="rId29"/>
    <p:sldId id="326" r:id="rId30"/>
  </p:sldIdLst>
  <p:sldSz cx="9144000" cy="5143500" type="screen16x9"/>
  <p:notesSz cx="6858000" cy="9144000"/>
  <p:embeddedFontLst>
    <p:embeddedFont>
      <p:font typeface="Bree Serif" panose="020B0604020202020204" charset="0"/>
      <p:regular r:id="rId33"/>
    </p:embeddedFont>
    <p:embeddedFont>
      <p:font typeface="Dana" panose="020B0604020202020204" charset="-78"/>
      <p:regular r:id="rId34"/>
      <p:bold r:id="rId35"/>
      <p:italic r:id="rId36"/>
      <p:boldItalic r:id="rId37"/>
    </p:embeddedFont>
    <p:embeddedFont>
      <p:font typeface="Roboto Light" panose="020B0604020202020204" charset="0"/>
      <p:regular r:id="rId38"/>
      <p:bold r:id="rId39"/>
      <p:italic r:id="rId40"/>
      <p:boldItalic r:id="rId41"/>
    </p:embeddedFont>
    <p:embeddedFont>
      <p:font typeface="Didact Gothic" panose="020B0604020202020204" charset="0"/>
      <p:regular r:id="rId42"/>
    </p:embeddedFont>
    <p:embeddedFont>
      <p:font typeface="Consolas" panose="020B0609020204030204" pitchFamily="49" charset="0"/>
      <p:regular r:id="rId43"/>
      <p:bold r:id="rId44"/>
      <p:italic r:id="rId45"/>
      <p:boldItalic r:id="rId46"/>
    </p:embeddedFont>
    <p:embeddedFont>
      <p:font typeface="Roboto Thin" panose="020B0604020202020204" charset="0"/>
      <p:regular r:id="rId47"/>
      <p:bold r:id="rId48"/>
      <p:italic r:id="rId49"/>
      <p:boldItalic r:id="rId50"/>
    </p:embeddedFont>
    <p:embeddedFont>
      <p:font typeface="Lalezar" panose="00000500000000000000" pitchFamily="2" charset="-78"/>
      <p:regular r:id="rId51"/>
    </p:embeddedFont>
    <p:embeddedFont>
      <p:font typeface="Roboto Black" panose="020B0604020202020204" charset="0"/>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8"/>
            <p14:sldId id="341"/>
            <p14:sldId id="342"/>
            <p14:sldId id="303"/>
            <p14:sldId id="335"/>
            <p14:sldId id="311"/>
            <p14:sldId id="324"/>
            <p14:sldId id="339"/>
            <p14:sldId id="340"/>
            <p14:sldId id="327"/>
            <p14:sldId id="328"/>
            <p14:sldId id="329"/>
            <p14:sldId id="337"/>
            <p14:sldId id="312"/>
            <p14:sldId id="331"/>
            <p14:sldId id="314"/>
            <p14:sldId id="318"/>
            <p14:sldId id="319"/>
            <p14:sldId id="320"/>
            <p14:sldId id="343"/>
            <p14:sldId id="321"/>
            <p14:sldId id="332"/>
            <p14:sldId id="333"/>
            <p14:sldId id="33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18" d="100"/>
          <a:sy n="118" d="100"/>
        </p:scale>
        <p:origin x="379"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65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79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78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5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84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1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04980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45771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79" r:id="rId4"/>
    <p:sldLayoutId id="2147483681" r:id="rId5"/>
    <p:sldLayoutId id="2147483680"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header-files-stdio-h-and-stdlib-h-in-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stackoverflow.com/questions/2199076/printf-and-scanf-work-without-stdio-h-why" TargetMode="External"/><Relationship Id="rId4" Type="http://schemas.openxmlformats.org/officeDocument/2006/relationships/hyperlink" Target="https://b2n.ir/248303"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programming-errors-in-c"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eeksforgeeks.org/difference-between-compile-time-errors-and-runtime-erro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html/ascii_table_lookup.htm" TargetMode="External"/><Relationship Id="rId2" Type="http://schemas.openxmlformats.org/officeDocument/2006/relationships/hyperlink" Target="https://b2n.ir/20262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پنجم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1894316" y="2246637"/>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محا</a:t>
            </a:r>
            <a:r>
              <a:rPr lang="fa-IR" sz="4400" dirty="0">
                <a:solidFill>
                  <a:srgbClr val="48FFD5"/>
                </a:solidFill>
                <a:latin typeface="Lalezar" panose="00000500000000000000" pitchFamily="2" charset="-78"/>
                <a:cs typeface="Lalezar" panose="00000500000000000000" pitchFamily="2" charset="-78"/>
                <a:sym typeface="Roboto Black"/>
              </a:rPr>
              <a:t>سبات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چرا اعداد رندوم مهم هستند؟ به نظر شما این اعداد چه کاربردی در دنیای کامپیوتر دارند؟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برنامه‌نویسی، خیلی وقت‌ها ما می‌خواهیم مسائل دنیای واقعی را شبیه‌سازی کنیم که بسیاری از آن‌ها حداقل از دید ما تصادفی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مثلا شکل ابرها یا بُر زدن دسته‌ای کارت و نحوه‌ی قرار گرفتن آن‌ها</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یکی دیگر از کاربردهای خیلی مهم اعداد رندوم، در آمار و احتمالات و حل و پیاده‌سازی مسائل مربوط به آن‌ است که با آن در ترم‌های آینده به طور کامل آشنا خواهید شد.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710320" y="388328"/>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رندوم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10</a:t>
            </a:fld>
            <a:endParaRPr lang="en-US" dirty="0"/>
          </a:p>
        </p:txBody>
      </p:sp>
      <p:grpSp>
        <p:nvGrpSpPr>
          <p:cNvPr id="14" name="Google Shape;7365;p50"/>
          <p:cNvGrpSpPr/>
          <p:nvPr/>
        </p:nvGrpSpPr>
        <p:grpSpPr>
          <a:xfrm>
            <a:off x="8365255" y="1228315"/>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363805" y="1565640"/>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6755;p49"/>
          <p:cNvSpPr/>
          <p:nvPr/>
        </p:nvSpPr>
        <p:spPr>
          <a:xfrm>
            <a:off x="8412491" y="2339267"/>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5;p49"/>
          <p:cNvSpPr/>
          <p:nvPr/>
        </p:nvSpPr>
        <p:spPr>
          <a:xfrm>
            <a:off x="8412491" y="2690870"/>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55;p49"/>
          <p:cNvSpPr/>
          <p:nvPr/>
        </p:nvSpPr>
        <p:spPr>
          <a:xfrm>
            <a:off x="8398895" y="4061349"/>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6867;p49"/>
          <p:cNvGrpSpPr/>
          <p:nvPr/>
        </p:nvGrpSpPr>
        <p:grpSpPr>
          <a:xfrm>
            <a:off x="6183025" y="437572"/>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8"/>
            <a:ext cx="7802157" cy="4265713"/>
          </a:xfrm>
        </p:spPr>
        <p:txBody>
          <a:bodyPr anchor="ct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حال اعداد رندوم چگونه تولید می‌شوند؟ آیا واقعا کامپیوتر قدرت این‌که اعدادی </a:t>
            </a:r>
            <a:r>
              <a:rPr lang="fa-IR" sz="1800" b="0" i="0" u="none" strike="noStrike" dirty="0">
                <a:solidFill>
                  <a:schemeClr val="accent6"/>
                </a:solidFill>
                <a:effectLst/>
                <a:latin typeface="Dana" panose="00000500000000000000" pitchFamily="2" charset="-78"/>
                <a:cs typeface="Dana" panose="00000500000000000000" pitchFamily="2" charset="-78"/>
              </a:rPr>
              <a:t>کاملا تصادفی</a:t>
            </a:r>
            <a:r>
              <a:rPr lang="fa-IR" sz="1800" b="0" i="0" u="none" strike="noStrike" dirty="0">
                <a:solidFill>
                  <a:schemeClr val="bg1"/>
                </a:solidFill>
                <a:effectLst/>
                <a:latin typeface="Dana" panose="00000500000000000000" pitchFamily="2" charset="-78"/>
                <a:cs typeface="Dana" panose="00000500000000000000" pitchFamily="2" charset="-78"/>
              </a:rPr>
              <a:t> تولید کند را دارد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جواب این پرسش خیر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a:t>
            </a:r>
          </a:p>
        </p:txBody>
      </p:sp>
      <p:grpSp>
        <p:nvGrpSpPr>
          <p:cNvPr id="13" name="Google Shape;5104;p45"/>
          <p:cNvGrpSpPr/>
          <p:nvPr/>
        </p:nvGrpSpPr>
        <p:grpSpPr>
          <a:xfrm>
            <a:off x="8500223" y="1380896"/>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99502" y="379308"/>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11</a:t>
            </a:fld>
            <a:endParaRPr lang="en-US" dirty="0"/>
          </a:p>
        </p:txBody>
      </p:sp>
      <p:grpSp>
        <p:nvGrpSpPr>
          <p:cNvPr id="25" name="Google Shape;4800;p45"/>
          <p:cNvGrpSpPr/>
          <p:nvPr/>
        </p:nvGrpSpPr>
        <p:grpSpPr>
          <a:xfrm>
            <a:off x="8501169" y="1820678"/>
            <a:ext cx="350734" cy="357171"/>
            <a:chOff x="1492675" y="4992125"/>
            <a:chExt cx="481825" cy="481825"/>
          </a:xfrm>
        </p:grpSpPr>
        <p:sp>
          <p:nvSpPr>
            <p:cNvPr id="2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800;p45"/>
          <p:cNvGrpSpPr/>
          <p:nvPr/>
        </p:nvGrpSpPr>
        <p:grpSpPr>
          <a:xfrm>
            <a:off x="8501169" y="30545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426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29" y="1486217"/>
            <a:ext cx="6170849" cy="3303498"/>
          </a:xfrm>
        </p:spPr>
        <p:txBody>
          <a:bodyPr/>
          <a:lstStyle/>
          <a:p>
            <a:pPr marL="177800" indent="0" algn="just" rtl="1">
              <a:buNone/>
            </a:pPr>
            <a:r>
              <a:rPr lang="fa-IR" sz="1600" dirty="0">
                <a:latin typeface="Dana" panose="020B0604020202020204" charset="-78"/>
                <a:cs typeface="Dana" panose="020B0604020202020204" charset="-78"/>
              </a:rPr>
              <a:t>در ساخت کامپیوترهای امروزی، سعی شده تا هیچ نویزی از بیرون کامپیوتر اعداد ۰  و ۱ درون کامپیوتر را تغییر ندهد، پس در حالت ایده‌آل، هیچ عددی که توسط یک کامپیوتر تولید شده دچار عدم قطعیت نمی‌شود (یعنی </a:t>
            </a:r>
            <a:r>
              <a:rPr lang="fa-IR" sz="1600" dirty="0" smtClean="0">
                <a:latin typeface="Dana" panose="020B0604020202020204" charset="-78"/>
                <a:cs typeface="Dana" panose="020B0604020202020204" charset="-78"/>
              </a:rPr>
              <a:t>مثلا </a:t>
            </a:r>
            <a:r>
              <a:rPr lang="fa-IR" sz="1600" dirty="0">
                <a:latin typeface="Dana" panose="020B0604020202020204" charset="-78"/>
                <a:cs typeface="Dana" panose="020B0604020202020204" charset="-78"/>
              </a:rPr>
              <a:t>جای برخی ۰ و ۱ ها عوض نمی‌شوند).</a:t>
            </a:r>
          </a:p>
          <a:p>
            <a:pPr marL="177800" indent="0" algn="just" rtl="1">
              <a:buNone/>
            </a:pPr>
            <a:endParaRPr lang="fa-IR" sz="1600" dirty="0">
              <a:latin typeface="Dana" panose="020B0604020202020204" charset="-78"/>
              <a:cs typeface="Dana" panose="020B0604020202020204" charset="-78"/>
            </a:endParaRPr>
          </a:p>
          <a:p>
            <a:pPr marL="177800" indent="0" algn="just" rtl="1">
              <a:buNone/>
            </a:pPr>
            <a:r>
              <a:rPr lang="fa-IR" sz="1600" dirty="0">
                <a:latin typeface="Dana" panose="020B0604020202020204" charset="-78"/>
                <a:cs typeface="Dana" panose="020B0604020202020204" charset="-78"/>
              </a:rPr>
              <a:t>به همین علت، برای تولید اعداد رندوم در کامپیوتر از توابعی به نام </a:t>
            </a:r>
            <a:r>
              <a:rPr lang="fa-IR" sz="1600" b="1" dirty="0">
                <a:latin typeface="Dana" panose="020B0604020202020204" charset="-78"/>
                <a:cs typeface="Dana" panose="020B0604020202020204" charset="-78"/>
              </a:rPr>
              <a:t>توابع شبه‌رندوم </a:t>
            </a:r>
            <a:r>
              <a:rPr lang="fa-IR" sz="1600" dirty="0">
                <a:latin typeface="Dana" panose="020B0604020202020204" charset="-78"/>
                <a:cs typeface="Dana" panose="020B0604020202020204" charset="-78"/>
              </a:rPr>
              <a:t>استفاده می‌شود. یک تابع شبه‌رندوم خیلی ساده، می‌تواند تابعی باشد که در خود دو المان نگه می‌دارد. </a:t>
            </a:r>
          </a:p>
          <a:p>
            <a:pPr algn="just" rtl="1">
              <a:buFont typeface="Wingdings" panose="05000000000000000000" pitchFamily="2" charset="2"/>
              <a:buChar char="ü"/>
            </a:pPr>
            <a:r>
              <a:rPr lang="fa-IR" sz="1600" dirty="0">
                <a:latin typeface="Dana" panose="020B0604020202020204" charset="-78"/>
                <a:cs typeface="Dana" panose="020B0604020202020204" charset="-78"/>
              </a:rPr>
              <a:t> یکی تعداد بارهایی که اجرا شده (در این‌جا، </a:t>
            </a:r>
            <a:r>
              <a:rPr lang="en-US" sz="1600" dirty="0">
                <a:latin typeface="Dana" panose="020B0604020202020204" charset="-78"/>
                <a:cs typeface="Dana" panose="020B0604020202020204" charset="-78"/>
              </a:rPr>
              <a:t>n</a:t>
            </a:r>
            <a:r>
              <a:rPr lang="fa-IR" sz="1600" dirty="0">
                <a:latin typeface="Dana" panose="020B0604020202020204" charset="-78"/>
                <a:cs typeface="Dana" panose="020B0604020202020204" charset="-78"/>
              </a:rPr>
              <a:t>) است.</a:t>
            </a:r>
          </a:p>
          <a:p>
            <a:pPr algn="just" rtl="1">
              <a:buFont typeface="Wingdings" panose="05000000000000000000" pitchFamily="2" charset="2"/>
              <a:buChar char="ü"/>
            </a:pPr>
            <a:r>
              <a:rPr lang="fa-IR" sz="1600" dirty="0">
                <a:latin typeface="Dana" panose="020B0604020202020204" charset="-78"/>
                <a:cs typeface="Dana" panose="020B0604020202020204" charset="-78"/>
              </a:rPr>
              <a:t>دیگری یک سری نامتناهی از اعداد از پیش‌تعیین‌شده (در این‌جا، </a:t>
            </a:r>
            <a:r>
              <a:rPr lang="en-US" sz="1600" dirty="0">
                <a:latin typeface="Dana" panose="020B0604020202020204" charset="-78"/>
                <a:cs typeface="Dana" panose="020B0604020202020204" charset="-78"/>
              </a:rPr>
              <a:t>S</a:t>
            </a:r>
            <a:r>
              <a:rPr lang="fa-IR" sz="1600" dirty="0">
                <a:latin typeface="Dana" panose="020B0604020202020204" charset="-78"/>
                <a:cs typeface="Dana" panose="020B0604020202020204" charset="-78"/>
              </a:rPr>
              <a:t>).</a:t>
            </a:r>
          </a:p>
        </p:txBody>
      </p:sp>
      <p:sp>
        <p:nvSpPr>
          <p:cNvPr id="4" name="Text Placeholder 2"/>
          <p:cNvSpPr txBox="1">
            <a:spLocks/>
          </p:cNvSpPr>
          <p:nvPr/>
        </p:nvSpPr>
        <p:spPr>
          <a:xfrm>
            <a:off x="6601838" y="1285526"/>
            <a:ext cx="254216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800" dirty="0">
                <a:solidFill>
                  <a:srgbClr val="0E2A47"/>
                </a:solidFill>
                <a:latin typeface="Dana" panose="020B0604020202020204" charset="-78"/>
                <a:cs typeface="Dana" panose="020B0604020202020204" charset="-78"/>
              </a:rPr>
              <a:t>از دبیرستان </a:t>
            </a:r>
            <a:r>
              <a:rPr lang="fa-IR" sz="1800" b="1" dirty="0">
                <a:solidFill>
                  <a:srgbClr val="0E2A47"/>
                </a:solidFill>
                <a:latin typeface="Dana" panose="020B0604020202020204" charset="-78"/>
                <a:cs typeface="Dana" panose="020B0604020202020204" charset="-78"/>
              </a:rPr>
              <a:t>سری‌ها</a:t>
            </a:r>
            <a:r>
              <a:rPr lang="fa-IR" sz="1800" dirty="0">
                <a:solidFill>
                  <a:srgbClr val="0E2A47"/>
                </a:solidFill>
                <a:latin typeface="Dana" panose="020B0604020202020204" charset="-78"/>
                <a:cs typeface="Dana" panose="020B0604020202020204" charset="-78"/>
              </a:rPr>
              <a:t>ی حسابی و هندسی را به خاطر دارید. یک سری اعدادِ شبه‌رندوم، یعنی </a:t>
            </a:r>
            <a:r>
              <a:rPr lang="fa-IR" sz="1800" b="1" dirty="0">
                <a:solidFill>
                  <a:srgbClr val="0E2A47"/>
                </a:solidFill>
                <a:latin typeface="Dana" panose="020B0604020202020204" charset="-78"/>
                <a:cs typeface="Dana" panose="020B0604020202020204" charset="-78"/>
              </a:rPr>
              <a:t>سری اعدادی</a:t>
            </a:r>
            <a:r>
              <a:rPr lang="fa-IR" sz="1800" dirty="0">
                <a:solidFill>
                  <a:srgbClr val="0E2A47"/>
                </a:solidFill>
                <a:latin typeface="Dana" panose="020B0604020202020204" charset="-78"/>
                <a:cs typeface="Dana" panose="020B0604020202020204" charset="-78"/>
              </a:rPr>
              <a:t> که در نگاه اول، کاملا رندوم و بدون هیچ الگوی خاصی به نظر می‌آیند، اما کاملا قطعی هستند و پروسه‌ی تولید آن‌ها کاملا تکرارپذیر است.</a:t>
            </a:r>
            <a:endParaRPr lang="fa-IR" sz="1800" baseline="-25000" dirty="0">
              <a:solidFill>
                <a:srgbClr val="0E2A47"/>
              </a:solidFill>
              <a:latin typeface="Dana" panose="020B0604020202020204" charset="-78"/>
              <a:cs typeface="Dana" panose="020B0604020202020204" charset="-78"/>
            </a:endParaRPr>
          </a:p>
        </p:txBody>
      </p:sp>
    </p:spTree>
    <p:extLst>
      <p:ext uri="{BB962C8B-B14F-4D97-AF65-F5344CB8AC3E}">
        <p14:creationId xmlns:p14="http://schemas.microsoft.com/office/powerpoint/2010/main" val="15505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 (ادامه)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30" y="1415143"/>
            <a:ext cx="6170848" cy="3479407"/>
          </a:xfrm>
        </p:spPr>
        <p:txBody>
          <a:bodyPr/>
          <a:lstStyle/>
          <a:p>
            <a:pPr marL="177800" indent="0" algn="just" rtl="1">
              <a:buNone/>
            </a:pPr>
            <a:r>
              <a:rPr lang="fa-IR" sz="1600" dirty="0">
                <a:latin typeface="Dana" panose="020B0604020202020204" charset="-78"/>
                <a:cs typeface="Dana" panose="020B0604020202020204" charset="-78"/>
              </a:rPr>
              <a:t>این تابع با هربار اجرا شدن، یک واحد به عدد</a:t>
            </a:r>
            <a:r>
              <a:rPr lang="en-US" sz="1600" dirty="0">
                <a:latin typeface="Dana" panose="020B0604020202020204" charset="-78"/>
                <a:cs typeface="Dana" panose="020B0604020202020204" charset="-78"/>
              </a:rPr>
              <a:t>n </a:t>
            </a:r>
            <a:r>
              <a:rPr lang="fa-IR" sz="1600" dirty="0">
                <a:latin typeface="Dana" panose="020B0604020202020204" charset="-78"/>
                <a:cs typeface="Dana" panose="020B0604020202020204" charset="-78"/>
              </a:rPr>
              <a:t> خود اضافه می‌کند و سپس </a:t>
            </a:r>
            <a:r>
              <a:rPr lang="en-US" sz="1600" dirty="0">
                <a:latin typeface="Dana" panose="020B0604020202020204" charset="-78"/>
                <a:cs typeface="Dana" panose="020B0604020202020204" charset="-78"/>
              </a:rPr>
              <a:t>n</a:t>
            </a:r>
            <a:r>
              <a:rPr lang="fa-IR" sz="1600" dirty="0">
                <a:latin typeface="Dana" panose="020B0604020202020204" charset="-78"/>
                <a:cs typeface="Dana" panose="020B0604020202020204" charset="-78"/>
              </a:rPr>
              <a:t>امین عدد موجود در</a:t>
            </a:r>
            <a:r>
              <a:rPr lang="en-US" sz="1600" dirty="0">
                <a:latin typeface="Dana" panose="020B0604020202020204" charset="-78"/>
                <a:cs typeface="Dana" panose="020B0604020202020204" charset="-78"/>
              </a:rPr>
              <a:t>S </a:t>
            </a:r>
            <a:r>
              <a:rPr lang="fa-IR" sz="1600" dirty="0">
                <a:latin typeface="Dana" panose="020B0604020202020204" charset="-78"/>
                <a:cs typeface="Dana" panose="020B0604020202020204" charset="-78"/>
              </a:rPr>
              <a:t> را به عنوان خروجی برمی‌گرداند. این تابع شبه‌رندوم است، چراکه با وجود بی‌ارتباط بودن ظاهری خروجی‌های آن نسبت به هم، اگر بتوانیم بعد از چندبار اجرای آن،</a:t>
            </a:r>
            <a:r>
              <a:rPr lang="en-US" sz="1600" dirty="0">
                <a:latin typeface="Dana" panose="020B0604020202020204" charset="-78"/>
                <a:cs typeface="Dana" panose="020B0604020202020204" charset="-78"/>
              </a:rPr>
              <a:t>n </a:t>
            </a:r>
            <a:r>
              <a:rPr lang="fa-IR" sz="1600" dirty="0">
                <a:latin typeface="Dana" panose="020B0604020202020204" charset="-78"/>
                <a:cs typeface="Dana" panose="020B0604020202020204" charset="-78"/>
              </a:rPr>
              <a:t> را به حالت اولیه‌ی خود برگردانیم، باز با همان سری قبلی مواجه خواهیم شد (که در اعدادی که واقعا رندوم باشند چنین اتفاقی نخواهد افتاد).</a:t>
            </a:r>
          </a:p>
          <a:p>
            <a:pPr marL="177800" indent="0" algn="just" rtl="1">
              <a:buNone/>
            </a:pPr>
            <a:endParaRPr lang="en-US" sz="1600" dirty="0">
              <a:latin typeface="Dana" panose="020B0604020202020204" charset="-78"/>
              <a:cs typeface="Dana" panose="020B0604020202020204" charset="-78"/>
            </a:endParaRPr>
          </a:p>
          <a:p>
            <a:pPr marL="177800" indent="0" algn="just" rtl="1">
              <a:buNone/>
            </a:pPr>
            <a:r>
              <a:rPr lang="fa-IR" sz="1600" dirty="0">
                <a:latin typeface="Dana" panose="020B0604020202020204" charset="-78"/>
                <a:cs typeface="Dana" panose="020B0604020202020204" charset="-78"/>
              </a:rPr>
              <a:t>لازم به ذکر است که با استفاده از برخی سایت‌ها در اینترنت، می‌توان اعداد رندوم واقعی تولید کرد که این اعداد از وقایع طبیعی استخراج می‌شوند. (مثلا سایت</a:t>
            </a:r>
            <a:r>
              <a:rPr lang="en-US" sz="1600" dirty="0">
                <a:latin typeface="Dana" panose="020B0604020202020204" charset="-78"/>
                <a:cs typeface="Dana" panose="020B0604020202020204" charset="-78"/>
              </a:rPr>
              <a:t>random.org </a:t>
            </a:r>
            <a:r>
              <a:rPr lang="fa-IR" sz="1600" dirty="0">
                <a:latin typeface="Dana" panose="020B0604020202020204" charset="-78"/>
                <a:cs typeface="Dana" panose="020B0604020202020204" charset="-78"/>
              </a:rPr>
              <a:t> این اعداد را با استفاده از میزان نویزهای موجود از اتمسفر زمین استخراج می‌کند.)</a:t>
            </a:r>
            <a:endParaRPr lang="en-US" sz="1600" dirty="0">
              <a:latin typeface="Dana" panose="020B0604020202020204" charset="-78"/>
              <a:cs typeface="Dana" panose="020B0604020202020204" charset="-78"/>
            </a:endParaRPr>
          </a:p>
        </p:txBody>
      </p:sp>
      <p:sp>
        <p:nvSpPr>
          <p:cNvPr id="5" name="TextBox 4">
            <a:extLst>
              <a:ext uri="{FF2B5EF4-FFF2-40B4-BE49-F238E27FC236}">
                <a16:creationId xmlns:a16="http://schemas.microsoft.com/office/drawing/2014/main" id="{73BE17AA-C7B3-4288-B738-634366D4285F}"/>
              </a:ext>
            </a:extLst>
          </p:cNvPr>
          <p:cNvSpPr txBox="1"/>
          <p:nvPr/>
        </p:nvSpPr>
        <p:spPr>
          <a:xfrm>
            <a:off x="6841417" y="2448140"/>
            <a:ext cx="2302583" cy="923330"/>
          </a:xfrm>
          <a:prstGeom prst="rect">
            <a:avLst/>
          </a:prstGeom>
          <a:noFill/>
        </p:spPr>
        <p:txBody>
          <a:bodyPr wrap="square" rtlCol="0">
            <a:spAutoFit/>
          </a:bodyPr>
          <a:lstStyle/>
          <a:p>
            <a:pPr>
              <a:lnSpc>
                <a:spcPct val="150000"/>
              </a:lnSpc>
            </a:pPr>
            <a:r>
              <a:rPr lang="en-US" sz="1800" u="sng" dirty="0">
                <a:solidFill>
                  <a:srgbClr val="0E2A47"/>
                </a:solidFill>
                <a:latin typeface="Dana" panose="00000500000000000000" pitchFamily="2" charset="-78"/>
                <a:ea typeface="Roboto Black"/>
                <a:cs typeface="Dana" panose="00000500000000000000" pitchFamily="2" charset="-78"/>
              </a:rPr>
              <a:t>https://</a:t>
            </a:r>
            <a:r>
              <a:rPr lang="en-US" sz="1800" u="sng" dirty="0" smtClean="0">
                <a:solidFill>
                  <a:srgbClr val="0E2A47"/>
                </a:solidFill>
                <a:latin typeface="Dana" panose="00000500000000000000" pitchFamily="2" charset="-78"/>
                <a:ea typeface="Roboto Black"/>
                <a:cs typeface="Dana" panose="00000500000000000000" pitchFamily="2" charset="-78"/>
              </a:rPr>
              <a:t>b2n.ir/739146</a:t>
            </a:r>
          </a:p>
          <a:p>
            <a:pPr>
              <a:lnSpc>
                <a:spcPct val="150000"/>
              </a:lnSpc>
            </a:pPr>
            <a:endParaRPr lang="en-US" sz="1800" u="sng" dirty="0">
              <a:solidFill>
                <a:srgbClr val="0E2A47"/>
              </a:solidFill>
              <a:latin typeface="Dana" panose="00000500000000000000" pitchFamily="2" charset="-78"/>
              <a:ea typeface="Roboto Black"/>
              <a:cs typeface="Dana" panose="00000500000000000000" pitchFamily="2" charset="-78"/>
            </a:endParaRPr>
          </a:p>
        </p:txBody>
      </p:sp>
      <p:sp>
        <p:nvSpPr>
          <p:cNvPr id="6" name="Google Shape;8651;p54"/>
          <p:cNvSpPr/>
          <p:nvPr/>
        </p:nvSpPr>
        <p:spPr>
          <a:xfrm>
            <a:off x="6519385" y="2605484"/>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2"/>
          <p:cNvSpPr txBox="1">
            <a:spLocks/>
          </p:cNvSpPr>
          <p:nvPr/>
        </p:nvSpPr>
        <p:spPr>
          <a:xfrm>
            <a:off x="6462678" y="1348849"/>
            <a:ext cx="2681322" cy="125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برای دیدن لیستی از توابع شبه‌رندوم به لینک زیر مراجعه کنید.</a:t>
            </a:r>
            <a:endParaRPr lang="fa-IR" sz="1800" baseline="-25000" dirty="0">
              <a:solidFill>
                <a:srgbClr val="0E2A47"/>
              </a:solidFill>
              <a:latin typeface="Dana" panose="020B0604020202020204" charset="-78"/>
              <a:cs typeface="Dana" panose="020B0604020202020204" charset="-78"/>
            </a:endParaRPr>
          </a:p>
        </p:txBody>
      </p:sp>
      <p:sp>
        <p:nvSpPr>
          <p:cNvPr id="9" name="Google Shape;8651;p54"/>
          <p:cNvSpPr/>
          <p:nvPr/>
        </p:nvSpPr>
        <p:spPr>
          <a:xfrm>
            <a:off x="6519385" y="4045072"/>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73BE17AA-C7B3-4288-B738-634366D4285F}"/>
              </a:ext>
            </a:extLst>
          </p:cNvPr>
          <p:cNvSpPr txBox="1"/>
          <p:nvPr/>
        </p:nvSpPr>
        <p:spPr>
          <a:xfrm>
            <a:off x="6841417" y="3953662"/>
            <a:ext cx="2302583" cy="415498"/>
          </a:xfrm>
          <a:prstGeom prst="rect">
            <a:avLst/>
          </a:prstGeom>
          <a:noFill/>
        </p:spPr>
        <p:txBody>
          <a:bodyPr wrap="square" rtlCol="0">
            <a:spAutoFit/>
          </a:bodyPr>
          <a:lstStyle/>
          <a:p>
            <a:pPr>
              <a:lnSpc>
                <a:spcPct val="150000"/>
              </a:lnSpc>
            </a:pPr>
            <a:r>
              <a:rPr lang="en-US" u="sng" dirty="0">
                <a:solidFill>
                  <a:srgbClr val="0E2A47"/>
                </a:solidFill>
                <a:latin typeface="Dana" panose="00000500000000000000" pitchFamily="2" charset="-78"/>
                <a:ea typeface="Roboto Black"/>
                <a:cs typeface="Dana" panose="00000500000000000000" pitchFamily="2" charset="-78"/>
              </a:rPr>
              <a:t>https://www.random.org/</a:t>
            </a:r>
          </a:p>
        </p:txBody>
      </p:sp>
    </p:spTree>
    <p:extLst>
      <p:ext uri="{BB962C8B-B14F-4D97-AF65-F5344CB8AC3E}">
        <p14:creationId xmlns:p14="http://schemas.microsoft.com/office/powerpoint/2010/main" val="394898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61893" y="379309"/>
            <a:ext cx="7739128" cy="1979428"/>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تا الان متوجه شدیم که اعداد تولید شده به هیچ عنوان تصادفی نیستند و به کمک برخی توابع و فرمول‌های ریاضی تولید می‌شوند. حال لازم است تا با مفهومی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آشنا شوید.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می‌توان گفت</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نقطه‌ی شروع تابع تولید عدد رندوم است. بدیهی‌ است در صورتی که این مقدار تغییر نکند، تابع همواره رشته‌ای از اعداد ثابت تولید می‌کند و دیگر تصادفی 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تکه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531742" y="4097782"/>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14</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3169471"/>
            <a:ext cx="7739128" cy="135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می‌بینید که در هر بار اجرای این شبه کد، ۵ عدد ثابت تولید می‌شوند.</a:t>
            </a:r>
          </a:p>
          <a:p>
            <a:pPr rtl="1">
              <a:lnSpc>
                <a:spcPct val="150000"/>
              </a:lnSpc>
            </a:pPr>
            <a:r>
              <a:rPr lang="fa-IR" sz="1600" dirty="0">
                <a:solidFill>
                  <a:schemeClr val="bg1"/>
                </a:solidFill>
                <a:latin typeface="Dana" panose="00000500000000000000" pitchFamily="2" charset="-78"/>
                <a:cs typeface="Dana" panose="00000500000000000000" pitchFamily="2" charset="-78"/>
              </a:rPr>
              <a:t>دلیل آن هم واضح است، ما هیچ‌گاه</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را تغییر ندادیم.</a:t>
            </a:r>
          </a:p>
          <a:p>
            <a:pPr rtl="1">
              <a:lnSpc>
                <a:spcPct val="150000"/>
              </a:lnSpc>
            </a:pPr>
            <a:r>
              <a:rPr lang="fa-IR" sz="1600" dirty="0">
                <a:solidFill>
                  <a:schemeClr val="bg1"/>
                </a:solidFill>
                <a:latin typeface="Dana" panose="00000500000000000000" pitchFamily="2" charset="-78"/>
                <a:cs typeface="Dana" panose="00000500000000000000" pitchFamily="2" charset="-78"/>
              </a:rPr>
              <a:t>برای تغییر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چه باید کرد؟</a:t>
            </a:r>
          </a:p>
        </p:txBody>
      </p:sp>
      <p:grpSp>
        <p:nvGrpSpPr>
          <p:cNvPr id="26" name="Google Shape;4800;p45"/>
          <p:cNvGrpSpPr/>
          <p:nvPr/>
        </p:nvGrpSpPr>
        <p:grpSpPr>
          <a:xfrm>
            <a:off x="8501021" y="1255073"/>
            <a:ext cx="350734" cy="357171"/>
            <a:chOff x="1492675" y="4992125"/>
            <a:chExt cx="481825" cy="481825"/>
          </a:xfrm>
        </p:grpSpPr>
        <p:sp>
          <p:nvSpPr>
            <p:cNvPr id="2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8830;p54"/>
          <p:cNvGrpSpPr/>
          <p:nvPr/>
        </p:nvGrpSpPr>
        <p:grpSpPr>
          <a:xfrm>
            <a:off x="8531742" y="2004185"/>
            <a:ext cx="318930" cy="303359"/>
            <a:chOff x="-6690625" y="3631325"/>
            <a:chExt cx="307225" cy="292225"/>
          </a:xfrm>
        </p:grpSpPr>
        <p:sp>
          <p:nvSpPr>
            <p:cNvPr id="3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2307544"/>
            <a:ext cx="4572000" cy="830997"/>
          </a:xfrm>
          <a:prstGeom prst="rect">
            <a:avLst/>
          </a:prstGeom>
        </p:spPr>
        <p:txBody>
          <a:bodyPr>
            <a:spAutoFit/>
          </a:bodyPr>
          <a:lstStyle/>
          <a:p>
            <a:r>
              <a:rPr lang="nn-NO" sz="1600" dirty="0">
                <a:solidFill>
                  <a:srgbClr val="0070C0"/>
                </a:solidFill>
                <a:latin typeface="Consolas" panose="020B0609020204030204" pitchFamily="49" charset="0"/>
              </a:rPr>
              <a:t>for</a:t>
            </a:r>
            <a:r>
              <a:rPr lang="nn-NO" sz="1600" dirty="0">
                <a:solidFill>
                  <a:srgbClr val="BBBBBB"/>
                </a:solidFill>
                <a:latin typeface="Consolas" panose="020B0609020204030204" pitchFamily="49" charset="0"/>
              </a:rPr>
              <a:t>(</a:t>
            </a:r>
            <a:r>
              <a:rPr lang="nn-NO" sz="1600" i="1" dirty="0">
                <a:solidFill>
                  <a:srgbClr val="9966B8"/>
                </a:solidFill>
                <a:latin typeface="Consolas" panose="020B0609020204030204" pitchFamily="49" charset="0"/>
              </a:rPr>
              <a:t>int</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&lt;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5</a:t>
            </a:r>
            <a:r>
              <a:rPr lang="nn-NO" sz="1600" dirty="0">
                <a:solidFill>
                  <a:srgbClr val="BBBBBB"/>
                </a:solidFill>
                <a:latin typeface="Consolas" panose="020B0609020204030204" pitchFamily="49" charset="0"/>
              </a:rPr>
              <a:t>; i</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a:t>
            </a:r>
          </a:p>
          <a:p>
            <a:r>
              <a:rPr lang="nn-NO" sz="1600" dirty="0">
                <a:solidFill>
                  <a:srgbClr val="DDBB88"/>
                </a:solidFill>
                <a:latin typeface="Consolas" panose="020B0609020204030204" pitchFamily="49" charset="0"/>
              </a:rPr>
              <a:t>    printf</a:t>
            </a:r>
            <a:r>
              <a:rPr lang="nn-NO" sz="1600" dirty="0">
                <a:solidFill>
                  <a:srgbClr val="BBBBBB"/>
                </a:solidFill>
                <a:latin typeface="Consolas" panose="020B0609020204030204" pitchFamily="49" charset="0"/>
              </a:rPr>
              <a:t>(</a:t>
            </a:r>
            <a:r>
              <a:rPr lang="nn-NO" sz="1600" dirty="0">
                <a:solidFill>
                  <a:srgbClr val="22AA44"/>
                </a:solidFill>
                <a:latin typeface="Consolas" panose="020B0609020204030204" pitchFamily="49" charset="0"/>
              </a:rPr>
              <a:t>"</a:t>
            </a:r>
            <a:r>
              <a:rPr lang="nn-NO" sz="1600" dirty="0">
                <a:solidFill>
                  <a:srgbClr val="F280D0"/>
                </a:solidFill>
                <a:latin typeface="Consolas" panose="020B0609020204030204" pitchFamily="49" charset="0"/>
              </a:rPr>
              <a:t>%d</a:t>
            </a:r>
            <a:r>
              <a:rPr lang="nn-NO" sz="1600" dirty="0">
                <a:solidFill>
                  <a:srgbClr val="22AA44"/>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DDBB88"/>
                </a:solidFill>
                <a:latin typeface="Consolas" panose="020B0609020204030204" pitchFamily="49" charset="0"/>
              </a:rPr>
              <a:t>rand</a:t>
            </a:r>
            <a:r>
              <a:rPr lang="nn-NO" sz="1600" dirty="0">
                <a:solidFill>
                  <a:srgbClr val="BBBBBB"/>
                </a:solidFill>
                <a:latin typeface="Consolas" panose="020B0609020204030204" pitchFamily="49" charset="0"/>
              </a:rPr>
              <a:t>());</a:t>
            </a:r>
          </a:p>
          <a:p>
            <a:r>
              <a:rPr lang="nn-NO" sz="1600" dirty="0">
                <a:solidFill>
                  <a:srgbClr val="0070C0"/>
                </a:solidFill>
                <a:latin typeface="Consolas" panose="020B0609020204030204" pitchFamily="49" charset="0"/>
              </a:rPr>
              <a:t>return</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45948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23080"/>
            <a:ext cx="7779829" cy="3984952"/>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مرحله تابع</a:t>
            </a:r>
            <a:r>
              <a:rPr lang="en-US" sz="1600" b="0" i="0" u="none" strike="noStrike" dirty="0" err="1">
                <a:solidFill>
                  <a:schemeClr val="accent6"/>
                </a:solidFill>
                <a:effectLst/>
                <a:latin typeface="Dana" panose="00000500000000000000" pitchFamily="2" charset="-78"/>
                <a:cs typeface="Dana" panose="00000500000000000000" pitchFamily="2" charset="-78"/>
              </a:rPr>
              <a:t>srand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کمک ما می‌آید. این تابع خروجی ندارد و کاربرد آن تنها این است که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را برای تابع</a:t>
            </a:r>
            <a:r>
              <a:rPr lang="en-US" sz="1600" b="0" i="0" u="none" strike="noStrike" dirty="0">
                <a:solidFill>
                  <a:schemeClr val="accent6"/>
                </a:solidFill>
                <a:effectLst/>
                <a:latin typeface="Dana" panose="00000500000000000000" pitchFamily="2" charset="-78"/>
                <a:cs typeface="Dana" panose="00000500000000000000" pitchFamily="2" charset="-78"/>
              </a:rPr>
              <a:t>rand </a:t>
            </a:r>
            <a:r>
              <a:rPr lang="fa-IR" sz="1600" b="0" i="0" u="none" strike="noStrike" dirty="0">
                <a:solidFill>
                  <a:schemeClr val="bg1"/>
                </a:solidFill>
                <a:effectLst/>
                <a:latin typeface="Dana" panose="00000500000000000000" pitchFamily="2" charset="-78"/>
                <a:cs typeface="Dana" panose="00000500000000000000" pitchFamily="2" charset="-78"/>
              </a:rPr>
              <a:t> مشخص می‌کند. به این شکل که ورودی آن یک عدد صحیح است که به عنوان</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تابع</a:t>
            </a:r>
            <a:r>
              <a:rPr lang="en-US" sz="1600" b="0" i="0" u="none" strike="noStrike" dirty="0">
                <a:solidFill>
                  <a:schemeClr val="accent6"/>
                </a:solidFill>
                <a:effectLst/>
                <a:latin typeface="Dana" panose="00000500000000000000" pitchFamily="2" charset="-78"/>
                <a:cs typeface="Dana" panose="00000500000000000000" pitchFamily="2" charset="-78"/>
              </a:rPr>
              <a:t>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انتخاب می‌شود. (در حالت قبلی که از این تابع استفاده نکردیم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شکل پیش‌فرض </a:t>
            </a:r>
            <a:r>
              <a:rPr lang="fa-IR" sz="1600" b="0" i="0" u="none" strike="noStrike" dirty="0">
                <a:solidFill>
                  <a:schemeClr val="accent6"/>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قرار گرفت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استفاده از این تابع هم چالش‌هایی وجود دارد، زیرا ما نیاز داریم برای این‌که عددمان هر بار تصادفی باشد،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در هر بار اجرا تفاوت کند و ثابت نباشد. به نظر شما چگونه می‌توان این مشکل را حل کرد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چه چیزی را می‌توان به عنوان هسته یا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fa-IR" sz="1600" b="0" i="0" u="none" strike="noStrike" dirty="0">
                <a:solidFill>
                  <a:schemeClr val="bg1"/>
                </a:solidFill>
                <a:effectLst/>
                <a:latin typeface="Dana" panose="00000500000000000000" pitchFamily="2" charset="-78"/>
                <a:cs typeface="Dana" panose="00000500000000000000" pitchFamily="2" charset="-78"/>
              </a:rPr>
              <a:t> رندوم انتخاب کرد که مدام در حال تغییر باشد و خروجی ثابت ایجاد نکند؟</a:t>
            </a:r>
          </a:p>
        </p:txBody>
      </p:sp>
      <p:grpSp>
        <p:nvGrpSpPr>
          <p:cNvPr id="10" name="Google Shape;4800;p45"/>
          <p:cNvGrpSpPr/>
          <p:nvPr/>
        </p:nvGrpSpPr>
        <p:grpSpPr>
          <a:xfrm>
            <a:off x="8483099" y="76976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89277" y="2282127"/>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15</a:t>
            </a:fld>
            <a:endParaRPr lang="en-US" dirty="0"/>
          </a:p>
        </p:txBody>
      </p:sp>
      <p:grpSp>
        <p:nvGrpSpPr>
          <p:cNvPr id="25" name="Google Shape;7365;p50"/>
          <p:cNvGrpSpPr/>
          <p:nvPr/>
        </p:nvGrpSpPr>
        <p:grpSpPr>
          <a:xfrm>
            <a:off x="8478692" y="3374135"/>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124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204866"/>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راه‌حل‌های اصلی این است که از تابع</a:t>
            </a:r>
            <a:r>
              <a:rPr lang="en-US" sz="1600" b="0" i="0" u="none" strike="noStrike" dirty="0">
                <a:solidFill>
                  <a:schemeClr val="accent6"/>
                </a:solidFill>
                <a:effectLst/>
                <a:latin typeface="Dana" panose="00000500000000000000" pitchFamily="2" charset="-78"/>
                <a:cs typeface="Dana" panose="00000500000000000000" pitchFamily="2" charset="-78"/>
              </a:rPr>
              <a:t>time</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استفاده کنیم، زیرا این تابع هربار بر اساس زمانِ سیستم عدد مختلفی را به عنوان خروجی برمی‌گرداند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16</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698863" y="2423737"/>
            <a:ext cx="7799206" cy="1940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برخلاف دفعه‌ی قبل بعد از هر بار اجرای برنامه، خروجی متفاوتی را مشاهده می‌کنیم که دلیل آن تغییر مقدار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به خاطر داشته باشید که برای درست کار کردن تابع رندوم، باید تنها یک بار به آن</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ای  اختصاص دهید. در غیر این صورت نمی‌توان تضمین کرد که برای عدد رندوم تولید شده، احتمال آمدن عدد</a:t>
            </a:r>
            <a:r>
              <a:rPr lang="en-US" sz="1600" dirty="0">
                <a:solidFill>
                  <a:schemeClr val="bg1"/>
                </a:solidFill>
                <a:latin typeface="Dana" panose="00000500000000000000" pitchFamily="2" charset="-78"/>
                <a:cs typeface="Dana" panose="00000500000000000000" pitchFamily="2" charset="-78"/>
              </a:rPr>
              <a:t>x </a:t>
            </a:r>
            <a:r>
              <a:rPr lang="fa-IR" sz="1600" dirty="0">
                <a:solidFill>
                  <a:schemeClr val="bg1"/>
                </a:solidFill>
                <a:latin typeface="Dana" panose="00000500000000000000" pitchFamily="2" charset="-78"/>
                <a:cs typeface="Dana" panose="00000500000000000000" pitchFamily="2" charset="-78"/>
              </a:rPr>
              <a:t> با عدد</a:t>
            </a:r>
            <a:r>
              <a:rPr lang="en-US" sz="1600" dirty="0">
                <a:solidFill>
                  <a:schemeClr val="bg1"/>
                </a:solidFill>
                <a:latin typeface="Dana" panose="00000500000000000000" pitchFamily="2" charset="-78"/>
                <a:cs typeface="Dana" panose="00000500000000000000" pitchFamily="2" charset="-78"/>
              </a:rPr>
              <a:t>y </a:t>
            </a:r>
            <a:r>
              <a:rPr lang="fa-IR" sz="1600" dirty="0">
                <a:solidFill>
                  <a:schemeClr val="bg1"/>
                </a:solidFill>
                <a:latin typeface="Dana" panose="00000500000000000000" pitchFamily="2" charset="-78"/>
                <a:cs typeface="Dana" panose="00000500000000000000" pitchFamily="2" charset="-78"/>
              </a:rPr>
              <a:t> برابر باشد.</a:t>
            </a:r>
          </a:p>
        </p:txBody>
      </p:sp>
      <p:grpSp>
        <p:nvGrpSpPr>
          <p:cNvPr id="26" name="Google Shape;8830;p54"/>
          <p:cNvGrpSpPr/>
          <p:nvPr/>
        </p:nvGrpSpPr>
        <p:grpSpPr>
          <a:xfrm>
            <a:off x="8531742" y="1280816"/>
            <a:ext cx="318930" cy="303359"/>
            <a:chOff x="-6690625" y="3631325"/>
            <a:chExt cx="307225" cy="292225"/>
          </a:xfrm>
        </p:grpSpPr>
        <p:sp>
          <p:nvSpPr>
            <p:cNvPr id="27"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1461877"/>
            <a:ext cx="4572000" cy="830997"/>
          </a:xfrm>
          <a:prstGeom prst="rect">
            <a:avLst/>
          </a:prstGeom>
        </p:spPr>
        <p:txBody>
          <a:bodyPr>
            <a:spAutoFit/>
          </a:bodyPr>
          <a:lstStyle/>
          <a:p>
            <a:r>
              <a:rPr lang="en-US" sz="1600" dirty="0" err="1">
                <a:solidFill>
                  <a:srgbClr val="DDBB88"/>
                </a:solidFill>
                <a:latin typeface="Consolas" panose="020B0609020204030204" pitchFamily="49" charset="0"/>
              </a:rPr>
              <a:t>srand</a:t>
            </a:r>
            <a:r>
              <a:rPr lang="en-US" sz="1600" dirty="0">
                <a:solidFill>
                  <a:srgbClr val="BBBBBB"/>
                </a:solidFill>
                <a:latin typeface="Consolas" panose="020B0609020204030204" pitchFamily="49" charset="0"/>
              </a:rPr>
              <a:t>(</a:t>
            </a:r>
            <a:r>
              <a:rPr lang="en-US" sz="1600" dirty="0">
                <a:solidFill>
                  <a:srgbClr val="DDBB88"/>
                </a:solidFill>
                <a:latin typeface="Consolas" panose="020B0609020204030204" pitchFamily="49" charset="0"/>
              </a:rPr>
              <a:t>time</a:t>
            </a:r>
            <a:r>
              <a:rPr lang="en-US" sz="1600" dirty="0">
                <a:solidFill>
                  <a:srgbClr val="BBBBBB"/>
                </a:solidFill>
                <a:latin typeface="Consolas" panose="020B0609020204030204" pitchFamily="49" charset="0"/>
              </a:rPr>
              <a:t>(</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0070C0"/>
                </a:solidFill>
                <a:latin typeface="Consolas" panose="020B0609020204030204" pitchFamily="49" charset="0"/>
              </a:rPr>
              <a:t>for</a:t>
            </a:r>
            <a:r>
              <a:rPr lang="en-US" sz="1600" dirty="0">
                <a:solidFill>
                  <a:srgbClr val="BBBBBB"/>
                </a:solidFill>
                <a:latin typeface="Consolas" panose="020B0609020204030204" pitchFamily="49" charset="0"/>
              </a:rPr>
              <a:t>(</a:t>
            </a:r>
            <a:r>
              <a:rPr lang="en-US" sz="1600" i="1" dirty="0" err="1">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5</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DDBB88"/>
                </a:solidFill>
                <a:latin typeface="Consolas" panose="020B0609020204030204" pitchFamily="49" charset="0"/>
              </a:rPr>
              <a:t>    </a:t>
            </a:r>
            <a:r>
              <a:rPr lang="en-US" sz="1600" dirty="0" err="1">
                <a:solidFill>
                  <a:srgbClr val="DDBB8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rand</a:t>
            </a:r>
            <a:r>
              <a:rPr lang="en-US" sz="1600" dirty="0">
                <a:solidFill>
                  <a:srgbClr val="BBBBBB"/>
                </a:solidFill>
                <a:latin typeface="Consolas" panose="020B0609020204030204" pitchFamily="49" charset="0"/>
              </a:rPr>
              <a:t>());</a:t>
            </a:r>
          </a:p>
        </p:txBody>
      </p:sp>
      <p:grpSp>
        <p:nvGrpSpPr>
          <p:cNvPr id="32" name="Google Shape;4800;p45"/>
          <p:cNvGrpSpPr/>
          <p:nvPr/>
        </p:nvGrpSpPr>
        <p:grpSpPr>
          <a:xfrm>
            <a:off x="8498069" y="2588428"/>
            <a:ext cx="350734" cy="357171"/>
            <a:chOff x="1492675" y="4992125"/>
            <a:chExt cx="481825" cy="481825"/>
          </a:xfrm>
        </p:grpSpPr>
        <p:sp>
          <p:nvSpPr>
            <p:cNvPr id="3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92;p45"/>
          <p:cNvGrpSpPr/>
          <p:nvPr/>
        </p:nvGrpSpPr>
        <p:grpSpPr>
          <a:xfrm>
            <a:off x="8479502" y="3282766"/>
            <a:ext cx="375611" cy="332096"/>
            <a:chOff x="6218300" y="4416175"/>
            <a:chExt cx="516000" cy="448000"/>
          </a:xfrm>
        </p:grpSpPr>
        <p:sp>
          <p:nvSpPr>
            <p:cNvPr id="36" name="Google Shape;4793;p45"/>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94;p45"/>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95;p45"/>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4313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17</a:t>
            </a:fld>
            <a:endParaRPr lang="en-US" dirty="0"/>
          </a:p>
        </p:txBody>
      </p:sp>
      <p:sp>
        <p:nvSpPr>
          <p:cNvPr id="3" name="Rectangle 2"/>
          <p:cNvSpPr/>
          <p:nvPr/>
        </p:nvSpPr>
        <p:spPr>
          <a:xfrm>
            <a:off x="735858" y="736413"/>
            <a:ext cx="3660703"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اگر دوست دارین در مورد تابع</a:t>
            </a:r>
            <a:r>
              <a:rPr lang="en-US" dirty="0">
                <a:solidFill>
                  <a:srgbClr val="0E2A47"/>
                </a:solidFill>
                <a:latin typeface="Dana" panose="00000500000000000000" pitchFamily="2" charset="-78"/>
                <a:cs typeface="Dana" panose="00000500000000000000" pitchFamily="2" charset="-78"/>
              </a:rPr>
              <a:t>time </a:t>
            </a:r>
            <a:r>
              <a:rPr lang="fa-IR" dirty="0">
                <a:solidFill>
                  <a:srgbClr val="0E2A47"/>
                </a:solidFill>
                <a:latin typeface="Dana" panose="00000500000000000000" pitchFamily="2" charset="-78"/>
                <a:cs typeface="Dana" panose="00000500000000000000" pitchFamily="2" charset="-78"/>
              </a:rPr>
              <a:t> و خروجی‌ش تحقیق کنین. به نتایج جالبی می‌رسین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این تابع مقدار ثانیه‌های سپری شده از تاریخ ۱ ژانویه‌ی ۱۹۷۰ رو برمی‌گردونه (که به این تاریخ می‌گن </a:t>
            </a:r>
            <a:r>
              <a:rPr lang="en-US" dirty="0">
                <a:solidFill>
                  <a:srgbClr val="0E2A47"/>
                </a:solidFill>
                <a:latin typeface="Dana" panose="00000500000000000000" pitchFamily="2" charset="-78"/>
                <a:cs typeface="Dana" panose="00000500000000000000" pitchFamily="2" charset="-78"/>
              </a:rPr>
              <a:t>Unix epoch</a:t>
            </a:r>
            <a:r>
              <a:rPr lang="fa-IR" dirty="0">
                <a:solidFill>
                  <a:srgbClr val="0E2A47"/>
                </a:solidFill>
                <a:latin typeface="Dana" panose="00000500000000000000" pitchFamily="2" charset="-78"/>
                <a:cs typeface="Dana" panose="00000500000000000000" pitchFamily="2" charset="-78"/>
              </a:rPr>
              <a:t>). پس با هر بار اجرای تابع </a:t>
            </a:r>
            <a:r>
              <a:rPr lang="en-US" dirty="0">
                <a:solidFill>
                  <a:srgbClr val="0E2A47"/>
                </a:solidFill>
                <a:latin typeface="Dana" panose="00000500000000000000" pitchFamily="2" charset="-78"/>
                <a:cs typeface="Dana" panose="00000500000000000000" pitchFamily="2" charset="-78"/>
              </a:rPr>
              <a:t>rand، </a:t>
            </a:r>
            <a:r>
              <a:rPr lang="fa-IR" dirty="0">
                <a:solidFill>
                  <a:srgbClr val="0E2A47"/>
                </a:solidFill>
                <a:latin typeface="Dana" panose="00000500000000000000" pitchFamily="2" charset="-78"/>
                <a:cs typeface="Dana" panose="00000500000000000000" pitchFamily="2" charset="-78"/>
              </a:rPr>
              <a:t>مقدار متفاوتی نسبت به دفعه‌ی قبل به دست میاریم که قابل پیش‌بینی نیست</a:t>
            </a:r>
            <a:r>
              <a:rPr lang="fa-IR" dirty="0" smtClean="0">
                <a:solidFill>
                  <a:srgbClr val="0E2A47"/>
                </a:solidFill>
                <a:latin typeface="Dana" panose="00000500000000000000" pitchFamily="2" charset="-78"/>
                <a:cs typeface="Dana" panose="00000500000000000000" pitchFamily="2" charset="-78"/>
              </a:rPr>
              <a:t>.</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برای غیرقابل پیش‌بینی‌تر کردن این مقدار، می‌تونیم از کارهای جالب و خلاقانه‌ی دیگه‌ای هم استفاده کنیم؛ مثلا خروجی تابع تایم رو به جای ثانیه به میلی‌ثانیه تبدیل کنیم.</a:t>
            </a:r>
          </a:p>
          <a:p>
            <a:pPr algn="just" rtl="1">
              <a:lnSpc>
                <a:spcPct val="150000"/>
              </a:lnSpc>
            </a:pPr>
            <a:r>
              <a:rPr lang="fa-IR" dirty="0">
                <a:solidFill>
                  <a:srgbClr val="0E2A47"/>
                </a:solidFill>
                <a:latin typeface="Dana" panose="00000500000000000000" pitchFamily="2" charset="-78"/>
                <a:cs typeface="Dana" panose="00000500000000000000" pitchFamily="2" charset="-78"/>
              </a:rPr>
              <a:t>یه مثال دیگه، برنامه‌هایی هستن که بر اساس حرکت موس کاربر یا حرکت دادن موبایل و... می‌تونن</a:t>
            </a:r>
            <a:r>
              <a:rPr lang="en-US" dirty="0">
                <a:solidFill>
                  <a:srgbClr val="0E2A47"/>
                </a:solidFill>
                <a:latin typeface="Dana" panose="00000500000000000000" pitchFamily="2" charset="-78"/>
                <a:cs typeface="Dana" panose="00000500000000000000" pitchFamily="2" charset="-78"/>
              </a:rPr>
              <a:t>seed </a:t>
            </a:r>
            <a:r>
              <a:rPr lang="fa-IR" dirty="0">
                <a:solidFill>
                  <a:srgbClr val="0E2A47"/>
                </a:solidFill>
                <a:latin typeface="Dana" panose="00000500000000000000" pitchFamily="2" charset="-78"/>
                <a:cs typeface="Dana" panose="00000500000000000000" pitchFamily="2" charset="-78"/>
              </a:rPr>
              <a:t> بسازن و با کمک اون عدد رندوم تولید کنن.</a:t>
            </a:r>
          </a:p>
        </p:txBody>
      </p:sp>
    </p:spTree>
    <p:extLst>
      <p:ext uri="{BB962C8B-B14F-4D97-AF65-F5344CB8AC3E}">
        <p14:creationId xmlns:p14="http://schemas.microsoft.com/office/powerpoint/2010/main" val="340552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0456" y="1267250"/>
            <a:ext cx="7697643" cy="1051934"/>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مثلثی دارید که دو ضلع و زاویه‌ی بین آن مشخص است، حال می‌خواهید با استفاده از اطلاعات فعلی،</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اندازه‌ی ضلع دیگر مثلث را حساب کنید. برای محاسبه‌ی ضلع سوم، احتمالا از دبیرستان به‌خاطر دارید که می‌توان از قانون کسینوس‌ها استفاده نمود. </a:t>
            </a:r>
            <a:r>
              <a:rPr lang="fa-IR" sz="1400" dirty="0">
                <a:latin typeface="Dana" panose="00000500000000000000" pitchFamily="2" charset="-78"/>
                <a:cs typeface="Dana" panose="00000500000000000000" pitchFamily="2" charset="-78"/>
              </a:rPr>
              <a:t>(اگر یادتون نیست با گوگل احساس راحتی کنین! از اون بپرسین!)</a:t>
            </a:r>
            <a:endParaRPr lang="fa-IR" sz="1400" b="0" i="0" u="none" strike="noStrike" dirty="0">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565148" y="618861"/>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دوم: کمی هندسه به قبلی اضافه کنیم!</a:t>
            </a:r>
          </a:p>
        </p:txBody>
      </p:sp>
      <p:grpSp>
        <p:nvGrpSpPr>
          <p:cNvPr id="8" name="Google Shape;7046;p50"/>
          <p:cNvGrpSpPr/>
          <p:nvPr/>
        </p:nvGrpSpPr>
        <p:grpSpPr>
          <a:xfrm>
            <a:off x="7982045" y="681548"/>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2" name="Title 1">
            <a:extLst>
              <a:ext uri="{FF2B5EF4-FFF2-40B4-BE49-F238E27FC236}">
                <a16:creationId xmlns:a16="http://schemas.microsoft.com/office/drawing/2014/main" id="{846E5198-7AF0-44E1-803C-BC2DB5C8B697}"/>
              </a:ext>
            </a:extLst>
          </p:cNvPr>
          <p:cNvSpPr txBox="1">
            <a:spLocks/>
          </p:cNvSpPr>
          <p:nvPr/>
        </p:nvSpPr>
        <p:spPr>
          <a:xfrm>
            <a:off x="716427" y="2593174"/>
            <a:ext cx="7739128" cy="2185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شرط مسئله این است که برنامه قرار نیست اندازه‌ی اضلاع و زاویه‌ی بین را دریافت کند و باید هر ۳ را با کمک عدد رندوم تولید کنید! به این شکل که زاویه عددی بین ۰ تا ۹۰ و اضلاع هم هر کدام بین ۵ تا ۲۵ باشند. یعنی کد شما هم صورت سوال را طراحی می‌کند و هم پاسخ آن را می‌یابد!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امتیازی: پس از محاسبه‌ی ضلع سوم، به کمک قانون سینوس‌ها اندازه‌ی زاویه‌ی کوچک‌تر را به دست بیاورید (فکر می‌کنید چرا زاویه‌ی کوچک‌تر؟ چرا هر ۲ زاویه یا حتی زاویه‌ی بزرگ‌تر نه؟!) و در نهایت اندازه‌ی زاویه‌ی آخر را به دست آورید.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p:txBody>
      </p:sp>
      <p:grpSp>
        <p:nvGrpSpPr>
          <p:cNvPr id="16" name="Google Shape;9359;p55"/>
          <p:cNvGrpSpPr/>
          <p:nvPr/>
        </p:nvGrpSpPr>
        <p:grpSpPr>
          <a:xfrm>
            <a:off x="8453067" y="138061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59;p55"/>
          <p:cNvGrpSpPr/>
          <p:nvPr/>
        </p:nvGrpSpPr>
        <p:grpSpPr>
          <a:xfrm>
            <a:off x="8437374" y="2660998"/>
            <a:ext cx="334346" cy="332168"/>
            <a:chOff x="580725" y="3617925"/>
            <a:chExt cx="299325" cy="297375"/>
          </a:xfrm>
        </p:grpSpPr>
        <p:sp>
          <p:nvSpPr>
            <p:cNvPr id="3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663;p45">
            <a:extLst>
              <a:ext uri="{FF2B5EF4-FFF2-40B4-BE49-F238E27FC236}">
                <a16:creationId xmlns:a16="http://schemas.microsoft.com/office/drawing/2014/main" id="{13E329AA-C050-41C9-B0CB-C3BC4D1F2832}"/>
              </a:ext>
            </a:extLst>
          </p:cNvPr>
          <p:cNvSpPr/>
          <p:nvPr/>
        </p:nvSpPr>
        <p:spPr>
          <a:xfrm>
            <a:off x="8437263" y="3681556"/>
            <a:ext cx="355527" cy="303294"/>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303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07649"/>
            <a:ext cx="7739128" cy="1571867"/>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مشابه جلسه‌ی قبل،‌ سوالی مربوط به ساعت اما با رویکردی متفاوت را می‌خواهیم بررسی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عدد 9876543210 را وارد کنید و ببینید آیا برنامه به درستی کار می‌کند؟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40444" y="700242"/>
            <a:ext cx="3659423"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a:t>
            </a:r>
            <a:r>
              <a:rPr lang="fa-IR" sz="3600" b="0" i="0" u="none" strike="noStrike" dirty="0">
                <a:solidFill>
                  <a:schemeClr val="bg1"/>
                </a:solidFill>
                <a:effectLst/>
                <a:latin typeface="Lalezar" panose="00000500000000000000" pitchFamily="2" charset="-78"/>
                <a:cs typeface="Lalezar" panose="00000500000000000000" pitchFamily="2" charset="-78"/>
              </a:rPr>
              <a:t>م: ساعت ۲</a:t>
            </a:r>
          </a:p>
        </p:txBody>
      </p:sp>
      <p:grpSp>
        <p:nvGrpSpPr>
          <p:cNvPr id="8" name="Google Shape;7046;p50"/>
          <p:cNvGrpSpPr/>
          <p:nvPr/>
        </p:nvGrpSpPr>
        <p:grpSpPr>
          <a:xfrm>
            <a:off x="6101285" y="744809"/>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9359;p55"/>
          <p:cNvGrpSpPr/>
          <p:nvPr/>
        </p:nvGrpSpPr>
        <p:grpSpPr>
          <a:xfrm>
            <a:off x="8469767" y="1998874"/>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69767" y="3448719"/>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le 1">
            <a:extLst>
              <a:ext uri="{FF2B5EF4-FFF2-40B4-BE49-F238E27FC236}">
                <a16:creationId xmlns:a16="http://schemas.microsoft.com/office/drawing/2014/main" id="{846E5198-7AF0-44E1-803C-BC2DB5C8B697}"/>
              </a:ext>
            </a:extLst>
          </p:cNvPr>
          <p:cNvSpPr txBox="1">
            <a:spLocks/>
          </p:cNvSpPr>
          <p:nvPr/>
        </p:nvSpPr>
        <p:spPr>
          <a:xfrm>
            <a:off x="698863" y="3240592"/>
            <a:ext cx="7739128" cy="93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با شبه‌کدی که در جلسه‌ی قبل نوشتید مقایسه کنید. آیا محاسبات، کار را در مقایسه با دقیقه‌دقیقه پیش‌رفتن در زمان ساده‌تر نکرد؟</a:t>
            </a:r>
          </a:p>
        </p:txBody>
      </p:sp>
    </p:spTree>
    <p:extLst>
      <p:ext uri="{BB962C8B-B14F-4D97-AF65-F5344CB8AC3E}">
        <p14:creationId xmlns:p14="http://schemas.microsoft.com/office/powerpoint/2010/main" val="40414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777904" y="633971"/>
            <a:ext cx="3839997" cy="3782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در دنیای کامپیوتر، تکنولوژی و برنامه‌نویسی، اهمیت محاسبات و برنامه‌هایی که در این زمینه به کمک انسان‌ها می‌آیند کاملا مشهود است. اگر کامپیوترها نبودند، انسان هرگز قادر به انجام برخی از این محاسبات نبود. بخش بزرگی از پیشرفتی که امروزه در تمام زمینه‌ها به دست آمده، مدیون همین محاسبات پیچیده‌ای‌ست که با برنامه‌های کامپیوتری انجام می‌شود. به همین دلیل، این جلسه از کارگاه را به انجام محاسبات و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3" name="Group 12"/>
          <p:cNvGrpSpPr/>
          <p:nvPr/>
        </p:nvGrpSpPr>
        <p:grpSpPr>
          <a:xfrm>
            <a:off x="4897577" y="1381913"/>
            <a:ext cx="3710158" cy="2385690"/>
            <a:chOff x="5617568" y="3768822"/>
            <a:chExt cx="2474649" cy="1314807"/>
          </a:xfrm>
        </p:grpSpPr>
        <p:sp>
          <p:nvSpPr>
            <p:cNvPr id="14"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8893" l="723" r="99518">
                        <a14:foregroundMark x1="7229" y1="8118" x2="10361" y2="4059"/>
                        <a14:foregroundMark x1="9398" y1="16974" x2="9398" y2="18819"/>
                        <a14:foregroundMark x1="2410" y1="30627" x2="723" y2="30258"/>
                        <a14:foregroundMark x1="11807" y1="33579" x2="13012" y2="33579"/>
                        <a14:foregroundMark x1="13494" y1="33579" x2="13012" y2="33948"/>
                        <a14:foregroundMark x1="19759" y1="19557" x2="19759" y2="20295"/>
                        <a14:foregroundMark x1="7229" y1="10701" x2="9880" y2="9594"/>
                        <a14:foregroundMark x1="16867" y1="6273" x2="20723" y2="6273"/>
                        <a14:foregroundMark x1="30120" y1="7749" x2="31807" y2="8118"/>
                        <a14:foregroundMark x1="27229" y1="8487" x2="29157" y2="8487"/>
                        <a14:foregroundMark x1="40482" y1="16236" x2="40482" y2="19926"/>
                        <a14:foregroundMark x1="37590" y1="8856" x2="40964" y2="8118"/>
                        <a14:foregroundMark x1="1446" y1="14760" x2="1928" y2="18081"/>
                        <a14:foregroundMark x1="3855" y1="2214" x2="6506" y2="1845"/>
                        <a14:foregroundMark x1="50843" y1="10332" x2="53012" y2="8856"/>
                        <a14:foregroundMark x1="59759" y1="8856" x2="61928" y2="8856"/>
                        <a14:foregroundMark x1="69398" y1="6642" x2="71084" y2="7011"/>
                        <a14:foregroundMark x1="81687" y1="6642" x2="84578" y2="7380"/>
                        <a14:foregroundMark x1="91084" y1="8856" x2="92771" y2="8856"/>
                        <a14:foregroundMark x1="13976" y1="2952" x2="18795" y2="2214"/>
                        <a14:foregroundMark x1="23614" y1="3321" x2="28675" y2="1107"/>
                        <a14:foregroundMark x1="81446" y1="3690" x2="85060" y2="3321"/>
                        <a14:foregroundMark x1="94699" y1="6273" x2="94940" y2="8487"/>
                        <a14:foregroundMark x1="90602" y1="2583" x2="95422" y2="1476"/>
                        <a14:foregroundMark x1="99036" y1="9594" x2="99036" y2="11070"/>
                        <a14:foregroundMark x1="99277" y1="39852" x2="99036" y2="49815"/>
                        <a14:foregroundMark x1="1928" y1="46125" x2="1928" y2="52399"/>
                        <a14:foregroundMark x1="2410" y1="57934" x2="1687" y2="67897"/>
                        <a14:foregroundMark x1="1205" y1="93727" x2="1446" y2="97786"/>
                        <a14:foregroundMark x1="40241" y1="55351" x2="40241" y2="59410"/>
                        <a14:foregroundMark x1="50361" y1="15867" x2="50361" y2="21402"/>
                        <a14:foregroundMark x1="60723" y1="19926" x2="60964" y2="23247"/>
                        <a14:foregroundMark x1="81446" y1="16974" x2="81928" y2="21771"/>
                        <a14:foregroundMark x1="35663" y1="2952" x2="44337" y2="1107"/>
                        <a14:foregroundMark x1="91807" y1="16236" x2="91807" y2="18081"/>
                        <a14:foregroundMark x1="71807" y1="46125" x2="71807" y2="49815"/>
                        <a14:foregroundMark x1="60723" y1="43911" x2="60723" y2="46494"/>
                        <a14:foregroundMark x1="50361" y1="45387" x2="51084" y2="52399"/>
                        <a14:foregroundMark x1="31084" y1="98893" x2="40964" y2="97417"/>
                        <a14:foregroundMark x1="71325" y1="17712" x2="71807" y2="23616"/>
                        <a14:foregroundMark x1="80964" y1="39114" x2="81928" y2="47970"/>
                        <a14:foregroundMark x1="91566" y1="39114" x2="91566" y2="48339"/>
                        <a14:foregroundMark x1="4578" y1="33579" x2="6506" y2="33579"/>
                        <a14:foregroundMark x1="4819" y1="33948" x2="6747" y2="33948"/>
                        <a14:foregroundMark x1="3614" y1="33948" x2="4096" y2="33948"/>
                        <a14:foregroundMark x1="7470" y1="33948" x2="8434" y2="33948"/>
                        <a14:foregroundMark x1="8675" y1="35424" x2="8434" y2="38745"/>
                        <a14:foregroundMark x1="8434" y1="39852" x2="8675" y2="46494"/>
                        <a14:foregroundMark x1="8675" y1="48339" x2="8434" y2="65314"/>
                        <a14:foregroundMark x1="8434" y1="59779" x2="8675" y2="63469"/>
                        <a14:foregroundMark x1="10843" y1="34686" x2="10602" y2="64576"/>
                        <a14:foregroundMark x1="10602" y1="33948" x2="97349" y2="34686"/>
                        <a14:foregroundMark x1="3373" y1="27306" x2="97831" y2="27675"/>
                        <a14:foregroundMark x1="8193" y1="12915" x2="8434" y2="26568"/>
                        <a14:foregroundMark x1="10361" y1="13284" x2="10602" y2="26199"/>
                        <a14:foregroundMark x1="18795" y1="13653" x2="19036" y2="26199"/>
                        <a14:foregroundMark x1="20964" y1="14022" x2="20964" y2="25461"/>
                        <a14:foregroundMark x1="28916" y1="12915" x2="28916" y2="25830"/>
                        <a14:foregroundMark x1="39036" y1="13284" x2="39036" y2="25830"/>
                        <a14:foregroundMark x1="41205" y1="13653" x2="41205" y2="26199"/>
                        <a14:foregroundMark x1="49398" y1="13653" x2="49398" y2="25830"/>
                        <a14:foregroundMark x1="51325" y1="12915" x2="51566" y2="27306"/>
                        <a14:foregroundMark x1="59759" y1="13284" x2="59759" y2="26199"/>
                        <a14:foregroundMark x1="61928" y1="12915" x2="61928" y2="26568"/>
                        <a14:foregroundMark x1="72048" y1="13284" x2="72289" y2="28413"/>
                        <a14:foregroundMark x1="80241" y1="12915" x2="80482" y2="27306"/>
                        <a14:foregroundMark x1="82410" y1="12915" x2="82651" y2="27306"/>
                        <a14:foregroundMark x1="90843" y1="13653" x2="90843" y2="27675"/>
                        <a14:foregroundMark x1="18795" y1="35055" x2="18795" y2="64945"/>
                        <a14:foregroundMark x1="21205" y1="34686" x2="20964" y2="65314"/>
                        <a14:foregroundMark x1="39036" y1="35055" x2="39277" y2="64576"/>
                        <a14:foregroundMark x1="40723" y1="36531" x2="41205" y2="65314"/>
                        <a14:foregroundMark x1="41205" y1="35055" x2="41446" y2="42435"/>
                        <a14:foregroundMark x1="60000" y1="35424" x2="59759" y2="64576"/>
                        <a14:foregroundMark x1="60000" y1="35055" x2="59518" y2="40221"/>
                        <a14:foregroundMark x1="61687" y1="35793" x2="62169" y2="65314"/>
                        <a14:foregroundMark x1="70120" y1="35424" x2="69880" y2="65683"/>
                        <a14:foregroundMark x1="72289" y1="35055" x2="72771" y2="66790"/>
                        <a14:foregroundMark x1="80723" y1="34686" x2="80482" y2="67159"/>
                        <a14:foregroundMark x1="80000" y1="34317" x2="80482" y2="50185"/>
                        <a14:foregroundMark x1="90602" y1="34317" x2="90843" y2="65314"/>
                        <a14:foregroundMark x1="54699" y1="2214" x2="75663" y2="2214"/>
                        <a14:foregroundMark x1="50843" y1="97786" x2="93735" y2="97417"/>
                        <a14:foregroundMark x1="99518" y1="10701" x2="99036" y2="31365"/>
                        <a14:foregroundMark x1="31084" y1="12915" x2="31084" y2="25830"/>
                        <a14:backgroundMark x1="26747" y1="38745" x2="26988" y2="43911"/>
                        <a14:backgroundMark x1="13735" y1="40959" x2="15904" y2="56089"/>
                        <a14:backgroundMark x1="36145" y1="41697" x2="37108" y2="54244"/>
                        <a14:backgroundMark x1="35181" y1="73063" x2="35663" y2="73801"/>
                        <a14:backgroundMark x1="35663" y1="81919" x2="35663" y2="80074"/>
                        <a14:backgroundMark x1="45783" y1="64207" x2="45301" y2="55351"/>
                        <a14:backgroundMark x1="56386" y1="55351" x2="55181" y2="43542"/>
                        <a14:backgroundMark x1="67711" y1="54982" x2="66265" y2="45018"/>
                        <a14:backgroundMark x1="78313" y1="57934" x2="77349" y2="49815"/>
                        <a14:backgroundMark x1="66265" y1="73432" x2="66265" y2="74170"/>
                        <a14:backgroundMark x1="43373" y1="19926" x2="45301" y2="18450"/>
                        <a14:backgroundMark x1="65060" y1="20664" x2="66988" y2="22140"/>
                        <a14:backgroundMark x1="76867" y1="17712" x2="77590" y2="20295"/>
                        <a14:backgroundMark x1="55181" y1="18081" x2="55663" y2="19926"/>
                        <a14:backgroundMark x1="24337" y1="19926" x2="24578" y2="22140"/>
                        <a14:backgroundMark x1="34940" y1="16974" x2="35181" y2="18819"/>
                        <a14:backgroundMark x1="34940" y1="5535" x2="35181" y2="6642"/>
                        <a14:backgroundMark x1="14699" y1="5535" x2="14699" y2="6642"/>
                        <a14:backgroundMark x1="25301" y1="5535" x2="25301" y2="7011"/>
                        <a14:backgroundMark x1="6265" y1="41697" x2="6024" y2="49077"/>
                        <a14:backgroundMark x1="4819" y1="17712" x2="5542" y2="20664"/>
                        <a14:backgroundMark x1="87229" y1="18819" x2="87470" y2="22140"/>
                        <a14:backgroundMark x1="86988" y1="50554" x2="87229" y2="57196"/>
                        <a14:backgroundMark x1="34940" y1="11439" x2="34940" y2="9594"/>
                        <a14:backgroundMark x1="95663" y1="18450" x2="95663" y2="23247"/>
                        <a14:backgroundMark x1="95904" y1="42435" x2="96386" y2="50185"/>
                        <a14:backgroundMark x1="13735" y1="19926" x2="14940" y2="22140"/>
                        <a14:backgroundMark x1="45301" y1="5535" x2="45301" y2="6273"/>
                        <a14:backgroundMark x1="86988" y1="5166" x2="86747" y2="5904"/>
                        <a14:backgroundMark x1="96145" y1="5166" x2="97108" y2="5535"/>
                        <a14:backgroundMark x1="15181" y1="72325" x2="15181" y2="74539"/>
                        <a14:backgroundMark x1="15422" y1="79705" x2="15181" y2="81181"/>
                        <a14:backgroundMark x1="14699" y1="89299" x2="15181" y2="91144"/>
                        <a14:backgroundMark x1="26024" y1="73801" x2="25060" y2="75646"/>
                        <a14:backgroundMark x1="25301" y1="87454" x2="25542" y2="89299"/>
                        <a14:backgroundMark x1="25060" y1="95203" x2="25060" y2="92989"/>
                        <a14:backgroundMark x1="35422" y1="89299" x2="35422" y2="88561"/>
                        <a14:backgroundMark x1="35181" y1="95941" x2="35181" y2="95203"/>
                        <a14:backgroundMark x1="14699" y1="94465" x2="14699" y2="95572"/>
                        <a14:backgroundMark x1="34940" y1="90406" x2="35422" y2="93727"/>
                        <a14:backgroundMark x1="66265" y1="81919" x2="66024" y2="86347"/>
                        <a14:backgroundMark x1="45783" y1="93727" x2="45783" y2="95203"/>
                        <a14:backgroundMark x1="66265" y1="95941" x2="66265" y2="94096"/>
                        <a14:backgroundMark x1="76386" y1="80812" x2="76145" y2="84133"/>
                        <a14:backgroundMark x1="76386" y1="88561" x2="76386" y2="93727"/>
                        <a14:backgroundMark x1="86988" y1="80443" x2="86506" y2="89299"/>
                        <a14:backgroundMark x1="86265" y1="95572" x2="87470" y2="95572"/>
                        <a14:backgroundMark x1="25542" y1="44280" x2="25783" y2="56458"/>
                        <a14:backgroundMark x1="7952" y1="37269" x2="8193" y2="40590"/>
                        <a14:backgroundMark x1="7952" y1="41328" x2="8193" y2="41328"/>
                        <a14:backgroundMark x1="6988" y1="52399" x2="4578" y2="65683"/>
                        <a14:backgroundMark x1="7711" y1="56089" x2="8193" y2="59779"/>
                        <a14:backgroundMark x1="8193" y1="60148" x2="8193" y2="64576"/>
                        <a14:backgroundMark x1="11325" y1="35055" x2="11084" y2="48339"/>
                        <a14:backgroundMark x1="11084" y1="50185" x2="11084" y2="50185"/>
                        <a14:backgroundMark x1="11325" y1="48708" x2="11325" y2="50554"/>
                        <a14:backgroundMark x1="11807" y1="45387" x2="11807" y2="45387"/>
                        <a14:backgroundMark x1="12771" y1="37638" x2="12771" y2="37638"/>
                        <a14:backgroundMark x1="11325" y1="35055" x2="18313" y2="34686"/>
                        <a14:backgroundMark x1="3614" y1="26568" x2="7470" y2="26937"/>
                        <a14:backgroundMark x1="13012" y1="23985" x2="14699" y2="11808"/>
                        <a14:backgroundMark x1="10843" y1="26568" x2="17831" y2="26568"/>
                        <a14:backgroundMark x1="18313" y1="25830" x2="18072" y2="26937"/>
                        <a14:backgroundMark x1="21687" y1="26568" x2="27229" y2="19188"/>
                        <a14:backgroundMark x1="21446" y1="26568" x2="28434" y2="26568"/>
                        <a14:backgroundMark x1="34940" y1="14022" x2="33253" y2="25461"/>
                        <a14:backgroundMark x1="31566" y1="26937" x2="38313" y2="26568"/>
                        <a14:backgroundMark x1="34940" y1="26568" x2="38795" y2="26937"/>
                        <a14:backgroundMark x1="35181" y1="26937" x2="36867" y2="26937"/>
                        <a14:backgroundMark x1="44578" y1="15129" x2="46024" y2="19557"/>
                        <a14:backgroundMark x1="41687" y1="26937" x2="48916" y2="26937"/>
                        <a14:backgroundMark x1="52048" y1="27306" x2="58795" y2="26937"/>
                        <a14:backgroundMark x1="62651" y1="26937" x2="69398" y2="26937"/>
                        <a14:backgroundMark x1="73012" y1="26937" x2="80000" y2="26937"/>
                        <a14:backgroundMark x1="83373" y1="26937" x2="90361" y2="26937"/>
                        <a14:backgroundMark x1="93735" y1="27306" x2="97590" y2="26937"/>
                        <a14:backgroundMark x1="7952" y1="13284" x2="7952" y2="19188"/>
                        <a14:backgroundMark x1="18313" y1="13284" x2="18313" y2="19557"/>
                        <a14:backgroundMark x1="21446" y1="14391" x2="21446" y2="16974"/>
                        <a14:backgroundMark x1="21446" y1="17712" x2="21446" y2="25461"/>
                        <a14:backgroundMark x1="28675" y1="12915" x2="28675" y2="25092"/>
                        <a14:backgroundMark x1="38554" y1="13284" x2="38554" y2="25092"/>
                        <a14:backgroundMark x1="41687" y1="13284" x2="41687" y2="25830"/>
                        <a14:backgroundMark x1="38554" y1="25461" x2="38795" y2="26199"/>
                        <a14:backgroundMark x1="51807" y1="19557" x2="51807" y2="26568"/>
                        <a14:backgroundMark x1="59277" y1="12915" x2="59518" y2="26199"/>
                        <a14:backgroundMark x1="62410" y1="12546" x2="62410" y2="26568"/>
                        <a14:backgroundMark x1="80000" y1="13284" x2="80000" y2="19557"/>
                        <a14:backgroundMark x1="82892" y1="13284" x2="83133" y2="25830"/>
                        <a14:backgroundMark x1="90361" y1="13284" x2="90361" y2="26199"/>
                        <a14:backgroundMark x1="62169" y1="52399" x2="62169" y2="64207"/>
                        <a14:backgroundMark x1="18313" y1="35424" x2="18313" y2="64576"/>
                        <a14:backgroundMark x1="21687" y1="35424" x2="21687" y2="64576"/>
                        <a14:backgroundMark x1="21446" y1="35793" x2="21446" y2="64945"/>
                        <a14:backgroundMark x1="21446" y1="35055" x2="25783" y2="34686"/>
                        <a14:backgroundMark x1="26024" y1="35055" x2="28193" y2="34686"/>
                        <a14:backgroundMark x1="38554" y1="35055" x2="38554" y2="50185"/>
                        <a14:backgroundMark x1="43373" y1="39114" x2="46988" y2="54613"/>
                        <a14:backgroundMark x1="41687" y1="35424" x2="41687" y2="42804"/>
                        <a14:backgroundMark x1="41687" y1="58303" x2="41687" y2="64576"/>
                        <a14:backgroundMark x1="35181" y1="67528" x2="35422" y2="70111"/>
                        <a14:backgroundMark x1="35422" y1="76384" x2="35663" y2="78967"/>
                        <a14:backgroundMark x1="59036" y1="35793" x2="59036" y2="40959"/>
                        <a14:backgroundMark x1="59277" y1="36900" x2="59518" y2="40959"/>
                        <a14:backgroundMark x1="62410" y1="42435" x2="62169" y2="52768"/>
                        <a14:backgroundMark x1="62410" y1="35055" x2="62169" y2="42435"/>
                        <a14:backgroundMark x1="59277" y1="55720" x2="59036" y2="64207"/>
                        <a14:backgroundMark x1="59277" y1="60148" x2="59518" y2="64207"/>
                        <a14:backgroundMark x1="62410" y1="64945" x2="62892" y2="64945"/>
                        <a14:backgroundMark x1="69639" y1="35424" x2="69639" y2="63469"/>
                        <a14:backgroundMark x1="69157" y1="64576" x2="69880" y2="64576"/>
                        <a14:backgroundMark x1="72771" y1="42066" x2="72771" y2="64207"/>
                        <a14:backgroundMark x1="75422" y1="35055" x2="79036" y2="35055"/>
                        <a14:backgroundMark x1="80000" y1="35793" x2="80241" y2="47232"/>
                        <a14:backgroundMark x1="84096" y1="39852" x2="86988" y2="47601"/>
                        <a14:backgroundMark x1="84578" y1="38376" x2="88675" y2="42804"/>
                        <a14:backgroundMark x1="89639" y1="36531" x2="90120" y2="60148"/>
                        <a14:backgroundMark x1="90361" y1="35793" x2="90361" y2="64207"/>
                        <a14:backgroundMark x1="61928" y1="35055" x2="62169" y2="47601"/>
                        <a14:backgroundMark x1="82892" y1="20664" x2="83133" y2="25461"/>
                        <a14:backgroundMark x1="82892" y1="23247" x2="83133" y2="25830"/>
                        <a14:backgroundMark x1="8193" y1="41697" x2="8193" y2="43173"/>
                        <a14:backgroundMark x1="21446" y1="26937" x2="28193" y2="26937"/>
                        <a14:backgroundMark x1="11325" y1="26937" x2="18072" y2="26937"/>
                        <a14:backgroundMark x1="10843" y1="19557" x2="10843" y2="25830"/>
                        <a14:backgroundMark x1="59518" y1="13284" x2="59518" y2="19926"/>
                        <a14:backgroundMark x1="21446" y1="13284" x2="21446" y2="14022"/>
                        <a14:backgroundMark x1="28675" y1="25461" x2="28675" y2="25830"/>
                        <a14:backgroundMark x1="58795" y1="26937" x2="59518" y2="26937"/>
                        <a14:backgroundMark x1="62892" y1="26568" x2="62410" y2="26937"/>
                        <a14:backgroundMark x1="93253" y1="12915" x2="93253" y2="26568"/>
                        <a14:backgroundMark x1="82892" y1="12546" x2="82892" y2="27306"/>
                        <a14:backgroundMark x1="83133" y1="35055" x2="89880" y2="35055"/>
                        <a14:backgroundMark x1="93253" y1="35055" x2="97831" y2="35055"/>
                      </a14:backgroundRemoval>
                    </a14:imgEffect>
                  </a14:imgLayer>
                </a14:imgProps>
              </a:ext>
              <a:ext uri="{28A0092B-C50C-407E-A947-70E740481C1C}">
                <a14:useLocalDpi xmlns:a14="http://schemas.microsoft.com/office/drawing/2010/main" val="0"/>
              </a:ext>
            </a:extLst>
          </a:blip>
          <a:stretch>
            <a:fillRect/>
          </a:stretch>
        </p:blipFill>
        <p:spPr>
          <a:xfrm>
            <a:off x="5271649" y="1606052"/>
            <a:ext cx="2961996" cy="1838131"/>
          </a:xfrm>
          <a:prstGeom prst="rect">
            <a:avLst/>
          </a:prstGeom>
        </p:spPr>
      </p:pic>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1413" y="1329744"/>
            <a:ext cx="7739128" cy="27236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سوال آخر مثل همیشه اختصاص دارد به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دو کدر</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ماشین حساب</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20</a:t>
            </a:fld>
            <a:endParaRPr lang="en-US" dirty="0"/>
          </a:p>
        </p:txBody>
      </p:sp>
      <p:sp>
        <p:nvSpPr>
          <p:cNvPr id="10" name="Footer Placeholder 9"/>
          <p:cNvSpPr>
            <a:spLocks noGrp="1"/>
          </p:cNvSpPr>
          <p:nvPr>
            <p:ph type="ftr" sz="quarter" idx="10"/>
          </p:nvPr>
        </p:nvSpPr>
        <p:spPr/>
        <p:txBody>
          <a:bodyPr/>
          <a:lstStyle/>
          <a:p>
            <a:r>
              <a:rPr lang="en-US" dirty="0"/>
              <a:t>1- Coder</a:t>
            </a:r>
          </a:p>
        </p:txBody>
      </p:sp>
      <p:grpSp>
        <p:nvGrpSpPr>
          <p:cNvPr id="11" name="Google Shape;4800;p45"/>
          <p:cNvGrpSpPr/>
          <p:nvPr/>
        </p:nvGrpSpPr>
        <p:grpSpPr>
          <a:xfrm>
            <a:off x="8470541" y="144562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3712"/>
            <a:ext cx="7739128" cy="4173548"/>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برای رفع کردن اشکالات من سعی می‌کنم راهنمایی‌هایی بکنم تا راحت‌تر بتوانید آن‌ها را پیدا کنید. از </a:t>
            </a:r>
            <a:r>
              <a:rPr lang="en-US" sz="1400" b="0" i="0" u="none" strike="noStrike" dirty="0" err="1">
                <a:solidFill>
                  <a:schemeClr val="bg1"/>
                </a:solidFill>
                <a:effectLst/>
                <a:latin typeface="Dana" panose="00000500000000000000" pitchFamily="2" charset="-78"/>
                <a:cs typeface="Dana" panose="00000500000000000000" pitchFamily="2" charset="-78"/>
              </a:rPr>
              <a:t>Botfather</a:t>
            </a:r>
            <a:r>
              <a:rPr lang="fa-IR" sz="1400" b="0" i="0" u="none" strike="noStrike" dirty="0">
                <a:solidFill>
                  <a:schemeClr val="bg1"/>
                </a:solidFill>
                <a:effectLst/>
                <a:latin typeface="Dana" panose="00000500000000000000" pitchFamily="2" charset="-78"/>
                <a:cs typeface="Dana" panose="00000500000000000000" pitchFamily="2" charset="-78"/>
              </a:rPr>
              <a:t>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این اتفاق برای کد شما هم افتاد؟ پس باید سعی کنیم تا مشکل به وجود آمده را رفع کنیم. به نظر شما چه چیزی این مشکل را به وجود آورده</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 قبل از اجرا شدن برنامه رخ داده است، به همین دلیل به آن </a:t>
            </a:r>
            <a:r>
              <a:rPr lang="fa-IR" sz="1400" b="0" i="0" u="none" strike="noStrike" dirty="0">
                <a:latin typeface="Dana" panose="00000500000000000000" pitchFamily="2" charset="-78"/>
                <a:cs typeface="Dana" panose="00000500000000000000" pitchFamily="2" charset="-78"/>
              </a:rPr>
              <a:t>خطای زمان کامپایل</a:t>
            </a:r>
            <a:r>
              <a:rPr lang="fa-IR" sz="1400" b="0" i="0" u="none" strike="noStrike" baseline="50000" dirty="0">
                <a:solidFill>
                  <a:schemeClr val="bg1"/>
                </a:solidFill>
                <a:latin typeface="Dana" panose="00000500000000000000" pitchFamily="2" charset="-78"/>
                <a:cs typeface="Dana" panose="00000500000000000000" pitchFamily="2" charset="-78"/>
              </a:rPr>
              <a:t>۱</a:t>
            </a:r>
            <a:r>
              <a:rPr lang="fa-IR" sz="1400" b="0" i="0" u="none" strike="noStrike" dirty="0">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یا </a:t>
            </a:r>
            <a:r>
              <a:rPr lang="fa-IR" sz="1400" b="0" i="0" u="none" strike="noStrike" dirty="0">
                <a:effectLst/>
                <a:latin typeface="Dana" panose="00000500000000000000" pitchFamily="2" charset="-78"/>
                <a:cs typeface="Dana" panose="00000500000000000000" pitchFamily="2" charset="-78"/>
              </a:rPr>
              <a:t>خطای نوشتاری</a:t>
            </a:r>
            <a:r>
              <a:rPr lang="fa-IR" sz="1400" baseline="50000" dirty="0">
                <a:solidFill>
                  <a:schemeClr val="bg1"/>
                </a:solidFill>
                <a:latin typeface="Dana" panose="00000500000000000000" pitchFamily="2" charset="-78"/>
                <a:cs typeface="Dana" panose="00000500000000000000" pitchFamily="2" charset="-78"/>
              </a:rPr>
              <a:t>۲</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می‌گویند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هر گونه خطا در نوشتن برنامه مثل نبودن " ; " یا دقت نکردن به کوچک و بزرگ نوشتن حروف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می‌تواند منجر به این خطا شود. چون کامپایلر برای تبدیل کد نوشته شده به یک برنامه‌ی اجرایی، ابتدا خط به خط کد را چک می‌کند و فایل اجرایی را می‌سازد.</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21</a:t>
            </a:fld>
            <a:endParaRPr lang="en-US" dirty="0"/>
          </a:p>
        </p:txBody>
      </p:sp>
      <p:grpSp>
        <p:nvGrpSpPr>
          <p:cNvPr id="23" name="Google Shape;4771;p45"/>
          <p:cNvGrpSpPr/>
          <p:nvPr/>
        </p:nvGrpSpPr>
        <p:grpSpPr>
          <a:xfrm>
            <a:off x="8433061" y="264667"/>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061" y="2800706"/>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Footer Placeholder 6"/>
          <p:cNvSpPr>
            <a:spLocks noGrp="1"/>
          </p:cNvSpPr>
          <p:nvPr>
            <p:ph type="ftr" sz="quarter" idx="10"/>
          </p:nvPr>
        </p:nvSpPr>
        <p:spPr/>
        <p:txBody>
          <a:bodyPr/>
          <a:lstStyle/>
          <a:p>
            <a:r>
              <a:rPr lang="en-US" dirty="0"/>
              <a:t>1- compile error</a:t>
            </a:r>
          </a:p>
          <a:p>
            <a:r>
              <a:rPr lang="en-US" dirty="0"/>
              <a:t>2- syntax error</a:t>
            </a:r>
          </a:p>
        </p:txBody>
      </p:sp>
    </p:spTree>
    <p:extLst>
      <p:ext uri="{BB962C8B-B14F-4D97-AF65-F5344CB8AC3E}">
        <p14:creationId xmlns:p14="http://schemas.microsoft.com/office/powerpoint/2010/main" val="90306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50762"/>
            <a:ext cx="7739128" cy="85849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22</a:t>
            </a:fld>
            <a:endParaRPr lang="en-US" dirty="0"/>
          </a:p>
        </p:txBody>
      </p:sp>
      <p:sp>
        <p:nvSpPr>
          <p:cNvPr id="20" name="Title 1">
            <a:extLst>
              <a:ext uri="{FF2B5EF4-FFF2-40B4-BE49-F238E27FC236}">
                <a16:creationId xmlns:a16="http://schemas.microsoft.com/office/drawing/2014/main" id="{0792FDAC-9C8D-4E77-B347-14908253549C}"/>
              </a:ext>
            </a:extLst>
          </p:cNvPr>
          <p:cNvSpPr txBox="1">
            <a:spLocks/>
          </p:cNvSpPr>
          <p:nvPr/>
        </p:nvSpPr>
        <p:spPr>
          <a:xfrm>
            <a:off x="885873" y="4133146"/>
            <a:ext cx="7542503" cy="47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تا اینجا یک مرحله جلو رفتیم.</a:t>
            </a:r>
          </a:p>
        </p:txBody>
      </p:sp>
      <p:pic>
        <p:nvPicPr>
          <p:cNvPr id="24" name="Picture 23">
            <a:extLst>
              <a:ext uri="{FF2B5EF4-FFF2-40B4-BE49-F238E27FC236}">
                <a16:creationId xmlns:a16="http://schemas.microsoft.com/office/drawing/2014/main" id="{0C841ACA-83E4-4A03-B815-E5A8DC1C4548}"/>
              </a:ext>
            </a:extLst>
          </p:cNvPr>
          <p:cNvPicPr>
            <a:picLocks noChangeAspect="1"/>
          </p:cNvPicPr>
          <p:nvPr/>
        </p:nvPicPr>
        <p:blipFill>
          <a:blip r:embed="rId2"/>
          <a:stretch>
            <a:fillRect/>
          </a:stretch>
        </p:blipFill>
        <p:spPr>
          <a:xfrm>
            <a:off x="848668" y="1237646"/>
            <a:ext cx="5688609" cy="3292174"/>
          </a:xfrm>
          <a:prstGeom prst="rect">
            <a:avLst/>
          </a:prstGeom>
        </p:spPr>
      </p:pic>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3713" y="413314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45679" y="464526"/>
            <a:ext cx="7764718" cy="3711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برخی از شما</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را هم درست کردید و به این موضوع که</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تفاوت بین حروف بزرگ و کوچک را متوجه می‌شود دقت کردید. اما نوشتن</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به جای</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یک خطای کامپایل نیست و ما در این شرایط با</a:t>
            </a:r>
            <a:r>
              <a:rPr lang="en-US" sz="1600" dirty="0">
                <a:solidFill>
                  <a:schemeClr val="accent1"/>
                </a:solidFill>
                <a:latin typeface="Dana" panose="00000500000000000000" pitchFamily="2" charset="-78"/>
                <a:cs typeface="Dana" panose="00000500000000000000" pitchFamily="2" charset="-78"/>
              </a:rPr>
              <a:t>Linker error </a:t>
            </a:r>
            <a:r>
              <a:rPr lang="fa-IR" sz="1600" dirty="0">
                <a:solidFill>
                  <a:schemeClr val="accent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مواجه می‌شویم. علت رخ دادن این ارور را در آینده در مبحثی به نام تابع متوجه خواهید شد.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با درست شدن برخی از ایرادها برنامه کامپایل می‌شود اما با این اخطار مواجه می‌شویم:</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دلیل </a:t>
            </a:r>
            <a:r>
              <a:rPr lang="fa-IR" sz="1600" dirty="0">
                <a:solidFill>
                  <a:schemeClr val="bg1"/>
                </a:solidFill>
                <a:latin typeface="Dana" panose="00000500000000000000" pitchFamily="2" charset="-78"/>
                <a:cs typeface="Dana" panose="00000500000000000000" pitchFamily="2" charset="-78"/>
              </a:rPr>
              <a:t>این اتفاق چیست</a:t>
            </a:r>
            <a:r>
              <a:rPr lang="fa-IR" sz="1600" dirty="0" smtClean="0">
                <a:solidFill>
                  <a:schemeClr val="bg1"/>
                </a:solidFill>
                <a:latin typeface="Dana" panose="00000500000000000000" pitchFamily="2" charset="-78"/>
                <a:cs typeface="Dana" panose="00000500000000000000" pitchFamily="2" charset="-78"/>
              </a:rPr>
              <a:t>؟</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23</a:t>
            </a:fld>
            <a:endParaRPr lang="en-US" dirty="0"/>
          </a:p>
        </p:txBody>
      </p:sp>
      <p:grpSp>
        <p:nvGrpSpPr>
          <p:cNvPr id="20" name="Google Shape;4779;p45"/>
          <p:cNvGrpSpPr/>
          <p:nvPr/>
        </p:nvGrpSpPr>
        <p:grpSpPr>
          <a:xfrm>
            <a:off x="8482524" y="755782"/>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90964" y="2629996"/>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extBox 33">
            <a:extLst>
              <a:ext uri="{FF2B5EF4-FFF2-40B4-BE49-F238E27FC236}">
                <a16:creationId xmlns:a16="http://schemas.microsoft.com/office/drawing/2014/main" id="{73BE17AA-C7B3-4288-B738-634366D4285F}"/>
              </a:ext>
            </a:extLst>
          </p:cNvPr>
          <p:cNvSpPr txBox="1"/>
          <p:nvPr/>
        </p:nvSpPr>
        <p:spPr>
          <a:xfrm>
            <a:off x="743396" y="3027339"/>
            <a:ext cx="7739128" cy="461665"/>
          </a:xfrm>
          <a:prstGeom prst="rect">
            <a:avLst/>
          </a:prstGeom>
          <a:noFill/>
        </p:spPr>
        <p:txBody>
          <a:bodyPr wrap="square" rtlCol="0">
            <a:spAutoFit/>
          </a:bodyPr>
          <a:lstStyle/>
          <a:p>
            <a:pPr rtl="1">
              <a:lnSpc>
                <a:spcPct val="150000"/>
              </a:lnSpc>
            </a:pPr>
            <a:r>
              <a:rPr lang="en-US" sz="1600" dirty="0">
                <a:solidFill>
                  <a:schemeClr val="bg1"/>
                </a:solidFill>
                <a:latin typeface="Dana" panose="00000500000000000000" pitchFamily="2" charset="-78"/>
                <a:cs typeface="Dana" panose="00000500000000000000" pitchFamily="2" charset="-78"/>
              </a:rPr>
              <a:t>warning: implicit declaration of function '</a:t>
            </a:r>
            <a:r>
              <a:rPr lang="en-US" sz="1600" dirty="0" err="1">
                <a:solidFill>
                  <a:schemeClr val="bg1"/>
                </a:solidFill>
                <a:latin typeface="Dana" panose="00000500000000000000" pitchFamily="2" charset="-78"/>
                <a:cs typeface="Dana" panose="00000500000000000000" pitchFamily="2" charset="-78"/>
              </a:rPr>
              <a:t>printf</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Wimplicit</a:t>
            </a:r>
            <a:r>
              <a:rPr lang="en-US" sz="1600" dirty="0">
                <a:solidFill>
                  <a:schemeClr val="bg1"/>
                </a:solidFill>
                <a:latin typeface="Dana" panose="00000500000000000000" pitchFamily="2" charset="-78"/>
                <a:cs typeface="Dana" panose="00000500000000000000" pitchFamily="2" charset="-78"/>
              </a:rPr>
              <a:t>-function-declaration]</a:t>
            </a:r>
          </a:p>
        </p:txBody>
      </p:sp>
    </p:spTree>
    <p:extLst>
      <p:ext uri="{BB962C8B-B14F-4D97-AF65-F5344CB8AC3E}">
        <p14:creationId xmlns:p14="http://schemas.microsoft.com/office/powerpoint/2010/main" val="10403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24530" y="120816"/>
            <a:ext cx="7764718" cy="40721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راهنمایی می‌پرسم. آیا می‌دانید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چه چیزی</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 اضافه نکردن کتابخانه‌های مورد نیاز، با ارور یا خطا مواجه می‌شویم تا زمانی که آن را برطرف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اگه کامپایلر</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بتواند تابع را به صورت </a:t>
            </a:r>
            <a:r>
              <a:rPr lang="fa-IR" sz="1600" dirty="0">
                <a:latin typeface="Dana" panose="00000500000000000000" pitchFamily="2" charset="-78"/>
                <a:cs typeface="Dana" panose="00000500000000000000" pitchFamily="2" charset="-78"/>
              </a:rPr>
              <a:t>ضمنی</a:t>
            </a:r>
            <a:r>
              <a:rPr lang="fa-IR" sz="1600" dirty="0">
                <a:solidFill>
                  <a:schemeClr val="bg1"/>
                </a:solidFill>
                <a:latin typeface="Dana" panose="00000500000000000000" pitchFamily="2" charset="-78"/>
                <a:cs typeface="Dana" panose="00000500000000000000" pitchFamily="2" charset="-78"/>
              </a:rPr>
              <a:t> یا</a:t>
            </a:r>
            <a:r>
              <a:rPr lang="en-US" sz="1600" dirty="0">
                <a:latin typeface="Dana" panose="00000500000000000000" pitchFamily="2" charset="-78"/>
                <a:cs typeface="Dana" panose="00000500000000000000" pitchFamily="2" charset="-78"/>
              </a:rPr>
              <a:t>implicit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تعریف کند در این ‌صورت با ارور مواجه نمی‌شویم.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عمیق‌تر شدن در این موضوع می‌توانید بیشتر تحقیق کنید. به عنوان مثال می‌توانید به لینک زیر مراجعه کنید و اگر دوست داشتید درباره‌ی این موضوع در کلاس تدریس‌یاری بیشتر بحث کنید.</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24</a:t>
            </a:fld>
            <a:endParaRPr lang="en-US" dirty="0"/>
          </a:p>
        </p:txBody>
      </p:sp>
      <p:grpSp>
        <p:nvGrpSpPr>
          <p:cNvPr id="35" name="Google Shape;4779;p45"/>
          <p:cNvGrpSpPr/>
          <p:nvPr/>
        </p:nvGrpSpPr>
        <p:grpSpPr>
          <a:xfrm>
            <a:off x="8489248" y="537909"/>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TextBox 46">
            <a:extLst>
              <a:ext uri="{FF2B5EF4-FFF2-40B4-BE49-F238E27FC236}">
                <a16:creationId xmlns:a16="http://schemas.microsoft.com/office/drawing/2014/main" id="{73BE17AA-C7B3-4288-B738-634366D4285F}"/>
              </a:ext>
            </a:extLst>
          </p:cNvPr>
          <p:cNvSpPr txBox="1"/>
          <p:nvPr/>
        </p:nvSpPr>
        <p:spPr>
          <a:xfrm>
            <a:off x="4604346" y="3892702"/>
            <a:ext cx="2591632" cy="923330"/>
          </a:xfrm>
          <a:prstGeom prst="rect">
            <a:avLst/>
          </a:prstGeom>
          <a:noFill/>
        </p:spPr>
        <p:txBody>
          <a:bodyPr wrap="square" rtlCol="0">
            <a:spAutoFit/>
          </a:bodyPr>
          <a:lstStyle/>
          <a:p>
            <a:pPr>
              <a:lnSpc>
                <a:spcPct val="150000"/>
              </a:lnSpc>
            </a:pPr>
            <a:r>
              <a:rPr lang="en-US" sz="1800" u="sng" dirty="0">
                <a:solidFill>
                  <a:srgbClr val="9BAFBF"/>
                </a:solidFill>
                <a:latin typeface="Dana" panose="00000500000000000000" pitchFamily="2" charset="-78"/>
                <a:ea typeface="Roboto Black"/>
                <a:cs typeface="Dana" panose="00000500000000000000" pitchFamily="2" charset="-78"/>
              </a:rPr>
              <a:t>https://</a:t>
            </a:r>
            <a:r>
              <a:rPr lang="en-US" sz="1800" u="sng" dirty="0" smtClean="0">
                <a:solidFill>
                  <a:srgbClr val="9BAFBF"/>
                </a:solidFill>
                <a:latin typeface="Dana" panose="00000500000000000000" pitchFamily="2" charset="-78"/>
                <a:ea typeface="Roboto Black"/>
                <a:cs typeface="Dana" panose="00000500000000000000" pitchFamily="2" charset="-78"/>
              </a:rPr>
              <a:t>b2n.ir/842845</a:t>
            </a:r>
          </a:p>
          <a:p>
            <a:pPr>
              <a:lnSpc>
                <a:spcPct val="150000"/>
              </a:lnSpc>
            </a:pPr>
            <a:endParaRPr lang="en-US" sz="1800" u="sng" dirty="0">
              <a:solidFill>
                <a:srgbClr val="9BAFBF"/>
              </a:solidFill>
              <a:latin typeface="Dana" panose="00000500000000000000" pitchFamily="2" charset="-78"/>
              <a:ea typeface="Roboto Black"/>
              <a:cs typeface="Dana" panose="00000500000000000000" pitchFamily="2" charset="-78"/>
            </a:endParaRPr>
          </a:p>
        </p:txBody>
      </p:sp>
      <p:sp>
        <p:nvSpPr>
          <p:cNvPr id="48" name="Google Shape;8651;p54"/>
          <p:cNvSpPr/>
          <p:nvPr/>
        </p:nvSpPr>
        <p:spPr>
          <a:xfrm>
            <a:off x="677714" y="4051517"/>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p26">
            <a:hlinkClick r:id="rId3"/>
          </p:cNvPr>
          <p:cNvSpPr/>
          <p:nvPr/>
        </p:nvSpPr>
        <p:spPr>
          <a:xfrm>
            <a:off x="1107292" y="947572"/>
            <a:ext cx="3378091"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Header files “</a:t>
            </a:r>
            <a:r>
              <a:rPr lang="en-US" dirty="0" err="1">
                <a:solidFill>
                  <a:srgbClr val="0E2A47"/>
                </a:solidFill>
              </a:rPr>
              <a:t>stdio.h</a:t>
            </a:r>
            <a:r>
              <a:rPr lang="en-US" dirty="0">
                <a:solidFill>
                  <a:srgbClr val="0E2A47"/>
                </a:solidFill>
              </a:rPr>
              <a:t>” and “</a:t>
            </a:r>
            <a:r>
              <a:rPr lang="en-US" dirty="0" err="1">
                <a:solidFill>
                  <a:srgbClr val="0E2A47"/>
                </a:solidFill>
              </a:rPr>
              <a:t>stdlib.h</a:t>
            </a:r>
            <a:r>
              <a:rPr lang="en-US" dirty="0">
                <a:solidFill>
                  <a:srgbClr val="0E2A47"/>
                </a:solidFill>
              </a:rPr>
              <a:t>” in C</a:t>
            </a:r>
          </a:p>
        </p:txBody>
      </p:sp>
      <p:grpSp>
        <p:nvGrpSpPr>
          <p:cNvPr id="5" name="Group 4"/>
          <p:cNvGrpSpPr/>
          <p:nvPr/>
        </p:nvGrpSpPr>
        <p:grpSpPr>
          <a:xfrm>
            <a:off x="677714" y="935231"/>
            <a:ext cx="373368" cy="375166"/>
            <a:chOff x="383988" y="2894540"/>
            <a:chExt cx="314875" cy="320323"/>
          </a:xfrm>
          <a:solidFill>
            <a:srgbClr val="48FFD5"/>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4485383" y="953406"/>
            <a:ext cx="2380305"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https://</a:t>
            </a:r>
            <a:r>
              <a:rPr lang="en-US" sz="1800" dirty="0" smtClean="0">
                <a:solidFill>
                  <a:schemeClr val="bg1"/>
                </a:solidFill>
                <a:latin typeface="Dana" panose="00000500000000000000" pitchFamily="2" charset="-78"/>
                <a:cs typeface="Dana" panose="00000500000000000000" pitchFamily="2" charset="-78"/>
                <a:hlinkClick r:id="rId4"/>
              </a:rPr>
              <a:t>b2n.ir/248303</a:t>
            </a:r>
            <a:endParaRPr lang="fa-IR" sz="1800" dirty="0">
              <a:solidFill>
                <a:schemeClr val="bg1"/>
              </a:solidFill>
              <a:latin typeface="Dana" panose="00000500000000000000" pitchFamily="2" charset="-78"/>
              <a:cs typeface="Dana" panose="00000500000000000000" pitchFamily="2" charset="-78"/>
              <a:hlinkClick r:id="rId4"/>
            </a:endParaRPr>
          </a:p>
          <a:p>
            <a:endParaRPr lang="fa-IR" sz="1800" dirty="0">
              <a:solidFill>
                <a:schemeClr val="bg1"/>
              </a:solidFill>
              <a:latin typeface="Dana" panose="00000500000000000000" pitchFamily="2" charset="-78"/>
              <a:cs typeface="Dana" panose="00000500000000000000" pitchFamily="2" charset="-78"/>
            </a:endParaRPr>
          </a:p>
        </p:txBody>
      </p:sp>
      <p:sp>
        <p:nvSpPr>
          <p:cNvPr id="64" name="Google Shape;398;p26">
            <a:hlinkClick r:id="rId5"/>
          </p:cNvPr>
          <p:cNvSpPr/>
          <p:nvPr/>
        </p:nvSpPr>
        <p:spPr>
          <a:xfrm>
            <a:off x="1031184" y="4007912"/>
            <a:ext cx="3609187"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Why </a:t>
            </a:r>
            <a:r>
              <a:rPr lang="en-US" dirty="0" err="1">
                <a:solidFill>
                  <a:srgbClr val="0E2A47"/>
                </a:solidFill>
              </a:rPr>
              <a:t>printf</a:t>
            </a:r>
            <a:r>
              <a:rPr lang="en-US" dirty="0">
                <a:solidFill>
                  <a:srgbClr val="0E2A47"/>
                </a:solidFill>
              </a:rPr>
              <a:t> and </a:t>
            </a:r>
            <a:r>
              <a:rPr lang="en-US" dirty="0" err="1">
                <a:solidFill>
                  <a:srgbClr val="0E2A47"/>
                </a:solidFill>
              </a:rPr>
              <a:t>scanf</a:t>
            </a:r>
            <a:r>
              <a:rPr lang="en-US" dirty="0">
                <a:solidFill>
                  <a:srgbClr val="0E2A47"/>
                </a:solidFill>
              </a:rPr>
              <a:t> work without </a:t>
            </a:r>
            <a:r>
              <a:rPr lang="en-US" dirty="0" err="1">
                <a:solidFill>
                  <a:srgbClr val="0E2A47"/>
                </a:solidFill>
              </a:rPr>
              <a:t>stdio.h</a:t>
            </a:r>
            <a:r>
              <a:rPr lang="en-US" dirty="0">
                <a:solidFill>
                  <a:srgbClr val="0E2A47"/>
                </a:solidFill>
              </a:rPr>
              <a:t>?</a:t>
            </a:r>
          </a:p>
        </p:txBody>
      </p:sp>
      <p:grpSp>
        <p:nvGrpSpPr>
          <p:cNvPr id="50" name="Google Shape;4771;p45"/>
          <p:cNvGrpSpPr/>
          <p:nvPr/>
        </p:nvGrpSpPr>
        <p:grpSpPr>
          <a:xfrm>
            <a:off x="8489248" y="3006132"/>
            <a:ext cx="347452" cy="397343"/>
            <a:chOff x="3330525" y="4399275"/>
            <a:chExt cx="390650" cy="481850"/>
          </a:xfrm>
        </p:grpSpPr>
        <p:sp>
          <p:nvSpPr>
            <p:cNvPr id="5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5184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9"/>
            <a:ext cx="7739128" cy="39578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خطاهای مربوط به بخش</a:t>
            </a:r>
            <a:r>
              <a:rPr lang="en-US" sz="1400" b="0" i="0" u="none" strike="noStrike" dirty="0">
                <a:solidFill>
                  <a:schemeClr val="bg1"/>
                </a:solidFill>
                <a:effectLst/>
                <a:latin typeface="Dana" panose="00000500000000000000" pitchFamily="2" charset="-78"/>
                <a:cs typeface="Dana" panose="00000500000000000000" pitchFamily="2" charset="-78"/>
              </a:rPr>
              <a:t>Linker </a:t>
            </a:r>
            <a:r>
              <a:rPr lang="fa-IR" sz="1400" b="0" i="0" u="none" strike="noStrike" dirty="0">
                <a:solidFill>
                  <a:schemeClr val="bg1"/>
                </a:solidFill>
                <a:effectLst/>
                <a:latin typeface="Dana" panose="00000500000000000000" pitchFamily="2" charset="-78"/>
                <a:cs typeface="Dana" panose="00000500000000000000" pitchFamily="2" charset="-78"/>
              </a:rPr>
              <a:t> هم برطرف شدند.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25</a:t>
            </a:fld>
            <a:endParaRPr lang="en-US" dirty="0"/>
          </a:p>
        </p:txBody>
      </p:sp>
      <p:sp>
        <p:nvSpPr>
          <p:cNvPr id="16" name="TextBox 15">
            <a:extLst>
              <a:ext uri="{FF2B5EF4-FFF2-40B4-BE49-F238E27FC236}">
                <a16:creationId xmlns:a16="http://schemas.microsoft.com/office/drawing/2014/main" id="{52E66252-39A6-4DCF-9623-B034C111DEA6}"/>
              </a:ext>
            </a:extLst>
          </p:cNvPr>
          <p:cNvSpPr txBox="1"/>
          <p:nvPr/>
        </p:nvSpPr>
        <p:spPr>
          <a:xfrm>
            <a:off x="885873" y="3475667"/>
            <a:ext cx="7571506" cy="1585049"/>
          </a:xfrm>
          <a:prstGeom prst="rect">
            <a:avLst/>
          </a:prstGeom>
          <a:noFill/>
        </p:spPr>
        <p:txBody>
          <a:bodyPr wrap="square">
            <a:spAutoFit/>
          </a:bodyPr>
          <a:lstStyle/>
          <a:p>
            <a:pPr algn="r" rtl="1"/>
            <a:r>
              <a:rPr lang="fa-IR" b="0" i="0" u="none" strike="noStrike" dirty="0">
                <a:solidFill>
                  <a:schemeClr val="bg1"/>
                </a:solidFill>
                <a:effectLst/>
                <a:latin typeface="Dana" panose="00000500000000000000" pitchFamily="2" charset="-78"/>
                <a:cs typeface="Dana" panose="00000500000000000000" pitchFamily="2" charset="-78"/>
              </a:rPr>
              <a:t>حال برنامه را اجرا کنید و برای اولین بخش یعنی جمع دو عدد، برنامه را </a:t>
            </a:r>
          </a:p>
          <a:p>
            <a:pPr algn="r" rtl="1"/>
            <a:r>
              <a:rPr lang="fa-IR" b="0" i="0" u="none" strike="noStrike" dirty="0">
                <a:solidFill>
                  <a:schemeClr val="bg1"/>
                </a:solidFill>
                <a:effectLst/>
                <a:latin typeface="Dana" panose="00000500000000000000" pitchFamily="2" charset="-78"/>
                <a:cs typeface="Dana" panose="00000500000000000000" pitchFamily="2" charset="-78"/>
              </a:rPr>
              <a:t>هر جور که دوست دارید تست کنید.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آیا برنامه درست کار می‌کند؟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
            </a:r>
            <a:br>
              <a:rPr lang="fa-IR" b="0" i="0" u="none" strike="noStrike" dirty="0">
                <a:solidFill>
                  <a:schemeClr val="bg1"/>
                </a:solidFill>
                <a:effectLst/>
                <a:latin typeface="Dana" panose="00000500000000000000" pitchFamily="2" charset="-78"/>
                <a:cs typeface="Dana" panose="00000500000000000000" pitchFamily="2" charset="-78"/>
              </a:rPr>
            </a:br>
            <a:r>
              <a:rPr lang="fa-IR" b="0" i="0" u="none" strike="noStrike" dirty="0">
                <a:solidFill>
                  <a:schemeClr val="bg1"/>
                </a:solidFill>
                <a:effectLst/>
                <a:latin typeface="Dana" panose="00000500000000000000" pitchFamily="2" charset="-78"/>
                <a:cs typeface="Dana" panose="00000500000000000000" pitchFamily="2" charset="-78"/>
              </a:rPr>
              <a:t>این خطا که مانع ادامه پیدا کردن برنامه شده است،</a:t>
            </a:r>
            <a:r>
              <a:rPr lang="en-US" b="0" i="0" u="none" strike="noStrike" dirty="0">
                <a:solidFill>
                  <a:srgbClr val="48FFD5"/>
                </a:solidFill>
                <a:effectLst/>
                <a:latin typeface="Dana" panose="00000500000000000000" pitchFamily="2" charset="-78"/>
                <a:cs typeface="Dana" panose="00000500000000000000" pitchFamily="2" charset="-78"/>
              </a:rPr>
              <a:t>execution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یا</a:t>
            </a:r>
            <a:r>
              <a:rPr lang="en-US" b="0" i="0" u="none" strike="noStrike" dirty="0">
                <a:solidFill>
                  <a:srgbClr val="48FFD5"/>
                </a:solidFill>
                <a:effectLst/>
                <a:latin typeface="Dana" panose="00000500000000000000" pitchFamily="2" charset="-78"/>
                <a:cs typeface="Dana" panose="00000500000000000000" pitchFamily="2" charset="-78"/>
              </a:rPr>
              <a:t>runtime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نام دارد چون در زمان اجرا شدن رخ داده است. این بار علت این خطا از کجاست؟</a:t>
            </a:r>
            <a:r>
              <a:rPr lang="fa-IR" sz="1300" b="0" i="0" u="none" strike="noStrike" dirty="0">
                <a:solidFill>
                  <a:schemeClr val="bg1"/>
                </a:solidFill>
                <a:effectLst/>
                <a:latin typeface="Dana" panose="00000500000000000000" pitchFamily="2" charset="-78"/>
                <a:cs typeface="Dana" panose="00000500000000000000" pitchFamily="2" charset="-78"/>
              </a:rPr>
              <a:t/>
            </a:r>
            <a:br>
              <a:rPr lang="fa-IR" sz="1300" b="0" i="0" u="none" strike="noStrike" dirty="0">
                <a:solidFill>
                  <a:schemeClr val="bg1"/>
                </a:solidFill>
                <a:effectLst/>
                <a:latin typeface="Dana" panose="00000500000000000000" pitchFamily="2" charset="-78"/>
                <a:cs typeface="Dana" panose="00000500000000000000" pitchFamily="2" charset="-78"/>
              </a:rPr>
            </a:br>
            <a:endParaRPr lang="en-US" sz="1300" dirty="0"/>
          </a:p>
        </p:txBody>
      </p:sp>
      <p:pic>
        <p:nvPicPr>
          <p:cNvPr id="17" name="Picture 16">
            <a:extLst>
              <a:ext uri="{FF2B5EF4-FFF2-40B4-BE49-F238E27FC236}">
                <a16:creationId xmlns:a16="http://schemas.microsoft.com/office/drawing/2014/main" id="{CD93710B-E78D-46D2-B4DE-8EAD63AB7900}"/>
              </a:ext>
            </a:extLst>
          </p:cNvPr>
          <p:cNvPicPr>
            <a:picLocks noChangeAspect="1"/>
          </p:cNvPicPr>
          <p:nvPr/>
        </p:nvPicPr>
        <p:blipFill>
          <a:blip r:embed="rId3"/>
          <a:stretch>
            <a:fillRect/>
          </a:stretch>
        </p:blipFill>
        <p:spPr>
          <a:xfrm>
            <a:off x="543566" y="308253"/>
            <a:ext cx="6484496" cy="3752778"/>
          </a:xfrm>
          <a:prstGeom prst="rect">
            <a:avLst/>
          </a:prstGeom>
        </p:spPr>
      </p:pic>
      <p:grpSp>
        <p:nvGrpSpPr>
          <p:cNvPr id="13" name="Google Shape;4771;p45"/>
          <p:cNvGrpSpPr/>
          <p:nvPr/>
        </p:nvGrpSpPr>
        <p:grpSpPr>
          <a:xfrm>
            <a:off x="8457379" y="439524"/>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1681" y="3441688"/>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91441" y="4269763"/>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4118"/>
            <a:ext cx="7796186" cy="990075"/>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به یاد داشته باشید که قرار ندادن &amp; در</a:t>
            </a:r>
            <a:r>
              <a:rPr lang="en-US" sz="1400" b="0" i="0" u="none" strike="noStrike" dirty="0" err="1">
                <a:solidFill>
                  <a:schemeClr val="bg1"/>
                </a:solidFill>
                <a:effectLst/>
                <a:latin typeface="Dana" panose="00000500000000000000" pitchFamily="2" charset="-78"/>
                <a:cs typeface="Dana" panose="00000500000000000000" pitchFamily="2" charset="-78"/>
              </a:rPr>
              <a:t>scanf</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یکی از معروف‌ترین خطا‌ها در زمان اجرای برنامه است. در این زمان برنامه‌ی شما به خانه‌ای از حافظه دسترسی پیدا کرده که سیستم عامل </a:t>
            </a:r>
            <a:r>
              <a:rPr lang="fa-IR" sz="1400" dirty="0">
                <a:solidFill>
                  <a:schemeClr val="bg1"/>
                </a:solidFill>
                <a:latin typeface="Dana" panose="00000500000000000000" pitchFamily="2" charset="-78"/>
                <a:cs typeface="Dana" panose="00000500000000000000" pitchFamily="2" charset="-78"/>
              </a:rPr>
              <a:t>اجازه‌ی دسترسی‌اش را به برنامه نمی‌دهد </a:t>
            </a:r>
            <a:r>
              <a:rPr lang="fa-IR" sz="1400" b="0" i="0" u="none" strike="noStrike" dirty="0">
                <a:solidFill>
                  <a:schemeClr val="bg1"/>
                </a:solidFill>
                <a:effectLst/>
                <a:latin typeface="Dana" panose="00000500000000000000" pitchFamily="2" charset="-78"/>
                <a:cs typeface="Dana" panose="00000500000000000000" pitchFamily="2" charset="-78"/>
              </a:rPr>
              <a:t>و به همین دلیل مانع ادامه پیدا کردن برنامه خواهد شد.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26</a:t>
            </a:fld>
            <a:endParaRPr lang="en-US" dirty="0"/>
          </a:p>
        </p:txBody>
      </p:sp>
      <p:pic>
        <p:nvPicPr>
          <p:cNvPr id="9" name="Picture 8">
            <a:extLst>
              <a:ext uri="{FF2B5EF4-FFF2-40B4-BE49-F238E27FC236}">
                <a16:creationId xmlns:a16="http://schemas.microsoft.com/office/drawing/2014/main" id="{9C2CD5FD-A1EB-4773-8A76-4AF23FF15DE7}"/>
              </a:ext>
            </a:extLst>
          </p:cNvPr>
          <p:cNvPicPr>
            <a:picLocks noChangeAspect="1"/>
          </p:cNvPicPr>
          <p:nvPr/>
        </p:nvPicPr>
        <p:blipFill>
          <a:blip r:embed="rId3"/>
          <a:stretch>
            <a:fillRect/>
          </a:stretch>
        </p:blipFill>
        <p:spPr>
          <a:xfrm>
            <a:off x="981837" y="1262850"/>
            <a:ext cx="5835323" cy="3377082"/>
          </a:xfrm>
          <a:prstGeom prst="rect">
            <a:avLst/>
          </a:prstGeom>
        </p:spPr>
      </p:pic>
      <p:grpSp>
        <p:nvGrpSpPr>
          <p:cNvPr id="10" name="Google Shape;4779;p45"/>
          <p:cNvGrpSpPr/>
          <p:nvPr/>
        </p:nvGrpSpPr>
        <p:grpSpPr>
          <a:xfrm>
            <a:off x="8491249" y="473669"/>
            <a:ext cx="319924" cy="397322"/>
            <a:chOff x="3938800" y="4399275"/>
            <a:chExt cx="359700" cy="481825"/>
          </a:xfrm>
        </p:grpSpPr>
        <p:sp>
          <p:nvSpPr>
            <p:cNvPr id="1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862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69134" y="1233311"/>
            <a:ext cx="7598348" cy="2676877"/>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بالاخره می‌توانیم خود برنامه را تست کنیم که آیا ماشین حساب درست کار می‌کند یا خیر؟</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شروع خیلی راحت از اولین عملگر یعنی + آغاز می‌کنیم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آیا حاصل ۲ + ۳ درست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حاصل ۲.۵ + ۶.۳ چطور</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خطای آخر، یک </a:t>
            </a:r>
            <a:r>
              <a:rPr lang="fa-IR" sz="1600" b="0" i="0" u="none" strike="noStrike" dirty="0">
                <a:effectLst/>
                <a:latin typeface="Dana" panose="00000500000000000000" pitchFamily="2" charset="-78"/>
                <a:cs typeface="Dana" panose="00000500000000000000" pitchFamily="2" charset="-78"/>
              </a:rPr>
              <a:t>خطای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3" name="Google Shape;4771;p45"/>
          <p:cNvGrpSpPr/>
          <p:nvPr/>
        </p:nvGrpSpPr>
        <p:grpSpPr>
          <a:xfrm>
            <a:off x="8267482" y="508948"/>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281179" y="2647840"/>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Footer Placeholder 7"/>
          <p:cNvSpPr>
            <a:spLocks noGrp="1"/>
          </p:cNvSpPr>
          <p:nvPr>
            <p:ph type="ftr" sz="quarter" idx="10"/>
          </p:nvPr>
        </p:nvSpPr>
        <p:spPr/>
        <p:txBody>
          <a:bodyPr/>
          <a:lstStyle/>
          <a:p>
            <a:r>
              <a:rPr lang="en-US" dirty="0"/>
              <a:t>1- Logical error</a:t>
            </a:r>
          </a:p>
        </p:txBody>
      </p:sp>
    </p:spTree>
    <p:extLst>
      <p:ext uri="{BB962C8B-B14F-4D97-AF65-F5344CB8AC3E}">
        <p14:creationId xmlns:p14="http://schemas.microsoft.com/office/powerpoint/2010/main" val="1497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33005"/>
            <a:ext cx="7739127" cy="1958502"/>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می‌توانید برای تسلط بیشتر روی خطاها به هر کدام از لینک‌های زیر مراجعه کنید و اگر دوست دارید در کلاس تدریس‌یاری راجع به آن‌ها با تدریس‌یارها </a:t>
            </a:r>
            <a:r>
              <a:rPr lang="fa-IR" sz="1600" b="0" i="0" u="none" strike="noStrike" dirty="0" smtClean="0">
                <a:solidFill>
                  <a:schemeClr val="bg1"/>
                </a:solidFill>
                <a:effectLst/>
                <a:latin typeface="Dana" panose="00000500000000000000" pitchFamily="2" charset="-78"/>
                <a:cs typeface="Dana" panose="00000500000000000000" pitchFamily="2" charset="-78"/>
              </a:rPr>
              <a:t>صحبت کنید تا بهتر بتوانید از وقوع این ارورها جلوگیری کنید و یا علت ارورها را متوجه شوید.					</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لینک‌های مشابه لینک‌های زیر با </a:t>
            </a:r>
            <a:r>
              <a:rPr lang="fa-IR" sz="1600" dirty="0">
                <a:solidFill>
                  <a:schemeClr val="bg1"/>
                </a:solidFill>
                <a:latin typeface="Dana" panose="00000500000000000000" pitchFamily="2" charset="-78"/>
                <a:cs typeface="Dana" panose="00000500000000000000" pitchFamily="2" charset="-78"/>
              </a:rPr>
              <a:t>نشان دادن تفاوت‌های بین </a:t>
            </a:r>
            <a:r>
              <a:rPr lang="fa-IR" sz="1600" dirty="0" smtClean="0">
                <a:solidFill>
                  <a:schemeClr val="bg1"/>
                </a:solidFill>
                <a:latin typeface="Dana" panose="00000500000000000000" pitchFamily="2" charset="-78"/>
                <a:cs typeface="Dana" panose="00000500000000000000" pitchFamily="2" charset="-78"/>
              </a:rPr>
              <a:t>ارورها </a:t>
            </a:r>
            <a:r>
              <a:rPr lang="fa-IR" sz="1600" dirty="0">
                <a:solidFill>
                  <a:schemeClr val="bg1"/>
                </a:solidFill>
                <a:latin typeface="Dana" panose="00000500000000000000" pitchFamily="2" charset="-78"/>
                <a:cs typeface="Dana" panose="00000500000000000000" pitchFamily="2" charset="-78"/>
              </a:rPr>
              <a:t>می‌توانند در یادگیری و عمیق‌تر شدن کمک کنند</a:t>
            </a:r>
            <a:r>
              <a:rPr lang="fa-IR" sz="1600" dirty="0" smtClean="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28</a:t>
            </a:fld>
            <a:endParaRPr lang="en-US" dirty="0"/>
          </a:p>
        </p:txBody>
      </p:sp>
      <p:grpSp>
        <p:nvGrpSpPr>
          <p:cNvPr id="18" name="Google Shape;4779;p45"/>
          <p:cNvGrpSpPr/>
          <p:nvPr/>
        </p:nvGrpSpPr>
        <p:grpSpPr>
          <a:xfrm>
            <a:off x="8438386" y="528205"/>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40320" y="1983630"/>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extBox 27">
            <a:extLst>
              <a:ext uri="{FF2B5EF4-FFF2-40B4-BE49-F238E27FC236}">
                <a16:creationId xmlns:a16="http://schemas.microsoft.com/office/drawing/2014/main" id="{73BE17AA-C7B3-4288-B738-634366D4285F}"/>
              </a:ext>
            </a:extLst>
          </p:cNvPr>
          <p:cNvSpPr txBox="1"/>
          <p:nvPr/>
        </p:nvSpPr>
        <p:spPr>
          <a:xfrm>
            <a:off x="3365635" y="2905106"/>
            <a:ext cx="2591632" cy="646331"/>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rPr>
              <a:t>https://</a:t>
            </a:r>
            <a:r>
              <a:rPr lang="en-US" sz="1800" u="sng" dirty="0" smtClean="0">
                <a:solidFill>
                  <a:srgbClr val="9BAFBF"/>
                </a:solidFill>
                <a:latin typeface="Dana" panose="00000500000000000000" pitchFamily="2" charset="-78"/>
                <a:ea typeface="Roboto Black"/>
                <a:cs typeface="Dana" panose="00000500000000000000" pitchFamily="2" charset="-78"/>
                <a:sym typeface="Roboto Black"/>
              </a:rPr>
              <a:t>b2n.ir/831809</a:t>
            </a:r>
          </a:p>
          <a:p>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44" name="Google Shape;8651;p54"/>
          <p:cNvSpPr/>
          <p:nvPr/>
        </p:nvSpPr>
        <p:spPr>
          <a:xfrm>
            <a:off x="762498" y="2901394"/>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8;p26">
            <a:hlinkClick r:id="rId3"/>
          </p:cNvPr>
          <p:cNvSpPr/>
          <p:nvPr/>
        </p:nvSpPr>
        <p:spPr>
          <a:xfrm>
            <a:off x="1115969" y="2857789"/>
            <a:ext cx="2249666"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Programming Errors in C</a:t>
            </a:r>
          </a:p>
        </p:txBody>
      </p:sp>
      <p:sp>
        <p:nvSpPr>
          <p:cNvPr id="49" name="TextBox 48">
            <a:extLst>
              <a:ext uri="{FF2B5EF4-FFF2-40B4-BE49-F238E27FC236}">
                <a16:creationId xmlns:a16="http://schemas.microsoft.com/office/drawing/2014/main" id="{73BE17AA-C7B3-4288-B738-634366D4285F}"/>
              </a:ext>
            </a:extLst>
          </p:cNvPr>
          <p:cNvSpPr txBox="1"/>
          <p:nvPr/>
        </p:nvSpPr>
        <p:spPr>
          <a:xfrm>
            <a:off x="4085566" y="3634354"/>
            <a:ext cx="2591632" cy="646331"/>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rPr>
              <a:t>https://</a:t>
            </a:r>
            <a:r>
              <a:rPr lang="en-US" sz="1800" u="sng" dirty="0" smtClean="0">
                <a:solidFill>
                  <a:srgbClr val="9BAFBF"/>
                </a:solidFill>
                <a:latin typeface="Dana" panose="00000500000000000000" pitchFamily="2" charset="-78"/>
                <a:ea typeface="Roboto Black"/>
                <a:cs typeface="Dana" panose="00000500000000000000" pitchFamily="2" charset="-78"/>
                <a:sym typeface="Roboto Black"/>
              </a:rPr>
              <a:t>b2n.ir/999477</a:t>
            </a:r>
          </a:p>
          <a:p>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50" name="Google Shape;8651;p54"/>
          <p:cNvSpPr/>
          <p:nvPr/>
        </p:nvSpPr>
        <p:spPr>
          <a:xfrm>
            <a:off x="762498" y="3669641"/>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p26">
            <a:hlinkClick r:id="rId4"/>
          </p:cNvPr>
          <p:cNvSpPr/>
          <p:nvPr/>
        </p:nvSpPr>
        <p:spPr>
          <a:xfrm>
            <a:off x="1115969" y="3626036"/>
            <a:ext cx="2969597"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fontAlgn="base"/>
            <a:r>
              <a:rPr lang="en-US" dirty="0">
                <a:solidFill>
                  <a:srgbClr val="0E2A47"/>
                </a:solidFill>
              </a:rPr>
              <a:t>Compile errors VS Runtime errors</a:t>
            </a:r>
          </a:p>
        </p:txBody>
      </p:sp>
    </p:spTree>
    <p:extLst>
      <p:ext uri="{BB962C8B-B14F-4D97-AF65-F5344CB8AC3E}">
        <p14:creationId xmlns:p14="http://schemas.microsoft.com/office/powerpoint/2010/main" val="95031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250144" y="1408527"/>
            <a:ext cx="8677683" cy="3001995"/>
            <a:chOff x="94907" y="1440043"/>
            <a:chExt cx="8677683" cy="3001995"/>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591435" y="2888557"/>
              <a:ext cx="1094656" cy="430684"/>
            </a:xfrm>
            <a:prstGeom prst="rect">
              <a:avLst/>
            </a:prstGeom>
          </p:spPr>
        </p:pic>
        <p:sp>
          <p:nvSpPr>
            <p:cNvPr id="7" name="Google Shape;1001;p35"/>
            <p:cNvSpPr/>
            <p:nvPr/>
          </p:nvSpPr>
          <p:spPr>
            <a:xfrm>
              <a:off x="3976076"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232481" y="25597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227485" y="189459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255802" y="1922901"/>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292420" y="2014478"/>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300423" y="1894599"/>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6049014" y="261137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305419" y="255975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366189" y="195951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329555" y="1922901"/>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263962" y="3830148"/>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5012537"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267282" y="3237413"/>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328897" y="3142500"/>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293094" y="385929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317844" y="3815144"/>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7066435" y="259637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322010" y="3222409"/>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383626" y="3039255"/>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346992" y="3843446"/>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8065622" y="2745444"/>
              <a:ext cx="706968" cy="29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محاسبات</a:t>
              </a:r>
              <a:endParaRPr lang="en-US" sz="1000" dirty="0"/>
            </a:p>
          </p:txBody>
        </p:sp>
        <p:sp>
          <p:nvSpPr>
            <p:cNvPr id="64" name="TextBox 63"/>
            <p:cNvSpPr txBox="1"/>
            <p:nvPr/>
          </p:nvSpPr>
          <p:spPr>
            <a:xfrm>
              <a:off x="7232717" y="274664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222042" y="273787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8" name="TextBox 67"/>
            <p:cNvSpPr txBox="1"/>
            <p:nvPr/>
          </p:nvSpPr>
          <p:spPr>
            <a:xfrm>
              <a:off x="4083809" y="2749698"/>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3203137" y="38434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951730" y="26055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3208135" y="322820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268628" y="3189502"/>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3062348" y="2745376"/>
              <a:ext cx="412293" cy="338554"/>
            </a:xfrm>
            <a:prstGeom prst="rect">
              <a:avLst/>
            </a:prstGeom>
            <a:noFill/>
          </p:spPr>
          <p:txBody>
            <a:bodyPr wrap="none" rtlCol="0" anchor="ctr">
              <a:spAutoFit/>
            </a:bodyPr>
            <a:lstStyle/>
            <a:p>
              <a:pPr algn="ctr"/>
              <a:r>
                <a:rPr lang="en-US" sz="1600" b="1" dirty="0">
                  <a:solidFill>
                    <a:schemeClr val="bg1"/>
                  </a:solidFill>
                </a:rPr>
                <a:t>18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649077" y="288855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670740" y="2515970"/>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700800" y="2874202"/>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605200" y="2527004"/>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2714037" y="3968371"/>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کمی هندسه به قبلی اضافه کنیم!</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94907" y="27629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6583291" y="3973317"/>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نمایش حروف بزرگ و کوچک</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5578905" y="1440043"/>
              <a:ext cx="1574110" cy="428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یک نکته‌ی خیلی جالب</a:t>
              </a:r>
              <a:r>
                <a:rPr lang="fa-IR" sz="1000" dirty="0">
                  <a:solidFill>
                    <a:schemeClr val="bg1"/>
                  </a:solidFill>
                  <a:latin typeface="Dana" panose="00000500000000000000" pitchFamily="2" charset="-78"/>
                  <a:cs typeface="Dana" panose="00000500000000000000" pitchFamily="2" charset="-78"/>
                  <a:sym typeface="Wingdings" panose="05000000000000000000" pitchFamily="2" charset="2"/>
                </a:rPr>
                <a:t> :)</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4732414" y="3952277"/>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زیر ذره‌بین</a:t>
              </a:r>
            </a:p>
            <a:p>
              <a:pPr algn="ctr" rtl="1"/>
              <a:r>
                <a:rPr lang="fa-IR" sz="1000" dirty="0">
                  <a:solidFill>
                    <a:schemeClr val="bg1"/>
                  </a:solidFill>
                  <a:latin typeface="Dana" panose="00000500000000000000" pitchFamily="2" charset="-78"/>
                  <a:cs typeface="Dana" panose="00000500000000000000" pitchFamily="2" charset="-78"/>
                </a:rPr>
                <a:t>رندوم</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5118564" y="2742882"/>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6" name="Picture 55">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531093" y="2882714"/>
              <a:ext cx="1094656" cy="430684"/>
            </a:xfrm>
            <a:prstGeom prst="rect">
              <a:avLst/>
            </a:prstGeom>
          </p:spPr>
        </p:pic>
        <p:sp>
          <p:nvSpPr>
            <p:cNvPr id="57" name="Google Shape;1001;p35"/>
            <p:cNvSpPr/>
            <p:nvPr/>
          </p:nvSpPr>
          <p:spPr>
            <a:xfrm>
              <a:off x="1915734" y="26055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2;p35"/>
            <p:cNvSpPr/>
            <p:nvPr/>
          </p:nvSpPr>
          <p:spPr>
            <a:xfrm>
              <a:off x="2172139" y="25539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03;p35"/>
            <p:cNvSpPr/>
            <p:nvPr/>
          </p:nvSpPr>
          <p:spPr>
            <a:xfrm>
              <a:off x="2167143" y="18887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4;p35"/>
            <p:cNvSpPr/>
            <p:nvPr/>
          </p:nvSpPr>
          <p:spPr>
            <a:xfrm>
              <a:off x="2195460" y="19170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a:off x="2232078" y="20086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6;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6" name="Google Shape;1007;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36;p35"/>
            <p:cNvSpPr txBox="1">
              <a:spLocks/>
            </p:cNvSpPr>
            <p:nvPr/>
          </p:nvSpPr>
          <p:spPr>
            <a:xfrm>
              <a:off x="1834508" y="1441535"/>
              <a:ext cx="790208"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ساعت ۲</a:t>
              </a:r>
              <a:endParaRPr lang="en-US" sz="1000" dirty="0">
                <a:solidFill>
                  <a:schemeClr val="bg1"/>
                </a:solidFill>
                <a:latin typeface="Dana" panose="00000500000000000000" pitchFamily="2" charset="-78"/>
                <a:cs typeface="Dana" panose="00000500000000000000" pitchFamily="2" charset="-78"/>
              </a:endParaRPr>
            </a:p>
          </p:txBody>
        </p:sp>
        <p:sp>
          <p:nvSpPr>
            <p:cNvPr id="74" name="TextBox 73"/>
            <p:cNvSpPr txBox="1"/>
            <p:nvPr/>
          </p:nvSpPr>
          <p:spPr>
            <a:xfrm>
              <a:off x="2023466" y="2743855"/>
              <a:ext cx="412293" cy="338554"/>
            </a:xfrm>
            <a:prstGeom prst="rect">
              <a:avLst/>
            </a:prstGeom>
            <a:noFill/>
          </p:spPr>
          <p:txBody>
            <a:bodyPr wrap="none" rtlCol="0" anchor="ctr">
              <a:spAutoFit/>
            </a:bodyPr>
            <a:lstStyle/>
            <a:p>
              <a:pPr algn="ctr"/>
              <a:r>
                <a:rPr lang="en-US" sz="1600" b="1" dirty="0">
                  <a:solidFill>
                    <a:schemeClr val="bg1"/>
                  </a:solidFill>
                </a:rPr>
                <a:t>19</a:t>
              </a:r>
            </a:p>
          </p:txBody>
        </p:sp>
        <p:sp>
          <p:nvSpPr>
            <p:cNvPr id="79" name="Google Shape;1013;p35">
              <a:extLst>
                <a:ext uri="{FF2B5EF4-FFF2-40B4-BE49-F238E27FC236}">
                  <a16:creationId xmlns:a16="http://schemas.microsoft.com/office/drawing/2014/main" id="{0C24F506-A554-4206-A2CC-B8AC882B2015}"/>
                </a:ext>
              </a:extLst>
            </p:cNvPr>
            <p:cNvSpPr/>
            <p:nvPr/>
          </p:nvSpPr>
          <p:spPr>
            <a:xfrm>
              <a:off x="1142795" y="3837603"/>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3" name="Google Shape;1014;p35">
              <a:extLst>
                <a:ext uri="{FF2B5EF4-FFF2-40B4-BE49-F238E27FC236}">
                  <a16:creationId xmlns:a16="http://schemas.microsoft.com/office/drawing/2014/main" id="{F1E2B243-4A83-42D1-8C87-2522C16759E7}"/>
                </a:ext>
              </a:extLst>
            </p:cNvPr>
            <p:cNvSpPr/>
            <p:nvPr/>
          </p:nvSpPr>
          <p:spPr>
            <a:xfrm>
              <a:off x="891388" y="259969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15;p35">
              <a:extLst>
                <a:ext uri="{FF2B5EF4-FFF2-40B4-BE49-F238E27FC236}">
                  <a16:creationId xmlns:a16="http://schemas.microsoft.com/office/drawing/2014/main" id="{8D6D0CB3-6BE1-4ABF-A996-248FC3FF09EA}"/>
                </a:ext>
              </a:extLst>
            </p:cNvPr>
            <p:cNvSpPr/>
            <p:nvPr/>
          </p:nvSpPr>
          <p:spPr>
            <a:xfrm rot="10800000">
              <a:off x="1147793" y="32223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6;p35">
              <a:extLst>
                <a:ext uri="{FF2B5EF4-FFF2-40B4-BE49-F238E27FC236}">
                  <a16:creationId xmlns:a16="http://schemas.microsoft.com/office/drawing/2014/main" id="{A522CBCD-2203-4A59-BEB9-7FE6DAD35623}"/>
                </a:ext>
              </a:extLst>
            </p:cNvPr>
            <p:cNvSpPr/>
            <p:nvPr/>
          </p:nvSpPr>
          <p:spPr>
            <a:xfrm>
              <a:off x="1208286" y="318365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8;p35">
              <a:extLst>
                <a:ext uri="{FF2B5EF4-FFF2-40B4-BE49-F238E27FC236}">
                  <a16:creationId xmlns:a16="http://schemas.microsoft.com/office/drawing/2014/main" id="{B5313DA7-CE49-47BB-B89B-2D9C8C70F685}"/>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19;p35">
              <a:extLst>
                <a:ext uri="{FF2B5EF4-FFF2-40B4-BE49-F238E27FC236}">
                  <a16:creationId xmlns:a16="http://schemas.microsoft.com/office/drawing/2014/main" id="{9BDE6C9E-1A67-46D4-816D-71A8D364B089}"/>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TextBox 89">
              <a:extLst>
                <a:ext uri="{FF2B5EF4-FFF2-40B4-BE49-F238E27FC236}">
                  <a16:creationId xmlns:a16="http://schemas.microsoft.com/office/drawing/2014/main" id="{AF5EDCD3-C40C-4797-BF09-1EF66C3E4C83}"/>
                </a:ext>
              </a:extLst>
            </p:cNvPr>
            <p:cNvSpPr txBox="1"/>
            <p:nvPr/>
          </p:nvSpPr>
          <p:spPr>
            <a:xfrm>
              <a:off x="1002006" y="2739533"/>
              <a:ext cx="412293" cy="338554"/>
            </a:xfrm>
            <a:prstGeom prst="rect">
              <a:avLst/>
            </a:prstGeom>
            <a:noFill/>
          </p:spPr>
          <p:txBody>
            <a:bodyPr wrap="none" rtlCol="0" anchor="ctr">
              <a:spAutoFit/>
            </a:bodyPr>
            <a:lstStyle/>
            <a:p>
              <a:pPr algn="ctr"/>
              <a:r>
                <a:rPr lang="en-US" sz="1600" b="1" dirty="0">
                  <a:solidFill>
                    <a:schemeClr val="bg1"/>
                  </a:solidFill>
                </a:rPr>
                <a:t>20</a:t>
              </a:r>
            </a:p>
          </p:txBody>
        </p:sp>
        <p:pic>
          <p:nvPicPr>
            <p:cNvPr id="91" name="Picture 90">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544858" y="2521161"/>
              <a:ext cx="1118428" cy="440038"/>
            </a:xfrm>
            <a:prstGeom prst="rect">
              <a:avLst/>
            </a:prstGeom>
          </p:spPr>
        </p:pic>
        <p:sp>
          <p:nvSpPr>
            <p:cNvPr id="92" name="Google Shape;1036;p35">
              <a:extLst>
                <a:ext uri="{FF2B5EF4-FFF2-40B4-BE49-F238E27FC236}">
                  <a16:creationId xmlns:a16="http://schemas.microsoft.com/office/drawing/2014/main" id="{7D9172F5-C423-4A1E-B8EC-553E0768AD92}"/>
                </a:ext>
              </a:extLst>
            </p:cNvPr>
            <p:cNvSpPr txBox="1">
              <a:spLocks/>
            </p:cNvSpPr>
            <p:nvPr/>
          </p:nvSpPr>
          <p:spPr>
            <a:xfrm>
              <a:off x="653695" y="3962528"/>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ماشین حساب</a:t>
              </a:r>
              <a:endParaRPr lang="en-US" sz="1000" dirty="0">
                <a:solidFill>
                  <a:schemeClr val="bg1"/>
                </a:solidFill>
                <a:latin typeface="Dana" panose="00000500000000000000" pitchFamily="2" charset="-78"/>
                <a:cs typeface="Dana" panose="00000500000000000000" pitchFamily="2" charset="-78"/>
              </a:endParaRPr>
            </a:p>
          </p:txBody>
        </p:sp>
      </p:grpSp>
      <p:sp>
        <p:nvSpPr>
          <p:cNvPr id="93" name="Google Shape;1036;p35">
            <a:extLst>
              <a:ext uri="{FF2B5EF4-FFF2-40B4-BE49-F238E27FC236}">
                <a16:creationId xmlns:a16="http://schemas.microsoft.com/office/drawing/2014/main" id="{0C2AE28F-0C6C-4B32-AC6A-F870369071D1}"/>
              </a:ext>
            </a:extLst>
          </p:cNvPr>
          <p:cNvSpPr txBox="1">
            <a:spLocks/>
          </p:cNvSpPr>
          <p:nvPr/>
        </p:nvSpPr>
        <p:spPr>
          <a:xfrm>
            <a:off x="3841328" y="1385104"/>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اعداد شبه‌رندوم</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543695"/>
            <a:ext cx="7739128" cy="29340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اما حروف را چطور باید کدگذاری کرد؟ آیا شیوه‌ی فهماندن حروف به کامپیوتر را به یاد دارید؟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83746" y="59578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نمایش حروف بزرگ و کوچک</a:t>
            </a:r>
          </a:p>
        </p:txBody>
      </p:sp>
      <p:grpSp>
        <p:nvGrpSpPr>
          <p:cNvPr id="4" name="Google Shape;7046;p50"/>
          <p:cNvGrpSpPr/>
          <p:nvPr/>
        </p:nvGrpSpPr>
        <p:grpSpPr>
          <a:xfrm>
            <a:off x="7585334" y="68924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5104;p45"/>
          <p:cNvGrpSpPr/>
          <p:nvPr/>
        </p:nvGrpSpPr>
        <p:grpSpPr>
          <a:xfrm>
            <a:off x="8437991" y="157605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7365;p50"/>
          <p:cNvGrpSpPr/>
          <p:nvPr/>
        </p:nvGrpSpPr>
        <p:grpSpPr>
          <a:xfrm>
            <a:off x="8437991" y="3709640"/>
            <a:ext cx="334919" cy="333429"/>
            <a:chOff x="-30735200" y="3552550"/>
            <a:chExt cx="292225" cy="290925"/>
          </a:xfrm>
        </p:grpSpPr>
        <p:sp>
          <p:nvSpPr>
            <p:cNvPr id="1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72680" y="1286999"/>
            <a:ext cx="2596627" cy="3416400"/>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حرف</a:t>
            </a:r>
            <a:r>
              <a:rPr lang="en-US" sz="1800" dirty="0">
                <a:solidFill>
                  <a:srgbClr val="0E2A47"/>
                </a:solidFill>
                <a:latin typeface="Dana" panose="020B0604020202020204" charset="-78"/>
                <a:cs typeface="Dana" panose="020B0604020202020204" charset="-78"/>
              </a:rPr>
              <a:t>A‌ </a:t>
            </a:r>
            <a:r>
              <a:rPr lang="fa-IR" sz="1800" dirty="0">
                <a:solidFill>
                  <a:srgbClr val="0E2A47"/>
                </a:solidFill>
                <a:latin typeface="Dana" panose="020B0604020202020204" charset="-78"/>
                <a:cs typeface="Dana" panose="020B0604020202020204" charset="-78"/>
              </a:rPr>
              <a:t> در سیستم </a:t>
            </a:r>
            <a:r>
              <a:rPr lang="en-US" sz="1800" dirty="0">
                <a:solidFill>
                  <a:srgbClr val="0E2A47"/>
                </a:solidFill>
                <a:latin typeface="Dana" panose="020B0604020202020204" charset="-78"/>
                <a:cs typeface="Dana" panose="020B0604020202020204" charset="-78"/>
              </a:rPr>
              <a:t>ASCII</a:t>
            </a:r>
            <a:r>
              <a:rPr lang="fa-IR" sz="1800" dirty="0">
                <a:solidFill>
                  <a:srgbClr val="0E2A47"/>
                </a:solidFill>
                <a:latin typeface="Dana" panose="020B0604020202020204" charset="-78"/>
                <a:cs typeface="Dana" panose="020B0604020202020204" charset="-78"/>
              </a:rPr>
              <a:t> برابر با چه برابر </a:t>
            </a:r>
            <a:r>
              <a:rPr lang="fa-IR" sz="1800" dirty="0" smtClean="0">
                <a:solidFill>
                  <a:srgbClr val="0E2A47"/>
                </a:solidFill>
                <a:latin typeface="Dana" panose="020B0604020202020204" charset="-78"/>
                <a:cs typeface="Dana" panose="020B0604020202020204" charset="-78"/>
              </a:rPr>
              <a:t>است؟‌ </a:t>
            </a:r>
            <a:r>
              <a:rPr lang="fa-IR" sz="1800" dirty="0">
                <a:solidFill>
                  <a:srgbClr val="0E2A47"/>
                </a:solidFill>
                <a:latin typeface="Dana" panose="020B0604020202020204" charset="-78"/>
                <a:cs typeface="Dana" panose="020B0604020202020204" charset="-78"/>
              </a:rPr>
              <a:t>عدد را در مبنای ۲ به دست </a:t>
            </a:r>
            <a:r>
              <a:rPr lang="fa-IR" sz="1800" dirty="0" smtClean="0">
                <a:solidFill>
                  <a:srgbClr val="0E2A47"/>
                </a:solidFill>
                <a:latin typeface="Dana" panose="020B0604020202020204" charset="-78"/>
                <a:cs typeface="Dana" panose="020B0604020202020204" charset="-78"/>
              </a:rPr>
              <a:t>آورید.</a:t>
            </a:r>
          </a:p>
          <a:p>
            <a:pPr marL="177800" indent="0" algn="just">
              <a:buNone/>
            </a:pPr>
            <a:r>
              <a:rPr lang="en-US" sz="1800" dirty="0" smtClean="0">
                <a:solidFill>
                  <a:srgbClr val="0E2A47"/>
                </a:solidFill>
                <a:latin typeface="Dana" panose="020B0604020202020204" charset="-78"/>
                <a:cs typeface="Dana" panose="020B0604020202020204" charset="-78"/>
              </a:rPr>
              <a:t>65 = 64 + 1 = 2</a:t>
            </a:r>
            <a:r>
              <a:rPr lang="en-US" sz="1800" baseline="30000" dirty="0" smtClean="0">
                <a:solidFill>
                  <a:srgbClr val="0E2A47"/>
                </a:solidFill>
                <a:latin typeface="Dana" panose="020B0604020202020204" charset="-78"/>
                <a:cs typeface="Dana" panose="020B0604020202020204" charset="-78"/>
              </a:rPr>
              <a:t>6</a:t>
            </a:r>
            <a:r>
              <a:rPr lang="en-US" sz="1800" dirty="0" smtClean="0">
                <a:solidFill>
                  <a:srgbClr val="0E2A47"/>
                </a:solidFill>
                <a:latin typeface="Dana" panose="020B0604020202020204" charset="-78"/>
                <a:cs typeface="Dana" panose="020B0604020202020204" charset="-78"/>
              </a:rPr>
              <a:t> + 1 </a:t>
            </a:r>
          </a:p>
          <a:p>
            <a:pPr marL="177800" indent="0" algn="just">
              <a:buNone/>
            </a:pPr>
            <a:r>
              <a:rPr lang="en-US" sz="1800" dirty="0" smtClean="0">
                <a:solidFill>
                  <a:srgbClr val="0E2A47"/>
                </a:solidFill>
                <a:latin typeface="Dana" panose="020B0604020202020204" charset="-78"/>
                <a:cs typeface="Dana" panose="020B0604020202020204" charset="-78"/>
              </a:rPr>
              <a:t>= (???????)</a:t>
            </a:r>
            <a:r>
              <a:rPr lang="en-US" sz="1800" baseline="-25000" dirty="0" smtClean="0">
                <a:solidFill>
                  <a:srgbClr val="0E2A47"/>
                </a:solidFill>
                <a:latin typeface="Dana" panose="020B0604020202020204" charset="-78"/>
                <a:cs typeface="Dana" panose="020B0604020202020204" charset="-78"/>
              </a:rPr>
              <a:t>2</a:t>
            </a:r>
            <a:endParaRPr lang="fa-IR" sz="1800" baseline="-25000" dirty="0" smtClean="0">
              <a:solidFill>
                <a:srgbClr val="0E2A47"/>
              </a:solidFill>
              <a:latin typeface="Dana" panose="020B0604020202020204" charset="-78"/>
              <a:cs typeface="Dana" panose="020B0604020202020204" charset="-78"/>
            </a:endParaRPr>
          </a:p>
          <a:p>
            <a:pPr marL="177800" indent="0" algn="just" rtl="1">
              <a:buNone/>
            </a:pPr>
            <a:r>
              <a:rPr lang="fa-IR" sz="1800" dirty="0" smtClean="0">
                <a:solidFill>
                  <a:srgbClr val="0E2A47"/>
                </a:solidFill>
                <a:latin typeface="Dana" panose="020B0604020202020204" charset="-78"/>
                <a:cs typeface="Dana" panose="020B0604020202020204" charset="-78"/>
              </a:rPr>
              <a:t>حالا </a:t>
            </a:r>
            <a:r>
              <a:rPr lang="fa-IR" sz="1800" dirty="0">
                <a:solidFill>
                  <a:srgbClr val="0E2A47"/>
                </a:solidFill>
                <a:latin typeface="Dana" panose="020B0604020202020204" charset="-78"/>
                <a:cs typeface="Dana" panose="020B0604020202020204" charset="-78"/>
              </a:rPr>
              <a:t>همین کار را برای حرف </a:t>
            </a:r>
            <a:r>
              <a:rPr lang="en-US" sz="1800" dirty="0">
                <a:solidFill>
                  <a:srgbClr val="0E2A47"/>
                </a:solidFill>
                <a:latin typeface="Dana" panose="020B0604020202020204" charset="-78"/>
                <a:cs typeface="Dana" panose="020B0604020202020204" charset="-78"/>
              </a:rPr>
              <a:t>a</a:t>
            </a:r>
            <a:r>
              <a:rPr lang="fa-IR" sz="1800" dirty="0">
                <a:solidFill>
                  <a:srgbClr val="0E2A47"/>
                </a:solidFill>
                <a:latin typeface="Dana" panose="020B0604020202020204" charset="-78"/>
                <a:cs typeface="Dana" panose="020B0604020202020204" charset="-78"/>
              </a:rPr>
              <a:t> انجام دهید...</a:t>
            </a:r>
          </a:p>
          <a:p>
            <a:pPr marL="177800" indent="0" algn="just">
              <a:buNone/>
            </a:pPr>
            <a:r>
              <a:rPr lang="en-US" sz="1800" dirty="0">
                <a:solidFill>
                  <a:srgbClr val="0E2A47"/>
                </a:solidFill>
                <a:latin typeface="Dana" panose="020B0604020202020204" charset="-78"/>
                <a:cs typeface="Dana" panose="020B0604020202020204" charset="-78"/>
              </a:rPr>
              <a:t>97 =  64 + 32 + 1 = </a:t>
            </a:r>
          </a:p>
          <a:p>
            <a:pPr marL="177800" indent="0" algn="just">
              <a:buNone/>
            </a:pPr>
            <a:r>
              <a:rPr lang="en-US" sz="1800" dirty="0">
                <a:solidFill>
                  <a:srgbClr val="0E2A47"/>
                </a:solidFill>
                <a:latin typeface="Dana" panose="020B0604020202020204" charset="-78"/>
                <a:cs typeface="Dana" panose="020B0604020202020204" charset="-78"/>
              </a:rPr>
              <a:t>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+ 2</a:t>
            </a:r>
            <a:r>
              <a:rPr lang="en-US" sz="1800" baseline="30000" dirty="0">
                <a:solidFill>
                  <a:srgbClr val="0E2A47"/>
                </a:solidFill>
                <a:latin typeface="Dana" panose="020B0604020202020204" charset="-78"/>
                <a:cs typeface="Dana" panose="020B0604020202020204" charset="-78"/>
              </a:rPr>
              <a:t>5</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285525"/>
            <a:ext cx="6222045" cy="3595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همان‌طور که می‌دانید حروف زبان انگلیسی ۲۶ تا هستند؛ پس ما به حداقل ۵ بیت برای نشان دادن این حروف نیاز داریم. در مثال‌ها هم اگر دقت کنید، ۵ بیت کم ارزش برای مشخص کردن این حروف به کار می‌رود:</a:t>
            </a:r>
          </a:p>
          <a:p>
            <a:pPr marL="177800" indent="0" algn="just" rtl="1">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just" rtl="1">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A = (10 00001), B = (10 00010), C = (10 00011), </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 Z = (10 11010)</a:t>
            </a: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و دو بیت پر ارزش، کوچک یا بزرگ بودن حروف را مشخص خواهد کرد. پس در کل ما ۷ بیت داریم.</a:t>
            </a:r>
          </a:p>
          <a:p>
            <a:pPr marL="177800" indent="0" algn="just" rtl="1">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just" rtl="1">
              <a:buFont typeface="Roboto Light"/>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A = (10 00001), a = (11 00001), B = (10 00010), b = (11 00010), </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a:t>
            </a: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Z = (10 11010), z = (11 11010)</a:t>
            </a:r>
          </a:p>
        </p:txBody>
      </p:sp>
      <p:sp>
        <p:nvSpPr>
          <p:cNvPr id="5" name="Left Brace 4"/>
          <p:cNvSpPr/>
          <p:nvPr/>
        </p:nvSpPr>
        <p:spPr>
          <a:xfrm rot="5400000">
            <a:off x="1317937" y="2440530"/>
            <a:ext cx="96249"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6908" y="2336907"/>
            <a:ext cx="4943259" cy="307777"/>
          </a:xfrm>
          <a:prstGeom prst="rect">
            <a:avLst/>
          </a:prstGeom>
          <a:noFill/>
        </p:spPr>
        <p:txBody>
          <a:bodyPr wrap="square" rtlCol="0">
            <a:spAutoFit/>
          </a:bodyPr>
          <a:lstStyle/>
          <a:p>
            <a:r>
              <a:rPr lang="en-US" dirty="0">
                <a:solidFill>
                  <a:srgbClr val="48FFD5"/>
                </a:solidFill>
              </a:rPr>
              <a:t>1                        2                        3                          26</a:t>
            </a:r>
          </a:p>
        </p:txBody>
      </p:sp>
      <p:sp>
        <p:nvSpPr>
          <p:cNvPr id="7" name="Left Brace 6"/>
          <p:cNvSpPr/>
          <p:nvPr/>
        </p:nvSpPr>
        <p:spPr>
          <a:xfrm rot="5400000">
            <a:off x="2597491" y="2440530"/>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847821" y="2443899"/>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5281242" y="2484976"/>
            <a:ext cx="89865" cy="422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216908" y="3725296"/>
            <a:ext cx="4943259" cy="307777"/>
          </a:xfrm>
          <a:prstGeom prst="rect">
            <a:avLst/>
          </a:prstGeom>
          <a:noFill/>
        </p:spPr>
        <p:txBody>
          <a:bodyPr wrap="square" rtlCol="0">
            <a:spAutoFit/>
          </a:bodyPr>
          <a:lstStyle/>
          <a:p>
            <a:r>
              <a:rPr lang="en-US" dirty="0">
                <a:solidFill>
                  <a:srgbClr val="48FFD5"/>
                </a:solidFill>
              </a:rPr>
              <a:t>1           </a:t>
            </a:r>
            <a:r>
              <a:rPr lang="fa-IR" dirty="0">
                <a:solidFill>
                  <a:srgbClr val="48FFD5"/>
                </a:solidFill>
              </a:rPr>
              <a:t> </a:t>
            </a:r>
            <a:r>
              <a:rPr lang="en-US" dirty="0">
                <a:solidFill>
                  <a:srgbClr val="48FFD5"/>
                </a:solidFill>
              </a:rPr>
              <a:t>           1                       2                       2</a:t>
            </a:r>
          </a:p>
        </p:txBody>
      </p:sp>
      <p:sp>
        <p:nvSpPr>
          <p:cNvPr id="16" name="Left Brace 15"/>
          <p:cNvSpPr/>
          <p:nvPr/>
        </p:nvSpPr>
        <p:spPr>
          <a:xfrm rot="5400000">
            <a:off x="3764980" y="3815216"/>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1304230" y="3815212"/>
            <a:ext cx="123661"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2518085" y="3815214"/>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4986092" y="3815215"/>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44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82296" y="1354412"/>
            <a:ext cx="2561704" cy="3347514"/>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اما بقیه‌ی کاراکترها چه؟</a:t>
            </a:r>
          </a:p>
          <a:p>
            <a:pPr marL="177800" indent="0" algn="just" rtl="1">
              <a:buNone/>
            </a:pPr>
            <a:r>
              <a:rPr lang="fa-IR" sz="1800" dirty="0">
                <a:solidFill>
                  <a:srgbClr val="0E2A47"/>
                </a:solidFill>
                <a:latin typeface="Dana" panose="020B0604020202020204" charset="-78"/>
                <a:cs typeface="Dana" panose="020B0604020202020204" charset="-78"/>
              </a:rPr>
              <a:t>کاراکترهای زبان فارسی، زبان چینی، عربی، حتی کاراکترهای ریاضی و موسیقی و هزاران کاراکتر دیگر. آیا برای تعریف این کاراکترها، ۷ بیت که حتی بخشی از آن هم برای کاراکترهای انگلیسی مصرف شده کافی‌است؟</a:t>
            </a:r>
          </a:p>
        </p:txBody>
      </p:sp>
      <p:sp>
        <p:nvSpPr>
          <p:cNvPr id="4" name="Text Placeholder 2"/>
          <p:cNvSpPr txBox="1">
            <a:spLocks/>
          </p:cNvSpPr>
          <p:nvPr/>
        </p:nvSpPr>
        <p:spPr>
          <a:xfrm>
            <a:off x="291830" y="1354412"/>
            <a:ext cx="6177721"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راه حل اولی که به ذهن همه می‌رسد چیست؟</a:t>
            </a:r>
          </a:p>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افزایش تعداد بیت‌ها. در این صورت</a:t>
            </a: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A = (10</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000</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00001)</a:t>
            </a: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همان‌طور که می‌بینید تعداد بیت زیادی بی‌استفاده می‌ماند تا فقط یک کاراکتر نمایش داده شود.</a:t>
            </a:r>
          </a:p>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از طرفی کاراکتری به نام </a:t>
            </a:r>
            <a:r>
              <a:rPr lang="en-US" sz="1600" dirty="0">
                <a:solidFill>
                  <a:schemeClr val="accent6">
                    <a:lumMod val="60000"/>
                    <a:lumOff val="40000"/>
                  </a:schemeClr>
                </a:solidFill>
                <a:latin typeface="Dana" panose="020B0604020202020204" charset="-78"/>
                <a:cs typeface="Dana" panose="020B0604020202020204" charset="-78"/>
              </a:rPr>
              <a:t>null</a:t>
            </a:r>
            <a:r>
              <a:rPr lang="fa-IR" sz="1600" dirty="0">
                <a:solidFill>
                  <a:schemeClr val="accent6">
                    <a:lumMod val="60000"/>
                    <a:lumOff val="40000"/>
                  </a:schemeClr>
                </a:solidFill>
                <a:latin typeface="Dana" panose="020B0604020202020204" charset="-78"/>
                <a:cs typeface="Dana" panose="020B0604020202020204" charset="-78"/>
              </a:rPr>
              <a:t> وجود دارد (که به زودی با آن آشنا خواهید شد) که پترن آن تماماً صفر است. با وجود این تعداد صفری که در کاراکترها می‌تواند به وجود بیاید، ممکن است بخشی از آن به اشتباه به عنوان </a:t>
            </a:r>
            <a:r>
              <a:rPr lang="en-US" sz="1600" dirty="0">
                <a:solidFill>
                  <a:schemeClr val="accent6">
                    <a:lumMod val="60000"/>
                    <a:lumOff val="40000"/>
                  </a:schemeClr>
                </a:solidFill>
                <a:latin typeface="Dana" panose="020B0604020202020204" charset="-78"/>
                <a:cs typeface="Dana" panose="020B0604020202020204" charset="-78"/>
              </a:rPr>
              <a:t>null</a:t>
            </a:r>
            <a:r>
              <a:rPr lang="fa-IR" sz="1600" dirty="0">
                <a:solidFill>
                  <a:schemeClr val="accent6">
                    <a:lumMod val="60000"/>
                    <a:lumOff val="40000"/>
                  </a:schemeClr>
                </a:solidFill>
                <a:latin typeface="Dana" panose="020B0604020202020204" charset="-78"/>
                <a:cs typeface="Dana" panose="020B0604020202020204" charset="-78"/>
              </a:rPr>
              <a:t> برداشت شود و مشکلات زیادی به وجود بیاید. برای رفع این مشکل راه دیگری پیشنهاد شد...</a:t>
            </a:r>
            <a:endParaRPr lang="en-US" sz="1600" dirty="0">
              <a:solidFill>
                <a:schemeClr val="accent6">
                  <a:lumMod val="60000"/>
                  <a:lumOff val="40000"/>
                </a:schemeClr>
              </a:solidFill>
              <a:latin typeface="Dana" panose="020B0604020202020204" charset="-78"/>
              <a:cs typeface="Dana" panose="020B0604020202020204" charset="-78"/>
            </a:endParaRPr>
          </a:p>
        </p:txBody>
      </p:sp>
      <p:sp>
        <p:nvSpPr>
          <p:cNvPr id="21" name="TextBox 20"/>
          <p:cNvSpPr txBox="1"/>
          <p:nvPr/>
        </p:nvSpPr>
        <p:spPr>
          <a:xfrm>
            <a:off x="1911562" y="1658363"/>
            <a:ext cx="460762" cy="307777"/>
          </a:xfrm>
          <a:prstGeom prst="rect">
            <a:avLst/>
          </a:prstGeom>
          <a:noFill/>
        </p:spPr>
        <p:txBody>
          <a:bodyPr wrap="square" rtlCol="0">
            <a:spAutoFit/>
          </a:bodyPr>
          <a:lstStyle/>
          <a:p>
            <a:r>
              <a:rPr lang="en-US" dirty="0">
                <a:solidFill>
                  <a:srgbClr val="48FFD5"/>
                </a:solidFill>
              </a:rPr>
              <a:t>1</a:t>
            </a:r>
          </a:p>
        </p:txBody>
      </p:sp>
      <p:sp>
        <p:nvSpPr>
          <p:cNvPr id="27" name="Left Brace 26"/>
          <p:cNvSpPr/>
          <p:nvPr/>
        </p:nvSpPr>
        <p:spPr>
          <a:xfrm rot="5400000">
            <a:off x="2030645" y="1701446"/>
            <a:ext cx="65734" cy="529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97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 سیستم </a:t>
            </a:r>
            <a:r>
              <a:rPr lang="en-US" dirty="0">
                <a:latin typeface="Lalezar" panose="00000500000000000000" pitchFamily="2" charset="-78"/>
                <a:cs typeface="Lalezar" panose="00000500000000000000" pitchFamily="2" charset="-78"/>
              </a:rPr>
              <a:t>UTF-8</a:t>
            </a:r>
            <a:r>
              <a:rPr lang="fa-IR" dirty="0">
                <a:latin typeface="Lalezar" panose="00000500000000000000" pitchFamily="2" charset="-78"/>
                <a:cs typeface="Lalezar" panose="00000500000000000000" pitchFamily="2" charset="-78"/>
              </a:rPr>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l">
              <a:buNone/>
            </a:pPr>
            <a:r>
              <a:rPr lang="en-US" sz="1800" dirty="0">
                <a:solidFill>
                  <a:srgbClr val="0E2A47"/>
                </a:solidFill>
                <a:latin typeface="Dana" panose="020B0604020202020204" charset="-78"/>
                <a:cs typeface="Dana" panose="020B0604020202020204" charset="-78"/>
              </a:rPr>
              <a:t>1110xxxx   10xxxxxx  </a:t>
            </a:r>
            <a:r>
              <a:rPr lang="en-US" sz="1800" dirty="0" err="1">
                <a:solidFill>
                  <a:srgbClr val="0E2A47"/>
                </a:solidFill>
                <a:latin typeface="Dana" panose="020B0604020202020204" charset="-78"/>
                <a:cs typeface="Dana" panose="020B0604020202020204" charset="-78"/>
              </a:rPr>
              <a:t>10xxxxxx</a:t>
            </a:r>
            <a:r>
              <a:rPr lang="fa-IR" sz="1800" dirty="0">
                <a:solidFill>
                  <a:srgbClr val="0E2A47"/>
                </a:solidFill>
                <a:latin typeface="Dana" panose="020B0604020202020204" charset="-78"/>
                <a:cs typeface="Dana" panose="020B0604020202020204" charset="-78"/>
              </a:rPr>
              <a:t> </a:t>
            </a:r>
            <a:r>
              <a:rPr lang="en-US" sz="1800" dirty="0">
                <a:solidFill>
                  <a:srgbClr val="0E2A47"/>
                </a:solidFill>
                <a:latin typeface="Dana" panose="020B0604020202020204" charset="-78"/>
                <a:cs typeface="Dana" panose="020B0604020202020204" charset="-78"/>
              </a:rPr>
              <a:t>: 3 byte code, 16bits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US" sz="1800" dirty="0">
                <a:solidFill>
                  <a:srgbClr val="0E2A47"/>
                </a:solidFill>
                <a:latin typeface="Dana" panose="020B0604020202020204" charset="-78"/>
                <a:cs typeface="Dana" panose="020B0604020202020204" charset="-78"/>
              </a:rPr>
              <a:t>11110xxx    10xxxxxx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 4 byte code, 21bits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SE" sz="1800" dirty="0">
                <a:solidFill>
                  <a:srgbClr val="0E2A47"/>
                </a:solidFill>
                <a:latin typeface="Dana" panose="020B0604020202020204" charset="-78"/>
                <a:cs typeface="Dana" panose="020B0604020202020204" charset="-78"/>
              </a:rPr>
              <a:t>…</a:t>
            </a:r>
            <a:endParaRPr lang="fa-IR" sz="18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91829" y="1354412"/>
            <a:ext cx="6177722"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در صورتی که به تعداد کمی بیت نیاز داشته باشیم -یعنی حداکثر ۷ بیت (برابر تعداد </a:t>
            </a:r>
            <a:r>
              <a:rPr lang="en-US" sz="1600" dirty="0">
                <a:solidFill>
                  <a:schemeClr val="accent6">
                    <a:lumMod val="60000"/>
                    <a:lumOff val="40000"/>
                  </a:schemeClr>
                </a:solidFill>
                <a:latin typeface="Dana" panose="020B0604020202020204" charset="-78"/>
                <a:cs typeface="Dana" panose="020B0604020202020204" charset="-78"/>
              </a:rPr>
              <a:t>x</a:t>
            </a:r>
            <a:r>
              <a:rPr lang="fa-IR" sz="1600" dirty="0">
                <a:solidFill>
                  <a:schemeClr val="accent6">
                    <a:lumMod val="60000"/>
                    <a:lumOff val="40000"/>
                  </a:schemeClr>
                </a:solidFill>
                <a:latin typeface="Dana" panose="020B0604020202020204" charset="-78"/>
                <a:cs typeface="Dana" panose="020B0604020202020204" charset="-78"/>
              </a:rPr>
              <a:t> ها)- از این مدل کد استفاده می‌کنیم. </a:t>
            </a: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0xxxxxxx: 1 byte code</a:t>
            </a: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just" rtl="1">
              <a:buNone/>
            </a:pPr>
            <a:r>
              <a:rPr lang="fa-IR" sz="1600" dirty="0">
                <a:solidFill>
                  <a:schemeClr val="accent6">
                    <a:lumMod val="60000"/>
                    <a:lumOff val="40000"/>
                  </a:schemeClr>
                </a:solidFill>
                <a:latin typeface="Dana" panose="020B0604020202020204" charset="-78"/>
                <a:cs typeface="Dana" panose="020B0604020202020204" charset="-78"/>
              </a:rPr>
              <a:t>اگر به تعداد بیت بیش‌تری نیاز داشتیم -تا حداکثر ۱۱ بیت- از مدل دیگری استفاده می‌کنیم. در این مدل بایت اول (هشت بیت اول) با </a:t>
            </a:r>
            <a:r>
              <a:rPr lang="en-US" sz="1600" dirty="0">
                <a:solidFill>
                  <a:schemeClr val="accent6">
                    <a:lumMod val="60000"/>
                    <a:lumOff val="40000"/>
                  </a:schemeClr>
                </a:solidFill>
                <a:latin typeface="Dana" panose="020B0604020202020204" charset="-78"/>
                <a:cs typeface="Dana" panose="020B0604020202020204" charset="-78"/>
              </a:rPr>
              <a:t>110</a:t>
            </a:r>
            <a:r>
              <a:rPr lang="fa-IR" sz="1600" dirty="0">
                <a:solidFill>
                  <a:schemeClr val="accent6">
                    <a:lumMod val="60000"/>
                    <a:lumOff val="40000"/>
                  </a:schemeClr>
                </a:solidFill>
                <a:latin typeface="Dana" panose="020B0604020202020204" charset="-78"/>
                <a:cs typeface="Dana" panose="020B0604020202020204" charset="-78"/>
              </a:rPr>
              <a:t> شروع شده است. دو تا </a:t>
            </a:r>
            <a:r>
              <a:rPr lang="en-US" sz="1600" dirty="0">
                <a:solidFill>
                  <a:schemeClr val="accent6">
                    <a:lumMod val="60000"/>
                    <a:lumOff val="40000"/>
                  </a:schemeClr>
                </a:solidFill>
                <a:latin typeface="Dana" panose="020B0604020202020204" charset="-78"/>
                <a:cs typeface="Dana" panose="020B0604020202020204" charset="-78"/>
              </a:rPr>
              <a:t>1</a:t>
            </a:r>
            <a:r>
              <a:rPr lang="fa-IR" sz="1600" dirty="0">
                <a:solidFill>
                  <a:schemeClr val="accent6">
                    <a:lumMod val="60000"/>
                    <a:lumOff val="40000"/>
                  </a:schemeClr>
                </a:solidFill>
                <a:latin typeface="Dana" panose="020B0604020202020204" charset="-78"/>
                <a:cs typeface="Dana" panose="020B0604020202020204" charset="-78"/>
              </a:rPr>
              <a:t> یعنی کد ما دو بایت است. سپس دو بایت دوم با </a:t>
            </a:r>
            <a:r>
              <a:rPr lang="en-US" sz="1600" dirty="0">
                <a:solidFill>
                  <a:schemeClr val="accent6">
                    <a:lumMod val="60000"/>
                    <a:lumOff val="40000"/>
                  </a:schemeClr>
                </a:solidFill>
                <a:latin typeface="Dana" panose="020B0604020202020204" charset="-78"/>
                <a:cs typeface="Dana" panose="020B0604020202020204" charset="-78"/>
              </a:rPr>
              <a:t>10</a:t>
            </a:r>
            <a:r>
              <a:rPr lang="fa-IR" sz="1600" dirty="0">
                <a:solidFill>
                  <a:schemeClr val="accent6">
                    <a:lumMod val="60000"/>
                    <a:lumOff val="40000"/>
                  </a:schemeClr>
                </a:solidFill>
                <a:latin typeface="Dana" panose="020B0604020202020204" charset="-78"/>
                <a:cs typeface="Dana" panose="020B0604020202020204" charset="-78"/>
              </a:rPr>
              <a:t> شروع شده که معنای ادامه‌ی کاراکتر است. بنابراین ۳ بیت اول و ۲ بیت نهم و دهم برای در کد یک کاراکتر نقشی ندارند و فقط برای طولانی‌تر کردن فضای کد حضور دارند.</a:t>
            </a: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just">
              <a:buNone/>
            </a:pPr>
            <a:r>
              <a:rPr lang="en-US" sz="1600" dirty="0">
                <a:solidFill>
                  <a:schemeClr val="accent6">
                    <a:lumMod val="60000"/>
                    <a:lumOff val="40000"/>
                  </a:schemeClr>
                </a:solidFill>
                <a:latin typeface="Dana" panose="020B0604020202020204" charset="-78"/>
                <a:cs typeface="Dana" panose="020B0604020202020204" charset="-78"/>
              </a:rPr>
              <a:t>110xxxxx  10xxxxxx: 2 byte code</a:t>
            </a:r>
          </a:p>
        </p:txBody>
      </p:sp>
    </p:spTree>
    <p:extLst>
      <p:ext uri="{BB962C8B-B14F-4D97-AF65-F5344CB8AC3E}">
        <p14:creationId xmlns:p14="http://schemas.microsoft.com/office/powerpoint/2010/main" val="19368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2490" y="431634"/>
            <a:ext cx="7739128" cy="3946401"/>
          </a:xfrm>
        </p:spPr>
        <p:txBody>
          <a:bodyPr anchor="t"/>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برای حل مسئله‌ی پیش‌رو، در صورت نیاز می‌توانید به جدول تبدیل کد اسکی</a:t>
            </a:r>
            <a:r>
              <a:rPr lang="fa-IR" sz="1800" b="0" i="0" u="none" strike="noStrike" baseline="50000" dirty="0">
                <a:solidFill>
                  <a:schemeClr val="bg1"/>
                </a:solidFill>
                <a:effectLst/>
                <a:latin typeface="Dana" panose="00000500000000000000" pitchFamily="2" charset="-78"/>
                <a:cs typeface="Dana" panose="00000500000000000000" pitchFamily="2" charset="-78"/>
              </a:rPr>
              <a:t>۱</a:t>
            </a:r>
            <a:r>
              <a:rPr lang="fa-IR" sz="1800" b="0" i="0" u="none" strike="noStrike" dirty="0">
                <a:solidFill>
                  <a:schemeClr val="bg1"/>
                </a:solidFill>
                <a:effectLst/>
                <a:latin typeface="Dana" panose="00000500000000000000" pitchFamily="2" charset="-78"/>
                <a:cs typeface="Dana" panose="00000500000000000000" pitchFamily="2" charset="-78"/>
              </a:rPr>
              <a:t> به کاراکتر که در لینک زیر آمده‌است مراجعه کنید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en-US" sz="1800" dirty="0" smtClean="0">
                <a:solidFill>
                  <a:schemeClr val="bg1"/>
                </a:solidFill>
                <a:latin typeface="Dana" panose="00000500000000000000" pitchFamily="2" charset="-78"/>
                <a:cs typeface="Dana" panose="00000500000000000000" pitchFamily="2" charset="-78"/>
              </a:rPr>
              <a:t/>
            </a:r>
            <a:br>
              <a:rPr lang="en-US" sz="1800" dirty="0" smtClean="0">
                <a:solidFill>
                  <a:schemeClr val="bg1"/>
                </a:solidFill>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با هم‌گروهی خود برنامه‌ای بنویسید که ابتدا در ورودی یک عدد و یک کاراکتر الفبایی دریافت کند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سپس کاراکتر الفبایی را به اندازه‌ی عدد شیفت دهد. خروجی برنامه هر دو صورت حرف بزرگ و حرف کوچک آن کاراکتر خواهد بود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مثال:  اگر در ورودی کاراکتر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و عدد +3  باشد، در خروجی </a:t>
            </a:r>
            <a:r>
              <a:rPr lang="en-US" sz="1800" dirty="0">
                <a:solidFill>
                  <a:schemeClr val="bg1"/>
                </a:solidFill>
                <a:latin typeface="Dana" panose="00000500000000000000" pitchFamily="2" charset="-78"/>
                <a:cs typeface="Dana" panose="00000500000000000000" pitchFamily="2" charset="-78"/>
              </a:rPr>
              <a:t>E</a:t>
            </a:r>
            <a:r>
              <a:rPr lang="fa-IR" sz="1800" dirty="0">
                <a:solidFill>
                  <a:schemeClr val="bg1"/>
                </a:solidFill>
                <a:latin typeface="Dana" panose="00000500000000000000" pitchFamily="2" charset="-78"/>
                <a:cs typeface="Dana" panose="00000500000000000000" pitchFamily="2" charset="-78"/>
              </a:rPr>
              <a:t> و</a:t>
            </a:r>
            <a:r>
              <a:rPr lang="en-US" sz="1800" dirty="0">
                <a:solidFill>
                  <a:schemeClr val="bg1"/>
                </a:solidFill>
                <a:latin typeface="Dana" panose="00000500000000000000" pitchFamily="2" charset="-78"/>
                <a:cs typeface="Dana" panose="00000500000000000000" pitchFamily="2" charset="-78"/>
              </a:rPr>
              <a:t>e </a:t>
            </a:r>
            <a:r>
              <a:rPr lang="fa-IR" sz="1800" dirty="0">
                <a:solidFill>
                  <a:schemeClr val="bg1"/>
                </a:solidFill>
                <a:latin typeface="Dana" panose="00000500000000000000" pitchFamily="2" charset="-78"/>
                <a:cs typeface="Dana" panose="00000500000000000000" pitchFamily="2" charset="-78"/>
              </a:rPr>
              <a:t> چاپ شود.</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1" name="Google Shape;4800;p45"/>
          <p:cNvGrpSpPr/>
          <p:nvPr/>
        </p:nvGrpSpPr>
        <p:grpSpPr>
          <a:xfrm>
            <a:off x="8443285" y="61851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
        <p:nvSpPr>
          <p:cNvPr id="22" name="Google Shape;6755;p49"/>
          <p:cNvSpPr/>
          <p:nvPr/>
        </p:nvSpPr>
        <p:spPr>
          <a:xfrm>
            <a:off x="8495200" y="3978221"/>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p:cNvSpPr>
            <a:spLocks noGrp="1"/>
          </p:cNvSpPr>
          <p:nvPr>
            <p:ph type="ftr" sz="quarter" idx="10"/>
          </p:nvPr>
        </p:nvSpPr>
        <p:spPr/>
        <p:txBody>
          <a:bodyPr/>
          <a:lstStyle/>
          <a:p>
            <a:r>
              <a:rPr lang="en-US" dirty="0"/>
              <a:t>1- ASCII CODE</a:t>
            </a:r>
          </a:p>
        </p:txBody>
      </p:sp>
      <p:sp>
        <p:nvSpPr>
          <p:cNvPr id="23" name="TextBox 22"/>
          <p:cNvSpPr txBox="1"/>
          <p:nvPr/>
        </p:nvSpPr>
        <p:spPr>
          <a:xfrm>
            <a:off x="3026338" y="1516165"/>
            <a:ext cx="2380305"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a:t>
            </a:r>
            <a:r>
              <a:rPr lang="en-US" sz="1800" dirty="0" smtClean="0">
                <a:solidFill>
                  <a:schemeClr val="bg1"/>
                </a:solidFill>
                <a:latin typeface="Dana" panose="00000500000000000000" pitchFamily="2" charset="-78"/>
                <a:cs typeface="Dana" panose="00000500000000000000" pitchFamily="2" charset="-78"/>
                <a:hlinkClick r:id="rId2"/>
              </a:rPr>
              <a:t>b2n.ir/202623</a:t>
            </a:r>
            <a:endParaRPr lang="en-US" sz="1800" dirty="0" smtClean="0">
              <a:solidFill>
                <a:schemeClr val="bg1"/>
              </a:solidFill>
              <a:latin typeface="Dana" panose="00000500000000000000" pitchFamily="2" charset="-78"/>
              <a:cs typeface="Dana" panose="00000500000000000000" pitchFamily="2" charset="-78"/>
            </a:endParaRPr>
          </a:p>
          <a:p>
            <a:endParaRPr lang="en-US" sz="1800" dirty="0">
              <a:solidFill>
                <a:schemeClr val="bg1"/>
              </a:solidFill>
              <a:latin typeface="Dana" panose="00000500000000000000" pitchFamily="2" charset="-78"/>
              <a:cs typeface="Dana" panose="00000500000000000000" pitchFamily="2" charset="-78"/>
            </a:endParaRPr>
          </a:p>
        </p:txBody>
      </p:sp>
      <p:grpSp>
        <p:nvGrpSpPr>
          <p:cNvPr id="32" name="Google Shape;9359;p55"/>
          <p:cNvGrpSpPr/>
          <p:nvPr/>
        </p:nvGrpSpPr>
        <p:grpSpPr>
          <a:xfrm>
            <a:off x="8411618" y="2238750"/>
            <a:ext cx="334346" cy="332168"/>
            <a:chOff x="580725" y="3617925"/>
            <a:chExt cx="299325" cy="297375"/>
          </a:xfrm>
        </p:grpSpPr>
        <p:sp>
          <p:nvSpPr>
            <p:cNvPr id="3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98;p26">
            <a:hlinkClick r:id="rId3"/>
          </p:cNvPr>
          <p:cNvSpPr/>
          <p:nvPr/>
        </p:nvSpPr>
        <p:spPr>
          <a:xfrm>
            <a:off x="1128442" y="146440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ASCII lookup table</a:t>
            </a:r>
          </a:p>
        </p:txBody>
      </p:sp>
      <p:grpSp>
        <p:nvGrpSpPr>
          <p:cNvPr id="39" name="Group 38"/>
          <p:cNvGrpSpPr/>
          <p:nvPr/>
        </p:nvGrpSpPr>
        <p:grpSpPr>
          <a:xfrm>
            <a:off x="698863" y="1452060"/>
            <a:ext cx="373368" cy="375166"/>
            <a:chOff x="383988" y="2894540"/>
            <a:chExt cx="314875" cy="320323"/>
          </a:xfrm>
          <a:solidFill>
            <a:srgbClr val="48FFD5"/>
          </a:solidFill>
        </p:grpSpPr>
        <p:sp>
          <p:nvSpPr>
            <p:cNvPr id="4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97162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itle 2"/>
          <p:cNvSpPr>
            <a:spLocks noGrp="1"/>
          </p:cNvSpPr>
          <p:nvPr>
            <p:ph type="ctrTitle"/>
          </p:nvPr>
        </p:nvSpPr>
        <p:spPr>
          <a:xfrm>
            <a:off x="2243138" y="1363401"/>
            <a:ext cx="4611279" cy="2302952"/>
          </a:xfrm>
        </p:spPr>
        <p:txBody>
          <a:bodyPr/>
          <a:lstStyle/>
          <a:p>
            <a:r>
              <a:rPr lang="fa-IR" sz="1600" dirty="0">
                <a:latin typeface="Dana" panose="00000500000000000000" pitchFamily="2" charset="-78"/>
                <a:cs typeface="Dana" panose="00000500000000000000" pitchFamily="2" charset="-78"/>
              </a:rPr>
              <a:t>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a:t>
            </a:r>
            <a:endParaRPr lang="en-US" sz="1600" dirty="0"/>
          </a:p>
        </p:txBody>
      </p:sp>
    </p:spTree>
    <p:extLst>
      <p:ext uri="{BB962C8B-B14F-4D97-AF65-F5344CB8AC3E}">
        <p14:creationId xmlns:p14="http://schemas.microsoft.com/office/powerpoint/2010/main" val="41471606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5077</TotalTime>
  <Words>2370</Words>
  <Application>Microsoft Office PowerPoint</Application>
  <PresentationFormat>On-screen Show (16:9)</PresentationFormat>
  <Paragraphs>178</Paragraphs>
  <Slides>29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Bree Serif</vt:lpstr>
      <vt:lpstr>Dana</vt:lpstr>
      <vt:lpstr>Roboto Light</vt:lpstr>
      <vt:lpstr>Didact Gothic</vt:lpstr>
      <vt:lpstr>Wingdings</vt:lpstr>
      <vt:lpstr>Consolas</vt:lpstr>
      <vt:lpstr>Roboto Thin</vt:lpstr>
      <vt:lpstr>Lalezar</vt:lpstr>
      <vt:lpstr>Roboto Black</vt:lpstr>
      <vt:lpstr>WEB PROPOSAL</vt:lpstr>
      <vt:lpstr>بسم الله الرحمن الرحیم</vt:lpstr>
      <vt:lpstr>PowerPoint Presentation</vt:lpstr>
      <vt:lpstr>PowerPoint Presentation</vt:lpstr>
      <vt:lpstr>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         اما حروف را چطور باید کدگذاری کرد؟ آیا شیوه‌ی فهماندن حروف به کامپیوتر را به یاد دارید؟</vt:lpstr>
      <vt:lpstr>یک نکته‌ی خیلی جالب :)                           برای مطالعه</vt:lpstr>
      <vt:lpstr>یک نکته‌ی خیلی جالب :)                           برای مطالعه (ادامه)</vt:lpstr>
      <vt:lpstr>یک نکته‌ی خیلی جالب :) سیستم UTF-8                           برای مطالعه (ادامه)</vt:lpstr>
      <vt:lpstr>برای حل مسئله‌ی پیش‌رو، در صورت نیاز می‌توانید به جدول تبدیل کد اسکی۱ به کاراکتر که در لینک زیر آمده‌است مراجعه کنید.           با هم‌گروهی خود برنامه‌ای بنویسید که ابتدا در ورودی یک عدد و یک کاراکتر الفبایی دریافت کند.            سپس کاراکتر الفبایی را به اندازه‌ی عدد شیفت دهد. خروجی برنامه هر دو صورت حرف بزرگ و حرف کوچک آن کاراکتر خواهد بود.          مثال:  اگر در ورودی کاراکتر B و عدد +3  باشد، در خروجی E وe  چاپ شود.</vt:lpstr>
      <vt:lpstr>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vt:lpstr>
      <vt:lpstr>چرا اعداد رندوم مهم هستند؟ به نظر شما این اعداد چه کاربردی در دنیای کامپیوتر دارند؟ در برنامه‌نویسی، خیلی وقت‌ها ما می‌خواهیم مسائل دنیای واقعی را شبیه‌سازی کنیم که بسیاری از آن‌ها حداقل از دید ما تصادفی هستند.         مثلا شکل ابرها یا بُر زدن دسته‌ای کارت و نحوه‌ی قرار گرفتن آن‌ها.       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      یکی دیگر از کاربردهای خیلی مهم اعداد رندوم، در آمار و احتمالات و حل و پیاده‌سازی مسائل مربوط به آن‌ است که با آن در ترم‌های آینده به طور کامل آشنا خواهید شد.</vt:lpstr>
      <vt:lpstr>حال اعداد رندوم چگونه تولید می‌شوند؟ آیا واقعا کامپیوتر قدرت این‌که اعدادی کاملا تصادفی تولید کند را دارد؟           جواب این پرسش خیر است!            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           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vt:lpstr>
      <vt:lpstr>اعداد شبه‌رندوم یا pseudo random number                        برای مطالعه</vt:lpstr>
      <vt:lpstr>اعداد شبه‌رندوم یا pseudo random number                        برای مطالعه (ادامه)</vt:lpstr>
      <vt:lpstr>تا الان متوجه شدیم که اعداد تولید شده به هیچ عنوان تصادفی نیستند و به کمک برخی توابع و فرمول‌های ریاضی تولید می‌شوند. حال لازم است تا با مفهومی به نام seed آشنا شوید. می‌توان گفتseed  نقطه‌ی شروع تابع تولید عدد رندوم است. بدیهی‌ است در صورتی که این مقدار تغییر نکند، تابع همواره رشته‌ای از اعداد ثابت تولید می‌کند و دیگر تصادفی نیست. برای مثال، تکه کد زیر را اجرا کنید.</vt:lpstr>
      <vt:lpstr>در این مرحله تابعsrand  به کمک ما می‌آید. این تابع خروجی ندارد و کاربرد آن تنها این است که مقدارseed  را برای تابعrand  مشخص می‌کند. به این شکل که ورودی آن یک عدد صحیح است که به عنوانseed  تابعrand  انتخاب می‌شود. (در حالت قبلی که از این تابع استفاده نکردیم مقدارseed  به شکل پیش‌فرض ۱ قرار گرفت).           برای استفاده از این تابع هم چالش‌هایی وجود دارد، زیرا ما نیاز داریم برای این‌که عددمان هر بار تصادفی باشد، مقدارseed  در هر بار اجرا تفاوت کند و ثابت نباشد. به نظر شما چگونه می‌توان این مشکل را حل کرد؟             چه چیزی را می‌توان به عنوان هسته یا seed رندوم انتخاب کرد که مدام در حال تغییر باشد و خروجی ثابت ایجاد نکند؟</vt:lpstr>
      <vt:lpstr>یکی از راه‌حل‌های اصلی این است که از تابعtime  استفاده کنیم، زیرا این تابع هربار بر اساس زمانِ سیستم عدد مختلفی را به عنوان خروجی برمی‌گرداند.           برای مثال، کد زیر را اجرا کنید.</vt:lpstr>
      <vt:lpstr>PowerPoint Presentation</vt:lpstr>
      <vt:lpstr>فرض کنید مثلثی دارید که دو ضلع و زاویه‌ی بین آن مشخص است، حال می‌خواهید با استفاده از اطلاعات فعلی، اندازه‌ی ضلع دیگر مثلث را حساب کنید. برای محاسبه‌ی ضلع سوم، احتمالا از دبیرستان به‌خاطر دارید که می‌توان از قانون کسینوس‌ها استفاده نمود. (اگر یادتون نیست با گوگل احساس راحتی کنین! از اون بپرسین!)</vt:lpstr>
      <vt:lpstr>مشابه جلسه‌ی قبل،‌ سوالی مربوط به ساعت اما با رویکردی متفاوت را می‌خواهیم بررسی کنیم.      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 عدد 9876543210 را وارد کنید و ببینید آیا برنامه به درستی کار می‌کند؟</vt:lpstr>
      <vt:lpstr>سوال آخر مثل همیشه اختصاص دارد به کُدخدا و Botfather‌.        این دو کدر۱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vt:lpstr>
      <vt:lpstr>برای رفع کردن اشکالات من سعی می‌کنم راهنمایی‌هایی بکنم تا راحت‌تر بتوانید آن‌ها را پیدا کنید. از Botfather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             آیا این اتفاق برای کد شما هم افتاد؟ پس باید سعی کنیم تا مشکل به وجود آمده را رفع کنیم. به نظر شما چه چیزی این مشکل را به وجود آورده؟             این خطا قبل از اجرا شدن برنامه رخ داده است، به همین دلیل به آن خطای زمان کامپایل۱ یا خطای نوشتاری۲ می‌گویند.              هر گونه خطا در نوشتن برنامه مثل نبودن " ; " یا دقت نکردن به کوچک و بزرگ نوشتن حروف در زبانC  می‌تواند منجر به این خطا شود. چون کامپایلر برای تبدیل کد نوشته شده به یک برنامه‌ی اجرایی، ابتدا خط به خط کد را چک می‌کند و فایل اجرایی را می‌سازد.</vt:lpstr>
      <vt:lpstr>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vt:lpstr>
      <vt:lpstr>PowerPoint Presentation</vt:lpstr>
      <vt:lpstr>PowerPoint Presentation</vt:lpstr>
      <vt:lpstr>خب خطاهای مربوط به بخشLinker  هم برطرف شدند.</vt:lpstr>
      <vt:lpstr>به یاد داشته باشید که قرار ندادن &amp; درscanf  یکی از معروف‌ترین خطا‌ها در زمان اجرای برنامه است. در این زمان برنامه‌ی شما به خانه‌ای از حافظه دسترسی پیدا کرده که سیستم عامل اجازه‌ی دسترسی‌اش را به برنامه نمی‌دهد و به همین دلیل مانع ادامه پیدا کردن برنامه خواهد شد.</vt:lpstr>
      <vt:lpstr>بالاخره می‌توانیم خود برنامه را تست کنیم که آیا ماشین حساب درست کار می‌کند یا خیر؟ برای شروع خیلی راحت از اولین عملگر یعنی + آغاز می‌کنیم.       آیا حاصل ۲ + ۳ درست است؟         حاصل ۲.۵ + ۶.۳ چطور؟          این خطای آخر، یک خطای منطقی۱ 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vt:lpstr>
      <vt:lpstr>می‌توانید برای تسلط بیشتر روی خطاها به هر کدام از لینک‌های زیر مراجعه کنید و اگر دوست دارید در کلاس تدریس‌یاری راجع به آن‌ها با تدریس‌یارها صحبت کنید تا بهتر بتوانید از وقوع این ارورها جلوگیری کنید و یا علت ارورها را متوجه شوید.          لینک‌های مشابه لینک‌های زیر با نشان دادن تفاوت‌های بین ارورها می‌توانند در یادگیری و عمیق‌تر شدن کمک کنند.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249</cp:revision>
  <dcterms:modified xsi:type="dcterms:W3CDTF">2021-03-01T19:47:39Z</dcterms:modified>
</cp:coreProperties>
</file>