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0"/>
  </p:notesMasterIdLst>
  <p:handoutMasterIdLst>
    <p:handoutMasterId r:id="rId31"/>
  </p:handoutMasterIdLst>
  <p:sldIdLst>
    <p:sldId id="294" r:id="rId2"/>
    <p:sldId id="295" r:id="rId3"/>
    <p:sldId id="325" r:id="rId4"/>
    <p:sldId id="411" r:id="rId5"/>
    <p:sldId id="412" r:id="rId6"/>
    <p:sldId id="413" r:id="rId7"/>
    <p:sldId id="414" r:id="rId8"/>
    <p:sldId id="415" r:id="rId9"/>
    <p:sldId id="416" r:id="rId10"/>
    <p:sldId id="417" r:id="rId11"/>
    <p:sldId id="418" r:id="rId12"/>
    <p:sldId id="419" r:id="rId13"/>
    <p:sldId id="420" r:id="rId14"/>
    <p:sldId id="421" r:id="rId15"/>
    <p:sldId id="422" r:id="rId16"/>
    <p:sldId id="302" r:id="rId17"/>
    <p:sldId id="388" r:id="rId18"/>
    <p:sldId id="392" r:id="rId19"/>
    <p:sldId id="401" r:id="rId20"/>
    <p:sldId id="402" r:id="rId21"/>
    <p:sldId id="404" r:id="rId22"/>
    <p:sldId id="405" r:id="rId23"/>
    <p:sldId id="403" r:id="rId24"/>
    <p:sldId id="406" r:id="rId25"/>
    <p:sldId id="407" r:id="rId26"/>
    <p:sldId id="408" r:id="rId27"/>
    <p:sldId id="409" r:id="rId28"/>
    <p:sldId id="326" r:id="rId29"/>
  </p:sldIdLst>
  <p:sldSz cx="9144000" cy="5143500" type="screen16x9"/>
  <p:notesSz cx="6858000" cy="9144000"/>
  <p:embeddedFontLst>
    <p:embeddedFont>
      <p:font typeface="Bree Serif" panose="020B0604020202020204" charset="0"/>
      <p:regular r:id="rId32"/>
    </p:embeddedFont>
    <p:embeddedFont>
      <p:font typeface="Didact Gothic" panose="020B0604020202020204" charset="0"/>
      <p:regular r:id="rId33"/>
    </p:embeddedFont>
    <p:embeddedFont>
      <p:font typeface="Dana" panose="020B0604020202020204" charset="-78"/>
      <p:regular r:id="rId34"/>
      <p:bold r:id="rId35"/>
      <p:italic r:id="rId36"/>
      <p:boldItalic r:id="rId37"/>
    </p:embeddedFont>
    <p:embeddedFont>
      <p:font typeface="Roboto Thin" panose="020B0604020202020204" charset="0"/>
      <p:regular r:id="rId38"/>
      <p:bold r:id="rId39"/>
      <p:italic r:id="rId40"/>
      <p:boldItalic r:id="rId41"/>
    </p:embeddedFont>
    <p:embeddedFont>
      <p:font typeface="Roboto Black" panose="020B0604020202020204" charset="0"/>
      <p:bold r:id="rId42"/>
      <p:boldItalic r:id="rId43"/>
    </p:embeddedFont>
    <p:embeddedFont>
      <p:font typeface="Lalezar" panose="00000500000000000000" pitchFamily="2" charset="-78"/>
      <p:regular r:id="rId44"/>
    </p:embeddedFont>
    <p:embeddedFont>
      <p:font typeface="Roboto Light" panose="020B0604020202020204"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11"/>
            <p14:sldId id="412"/>
            <p14:sldId id="413"/>
            <p14:sldId id="414"/>
            <p14:sldId id="415"/>
            <p14:sldId id="416"/>
            <p14:sldId id="417"/>
            <p14:sldId id="418"/>
            <p14:sldId id="419"/>
            <p14:sldId id="420"/>
            <p14:sldId id="421"/>
            <p14:sldId id="422"/>
            <p14:sldId id="302"/>
            <p14:sldId id="388"/>
            <p14:sldId id="392"/>
            <p14:sldId id="401"/>
            <p14:sldId id="402"/>
            <p14:sldId id="404"/>
            <p14:sldId id="405"/>
            <p14:sldId id="403"/>
            <p14:sldId id="406"/>
            <p14:sldId id="407"/>
            <p14:sldId id="408"/>
            <p14:sldId id="409"/>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94" autoAdjust="0"/>
  </p:normalViewPr>
  <p:slideViewPr>
    <p:cSldViewPr snapToGrid="0">
      <p:cViewPr varScale="1">
        <p:scale>
          <a:sx n="149" d="100"/>
          <a:sy n="149" d="100"/>
        </p:scale>
        <p:origin x="264" y="10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1827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78" r:id="rId1"/>
    <p:sldLayoutId id="2147483660" r:id="rId2"/>
    <p:sldLayoutId id="2147483681" r:id="rId3"/>
    <p:sldLayoutId id="2147483682" r:id="rId4"/>
    <p:sldLayoutId id="2147483684"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b2n.ir/587466"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b2n.ir/755375"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نهم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564803" y="2312692"/>
            <a:ext cx="204773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پو</a:t>
            </a:r>
            <a:r>
              <a:rPr lang="fa-IR" sz="4400" dirty="0">
                <a:solidFill>
                  <a:schemeClr val="accent1"/>
                </a:solidFill>
                <a:latin typeface="Lalezar" panose="00000500000000000000" pitchFamily="2" charset="-78"/>
                <a:cs typeface="Lalezar" panose="00000500000000000000" pitchFamily="2" charset="-78"/>
                <a:sym typeface="Roboto Black"/>
              </a:rPr>
              <a:t>ینتر</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55200" y="514808"/>
            <a:ext cx="3279382" cy="4136391"/>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بچه‌ها برای این‌که اطلاعات تو شکل جا بشه یکم فشرده‌تر کردم‌شون و برای همین ممکنه ببینین که </a:t>
            </a:r>
            <a:r>
              <a:rPr lang="en-US" sz="1400" b="0" i="0" u="none" strike="noStrike" dirty="0">
                <a:solidFill>
                  <a:schemeClr val="bg1"/>
                </a:solidFill>
                <a:effectLst/>
                <a:latin typeface="Dana" panose="00000500000000000000" pitchFamily="2" charset="-78"/>
                <a:cs typeface="Dana" panose="00000500000000000000" pitchFamily="2" charset="-78"/>
              </a:rPr>
              <a:t>p1</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bg1"/>
                </a:solidFill>
                <a:effectLst/>
                <a:latin typeface="Dana" panose="00000500000000000000" pitchFamily="2" charset="-78"/>
                <a:cs typeface="Dana" panose="00000500000000000000" pitchFamily="2" charset="-78"/>
              </a:rPr>
              <a:t>p2</a:t>
            </a:r>
            <a:r>
              <a:rPr lang="fa-IR" sz="1400" b="0" i="0" u="none" strike="noStrike" dirty="0">
                <a:solidFill>
                  <a:schemeClr val="bg1"/>
                </a:solidFill>
                <a:effectLst/>
                <a:latin typeface="Dana" panose="00000500000000000000" pitchFamily="2" charset="-78"/>
                <a:cs typeface="Dana" panose="00000500000000000000" pitchFamily="2" charset="-78"/>
              </a:rPr>
              <a:t> پشت هم قرار گرفتن، در حالی که شماره‌ی آدرس‌هاشون میگه کلی فاصله بین‌شونه. اینو به بزرگی خودتون ببخشین جا نمی‌شد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اطلاعات جدید رو با رنگ مشکی یا قرمز نشون دادیم.</a:t>
            </a: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تو صفحه‌ی بعد می‌ریم سراغ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نسبتا ترسناکی که داریم. ادامه‌ی داستان رو دیگه من و </a:t>
            </a:r>
            <a:r>
              <a:rPr lang="en-US" sz="1400" dirty="0" err="1">
                <a:solidFill>
                  <a:schemeClr val="bg1"/>
                </a:solidFill>
                <a:latin typeface="Dana" panose="00000500000000000000" pitchFamily="2" charset="-78"/>
                <a:cs typeface="Dana" panose="00000500000000000000" pitchFamily="2" charset="-78"/>
              </a:rPr>
              <a:t>Botfather</a:t>
            </a:r>
            <a:r>
              <a:rPr lang="fa-IR" sz="1400" dirty="0">
                <a:solidFill>
                  <a:schemeClr val="bg1"/>
                </a:solidFill>
                <a:latin typeface="Dana" panose="00000500000000000000" pitchFamily="2" charset="-78"/>
                <a:cs typeface="Dana" panose="00000500000000000000" pitchFamily="2" charset="-78"/>
              </a:rPr>
              <a:t> صحبت نمی‌کنیم. شما فقط با دنبال کردن شکل‌ها و توضیحات استادتون این بخش رو پیش می‌برید.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39124733"/>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solidFill>
                            <a:schemeClr val="tx1">
                              <a:lumMod val="50000"/>
                              <a:lumOff val="50000"/>
                            </a:schemeClr>
                          </a:solidFill>
                          <a:cs typeface="Dana" panose="020B0604020202020204" charset="-78"/>
                        </a:rPr>
                        <a:t>…</a:t>
                      </a:r>
                      <a:endParaRPr lang="en-US" sz="12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469156" y="2306290"/>
            <a:ext cx="2733381"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767639" y="2110093"/>
            <a:ext cx="3130556"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2659" y="316147"/>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31800" y="3237991"/>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Curved Up Arrow 22"/>
          <p:cNvSpPr/>
          <p:nvPr/>
        </p:nvSpPr>
        <p:spPr>
          <a:xfrm rot="16200000">
            <a:off x="4608583" y="2936238"/>
            <a:ext cx="1300222"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678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623192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3434368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0000"/>
                </a:solidFill>
                <a:latin typeface="Consolas" panose="020B0609020204030204" pitchFamily="49" charset="0"/>
              </a:rPr>
              <a:t>j = 1</a:t>
            </a:r>
            <a:r>
              <a:rPr lang="en-US" sz="1200" dirty="0">
                <a:solidFill>
                  <a:srgbClr val="BBBBBB"/>
                </a:solidFill>
                <a:latin typeface="Consolas" panose="020B0609020204030204" pitchFamily="49" charset="0"/>
              </a:rPr>
              <a:t>, </a:t>
            </a:r>
            <a:r>
              <a:rPr lang="en-US" sz="1200" dirty="0">
                <a:solidFill>
                  <a:srgbClr val="FF0000"/>
                </a:solidFill>
                <a:latin typeface="Consolas" panose="020B0609020204030204" pitchFamily="49" charset="0"/>
              </a:rPr>
              <a:t>p1 = (*p2) + 1</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&lt;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i</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 *</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972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69157381"/>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 </a:t>
                      </a:r>
                      <a:r>
                        <a:rPr lang="en-SE" dirty="0">
                          <a:latin typeface="Dana" panose="020B0604020202020204" charset="-78"/>
                          <a:cs typeface="Dana" panose="020B0604020202020204" charset="-78"/>
                          <a:sym typeface="Wingdings" panose="05000000000000000000" pitchFamily="2" charset="2"/>
                        </a:rPr>
                        <a:t></a:t>
                      </a:r>
                      <a:r>
                        <a:rPr lang="en-US" dirty="0">
                          <a:latin typeface="Dana" panose="020B0604020202020204" charset="-78"/>
                          <a:cs typeface="Dana" panose="020B0604020202020204" charset="-78"/>
                          <a:sym typeface="Wingdings" panose="05000000000000000000" pitchFamily="2" charset="2"/>
                        </a:rPr>
                        <a:t> (0+1) =</a:t>
                      </a:r>
                      <a:r>
                        <a:rPr lang="en-US" baseline="0" dirty="0">
                          <a:latin typeface="Dana" panose="020B0604020202020204" charset="-78"/>
                          <a:cs typeface="Dana" panose="020B0604020202020204" charset="-78"/>
                          <a:sym typeface="Wingdings" panose="05000000000000000000" pitchFamily="2" charset="2"/>
                        </a:rPr>
                        <a:t> </a:t>
                      </a:r>
                      <a:r>
                        <a:rPr lang="en-US" baseline="0" dirty="0">
                          <a:solidFill>
                            <a:srgbClr val="FF0000"/>
                          </a:solidFill>
                          <a:latin typeface="Dana" panose="020B0604020202020204" charset="-78"/>
                          <a:cs typeface="Dana" panose="020B0604020202020204" charset="-78"/>
                          <a:sym typeface="Wingdings" panose="05000000000000000000" pitchFamily="2" charset="2"/>
                        </a:rPr>
                        <a:t>1</a:t>
                      </a:r>
                      <a:endParaRPr lang="en-US" dirty="0">
                        <a:solidFill>
                          <a:srgbClr val="FF0000"/>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33651247"/>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FF0000"/>
                </a:solidFill>
                <a:latin typeface="Consolas" panose="020B0609020204030204" pitchFamily="49" charset="0"/>
              </a:rPr>
              <a:t>*p1 += j + *(p1 - 1);</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Connector 4"/>
          <p:cNvCxnSpPr/>
          <p:nvPr/>
        </p:nvCxnSpPr>
        <p:spPr>
          <a:xfrm>
            <a:off x="7495200" y="2966400"/>
            <a:ext cx="14400" cy="1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516800" y="3024000"/>
            <a:ext cx="460800" cy="9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7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875943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73505722"/>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FF0000"/>
                </a:solidFill>
                <a:latin typeface="Consolas" panose="020B0609020204030204" pitchFamily="49" charset="0"/>
              </a:rPr>
              <a:t>j++</a:t>
            </a:r>
            <a:r>
              <a:rPr lang="en-US" sz="1200" dirty="0">
                <a:solidFill>
                  <a:srgbClr val="FF0000"/>
                </a:solidFill>
                <a:latin typeface="Consolas" panose="020B0609020204030204" pitchFamily="49" charset="0"/>
              </a:rPr>
              <a:t>, p1++</a:t>
            </a:r>
            <a:r>
              <a:rPr lang="en-US" sz="1200" dirty="0">
                <a:solidFill>
                  <a:srgbClr val="BBBBBB"/>
                </a:solidFill>
                <a:latin typeface="Consolas" panose="020B0609020204030204" pitchFamily="49" charset="0"/>
              </a:rPr>
              <a:t>)</a:t>
            </a:r>
          </a:p>
          <a:p>
            <a:r>
              <a:rPr lang="en-US" sz="1200" dirty="0">
                <a:solidFill>
                  <a:srgbClr val="FFC000"/>
                </a:solidFill>
                <a:latin typeface="Consolas" panose="020B0609020204030204" pitchFamily="49" charset="0"/>
              </a:rPr>
              <a:t>    *p1 += j + *(p1 - 1);</a:t>
            </a:r>
          </a:p>
        </p:txBody>
      </p:sp>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Connector 7"/>
          <p:cNvCxnSpPr/>
          <p:nvPr/>
        </p:nvCxnSpPr>
        <p:spPr>
          <a:xfrm>
            <a:off x="7351200" y="2866521"/>
            <a:ext cx="28800" cy="670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036300" y="3182400"/>
            <a:ext cx="682100" cy="43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9" name="Google Shape;4771;p45"/>
          <p:cNvGrpSpPr/>
          <p:nvPr/>
        </p:nvGrpSpPr>
        <p:grpSpPr>
          <a:xfrm>
            <a:off x="8392357" y="489600"/>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489600"/>
            <a:ext cx="7705139" cy="3924000"/>
          </a:xfrm>
        </p:spPr>
        <p:txBody>
          <a:bodyPr anchor="ctr"/>
          <a:lstStyle/>
          <a:p>
            <a:pPr rtl="1">
              <a:lnSpc>
                <a:spcPct val="150000"/>
              </a:lnSpc>
            </a:pPr>
            <a:r>
              <a:rPr lang="fa-IR" sz="1400" dirty="0">
                <a:solidFill>
                  <a:schemeClr val="bg1"/>
                </a:solidFill>
                <a:latin typeface="Dana" panose="00000500000000000000" pitchFamily="2" charset="-78"/>
                <a:cs typeface="Dana" panose="00000500000000000000" pitchFamily="2" charset="-78"/>
              </a:rPr>
              <a:t>بخش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هم انجام شد. فقط مونده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هر کدوم یکی مقدارشون اضافه بشه. بعد چون شرط </a:t>
            </a:r>
            <a:r>
              <a:rPr lang="en-US" sz="1400" dirty="0" err="1">
                <a:solidFill>
                  <a:srgbClr val="BBBBBB"/>
                </a:solidFill>
                <a:latin typeface="Consolas" panose="020B0609020204030204" pitchFamily="49" charset="0"/>
              </a:rPr>
              <a:t>i</a:t>
            </a:r>
            <a:r>
              <a:rPr lang="en-US" sz="1400" dirty="0">
                <a:solidFill>
                  <a:srgbClr val="BBBBBB"/>
                </a:solidFill>
                <a:latin typeface="Consolas" panose="020B0609020204030204" pitchFamily="49" charset="0"/>
              </a:rPr>
              <a:t> </a:t>
            </a:r>
            <a:r>
              <a:rPr lang="en-US" sz="1400" dirty="0">
                <a:solidFill>
                  <a:srgbClr val="0070C0"/>
                </a:solidFill>
                <a:latin typeface="Consolas" panose="020B0609020204030204" pitchFamily="49" charset="0"/>
              </a:rPr>
              <a:t>&lt;</a:t>
            </a:r>
            <a:r>
              <a:rPr lang="en-US" sz="1400" dirty="0">
                <a:solidFill>
                  <a:srgbClr val="BBBBBB"/>
                </a:solidFill>
                <a:latin typeface="Consolas" panose="020B0609020204030204" pitchFamily="49" charset="0"/>
              </a:rPr>
              <a:t> </a:t>
            </a:r>
            <a:r>
              <a:rPr lang="en-US" sz="1400" dirty="0">
                <a:solidFill>
                  <a:srgbClr val="F280D0"/>
                </a:solidFill>
                <a:latin typeface="Consolas" panose="020B0609020204030204" pitchFamily="49" charset="0"/>
              </a:rPr>
              <a:t>3</a:t>
            </a:r>
            <a:r>
              <a:rPr lang="fa-IR" sz="1400" dirty="0">
                <a:solidFill>
                  <a:srgbClr val="F280D0"/>
                </a:solidFill>
                <a:latin typeface="Consolas" panose="020B0609020204030204" pitchFamily="49" charset="0"/>
              </a:rPr>
              <a:t> </a:t>
            </a:r>
            <a:r>
              <a:rPr lang="fa-IR" sz="1400" dirty="0">
                <a:solidFill>
                  <a:schemeClr val="bg1"/>
                </a:solidFill>
                <a:latin typeface="Dana" panose="00000500000000000000" pitchFamily="2" charset="-78"/>
                <a:cs typeface="Dana" panose="00000500000000000000" pitchFamily="2" charset="-78"/>
              </a:rPr>
              <a:t>برقراره دوباره کل این بخش به ازای </a:t>
            </a:r>
            <a:r>
              <a:rPr lang="en-US" sz="1400" dirty="0" err="1">
                <a:solidFill>
                  <a:schemeClr val="bg1"/>
                </a:solidFill>
                <a:latin typeface="Dana" panose="00000500000000000000" pitchFamily="2" charset="-78"/>
                <a:cs typeface="Dana" panose="00000500000000000000" pitchFamily="2" charset="-78"/>
              </a:rPr>
              <a:t>i</a:t>
            </a:r>
            <a:r>
              <a:rPr lang="en-US" sz="1400" dirty="0">
                <a:solidFill>
                  <a:schemeClr val="bg1"/>
                </a:solidFill>
                <a:latin typeface="Dana" panose="00000500000000000000" pitchFamily="2" charset="-78"/>
                <a:cs typeface="Dana" panose="00000500000000000000" pitchFamily="2" charset="-78"/>
              </a:rPr>
              <a:t> = 1</a:t>
            </a:r>
            <a:r>
              <a:rPr lang="fa-IR" sz="1400" dirty="0">
                <a:solidFill>
                  <a:schemeClr val="bg1"/>
                </a:solidFill>
                <a:latin typeface="Dana" panose="00000500000000000000" pitchFamily="2" charset="-78"/>
                <a:cs typeface="Dana" panose="00000500000000000000" pitchFamily="2" charset="-78"/>
              </a:rPr>
              <a:t> انجام می‌شه.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a:t>
            </a:r>
            <a:r>
              <a:rPr lang="en-US" sz="1400" dirty="0">
                <a:solidFill>
                  <a:schemeClr val="bg1"/>
                </a:solidFill>
                <a:latin typeface="Dana" panose="00000500000000000000" pitchFamily="2" charset="-78"/>
                <a:cs typeface="Dana" panose="00000500000000000000" pitchFamily="2" charset="-78"/>
              </a:rPr>
              <a:t>run</a:t>
            </a:r>
            <a:r>
              <a:rPr lang="fa-IR" sz="1400" dirty="0">
                <a:solidFill>
                  <a:schemeClr val="bg1"/>
                </a:solidFill>
                <a:latin typeface="Dana" panose="00000500000000000000" pitchFamily="2" charset="-78"/>
                <a:cs typeface="Dana" panose="00000500000000000000" pitchFamily="2" charset="-78"/>
              </a:rPr>
              <a:t> کنید و ببینید آیا کامپایلر خوبی هستین یا نه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 احساس می‌کنید که سطح سوال برای شروع بالا بوده، بله کاملا درست فکر می‌کنید =) اما مطمین باشید بعد از تکمیل سوال به درک خوبی از پوینترها و هم‌چنین توابع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رسیدین. پس یکم این اولش رو به خودتون سخت بگیرین تا بقیه تمرین‌ها و سوالا براتون مثل آب خوردن بشه.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خب ما اینجا ازتون خداحافظی می‌کنیم. به امید دیدار تا کارگاه بعد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5" name="Google Shape;4779;p45"/>
          <p:cNvGrpSpPr/>
          <p:nvPr/>
        </p:nvGrpSpPr>
        <p:grpSpPr>
          <a:xfrm>
            <a:off x="8390423" y="1478781"/>
            <a:ext cx="319924" cy="397322"/>
            <a:chOff x="3938800" y="4399275"/>
            <a:chExt cx="359700" cy="481825"/>
          </a:xfrm>
        </p:grpSpPr>
        <p:sp>
          <p:nvSpPr>
            <p:cNvPr id="2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1;p45"/>
          <p:cNvGrpSpPr/>
          <p:nvPr/>
        </p:nvGrpSpPr>
        <p:grpSpPr>
          <a:xfrm>
            <a:off x="8390423" y="2779441"/>
            <a:ext cx="347452" cy="397343"/>
            <a:chOff x="3330525" y="4399275"/>
            <a:chExt cx="390650" cy="481850"/>
          </a:xfrm>
        </p:grpSpPr>
        <p:sp>
          <p:nvSpPr>
            <p:cNvPr id="3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4779;p45"/>
          <p:cNvGrpSpPr/>
          <p:nvPr/>
        </p:nvGrpSpPr>
        <p:grpSpPr>
          <a:xfrm>
            <a:off x="8388489" y="4016278"/>
            <a:ext cx="319924" cy="397322"/>
            <a:chOff x="3938800" y="4399275"/>
            <a:chExt cx="359700" cy="481825"/>
          </a:xfrm>
        </p:grpSpPr>
        <p:sp>
          <p:nvSpPr>
            <p:cNvPr id="4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9530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13157785"/>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852401" y="2631264"/>
            <a:ext cx="3441600" cy="339072"/>
          </a:xfrm>
          <a:prstGeom prst="curvedUpArrow">
            <a:avLst>
              <a:gd name="adj1" fmla="val 0"/>
              <a:gd name="adj2" fmla="val 55135"/>
              <a:gd name="adj3" fmla="val 22434"/>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9701467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chemeClr val="accent6">
              <a:lumMod val="20000"/>
              <a:lumOff val="80000"/>
            </a:schemeClr>
          </a:solidFill>
          <a:ln w="38100" cap="flat" cmpd="sng">
            <a:solidFill>
              <a:schemeClr val="accent6">
                <a:lumMod val="20000"/>
                <a:lumOff val="8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0651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1228387"/>
            <a:ext cx="7698314" cy="3120881"/>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 روز‌مره بسیار مشاهده می‌کنیم که ذهن ما در حال مقایسه است، پس می‌توانیم حدس بزنیم که احتمالا در دنیای برنامه‌نویسی هم به توابعی برای مقایسه نیاز داریم.</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یکی از این توابع، </a:t>
            </a:r>
            <a:r>
              <a:rPr lang="fa-IR" sz="1600" b="0" i="0" u="none" strike="noStrike" dirty="0" err="1">
                <a:solidFill>
                  <a:schemeClr val="bg1"/>
                </a:solidFill>
                <a:effectLst/>
                <a:latin typeface="Dana" panose="00000500000000000000" pitchFamily="2" charset="-78"/>
                <a:cs typeface="Dana" panose="00000500000000000000" pitchFamily="2" charset="-78"/>
              </a:rPr>
              <a:t>تابعی</a:t>
            </a:r>
            <a:r>
              <a:rPr lang="fa-IR" sz="1600" b="0" i="0" u="none" strike="noStrike" dirty="0">
                <a:solidFill>
                  <a:schemeClr val="bg1"/>
                </a:solidFill>
                <a:effectLst/>
                <a:latin typeface="Dana" panose="00000500000000000000" pitchFamily="2" charset="-78"/>
                <a:cs typeface="Dana" panose="00000500000000000000" pitchFamily="2" charset="-78"/>
              </a:rPr>
              <a:t> است که به ما کمک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 تا دو</a:t>
            </a:r>
            <a:r>
              <a:rPr lang="en-US" sz="1600" b="0" i="0" u="none" strike="noStrike" dirty="0">
                <a:solidFill>
                  <a:schemeClr val="bg1"/>
                </a:solidFill>
                <a:effectLst/>
                <a:latin typeface="Dana" panose="00000500000000000000" pitchFamily="2" charset="-78"/>
                <a:cs typeface="Dana" panose="00000500000000000000" pitchFamily="2" charset="-78"/>
              </a:rPr>
              <a:t>string </a:t>
            </a:r>
            <a:r>
              <a:rPr lang="fa-IR" sz="1600" b="0" i="0" u="none" strike="noStrike" dirty="0">
                <a:solidFill>
                  <a:schemeClr val="bg1"/>
                </a:solidFill>
                <a:effectLst/>
                <a:latin typeface="Dana" panose="00000500000000000000" pitchFamily="2" charset="-78"/>
                <a:cs typeface="Dana" panose="00000500000000000000" pitchFamily="2" charset="-78"/>
              </a:rPr>
              <a:t> را با هم مقایسه کنیم و ببینیم که </a:t>
            </a:r>
            <a:r>
              <a:rPr lang="fa-IR" sz="1600" b="0" i="0" u="none" strike="noStrike" dirty="0" err="1">
                <a:solidFill>
                  <a:schemeClr val="bg1"/>
                </a:solidFill>
                <a:effectLst/>
                <a:latin typeface="Dana" panose="00000500000000000000" pitchFamily="2" charset="-78"/>
                <a:cs typeface="Dana" panose="00000500000000000000" pitchFamily="2" charset="-78"/>
              </a:rPr>
              <a:t>آن‌ها</a:t>
            </a:r>
            <a:r>
              <a:rPr lang="fa-IR" sz="1600" b="0" i="0" u="none" strike="noStrike" dirty="0">
                <a:solidFill>
                  <a:schemeClr val="bg1"/>
                </a:solidFill>
                <a:effectLst/>
                <a:latin typeface="Dana" panose="00000500000000000000" pitchFamily="2" charset="-78"/>
                <a:cs typeface="Dana" panose="00000500000000000000" pitchFamily="2" charset="-78"/>
              </a:rPr>
              <a:t> عینا یکی هستند یا نه.</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کاربرد این تابع چیست؟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وقتی </a:t>
            </a:r>
            <a:r>
              <a:rPr lang="fa-IR" sz="1600" b="0" i="0" u="none" strike="noStrike" dirty="0" err="1">
                <a:solidFill>
                  <a:schemeClr val="bg1"/>
                </a:solidFill>
                <a:effectLst/>
                <a:latin typeface="Dana" panose="00000500000000000000" pitchFamily="2" charset="-78"/>
                <a:cs typeface="Dana" panose="00000500000000000000" pitchFamily="2" charset="-78"/>
              </a:rPr>
              <a:t>می‌خواهیم</a:t>
            </a:r>
            <a:r>
              <a:rPr lang="fa-IR" sz="1600" b="0" i="0" u="none" strike="noStrike" dirty="0">
                <a:solidFill>
                  <a:schemeClr val="bg1"/>
                </a:solidFill>
                <a:effectLst/>
                <a:latin typeface="Dana" panose="00000500000000000000" pitchFamily="2" charset="-78"/>
                <a:cs typeface="Dana" panose="00000500000000000000" pitchFamily="2" charset="-78"/>
              </a:rPr>
              <a:t> که از یک لیست یک اسم خاص را </a:t>
            </a:r>
            <a:r>
              <a:rPr lang="fa-IR" sz="1600" b="0" i="0" u="none" strike="noStrike" dirty="0" err="1">
                <a:solidFill>
                  <a:schemeClr val="bg1"/>
                </a:solidFill>
                <a:effectLst/>
                <a:latin typeface="Dana" panose="00000500000000000000" pitchFamily="2" charset="-78"/>
                <a:cs typeface="Dana" panose="00000500000000000000" pitchFamily="2" charset="-78"/>
              </a:rPr>
              <a:t>بیابیم</a:t>
            </a:r>
            <a:r>
              <a:rPr lang="fa-IR" sz="1600" b="0" i="0" u="none" strike="noStrike" dirty="0">
                <a:solidFill>
                  <a:schemeClr val="bg1"/>
                </a:solidFill>
                <a:effectLst/>
                <a:latin typeface="Dana" panose="00000500000000000000" pitchFamily="2" charset="-78"/>
                <a:cs typeface="Dana" panose="00000500000000000000" pitchFamily="2" charset="-78"/>
              </a:rPr>
              <a:t> این تابع چه کمکی به ما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a:t>
            </a: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err="1">
                <a:solidFill>
                  <a:schemeClr val="bg1"/>
                </a:solidFill>
                <a:latin typeface="Lalezar" panose="00000500000000000000" pitchFamily="2" charset="-78"/>
                <a:cs typeface="Lalezar" panose="00000500000000000000" pitchFamily="2" charset="-78"/>
              </a:rPr>
              <a:t>مقایسه‌ی</a:t>
            </a:r>
            <a:r>
              <a:rPr lang="fa-IR" sz="4000" dirty="0">
                <a:solidFill>
                  <a:schemeClr val="bg1"/>
                </a:solidFill>
                <a:latin typeface="Lalezar" panose="00000500000000000000" pitchFamily="2" charset="-78"/>
                <a:cs typeface="Lalezar" panose="00000500000000000000" pitchFamily="2" charset="-78"/>
              </a:rPr>
              <a:t> </a:t>
            </a:r>
            <a:r>
              <a:rPr lang="fa-IR" sz="4000" dirty="0" err="1">
                <a:solidFill>
                  <a:schemeClr val="bg1"/>
                </a:solidFill>
                <a:latin typeface="Lalezar" panose="00000500000000000000" pitchFamily="2" charset="-78"/>
                <a:cs typeface="Lalezar" panose="00000500000000000000" pitchFamily="2" charset="-78"/>
              </a:rPr>
              <a:t>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7081536"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grpSp>
        <p:nvGrpSpPr>
          <p:cNvPr id="18" name="Google Shape;7365;p50">
            <a:extLst>
              <a:ext uri="{FF2B5EF4-FFF2-40B4-BE49-F238E27FC236}">
                <a16:creationId xmlns:a16="http://schemas.microsoft.com/office/drawing/2014/main" id="{FD2004FA-C1DE-4F1F-9A0F-C775CD2B95AD}"/>
              </a:ext>
            </a:extLst>
          </p:cNvPr>
          <p:cNvGrpSpPr/>
          <p:nvPr/>
        </p:nvGrpSpPr>
        <p:grpSpPr>
          <a:xfrm>
            <a:off x="8388419" y="3625214"/>
            <a:ext cx="334919" cy="333429"/>
            <a:chOff x="-30735200" y="3552550"/>
            <a:chExt cx="292225" cy="290925"/>
          </a:xfrm>
        </p:grpSpPr>
        <p:sp>
          <p:nvSpPr>
            <p:cNvPr id="19"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104;p45"/>
          <p:cNvGrpSpPr/>
          <p:nvPr/>
        </p:nvGrpSpPr>
        <p:grpSpPr>
          <a:xfrm>
            <a:off x="8394309" y="1368988"/>
            <a:ext cx="351680" cy="358133"/>
            <a:chOff x="1487200" y="4993750"/>
            <a:chExt cx="483125" cy="483125"/>
          </a:xfrm>
        </p:grpSpPr>
        <p:sp>
          <p:nvSpPr>
            <p:cNvPr id="16"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5104;p45"/>
          <p:cNvGrpSpPr/>
          <p:nvPr/>
        </p:nvGrpSpPr>
        <p:grpSpPr>
          <a:xfrm>
            <a:off x="8394309" y="2497101"/>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03610"/>
            <a:ext cx="7694010" cy="4411266"/>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احتمالا از </a:t>
            </a:r>
            <a:r>
              <a:rPr lang="fa-IR" sz="1400" b="0" i="0" u="none" strike="noStrike" dirty="0" err="1">
                <a:solidFill>
                  <a:schemeClr val="bg1"/>
                </a:solidFill>
                <a:effectLst/>
                <a:latin typeface="Dana" panose="00000500000000000000" pitchFamily="2" charset="-78"/>
                <a:cs typeface="Dana" panose="00000500000000000000" pitchFamily="2" charset="-78"/>
              </a:rPr>
              <a:t>قدیمی‌ترها</a:t>
            </a:r>
            <a:r>
              <a:rPr lang="fa-IR"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err="1">
                <a:solidFill>
                  <a:schemeClr val="bg1"/>
                </a:solidFill>
                <a:effectLst/>
                <a:latin typeface="Dana" panose="00000500000000000000" pitchFamily="2" charset="-78"/>
                <a:cs typeface="Dana" panose="00000500000000000000" pitchFamily="2" charset="-78"/>
              </a:rPr>
              <a:t>دیده‌اید</a:t>
            </a:r>
            <a:r>
              <a:rPr lang="fa-IR" sz="1400" b="0" i="0" u="none" strike="noStrike" dirty="0">
                <a:solidFill>
                  <a:schemeClr val="bg1"/>
                </a:solidFill>
                <a:effectLst/>
                <a:latin typeface="Dana" panose="00000500000000000000" pitchFamily="2" charset="-78"/>
                <a:cs typeface="Dana" panose="00000500000000000000" pitchFamily="2" charset="-78"/>
              </a:rPr>
              <a:t> (یا شاید هم برای خودتان اتفاق افتاده) که وقتی دنبال یک اسم خاص در دفترچه تلفن </a:t>
            </a:r>
            <a:r>
              <a:rPr lang="fa-IR" sz="1400" b="0" i="0" u="none" strike="noStrike" dirty="0" err="1">
                <a:solidFill>
                  <a:schemeClr val="bg1"/>
                </a:solidFill>
                <a:effectLst/>
                <a:latin typeface="Dana" panose="00000500000000000000" pitchFamily="2" charset="-78"/>
                <a:cs typeface="Dana" panose="00000500000000000000" pitchFamily="2" charset="-78"/>
              </a:rPr>
              <a:t>می‌گردند</a:t>
            </a:r>
            <a:r>
              <a:rPr lang="fa-IR" sz="1400" b="0" i="0" u="none" strike="noStrike" dirty="0">
                <a:solidFill>
                  <a:schemeClr val="bg1"/>
                </a:solidFill>
                <a:effectLst/>
                <a:latin typeface="Dana" panose="00000500000000000000" pitchFamily="2" charset="-78"/>
                <a:cs typeface="Dana" panose="00000500000000000000" pitchFamily="2" charset="-78"/>
              </a:rPr>
              <a:t>، بلند </a:t>
            </a:r>
            <a:r>
              <a:rPr lang="fa-IR" sz="1400" b="0" i="0" u="none" strike="noStrike" dirty="0" err="1">
                <a:solidFill>
                  <a:schemeClr val="bg1"/>
                </a:solidFill>
                <a:effectLst/>
                <a:latin typeface="Dana" panose="00000500000000000000" pitchFamily="2" charset="-78"/>
                <a:cs typeface="Dana" panose="00000500000000000000" pitchFamily="2" charset="-78"/>
              </a:rPr>
              <a:t>بلند</a:t>
            </a:r>
            <a:r>
              <a:rPr lang="fa-IR" sz="1400" b="0" i="0" u="none" strike="noStrike" dirty="0">
                <a:solidFill>
                  <a:schemeClr val="bg1"/>
                </a:solidFill>
                <a:effectLst/>
                <a:latin typeface="Dana" panose="00000500000000000000" pitchFamily="2" charset="-78"/>
                <a:cs typeface="Dana" panose="00000500000000000000" pitchFamily="2" charset="-78"/>
              </a:rPr>
              <a:t> آن اسم را تکرار </a:t>
            </a:r>
            <a:r>
              <a:rPr lang="fa-IR" sz="1400" b="0" i="0" u="none" strike="noStrike" dirty="0" err="1">
                <a:solidFill>
                  <a:schemeClr val="bg1"/>
                </a:solidFill>
                <a:effectLst/>
                <a:latin typeface="Dana" panose="00000500000000000000" pitchFamily="2" charset="-78"/>
                <a:cs typeface="Dana" panose="00000500000000000000" pitchFamily="2" charset="-78"/>
              </a:rPr>
              <a:t>می‌کنند</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fa-IR" sz="1400" b="0" i="0" u="none" strike="noStrike" dirty="0" err="1">
                <a:solidFill>
                  <a:schemeClr val="bg1"/>
                </a:solidFill>
                <a:effectLst/>
                <a:latin typeface="Dana" panose="00000500000000000000" pitchFamily="2" charset="-78"/>
                <a:cs typeface="Dana" panose="00000500000000000000" pitchFamily="2" charset="-78"/>
              </a:rPr>
              <a:t>صفحه‌های</a:t>
            </a:r>
            <a:r>
              <a:rPr lang="fa-IR" sz="1400" b="0" i="0" u="none" strike="noStrike" dirty="0">
                <a:solidFill>
                  <a:schemeClr val="bg1"/>
                </a:solidFill>
                <a:effectLst/>
                <a:latin typeface="Dana" panose="00000500000000000000" pitchFamily="2" charset="-78"/>
                <a:cs typeface="Dana" panose="00000500000000000000" pitchFamily="2" charset="-78"/>
              </a:rPr>
              <a:t> دفترچه را ورق </a:t>
            </a:r>
            <a:r>
              <a:rPr lang="fa-IR" sz="1400" b="0" i="0" u="none" strike="noStrike" dirty="0" err="1">
                <a:solidFill>
                  <a:schemeClr val="bg1"/>
                </a:solidFill>
                <a:effectLst/>
                <a:latin typeface="Dana" panose="00000500000000000000" pitchFamily="2" charset="-78"/>
                <a:cs typeface="Dana" panose="00000500000000000000" pitchFamily="2" charset="-78"/>
              </a:rPr>
              <a:t>می‌زنند</a:t>
            </a:r>
            <a:r>
              <a:rPr lang="fa-IR" sz="1400" b="0" i="0" u="none" strike="noStrike" dirty="0">
                <a:solidFill>
                  <a:schemeClr val="bg1"/>
                </a:solidFill>
                <a:effectLst/>
                <a:latin typeface="Dana" panose="00000500000000000000" pitchFamily="2" charset="-78"/>
                <a:cs typeface="Dana" panose="00000500000000000000" pitchFamily="2" charset="-78"/>
              </a:rPr>
              <a:t> تا آن را پیدا کنند. حالا </a:t>
            </a:r>
            <a:r>
              <a:rPr lang="fa-IR" sz="1400" b="0" i="0" u="none" strike="noStrike" dirty="0" err="1">
                <a:solidFill>
                  <a:schemeClr val="bg1"/>
                </a:solidFill>
                <a:effectLst/>
                <a:latin typeface="Dana" panose="00000500000000000000" pitchFamily="2" charset="-78"/>
                <a:cs typeface="Dana" panose="00000500000000000000" pitchFamily="2" charset="-78"/>
              </a:rPr>
              <a:t>می‌خواهیم</a:t>
            </a:r>
            <a:r>
              <a:rPr lang="fa-IR"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err="1">
                <a:solidFill>
                  <a:schemeClr val="bg1"/>
                </a:solidFill>
                <a:effectLst/>
                <a:latin typeface="Dana" panose="00000500000000000000" pitchFamily="2" charset="-78"/>
                <a:cs typeface="Dana" panose="00000500000000000000" pitchFamily="2" charset="-78"/>
              </a:rPr>
              <a:t>برنامه‌ای</a:t>
            </a:r>
            <a:r>
              <a:rPr lang="fa-IR" sz="1400" b="0" i="0" u="none" strike="noStrike" dirty="0">
                <a:solidFill>
                  <a:schemeClr val="bg1"/>
                </a:solidFill>
                <a:effectLst/>
                <a:latin typeface="Dana" panose="00000500000000000000" pitchFamily="2" charset="-78"/>
                <a:cs typeface="Dana" panose="00000500000000000000" pitchFamily="2" charset="-78"/>
              </a:rPr>
              <a:t> بنویسیم که دقیقا همین کار را برای راحتی کار </a:t>
            </a:r>
            <a:r>
              <a:rPr lang="fa-IR" sz="1400" b="0" i="0" u="none" strike="noStrike" dirty="0" err="1">
                <a:solidFill>
                  <a:schemeClr val="bg1"/>
                </a:solidFill>
                <a:effectLst/>
                <a:latin typeface="Dana" panose="00000500000000000000" pitchFamily="2" charset="-78"/>
                <a:cs typeface="Dana" panose="00000500000000000000" pitchFamily="2" charset="-78"/>
              </a:rPr>
              <a:t>آن‌ها</a:t>
            </a:r>
            <a:r>
              <a:rPr lang="fa-IR" sz="1400" b="0" i="0" u="none" strike="noStrike" dirty="0">
                <a:solidFill>
                  <a:schemeClr val="bg1"/>
                </a:solidFill>
                <a:effectLst/>
                <a:latin typeface="Dana" panose="00000500000000000000" pitchFamily="2" charset="-78"/>
                <a:cs typeface="Dana" panose="00000500000000000000" pitchFamily="2" charset="-78"/>
              </a:rPr>
              <a:t> انجام دهد.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بنابراین شما </a:t>
            </a:r>
            <a:r>
              <a:rPr lang="fa-IR" sz="1400" b="0" i="0" u="none" strike="noStrike" dirty="0" err="1">
                <a:solidFill>
                  <a:schemeClr val="bg1"/>
                </a:solidFill>
                <a:effectLst/>
                <a:latin typeface="Dana" panose="00000500000000000000" pitchFamily="2" charset="-78"/>
                <a:cs typeface="Dana" panose="00000500000000000000" pitchFamily="2" charset="-78"/>
              </a:rPr>
              <a:t>برنامه‌ای</a:t>
            </a:r>
            <a:r>
              <a:rPr lang="fa-IR" sz="1400" b="0" i="0" u="none" strike="noStrike" dirty="0">
                <a:solidFill>
                  <a:schemeClr val="bg1"/>
                </a:solidFill>
                <a:effectLst/>
                <a:latin typeface="Dana" panose="00000500000000000000" pitchFamily="2" charset="-78"/>
                <a:cs typeface="Dana" panose="00000500000000000000" pitchFamily="2" charset="-78"/>
              </a:rPr>
              <a:t> بنویسید که دو رشته را در ورودی دریافت کند و برابر بودن یا نبودن </a:t>
            </a:r>
            <a:r>
              <a:rPr lang="fa-IR" sz="1400" b="0" i="0" u="none" strike="noStrike" dirty="0" err="1">
                <a:solidFill>
                  <a:schemeClr val="bg1"/>
                </a:solidFill>
                <a:effectLst/>
                <a:latin typeface="Dana" panose="00000500000000000000" pitchFamily="2" charset="-78"/>
                <a:cs typeface="Dana" panose="00000500000000000000" pitchFamily="2" charset="-78"/>
              </a:rPr>
              <a:t>آن‌ها</a:t>
            </a:r>
            <a:r>
              <a:rPr lang="fa-IR" sz="1400" b="0" i="0" u="none" strike="noStrike" dirty="0">
                <a:solidFill>
                  <a:schemeClr val="bg1"/>
                </a:solidFill>
                <a:effectLst/>
                <a:latin typeface="Dana" panose="00000500000000000000" pitchFamily="2" charset="-78"/>
                <a:cs typeface="Dana" panose="00000500000000000000" pitchFamily="2" charset="-78"/>
              </a:rPr>
              <a:t> را در نهایت گزارش دهد.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دو رشته را عینا شبیه هم وارد کنید، اما با این تفاوت که یک جمله با حرف‌های</a:t>
            </a:r>
            <a:r>
              <a:rPr lang="en-US" sz="1400" b="0" i="0" u="none" strike="noStrike" dirty="0">
                <a:solidFill>
                  <a:schemeClr val="bg1"/>
                </a:solidFill>
                <a:effectLst/>
                <a:latin typeface="Dana" panose="00000500000000000000" pitchFamily="2" charset="-78"/>
                <a:cs typeface="Dana" panose="00000500000000000000" pitchFamily="2" charset="-78"/>
              </a:rPr>
              <a:t>uppercase </a:t>
            </a:r>
            <a:r>
              <a:rPr lang="fa-IR" sz="1400" b="0" i="0" u="none" strike="noStrike" dirty="0">
                <a:solidFill>
                  <a:schemeClr val="bg1"/>
                </a:solidFill>
                <a:effectLst/>
                <a:latin typeface="Dana" panose="00000500000000000000" pitchFamily="2" charset="-78"/>
                <a:cs typeface="Dana" panose="00000500000000000000" pitchFamily="2" charset="-78"/>
              </a:rPr>
              <a:t> باشد و دیگری با حرف‌های </a:t>
            </a:r>
            <a:r>
              <a:rPr lang="en-US" sz="1400" b="0" i="0" u="none" strike="noStrike" dirty="0">
                <a:solidFill>
                  <a:schemeClr val="bg1"/>
                </a:solidFill>
                <a:effectLst/>
                <a:latin typeface="Dana" panose="00000500000000000000" pitchFamily="2" charset="-78"/>
                <a:cs typeface="Dana" panose="00000500000000000000" pitchFamily="2" charset="-78"/>
              </a:rPr>
              <a:t>lowercase</a:t>
            </a:r>
            <a:r>
              <a:rPr lang="fa-IR"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نظر شما خروجی تابع چه خواهد بود؟ آیا کد هم با شما </a:t>
            </a:r>
            <a:r>
              <a:rPr lang="fa-IR" sz="1400" b="0" i="0" u="none" strike="noStrike" dirty="0" err="1">
                <a:solidFill>
                  <a:schemeClr val="bg1"/>
                </a:solidFill>
                <a:effectLst/>
                <a:latin typeface="Dana" panose="00000500000000000000" pitchFamily="2" charset="-78"/>
                <a:cs typeface="Dana" panose="00000500000000000000" pitchFamily="2" charset="-78"/>
              </a:rPr>
              <a:t>هم‌نظر</a:t>
            </a:r>
            <a:r>
              <a:rPr lang="fa-IR" sz="1400" b="0" i="0" u="none" strike="noStrike" dirty="0">
                <a:solidFill>
                  <a:schemeClr val="bg1"/>
                </a:solidFill>
                <a:effectLst/>
                <a:latin typeface="Dana" panose="00000500000000000000" pitchFamily="2" charset="-78"/>
                <a:cs typeface="Dana" panose="00000500000000000000" pitchFamily="2" charset="-78"/>
              </a:rPr>
              <a:t> است؟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 توجه به </a:t>
            </a:r>
            <a:r>
              <a:rPr lang="fa-IR" sz="1400" b="0" i="0" u="none" strike="noStrike" dirty="0" err="1">
                <a:solidFill>
                  <a:schemeClr val="bg1"/>
                </a:solidFill>
                <a:effectLst/>
                <a:latin typeface="Dana" panose="00000500000000000000" pitchFamily="2" charset="-78"/>
                <a:cs typeface="Dana" panose="00000500000000000000" pitchFamily="2" charset="-78"/>
              </a:rPr>
              <a:t>پرکاربرد</a:t>
            </a:r>
            <a:r>
              <a:rPr lang="fa-IR" sz="1400" b="0" i="0" u="none" strike="noStrike" dirty="0">
                <a:solidFill>
                  <a:schemeClr val="bg1"/>
                </a:solidFill>
                <a:effectLst/>
                <a:latin typeface="Dana" panose="00000500000000000000" pitchFamily="2" charset="-78"/>
                <a:cs typeface="Dana" panose="00000500000000000000" pitchFamily="2" charset="-78"/>
              </a:rPr>
              <a:t> بودن عملیات مقایسه،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تابع </a:t>
            </a:r>
            <a:r>
              <a:rPr lang="fa-IR" sz="1400" b="0" i="0" u="none" strike="noStrike" dirty="0" err="1">
                <a:solidFill>
                  <a:schemeClr val="bg1"/>
                </a:solidFill>
                <a:effectLst/>
                <a:latin typeface="Dana" panose="00000500000000000000" pitchFamily="2" charset="-78"/>
                <a:cs typeface="Dana" panose="00000500000000000000" pitchFamily="2" charset="-78"/>
              </a:rPr>
              <a:t>آماده‌ای</a:t>
            </a:r>
            <a:r>
              <a:rPr lang="fa-IR" sz="1400" b="0" i="0" u="none" strike="noStrike" dirty="0">
                <a:solidFill>
                  <a:schemeClr val="bg1"/>
                </a:solidFill>
                <a:effectLst/>
                <a:latin typeface="Dana" panose="00000500000000000000" pitchFamily="2" charset="-78"/>
                <a:cs typeface="Dana" panose="00000500000000000000" pitchFamily="2" charset="-78"/>
              </a:rPr>
              <a:t> برای آن دارد. بعد از نوشتن </a:t>
            </a:r>
            <a:r>
              <a:rPr lang="fa-IR" sz="1400" b="0" i="0" u="none" strike="noStrike" dirty="0" err="1">
                <a:solidFill>
                  <a:schemeClr val="bg1"/>
                </a:solidFill>
                <a:effectLst/>
                <a:latin typeface="Dana" panose="00000500000000000000" pitchFamily="2" charset="-78"/>
                <a:cs typeface="Dana" panose="00000500000000000000" pitchFamily="2" charset="-78"/>
              </a:rPr>
              <a:t>برنامه‌ی</a:t>
            </a:r>
            <a:r>
              <a:rPr lang="fa-IR" sz="1400" b="0" i="0" u="none" strike="noStrike" dirty="0">
                <a:solidFill>
                  <a:schemeClr val="bg1"/>
                </a:solidFill>
                <a:effectLst/>
                <a:latin typeface="Dana" panose="00000500000000000000" pitchFamily="2" charset="-78"/>
                <a:cs typeface="Dana" panose="00000500000000000000" pitchFamily="2" charset="-78"/>
              </a:rPr>
              <a:t> خود، سعی کنید آن را پیدا کنید و </a:t>
            </a:r>
            <a:r>
              <a:rPr lang="fa-IR" sz="1400" b="0" i="0" u="none" strike="noStrike" dirty="0" err="1">
                <a:solidFill>
                  <a:schemeClr val="bg1"/>
                </a:solidFill>
                <a:effectLst/>
                <a:latin typeface="Dana" panose="00000500000000000000" pitchFamily="2" charset="-78"/>
                <a:cs typeface="Dana" panose="00000500000000000000" pitchFamily="2" charset="-78"/>
              </a:rPr>
              <a:t>نحوه‌ی</a:t>
            </a:r>
            <a:r>
              <a:rPr lang="fa-IR" sz="1400" b="0" i="0" u="none" strike="noStrike" dirty="0">
                <a:solidFill>
                  <a:schemeClr val="bg1"/>
                </a:solidFill>
                <a:effectLst/>
                <a:latin typeface="Dana" panose="00000500000000000000" pitchFamily="2" charset="-78"/>
                <a:cs typeface="Dana" panose="00000500000000000000" pitchFamily="2" charset="-78"/>
              </a:rPr>
              <a:t> کارش را با کد خود مقایسه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17" name="Google Shape;4800;p45">
            <a:extLst>
              <a:ext uri="{FF2B5EF4-FFF2-40B4-BE49-F238E27FC236}">
                <a16:creationId xmlns:a16="http://schemas.microsoft.com/office/drawing/2014/main" id="{9250E856-52A6-4283-BE57-D91D7BF20A31}"/>
              </a:ext>
            </a:extLst>
          </p:cNvPr>
          <p:cNvGrpSpPr/>
          <p:nvPr/>
        </p:nvGrpSpPr>
        <p:grpSpPr>
          <a:xfrm>
            <a:off x="8392873" y="446058"/>
            <a:ext cx="350734" cy="357171"/>
            <a:chOff x="1492675" y="4992125"/>
            <a:chExt cx="481825" cy="481825"/>
          </a:xfrm>
        </p:grpSpPr>
        <p:sp>
          <p:nvSpPr>
            <p:cNvPr id="1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7365;p50">
            <a:extLst>
              <a:ext uri="{FF2B5EF4-FFF2-40B4-BE49-F238E27FC236}">
                <a16:creationId xmlns:a16="http://schemas.microsoft.com/office/drawing/2014/main" id="{0151B3D4-FBD4-4703-AA6B-B0537A977B37}"/>
              </a:ext>
            </a:extLst>
          </p:cNvPr>
          <p:cNvGrpSpPr/>
          <p:nvPr/>
        </p:nvGrpSpPr>
        <p:grpSpPr>
          <a:xfrm>
            <a:off x="8392873" y="2777070"/>
            <a:ext cx="334919" cy="333429"/>
            <a:chOff x="-30735200" y="3552550"/>
            <a:chExt cx="292225" cy="290925"/>
          </a:xfrm>
        </p:grpSpPr>
        <p:sp>
          <p:nvSpPr>
            <p:cNvPr id="21"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359;p55"/>
          <p:cNvGrpSpPr/>
          <p:nvPr/>
        </p:nvGrpSpPr>
        <p:grpSpPr>
          <a:xfrm>
            <a:off x="8392873" y="1762198"/>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a:extLst>
              <a:ext uri="{FF2B5EF4-FFF2-40B4-BE49-F238E27FC236}">
                <a16:creationId xmlns:a16="http://schemas.microsoft.com/office/drawing/2014/main" id="{0151B3D4-FBD4-4703-AA6B-B0537A977B37}"/>
              </a:ext>
            </a:extLst>
          </p:cNvPr>
          <p:cNvGrpSpPr/>
          <p:nvPr/>
        </p:nvGrpSpPr>
        <p:grpSpPr>
          <a:xfrm>
            <a:off x="8392873" y="4018233"/>
            <a:ext cx="334919" cy="333429"/>
            <a:chOff x="-30735200" y="3552550"/>
            <a:chExt cx="292225" cy="290925"/>
          </a:xfrm>
        </p:grpSpPr>
        <p:sp>
          <p:nvSpPr>
            <p:cNvPr id="26"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411513"/>
            <a:ext cx="7694009" cy="2865112"/>
          </a:xfrm>
        </p:spPr>
        <p:txBody>
          <a:bodyPr anchor="ctr"/>
          <a:lstStyle/>
          <a:p>
            <a:pPr algn="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مانند مثال زیر:</a:t>
            </a: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کاربرد … در این تابع توجه کنید. همچنین لازم به ذکر است که </a:t>
            </a:r>
            <a:r>
              <a:rPr lang="fa-IR" sz="1400" b="0" i="0" u="none" strike="noStrike" dirty="0">
                <a:solidFill>
                  <a:schemeClr val="accent1"/>
                </a:solidFill>
                <a:effectLst/>
                <a:latin typeface="Dana" panose="00000500000000000000" pitchFamily="2" charset="-78"/>
                <a:cs typeface="Dana" panose="00000500000000000000" pitchFamily="2" charset="-78"/>
              </a:rPr>
              <a:t>تمامی </a:t>
            </a:r>
            <a:r>
              <a:rPr lang="fa-IR" sz="1400" b="0" i="0" u="none" strike="noStrike" dirty="0" err="1">
                <a:solidFill>
                  <a:schemeClr val="accent1"/>
                </a:solidFill>
                <a:effectLst/>
                <a:latin typeface="Dana" panose="00000500000000000000" pitchFamily="2" charset="-78"/>
                <a:cs typeface="Dana" panose="00000500000000000000" pitchFamily="2" charset="-78"/>
              </a:rPr>
              <a:t>آرگومان‌هایی</a:t>
            </a:r>
            <a:r>
              <a:rPr lang="fa-IR" sz="1400" b="0" i="0" u="none" strike="noStrike" dirty="0">
                <a:solidFill>
                  <a:schemeClr val="accent1"/>
                </a:solidFill>
                <a:effectLst/>
                <a:latin typeface="Dana" panose="00000500000000000000" pitchFamily="2" charset="-78"/>
                <a:cs typeface="Dana" panose="00000500000000000000" pitchFamily="2" charset="-78"/>
              </a:rPr>
              <a:t> که </a:t>
            </a:r>
            <a:r>
              <a:rPr lang="fa-IR" sz="1400" b="0" i="0" u="none" strike="noStrike" dirty="0" err="1">
                <a:solidFill>
                  <a:schemeClr val="accent1"/>
                </a:solidFill>
                <a:effectLst/>
                <a:latin typeface="Dana" panose="00000500000000000000" pitchFamily="2" charset="-78"/>
                <a:cs typeface="Dana" panose="00000500000000000000" pitchFamily="2" charset="-78"/>
              </a:rPr>
              <a:t>که</a:t>
            </a:r>
            <a:r>
              <a:rPr lang="fa-IR" sz="1400" b="0" i="0" u="none" strike="noStrike" dirty="0">
                <a:solidFill>
                  <a:schemeClr val="accent1"/>
                </a:solidFill>
                <a:effectLst/>
                <a:latin typeface="Dana" panose="00000500000000000000" pitchFamily="2" charset="-78"/>
                <a:cs typeface="Dana" panose="00000500000000000000" pitchFamily="2" charset="-78"/>
              </a:rPr>
              <a:t> قبل از ... باشند، برای فراخوانی تابع </a:t>
            </a:r>
            <a:r>
              <a:rPr lang="fa-IR" sz="1400" b="0" i="0" u="none" strike="noStrike" dirty="0" err="1">
                <a:solidFill>
                  <a:schemeClr val="accent1"/>
                </a:solidFill>
                <a:effectLst/>
                <a:latin typeface="Dana" panose="00000500000000000000" pitchFamily="2" charset="-78"/>
                <a:cs typeface="Dana" panose="00000500000000000000" pitchFamily="2" charset="-78"/>
              </a:rPr>
              <a:t>لازم‌اند</a:t>
            </a:r>
            <a:r>
              <a:rPr lang="fa-IR" sz="1400" b="0" i="0" u="none" strike="noStrike" dirty="0">
                <a:solidFill>
                  <a:schemeClr val="bg1"/>
                </a:solidFill>
                <a:effectLst/>
                <a:latin typeface="Dana" panose="00000500000000000000" pitchFamily="2" charset="-78"/>
                <a:cs typeface="Dana" panose="00000500000000000000" pitchFamily="2" charset="-78"/>
              </a:rPr>
              <a:t>.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18</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370095" y="390075"/>
            <a:ext cx="81644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ذره‌بین: توابع با تعداد آرگومان‌های متغیر</a:t>
            </a:r>
            <a:r>
              <a:rPr lang="fa-IR" sz="4000" b="0" i="0" u="none" strike="noStrike" baseline="60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95255" y="144035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6867;p49"/>
          <p:cNvGrpSpPr/>
          <p:nvPr/>
        </p:nvGrpSpPr>
        <p:grpSpPr>
          <a:xfrm>
            <a:off x="8344000" y="473278"/>
            <a:ext cx="521124" cy="541479"/>
            <a:chOff x="-37385100" y="3949908"/>
            <a:chExt cx="321350" cy="318225"/>
          </a:xfrm>
        </p:grpSpPr>
        <p:sp>
          <p:nvSpPr>
            <p:cNvPr id="16"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sz="1400" dirty="0"/>
              <a:t>1- </a:t>
            </a:r>
            <a:r>
              <a:rPr lang="en-US" sz="1400" dirty="0" err="1"/>
              <a:t>Variadic</a:t>
            </a:r>
            <a:r>
              <a:rPr lang="en-US" sz="1400" dirty="0"/>
              <a:t> Functions</a:t>
            </a:r>
          </a:p>
        </p:txBody>
      </p:sp>
      <p:grpSp>
        <p:nvGrpSpPr>
          <p:cNvPr id="21" name="Google Shape;5104;p45"/>
          <p:cNvGrpSpPr/>
          <p:nvPr/>
        </p:nvGrpSpPr>
        <p:grpSpPr>
          <a:xfrm>
            <a:off x="8394309" y="2499878"/>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735858" y="2497101"/>
            <a:ext cx="3999813" cy="338554"/>
          </a:xfrm>
          <a:prstGeom prst="rect">
            <a:avLst/>
          </a:prstGeom>
        </p:spPr>
        <p:txBody>
          <a:bodyPr wrap="none">
            <a:spAutoFit/>
          </a:bodyPr>
          <a:lstStyle/>
          <a:p>
            <a:r>
              <a:rPr lang="en-US" sz="1600" i="1" dirty="0">
                <a:solidFill>
                  <a:srgbClr val="9966B8"/>
                </a:solidFill>
                <a:latin typeface="Consolas" panose="020B0609020204030204" pitchFamily="49" charset="0"/>
              </a:rPr>
              <a:t>void</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function</a:t>
            </a:r>
            <a:r>
              <a:rPr lang="en-US" sz="1600" dirty="0">
                <a:solidFill>
                  <a:srgbClr val="BBBBBB"/>
                </a:solidFill>
                <a:latin typeface="Consolas" panose="020B0609020204030204" pitchFamily="49" charset="0"/>
              </a:rPr>
              <a:t>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b, ...);</a:t>
            </a:r>
          </a:p>
        </p:txBody>
      </p:sp>
      <p:grpSp>
        <p:nvGrpSpPr>
          <p:cNvPr id="24" name="Google Shape;4800;p45"/>
          <p:cNvGrpSpPr/>
          <p:nvPr/>
        </p:nvGrpSpPr>
        <p:grpSpPr>
          <a:xfrm>
            <a:off x="8392872" y="3031561"/>
            <a:ext cx="350734" cy="357171"/>
            <a:chOff x="1492675" y="4992125"/>
            <a:chExt cx="481825" cy="481825"/>
          </a:xfrm>
        </p:grpSpPr>
        <p:sp>
          <p:nvSpPr>
            <p:cNvPr id="2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47777"/>
            <a:ext cx="7670466" cy="625809"/>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بعضی موارد لازم است که به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یک تابع با تعداد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متغیر دسترسی داشته باشیم. این کار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با استفاده از </a:t>
            </a:r>
            <a:r>
              <a:rPr lang="fa-IR" sz="1400" b="0" i="0" u="none" strike="noStrike" dirty="0" err="1">
                <a:solidFill>
                  <a:schemeClr val="bg1"/>
                </a:solidFill>
                <a:effectLst/>
                <a:latin typeface="Dana" panose="00000500000000000000" pitchFamily="2" charset="-78"/>
                <a:cs typeface="Dana" panose="00000500000000000000" pitchFamily="2" charset="-78"/>
              </a:rPr>
              <a:t>کتابخانه‌ای</a:t>
            </a:r>
            <a:r>
              <a:rPr lang="fa-IR" sz="1400" b="0" i="0" u="none" strike="noStrike" dirty="0">
                <a:solidFill>
                  <a:schemeClr val="bg1"/>
                </a:solidFill>
                <a:effectLst/>
                <a:latin typeface="Dana" panose="00000500000000000000" pitchFamily="2" charset="-78"/>
                <a:cs typeface="Dana" panose="00000500000000000000" pitchFamily="2" charset="-78"/>
              </a:rPr>
              <a:t> به نام</a:t>
            </a:r>
            <a:r>
              <a:rPr lang="en-US" sz="1400" b="0" i="0" u="none" strike="noStrike" dirty="0" err="1">
                <a:solidFill>
                  <a:schemeClr val="accent1"/>
                </a:solidFill>
                <a:effectLst/>
                <a:latin typeface="Dana" panose="00000500000000000000" pitchFamily="2" charset="-78"/>
                <a:cs typeface="Dana" panose="00000500000000000000" pitchFamily="2" charset="-78"/>
              </a:rPr>
              <a:t>stdarg.h</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0" name="Google Shape;4800;p45"/>
          <p:cNvGrpSpPr/>
          <p:nvPr/>
        </p:nvGrpSpPr>
        <p:grpSpPr>
          <a:xfrm>
            <a:off x="8369329" y="3852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TextBox 13">
            <a:extLst>
              <a:ext uri="{FF2B5EF4-FFF2-40B4-BE49-F238E27FC236}">
                <a16:creationId xmlns:a16="http://schemas.microsoft.com/office/drawing/2014/main" id="{C6236078-CE89-4576-8EA5-26EE110EA3BE}"/>
              </a:ext>
            </a:extLst>
          </p:cNvPr>
          <p:cNvSpPr txBox="1"/>
          <p:nvPr/>
        </p:nvSpPr>
        <p:spPr>
          <a:xfrm>
            <a:off x="3650796" y="1108130"/>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2"/>
              </a:rPr>
              <a:t>https://b2n.ir/587466</a:t>
            </a:r>
            <a:endParaRPr lang="en-US"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grpSp>
        <p:nvGrpSpPr>
          <p:cNvPr id="13" name="Google Shape;4800;p45"/>
          <p:cNvGrpSpPr/>
          <p:nvPr/>
        </p:nvGrpSpPr>
        <p:grpSpPr>
          <a:xfrm>
            <a:off x="8369329" y="1560919"/>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398;p26"/>
          <p:cNvSpPr/>
          <p:nvPr/>
        </p:nvSpPr>
        <p:spPr>
          <a:xfrm>
            <a:off x="1128441" y="1086640"/>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&lt;</a:t>
            </a:r>
            <a:r>
              <a:rPr lang="en-US" dirty="0" err="1">
                <a:solidFill>
                  <a:srgbClr val="0E2A47"/>
                </a:solidFill>
              </a:rPr>
              <a:t>cstdarg</a:t>
            </a:r>
            <a:r>
              <a:rPr lang="en-US" dirty="0">
                <a:solidFill>
                  <a:srgbClr val="0E2A47"/>
                </a:solidFill>
              </a:rPr>
              <a:t>&gt; (</a:t>
            </a:r>
            <a:r>
              <a:rPr lang="en-US" dirty="0" err="1">
                <a:solidFill>
                  <a:srgbClr val="0E2A47"/>
                </a:solidFill>
              </a:rPr>
              <a:t>stdarg.h</a:t>
            </a:r>
            <a:r>
              <a:rPr lang="en-US" dirty="0">
                <a:solidFill>
                  <a:srgbClr val="0E2A47"/>
                </a:solidFill>
              </a:rPr>
              <a:t>)</a:t>
            </a:r>
          </a:p>
        </p:txBody>
      </p:sp>
      <p:grpSp>
        <p:nvGrpSpPr>
          <p:cNvPr id="22" name="Group 21"/>
          <p:cNvGrpSpPr/>
          <p:nvPr/>
        </p:nvGrpSpPr>
        <p:grpSpPr>
          <a:xfrm>
            <a:off x="698863" y="1074299"/>
            <a:ext cx="373368" cy="375166"/>
            <a:chOff x="383988" y="2894540"/>
            <a:chExt cx="314875" cy="320323"/>
          </a:xfrm>
          <a:solidFill>
            <a:srgbClr val="48FFD5"/>
          </a:solidFill>
        </p:grpSpPr>
        <p:sp>
          <p:nvSpPr>
            <p:cNvPr id="2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 name="Rectangle 3"/>
          <p:cNvSpPr/>
          <p:nvPr/>
        </p:nvSpPr>
        <p:spPr>
          <a:xfrm>
            <a:off x="879658" y="2230652"/>
            <a:ext cx="7735019" cy="2677656"/>
          </a:xfrm>
          <a:prstGeom prst="rect">
            <a:avLst/>
          </a:prstGeom>
        </p:spPr>
        <p:txBody>
          <a:bodyPr wrap="square">
            <a:spAutoFit/>
          </a:bodyPr>
          <a:lstStyle/>
          <a:p>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average</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count, ...) {</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va_list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va_start</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count); </a:t>
            </a:r>
            <a:r>
              <a:rPr lang="en-US" dirty="0">
                <a:solidFill>
                  <a:srgbClr val="0070C0"/>
                </a:solidFill>
                <a:latin typeface="Consolas" panose="020B0609020204030204" pitchFamily="49" charset="0"/>
              </a:rPr>
              <a:t>/* Requires the last fixed parameter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count;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va_arg</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Increment </a:t>
            </a:r>
            <a:r>
              <a:rPr lang="en-US" dirty="0" err="1">
                <a:solidFill>
                  <a:srgbClr val="0070C0"/>
                </a:solidFill>
                <a:latin typeface="Consolas" panose="020B0609020204030204" pitchFamily="49" charset="0"/>
              </a:rPr>
              <a:t>nums</a:t>
            </a:r>
            <a:r>
              <a:rPr lang="en-US" dirty="0">
                <a:solidFill>
                  <a:srgbClr val="0070C0"/>
                </a:solidFill>
                <a:latin typeface="Consolas" panose="020B0609020204030204" pitchFamily="49" charset="0"/>
              </a:rPr>
              <a:t> to the next argument */</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va_end</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count;</a:t>
            </a:r>
          </a:p>
          <a:p>
            <a:r>
              <a:rPr lang="en-US" dirty="0">
                <a:solidFill>
                  <a:srgbClr val="BBBBBB"/>
                </a:solidFill>
                <a:latin typeface="Consolas" panose="020B0609020204030204" pitchFamily="49" charset="0"/>
              </a:rPr>
              <a:t>}</a:t>
            </a:r>
          </a:p>
        </p:txBody>
      </p:sp>
      <p:sp>
        <p:nvSpPr>
          <p:cNvPr id="26" name="Title 1">
            <a:extLst>
              <a:ext uri="{FF2B5EF4-FFF2-40B4-BE49-F238E27FC236}">
                <a16:creationId xmlns:a16="http://schemas.microsoft.com/office/drawing/2014/main" id="{846E5198-7AF0-44E1-803C-BC2DB5C8B697}"/>
              </a:ext>
            </a:extLst>
          </p:cNvPr>
          <p:cNvSpPr txBox="1">
            <a:spLocks/>
          </p:cNvSpPr>
          <p:nvPr/>
        </p:nvSpPr>
        <p:spPr>
          <a:xfrm>
            <a:off x="698863" y="1538558"/>
            <a:ext cx="7670466" cy="6920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این کتابخانه هم‌چنین امکاناتی برای کار با این گونه توابع فراهم می‌سازد که نمونه‌ای از آن را می‌توانید در قطعه کد زیر که تابعی برای محاسبه‌ی میانگین تعداد نامعلومی از اعداد را نشان می‌دهد مشاهده کنید.</a:t>
            </a:r>
          </a:p>
        </p:txBody>
      </p:sp>
    </p:spTree>
    <p:extLst>
      <p:ext uri="{BB962C8B-B14F-4D97-AF65-F5344CB8AC3E}">
        <p14:creationId xmlns:p14="http://schemas.microsoft.com/office/powerpoint/2010/main" val="73666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7" name="Group 26"/>
          <p:cNvGrpSpPr/>
          <p:nvPr/>
        </p:nvGrpSpPr>
        <p:grpSpPr>
          <a:xfrm rot="21065750">
            <a:off x="346001" y="852787"/>
            <a:ext cx="3710158" cy="2385690"/>
            <a:chOff x="5617568" y="3768822"/>
            <a:chExt cx="2474649" cy="1314807"/>
          </a:xfrm>
        </p:grpSpPr>
        <p:sp>
          <p:nvSpPr>
            <p:cNvPr id="28"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Title 1">
            <a:extLst>
              <a:ext uri="{FF2B5EF4-FFF2-40B4-BE49-F238E27FC236}">
                <a16:creationId xmlns:a16="http://schemas.microsoft.com/office/drawing/2014/main" id="{39F2D5AF-22B0-4087-B0FA-898E09B075D1}"/>
              </a:ext>
            </a:extLst>
          </p:cNvPr>
          <p:cNvSpPr txBox="1">
            <a:spLocks/>
          </p:cNvSpPr>
          <p:nvPr/>
        </p:nvSpPr>
        <p:spPr>
          <a:xfrm>
            <a:off x="4315026" y="580029"/>
            <a:ext cx="4460483" cy="2875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تاکنون ما با داده‌های ساده‌ای مانند کاراکتر، عدد صحیح و عدد اعشاری برخورد داشته‌‌ایم. نوع دیگری از این متغیرها، اشاره‌گرها هستند. زمانی که ما یک متغیر را برای ذخیره‌ی اطلاعاتی تعریف می‌کنیم، در واقع این نام متغیر، یک نام مستعار برای آدرس آن اطلاعات در حافظه است. یعنی ما با کمک این متغیر می‌توانیم بدون درگیر شدن با آدرس‌های حافظه، داده‌ها  و اطلاعات مورد نیاز خود را ذخیره یا استفاده کنیم.</a:t>
            </a:r>
            <a:endParaRPr lang="fa-IR" sz="1600" dirty="0">
              <a:solidFill>
                <a:schemeClr val="bg1"/>
              </a:solidFill>
              <a:latin typeface="Dana" panose="00000500000000000000" pitchFamily="2" charset="-78"/>
              <a:cs typeface="Dana" panose="00000500000000000000" pitchFamily="2" charset="-78"/>
            </a:endParaRPr>
          </a:p>
        </p:txBody>
      </p:sp>
      <p:sp>
        <p:nvSpPr>
          <p:cNvPr id="50" name="Title 1">
            <a:extLst>
              <a:ext uri="{FF2B5EF4-FFF2-40B4-BE49-F238E27FC236}">
                <a16:creationId xmlns:a16="http://schemas.microsoft.com/office/drawing/2014/main" id="{39F2D5AF-22B0-4087-B0FA-898E09B075D1}"/>
              </a:ext>
            </a:extLst>
          </p:cNvPr>
          <p:cNvSpPr txBox="1">
            <a:spLocks/>
          </p:cNvSpPr>
          <p:nvPr/>
        </p:nvSpPr>
        <p:spPr>
          <a:xfrm>
            <a:off x="813125" y="3298745"/>
            <a:ext cx="7962384" cy="1560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اما گاهی در برنامه‌نویسی لازم است به جای نام متغیر، با خود آدرس آن متغیر کار کنیم. اشاره‌گرها می‌توانند آدرس یک متغیر را در حافظه در خود نگه دارند و در چنین مواقعی به کمک ما می‌آیند.</a:t>
            </a:r>
            <a:endParaRPr lang="fa-IR" sz="1600" dirty="0">
              <a:solidFill>
                <a:schemeClr val="bg1"/>
              </a:solidFill>
              <a:latin typeface="Dana" panose="00000500000000000000" pitchFamily="2" charset="-78"/>
              <a:cs typeface="Dana" panose="00000500000000000000" pitchFamily="2" charset="-78"/>
            </a:endParaRPr>
          </a:p>
        </p:txBody>
      </p:sp>
      <p:sp>
        <p:nvSpPr>
          <p:cNvPr id="51" name="Title 1">
            <a:extLst>
              <a:ext uri="{FF2B5EF4-FFF2-40B4-BE49-F238E27FC236}">
                <a16:creationId xmlns:a16="http://schemas.microsoft.com/office/drawing/2014/main" id="{39F2D5AF-22B0-4087-B0FA-898E09B075D1}"/>
              </a:ext>
            </a:extLst>
          </p:cNvPr>
          <p:cNvSpPr txBox="1">
            <a:spLocks/>
          </p:cNvSpPr>
          <p:nvPr/>
        </p:nvSpPr>
        <p:spPr>
          <a:xfrm rot="21048424">
            <a:off x="836187" y="1132900"/>
            <a:ext cx="2766211" cy="17542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اشاره‌گرها در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کاربرد فراوانی دارند، به طوری‌که اغلب قابلیت‌های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به نقش اشاره‌گرها در این زبان برمی‌گردد.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2260826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1093902"/>
            <a:ext cx="7631117" cy="2904325"/>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آرگومان‌های خط فرمان آرگومان</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در </a:t>
            </a:r>
            <a:r>
              <a:rPr lang="fa-IR" sz="1600" b="0" i="0" u="none" strike="noStrike" dirty="0" err="1">
                <a:solidFill>
                  <a:schemeClr val="bg1"/>
                </a:solidFill>
                <a:effectLst/>
                <a:latin typeface="Dana" panose="00000500000000000000" pitchFamily="2" charset="-78"/>
                <a:cs typeface="Dana" panose="00000500000000000000" pitchFamily="2" charset="-78"/>
              </a:rPr>
              <a:t>زبان‌های</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و</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برای آن که بتوان در برنامه به این آرگومان‌ها دسترسی پیدا کرد، از آرگومان‌های تاب</a:t>
            </a:r>
            <a:r>
              <a:rPr lang="fa-IR" sz="1600" dirty="0">
                <a:solidFill>
                  <a:schemeClr val="bg1"/>
                </a:solidFill>
                <a:latin typeface="Dana" panose="00000500000000000000" pitchFamily="2" charset="-78"/>
                <a:cs typeface="Dana" panose="00000500000000000000" pitchFamily="2" charset="-78"/>
              </a:rPr>
              <a:t>ع </a:t>
            </a:r>
            <a:r>
              <a:rPr lang="en-US" sz="1600" dirty="0">
                <a:solidFill>
                  <a:schemeClr val="bg1"/>
                </a:solidFill>
                <a:latin typeface="Dana" panose="00000500000000000000" pitchFamily="2" charset="-78"/>
                <a:cs typeface="Dana" panose="00000500000000000000" pitchFamily="2" charset="-78"/>
              </a:rPr>
              <a:t>main</a:t>
            </a:r>
            <a:r>
              <a:rPr lang="fa-IR" sz="1600" dirty="0">
                <a:solidFill>
                  <a:schemeClr val="bg1"/>
                </a:solidFill>
                <a:latin typeface="Dana" panose="00000500000000000000" pitchFamily="2" charset="-78"/>
                <a:cs typeface="Dana" panose="00000500000000000000" pitchFamily="2" charset="-78"/>
              </a:rPr>
              <a:t> ا</a:t>
            </a:r>
            <a:r>
              <a:rPr lang="fa-IR" sz="1600" b="0" i="0" u="none" strike="noStrike" dirty="0">
                <a:solidFill>
                  <a:schemeClr val="bg1"/>
                </a:solidFill>
                <a:effectLst/>
                <a:latin typeface="Dana" panose="00000500000000000000" pitchFamily="2" charset="-78"/>
                <a:cs typeface="Dana" panose="00000500000000000000" pitchFamily="2" charset="-78"/>
              </a:rPr>
              <a:t>ستفاده می‌شود و </a:t>
            </a:r>
            <a:r>
              <a:rPr lang="fa-IR" sz="1600" dirty="0">
                <a:solidFill>
                  <a:schemeClr val="bg1"/>
                </a:solidFill>
                <a:latin typeface="Dana" panose="00000500000000000000" pitchFamily="2" charset="-78"/>
                <a:cs typeface="Dana" panose="00000500000000000000" pitchFamily="2" charset="-78"/>
              </a:rPr>
              <a:t>این تابع باید به</a:t>
            </a:r>
            <a:r>
              <a:rPr lang="fa-IR" sz="1600" b="0" i="0" u="none" strike="noStrike" dirty="0">
                <a:solidFill>
                  <a:schemeClr val="bg1"/>
                </a:solidFill>
                <a:effectLst/>
                <a:latin typeface="Dana" panose="00000500000000000000" pitchFamily="2" charset="-78"/>
                <a:cs typeface="Dana" panose="00000500000000000000" pitchFamily="2" charset="-78"/>
              </a:rPr>
              <a:t> این صورت نوشته شود: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20</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505282" y="332058"/>
            <a:ext cx="8081578"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a:t>
            </a:r>
            <a:r>
              <a:rPr lang="fa-IR" sz="4000" b="0" i="0" u="none" strike="noStrike" dirty="0" err="1">
                <a:solidFill>
                  <a:schemeClr val="bg1"/>
                </a:solidFill>
                <a:effectLst/>
                <a:latin typeface="Lalezar" panose="00000500000000000000" pitchFamily="2" charset="-78"/>
                <a:cs typeface="Lalezar" panose="00000500000000000000" pitchFamily="2" charset="-78"/>
              </a:rPr>
              <a:t>ذره‌بین</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b="0" i="0" u="none" strike="noStrike" dirty="0" err="1">
                <a:solidFill>
                  <a:schemeClr val="bg1"/>
                </a:solidFill>
                <a:effectLst/>
                <a:latin typeface="Lalezar" panose="00000500000000000000" pitchFamily="2" charset="-78"/>
                <a:cs typeface="Lalezar" panose="00000500000000000000" pitchFamily="2" charset="-78"/>
              </a:rPr>
              <a:t>آرگومان‌های</a:t>
            </a:r>
            <a:r>
              <a:rPr lang="fa-IR" sz="4000" b="0" i="0" u="none" strike="noStrike" dirty="0">
                <a:solidFill>
                  <a:schemeClr val="bg1"/>
                </a:solidFill>
                <a:effectLst/>
                <a:latin typeface="Lalezar" panose="00000500000000000000" pitchFamily="2" charset="-78"/>
                <a:cs typeface="Lalezar" panose="00000500000000000000" pitchFamily="2" charset="-78"/>
              </a:rPr>
              <a:t> خط فرمان</a:t>
            </a:r>
            <a:r>
              <a:rPr lang="fa-IR" sz="4000" b="0" i="0" u="none" strike="noStrike" baseline="58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66975" y="1326016"/>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a:extLst>
              <a:ext uri="{FF2B5EF4-FFF2-40B4-BE49-F238E27FC236}">
                <a16:creationId xmlns:a16="http://schemas.microsoft.com/office/drawing/2014/main" id="{CD1B927E-9651-47BB-9DFE-C4A8BD911594}"/>
              </a:ext>
            </a:extLst>
          </p:cNvPr>
          <p:cNvGrpSpPr/>
          <p:nvPr/>
        </p:nvGrpSpPr>
        <p:grpSpPr>
          <a:xfrm>
            <a:off x="8366975" y="3161039"/>
            <a:ext cx="350734" cy="357171"/>
            <a:chOff x="1492675" y="4992125"/>
            <a:chExt cx="481825" cy="481825"/>
          </a:xfrm>
        </p:grpSpPr>
        <p:sp>
          <p:nvSpPr>
            <p:cNvPr id="15" name="Google Shape;4801;p45">
              <a:extLst>
                <a:ext uri="{FF2B5EF4-FFF2-40B4-BE49-F238E27FC236}">
                  <a16:creationId xmlns:a16="http://schemas.microsoft.com/office/drawing/2014/main" id="{6A35853A-0BF4-42C8-9937-D02DABD21CD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a:extLst>
                <a:ext uri="{FF2B5EF4-FFF2-40B4-BE49-F238E27FC236}">
                  <a16:creationId xmlns:a16="http://schemas.microsoft.com/office/drawing/2014/main" id="{E6190075-70F3-4139-92B3-32E5C3F94556}"/>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6867;p49"/>
          <p:cNvGrpSpPr/>
          <p:nvPr/>
        </p:nvGrpSpPr>
        <p:grpSpPr>
          <a:xfrm>
            <a:off x="7673830" y="415261"/>
            <a:ext cx="521124" cy="541479"/>
            <a:chOff x="-37385100" y="3949908"/>
            <a:chExt cx="321350" cy="318225"/>
          </a:xfrm>
        </p:grpSpPr>
        <p:sp>
          <p:nvSpPr>
            <p:cNvPr id="17"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dirty="0"/>
              <a:t>1 - Command line arguments</a:t>
            </a:r>
          </a:p>
        </p:txBody>
      </p:sp>
      <p:sp>
        <p:nvSpPr>
          <p:cNvPr id="5" name="Rectangle 4"/>
          <p:cNvSpPr/>
          <p:nvPr/>
        </p:nvSpPr>
        <p:spPr>
          <a:xfrm>
            <a:off x="735858" y="3896597"/>
            <a:ext cx="4279694" cy="307777"/>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1114434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3361"/>
            <a:ext cx="7670466" cy="1924785"/>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این حالت،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fa-IR" sz="1400" b="0" i="0" u="none" strike="noStrike" dirty="0">
                <a:solidFill>
                  <a:schemeClr val="bg1"/>
                </a:solidFill>
                <a:effectLst/>
                <a:latin typeface="Dana" panose="00000500000000000000" pitchFamily="2" charset="-78"/>
                <a:cs typeface="Dana" panose="00000500000000000000" pitchFamily="2" charset="-78"/>
              </a:rPr>
              <a:t> یک عدد صحیح است که تعداد آرگومان‌های ورودی به برنامه از طریق خط فرمان را نشان می‌دهد. توجه کنید که حداقل مقدار برای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t>
            </a:r>
            <a:r>
              <a:rPr lang="en-US" sz="1400" b="0" i="0" u="none" strike="noStrike" dirty="0" err="1">
                <a:solidFill>
                  <a:schemeClr val="bg1"/>
                </a:solidFill>
                <a:effectLst/>
                <a:latin typeface="Dana" panose="00000500000000000000" pitchFamily="2" charset="-78"/>
                <a:cs typeface="Dana" panose="00000500000000000000" pitchFamily="2" charset="-78"/>
              </a:rPr>
              <a:t>argv</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آرایه از رشته‌های مدل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است که </a:t>
            </a:r>
            <a:r>
              <a:rPr lang="fa-IR" sz="1400" b="0" i="0" u="none" strike="noStrike" dirty="0" err="1">
                <a:solidFill>
                  <a:schemeClr val="bg1"/>
                </a:solidFill>
                <a:effectLst/>
                <a:latin typeface="Dana" panose="00000500000000000000" pitchFamily="2" charset="-78"/>
                <a:cs typeface="Dana" panose="00000500000000000000" pitchFamily="2" charset="-78"/>
              </a:rPr>
              <a:t>دربردارنده‌ی</a:t>
            </a:r>
            <a:r>
              <a:rPr lang="fa-IR" sz="1400" b="0" i="0" u="none" strike="noStrike" dirty="0">
                <a:solidFill>
                  <a:schemeClr val="bg1"/>
                </a:solidFill>
                <a:effectLst/>
                <a:latin typeface="Dana" panose="00000500000000000000" pitchFamily="2" charset="-78"/>
                <a:cs typeface="Dana" panose="00000500000000000000" pitchFamily="2" charset="-78"/>
              </a:rPr>
              <a:t>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به برنامه است.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مثال زیر توجه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21</a:t>
            </a:fld>
            <a:endParaRPr lang="en-US" dirty="0"/>
          </a:p>
        </p:txBody>
      </p:sp>
      <p:grpSp>
        <p:nvGrpSpPr>
          <p:cNvPr id="10" name="Google Shape;4800;p45"/>
          <p:cNvGrpSpPr/>
          <p:nvPr/>
        </p:nvGrpSpPr>
        <p:grpSpPr>
          <a:xfrm>
            <a:off x="8369329" y="3996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1214278" y="2318146"/>
            <a:ext cx="6639635" cy="2462213"/>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"There are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command line arguments</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"Argument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%s\n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 +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9" name="Google Shape;4800;p45"/>
          <p:cNvGrpSpPr/>
          <p:nvPr/>
        </p:nvGrpSpPr>
        <p:grpSpPr>
          <a:xfrm>
            <a:off x="8369329" y="392798"/>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369329" y="2023547"/>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07060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62956"/>
            <a:ext cx="7657192" cy="768741"/>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پرونده اجرایی برنامه بالا با نام </a:t>
            </a:r>
            <a:r>
              <a:rPr lang="en-US" sz="1400" b="0" i="0" u="none" strike="noStrike" dirty="0">
                <a:solidFill>
                  <a:schemeClr val="bg1"/>
                </a:solidFill>
                <a:effectLst/>
                <a:latin typeface="Dana" panose="00000500000000000000" pitchFamily="2" charset="-78"/>
                <a:cs typeface="Dana" panose="00000500000000000000" pitchFamily="2" charset="-78"/>
              </a:rPr>
              <a:t>application.exe </a:t>
            </a:r>
            <a:r>
              <a:rPr lang="fa-IR" sz="1400" b="0" i="0" u="none" strike="noStrike" dirty="0">
                <a:solidFill>
                  <a:schemeClr val="bg1"/>
                </a:solidFill>
                <a:effectLst/>
                <a:latin typeface="Dana" panose="00000500000000000000" pitchFamily="2" charset="-78"/>
                <a:cs typeface="Dana" panose="00000500000000000000" pitchFamily="2" charset="-78"/>
              </a:rPr>
              <a:t> در محل فعلی قرار دارد. دستور ورودی به خط فرمان برای اجرای این برنامه و خروجی برنامه به شرح زیر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22</a:t>
            </a:fld>
            <a:endParaRPr lang="en-US" dirty="0"/>
          </a:p>
        </p:txBody>
      </p:sp>
      <p:grpSp>
        <p:nvGrpSpPr>
          <p:cNvPr id="10" name="Google Shape;4800;p45"/>
          <p:cNvGrpSpPr/>
          <p:nvPr/>
        </p:nvGrpSpPr>
        <p:grpSpPr>
          <a:xfrm>
            <a:off x="8356055" y="558393"/>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itle 1">
            <a:extLst>
              <a:ext uri="{FF2B5EF4-FFF2-40B4-BE49-F238E27FC236}">
                <a16:creationId xmlns:a16="http://schemas.microsoft.com/office/drawing/2014/main" id="{E27068BF-6D20-4016-9211-C2F9153D4024}"/>
              </a:ext>
            </a:extLst>
          </p:cNvPr>
          <p:cNvSpPr txBox="1">
            <a:spLocks/>
          </p:cNvSpPr>
          <p:nvPr/>
        </p:nvSpPr>
        <p:spPr>
          <a:xfrm>
            <a:off x="698863" y="2655599"/>
            <a:ext cx="7657192" cy="9072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پیوست: اگر در محیط </a:t>
            </a:r>
            <a:r>
              <a:rPr lang="en-US" sz="1400" dirty="0">
                <a:solidFill>
                  <a:schemeClr val="bg1"/>
                </a:solidFill>
                <a:latin typeface="Dana" panose="00000500000000000000" pitchFamily="2" charset="-78"/>
                <a:cs typeface="Dana" panose="00000500000000000000" pitchFamily="2" charset="-78"/>
              </a:rPr>
              <a:t>Visual Studio</a:t>
            </a:r>
            <a:r>
              <a:rPr lang="fa-IR" sz="1400" dirty="0">
                <a:solidFill>
                  <a:schemeClr val="bg1"/>
                </a:solidFill>
                <a:latin typeface="Dana" panose="00000500000000000000" pitchFamily="2" charset="-78"/>
                <a:cs typeface="Dana" panose="00000500000000000000" pitchFamily="2" charset="-78"/>
              </a:rPr>
              <a:t> کار می کنید، برای آشنایی با نحوه پاس دادن آرگومان های خط فرمان به بخش </a:t>
            </a:r>
            <a:r>
              <a:rPr lang="en-US" sz="1400" dirty="0">
                <a:solidFill>
                  <a:schemeClr val="bg1"/>
                </a:solidFill>
                <a:latin typeface="Dana" panose="00000500000000000000" pitchFamily="2" charset="-78"/>
                <a:cs typeface="Dana" panose="00000500000000000000" pitchFamily="2" charset="-78"/>
              </a:rPr>
              <a:t>Command line arguments</a:t>
            </a:r>
            <a:r>
              <a:rPr lang="fa-IR" sz="1400" dirty="0">
                <a:solidFill>
                  <a:schemeClr val="bg1"/>
                </a:solidFill>
                <a:latin typeface="Dana" panose="00000500000000000000" pitchFamily="2" charset="-78"/>
                <a:cs typeface="Dana" panose="00000500000000000000" pitchFamily="2" charset="-78"/>
              </a:rPr>
              <a:t> در لینک زیر مراجعه کنید.</a:t>
            </a:r>
          </a:p>
        </p:txBody>
      </p:sp>
      <p:pic>
        <p:nvPicPr>
          <p:cNvPr id="4098" name="Picture 2">
            <a:extLst>
              <a:ext uri="{FF2B5EF4-FFF2-40B4-BE49-F238E27FC236}">
                <a16:creationId xmlns:a16="http://schemas.microsoft.com/office/drawing/2014/main" id="{61F3E92F-4353-4662-8265-1C5B22287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94" y="1387235"/>
            <a:ext cx="4276725" cy="10287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oogle Shape;4800;p45"/>
          <p:cNvGrpSpPr/>
          <p:nvPr/>
        </p:nvGrpSpPr>
        <p:grpSpPr>
          <a:xfrm>
            <a:off x="8356055" y="2833020"/>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 name="TextBox 21">
            <a:extLst>
              <a:ext uri="{FF2B5EF4-FFF2-40B4-BE49-F238E27FC236}">
                <a16:creationId xmlns:a16="http://schemas.microsoft.com/office/drawing/2014/main" id="{C6236078-CE89-4576-8EA5-26EE110EA3BE}"/>
              </a:ext>
            </a:extLst>
          </p:cNvPr>
          <p:cNvSpPr txBox="1"/>
          <p:nvPr/>
        </p:nvSpPr>
        <p:spPr>
          <a:xfrm>
            <a:off x="3828690" y="3743524"/>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3"/>
              </a:rPr>
              <a:t>https://b2n.ir/755375</a:t>
            </a:r>
            <a:endParaRPr lang="fa-IR"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sp>
        <p:nvSpPr>
          <p:cNvPr id="23" name="Google Shape;398;p26"/>
          <p:cNvSpPr/>
          <p:nvPr/>
        </p:nvSpPr>
        <p:spPr>
          <a:xfrm>
            <a:off x="1306335" y="3722034"/>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Command line arguments</a:t>
            </a:r>
          </a:p>
        </p:txBody>
      </p:sp>
      <p:grpSp>
        <p:nvGrpSpPr>
          <p:cNvPr id="24" name="Group 23"/>
          <p:cNvGrpSpPr/>
          <p:nvPr/>
        </p:nvGrpSpPr>
        <p:grpSpPr>
          <a:xfrm>
            <a:off x="876757" y="3709693"/>
            <a:ext cx="373368" cy="375166"/>
            <a:chOff x="383988" y="2894540"/>
            <a:chExt cx="314875" cy="320323"/>
          </a:xfrm>
          <a:solidFill>
            <a:srgbClr val="48FFD5"/>
          </a:solidFill>
        </p:grpSpPr>
        <p:sp>
          <p:nvSpPr>
            <p:cNvPr id="2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90044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1210662"/>
            <a:ext cx="7612689" cy="3065963"/>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از شاخه‌های مهم کامپیوتر، رمزنگاری</a:t>
            </a:r>
            <a:r>
              <a:rPr lang="fa-IR" sz="1600" b="0" i="0" u="none" strike="noStrike" baseline="3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است. هدف این شاخه، پنهان کردن اطلاعات حساس از دید بقیه کاربران است، به عنوان مثال فرض کنید شما </a:t>
            </a:r>
            <a:r>
              <a:rPr lang="fa-IR" sz="1600" b="0" i="0" u="none" strike="noStrike" dirty="0" err="1">
                <a:solidFill>
                  <a:schemeClr val="bg1"/>
                </a:solidFill>
                <a:effectLst/>
                <a:latin typeface="Dana" panose="00000500000000000000" pitchFamily="2" charset="-78"/>
                <a:cs typeface="Dana" panose="00000500000000000000" pitchFamily="2" charset="-78"/>
              </a:rPr>
              <a:t>می‌خواهید</a:t>
            </a:r>
            <a:r>
              <a:rPr lang="fa-IR" sz="1600" b="0" i="0" u="none" strike="noStrike" dirty="0">
                <a:solidFill>
                  <a:schemeClr val="bg1"/>
                </a:solidFill>
                <a:effectLst/>
                <a:latin typeface="Dana" panose="00000500000000000000" pitchFamily="2" charset="-78"/>
                <a:cs typeface="Dana" panose="00000500000000000000" pitchFamily="2" charset="-78"/>
              </a:rPr>
              <a:t> اطلاعات مهمی (مثل </a:t>
            </a:r>
            <a:r>
              <a:rPr lang="fa-IR" sz="1600" b="0" i="0" u="none" strike="noStrike" dirty="0" err="1">
                <a:solidFill>
                  <a:schemeClr val="bg1"/>
                </a:solidFill>
                <a:effectLst/>
                <a:latin typeface="Dana" panose="00000500000000000000" pitchFamily="2" charset="-78"/>
                <a:cs typeface="Dana" panose="00000500000000000000" pitchFamily="2" charset="-78"/>
              </a:rPr>
              <a:t>رمزهای</a:t>
            </a:r>
            <a:r>
              <a:rPr lang="fa-IR" sz="1600" b="0" i="0" u="none" strike="noStrike" dirty="0">
                <a:solidFill>
                  <a:schemeClr val="bg1"/>
                </a:solidFill>
                <a:effectLst/>
                <a:latin typeface="Dana" panose="00000500000000000000" pitchFamily="2" charset="-78"/>
                <a:cs typeface="Dana" panose="00000500000000000000" pitchFamily="2" charset="-78"/>
              </a:rPr>
              <a:t> عبور، اطلاعات کارت ملی...) را بر روی بستر اینترنت برای شخص دیگری بفرستید. طبق ساختار اینترنت، این اطلاعات شما تا رسیدن به مقصد از چندین کامپیوتر دیگر نیز عبور می‌کند و شما نمی‌خواهید افرادی که به این کامپیوترها دسترسی دارند به اطلاعات حساس شما دسترسی پیدا کنند؛ پس این اطلاعات را رمزنگاری می‌کنید تا این کامپیوترها متوجه جزییات داده‌ی ارسال‌شده‌ی شما نشوند و هنگام نگاه کردن به داده‌ی شما، چیز دیگری را ببینند. در رمزنگاری به داده‌ی خام </a:t>
            </a:r>
            <a:r>
              <a:rPr lang="en-US" sz="1600" b="0" i="0" u="none" strike="noStrike" dirty="0">
                <a:solidFill>
                  <a:schemeClr val="bg1"/>
                </a:solidFill>
                <a:effectLst/>
                <a:latin typeface="Dana" panose="00000500000000000000" pitchFamily="2" charset="-78"/>
                <a:cs typeface="Dana" panose="00000500000000000000" pitchFamily="2" charset="-78"/>
              </a:rPr>
              <a:t>Plaintext</a:t>
            </a:r>
            <a:r>
              <a:rPr lang="fa-IR" sz="1600" b="0" i="0" u="none" strike="noStrike" dirty="0">
                <a:solidFill>
                  <a:schemeClr val="bg1"/>
                </a:solidFill>
                <a:effectLst/>
                <a:latin typeface="Dana" panose="00000500000000000000" pitchFamily="2" charset="-78"/>
                <a:cs typeface="Dana" panose="00000500000000000000" pitchFamily="2" charset="-78"/>
              </a:rPr>
              <a:t> و داده‌ی رمزنگاری شده </a:t>
            </a:r>
            <a:r>
              <a:rPr lang="en-US" sz="1600" b="0" i="0" u="none" strike="noStrike" dirty="0" err="1">
                <a:solidFill>
                  <a:schemeClr val="bg1"/>
                </a:solidFill>
                <a:effectLst/>
                <a:latin typeface="Dana" panose="00000500000000000000" pitchFamily="2" charset="-78"/>
                <a:cs typeface="Dana" panose="00000500000000000000" pitchFamily="2" charset="-78"/>
              </a:rPr>
              <a:t>Ciphertext</a:t>
            </a:r>
            <a:r>
              <a:rPr lang="fa-IR" sz="1600" b="0" i="0" u="none" strike="noStrike" dirty="0">
                <a:solidFill>
                  <a:schemeClr val="bg1"/>
                </a:solidFill>
                <a:effectLst/>
                <a:latin typeface="Dana" panose="00000500000000000000" pitchFamily="2" charset="-78"/>
                <a:cs typeface="Dana" panose="00000500000000000000" pitchFamily="2" charset="-78"/>
              </a:rPr>
              <a:t> گفته می‌شود.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23</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2700374" y="409313"/>
            <a:ext cx="403235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a:t>
            </a:r>
            <a:r>
              <a:rPr lang="fa-IR" sz="4000" dirty="0">
                <a:solidFill>
                  <a:schemeClr val="bg1"/>
                </a:solidFill>
                <a:latin typeface="Lalezar" panose="00000500000000000000" pitchFamily="2" charset="-78"/>
                <a:cs typeface="Lalezar" panose="00000500000000000000" pitchFamily="2" charset="-78"/>
              </a:rPr>
              <a:t>رمزنگاری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605194" y="50277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800;p45"/>
          <p:cNvGrpSpPr/>
          <p:nvPr/>
        </p:nvGrpSpPr>
        <p:grpSpPr>
          <a:xfrm>
            <a:off x="8348547" y="1327440"/>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 name="Footer Placeholder 8"/>
          <p:cNvSpPr>
            <a:spLocks noGrp="1"/>
          </p:cNvSpPr>
          <p:nvPr>
            <p:ph type="ftr" sz="quarter" idx="10"/>
          </p:nvPr>
        </p:nvSpPr>
        <p:spPr/>
        <p:txBody>
          <a:bodyPr/>
          <a:lstStyle/>
          <a:p>
            <a:r>
              <a:rPr lang="en-US" dirty="0"/>
              <a:t>1- Cryptography</a:t>
            </a:r>
          </a:p>
        </p:txBody>
      </p:sp>
    </p:spTree>
    <p:extLst>
      <p:ext uri="{BB962C8B-B14F-4D97-AF65-F5344CB8AC3E}">
        <p14:creationId xmlns:p14="http://schemas.microsoft.com/office/powerpoint/2010/main" val="705747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16257" y="1307927"/>
            <a:ext cx="5868537" cy="3577972"/>
          </a:xfrm>
        </p:spPr>
        <p:txBody>
          <a:bodyPr anchor="ctr"/>
          <a:lstStyle/>
          <a:p>
            <a:pPr algn="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به عنوان مثال، معروف‌ترین آن‌ها (که در سیستم‌های امروزی بسیار پرکاربرد است) الگوریتم</a:t>
            </a:r>
            <a:r>
              <a:rPr lang="en-US" sz="1600" b="0" i="0" u="none" strike="noStrike" dirty="0">
                <a:solidFill>
                  <a:schemeClr val="bg1"/>
                </a:solidFill>
                <a:effectLst/>
                <a:latin typeface="Dana" panose="00000500000000000000" pitchFamily="2" charset="-78"/>
                <a:cs typeface="Dana" panose="00000500000000000000" pitchFamily="2" charset="-78"/>
              </a:rPr>
              <a:t>RSA </a:t>
            </a:r>
            <a:r>
              <a:rPr lang="fa-IR" sz="1600" b="0" i="0" u="none" strike="noStrike" dirty="0">
                <a:solidFill>
                  <a:schemeClr val="bg1"/>
                </a:solidFill>
                <a:effectLst/>
                <a:latin typeface="Dana" panose="00000500000000000000" pitchFamily="2" charset="-78"/>
                <a:cs typeface="Dana" panose="00000500000000000000" pitchFamily="2" charset="-78"/>
              </a:rPr>
              <a:t> نام دارد که اساس امنیت آن بر این مساله‌است که شکستن یک عدد بزرگ به مقسوم‌علیه‌های اول آن برای کامپیوترهای در دسترس امروزی بسیار زمان‌بر است.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درک بهتر این مساله، بهتر است بدانید که کامپیوترهای امروزی برای شکستن یک متن </a:t>
            </a:r>
            <a:r>
              <a:rPr lang="fa-IR" sz="1600" b="0" i="0" u="none" strike="noStrike" dirty="0" err="1">
                <a:solidFill>
                  <a:schemeClr val="bg1"/>
                </a:solidFill>
                <a:effectLst/>
                <a:latin typeface="Dana" panose="00000500000000000000" pitchFamily="2" charset="-78"/>
                <a:cs typeface="Dana" panose="00000500000000000000" pitchFamily="2" charset="-78"/>
              </a:rPr>
              <a:t>رمزگذاری</a:t>
            </a:r>
            <a:r>
              <a:rPr lang="fa-IR" sz="1600" b="0" i="0" u="none" strike="noStrike" dirty="0">
                <a:solidFill>
                  <a:schemeClr val="bg1"/>
                </a:solidFill>
                <a:effectLst/>
                <a:latin typeface="Dana" panose="00000500000000000000" pitchFamily="2" charset="-78"/>
                <a:cs typeface="Dana" panose="00000500000000000000" pitchFamily="2" charset="-78"/>
              </a:rPr>
              <a:t> شده با </a:t>
            </a:r>
            <a:r>
              <a:rPr lang="fa-IR" sz="1600" b="0" i="0" u="none" strike="noStrike" dirty="0" err="1">
                <a:solidFill>
                  <a:schemeClr val="bg1"/>
                </a:solidFill>
                <a:effectLst/>
                <a:latin typeface="Dana" panose="00000500000000000000" pitchFamily="2" charset="-78"/>
                <a:cs typeface="Dana" panose="00000500000000000000" pitchFamily="2" charset="-78"/>
              </a:rPr>
              <a:t>الگوریتم</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RSA، </a:t>
            </a:r>
            <a:r>
              <a:rPr lang="fa-IR" sz="1600" b="0" i="0" u="none" strike="noStrike" dirty="0">
                <a:solidFill>
                  <a:schemeClr val="bg1"/>
                </a:solidFill>
                <a:effectLst/>
                <a:latin typeface="Dana" panose="00000500000000000000" pitchFamily="2" charset="-78"/>
                <a:cs typeface="Dana" panose="00000500000000000000" pitchFamily="2" charset="-78"/>
              </a:rPr>
              <a:t>به </a:t>
            </a:r>
            <a:r>
              <a:rPr lang="en-US" sz="1600" b="0" i="0" u="none" strike="noStrike" dirty="0">
                <a:solidFill>
                  <a:schemeClr val="bg1"/>
                </a:solidFill>
                <a:effectLst/>
                <a:latin typeface="Dana" panose="00000500000000000000" pitchFamily="2" charset="-78"/>
                <a:cs typeface="Dana" panose="00000500000000000000" pitchFamily="2" charset="-78"/>
              </a:rPr>
              <a:t>300</a:t>
            </a:r>
            <a:r>
              <a:rPr lang="fa-IR" sz="1600" b="0" i="0" u="none" strike="noStrike" dirty="0">
                <a:solidFill>
                  <a:schemeClr val="bg1"/>
                </a:solidFill>
                <a:effectLst/>
                <a:latin typeface="Dana" panose="00000500000000000000" pitchFamily="2" charset="-78"/>
                <a:cs typeface="Dana" panose="00000500000000000000" pitchFamily="2" charset="-78"/>
              </a:rPr>
              <a:t> تریلیون سال احتیاج دارند!</a:t>
            </a:r>
          </a:p>
        </p:txBody>
      </p:sp>
      <p:sp>
        <p:nvSpPr>
          <p:cNvPr id="9" name="Title 1">
            <a:extLst>
              <a:ext uri="{FF2B5EF4-FFF2-40B4-BE49-F238E27FC236}">
                <a16:creationId xmlns:a16="http://schemas.microsoft.com/office/drawing/2014/main" id="{846E5198-7AF0-44E1-803C-BC2DB5C8B697}"/>
              </a:ext>
            </a:extLst>
          </p:cNvPr>
          <p:cNvSpPr txBox="1">
            <a:spLocks/>
          </p:cNvSpPr>
          <p:nvPr/>
        </p:nvSpPr>
        <p:spPr>
          <a:xfrm>
            <a:off x="6646458" y="1574646"/>
            <a:ext cx="2333769" cy="2798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lnSpc>
                <a:spcPct val="150000"/>
              </a:lnSpc>
            </a:pPr>
            <a:r>
              <a:rPr lang="fa-IR" sz="1600" dirty="0">
                <a:solidFill>
                  <a:srgbClr val="0E2A47"/>
                </a:solidFill>
                <a:latin typeface="Dana" panose="00000500000000000000" pitchFamily="2" charset="-78"/>
                <a:cs typeface="Dana" panose="00000500000000000000" pitchFamily="2" charset="-78"/>
              </a:rPr>
              <a:t>چندین و چند متد مختلف برای رمزنگاری وجود دارد که بر اساس تئوری‌های ریاضیاتی و پیچیدگی محاسباتی (یعنی سخت بودن محاسبه برای کامپیوترها) طراحی‌شده‌اند. </a:t>
            </a:r>
          </a:p>
        </p:txBody>
      </p:sp>
      <p:sp>
        <p:nvSpPr>
          <p:cNvPr id="14" name="Title 1"/>
          <p:cNvSpPr txBox="1">
            <a:spLocks/>
          </p:cNvSpPr>
          <p:nvPr/>
        </p:nvSpPr>
        <p:spPr>
          <a:xfrm>
            <a:off x="810000" y="185854"/>
            <a:ext cx="7940100" cy="10034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r>
              <a:rPr lang="fa-IR" dirty="0">
                <a:latin typeface="Lalezar" panose="00000500000000000000" pitchFamily="2" charset="-78"/>
                <a:cs typeface="Lalezar" panose="00000500000000000000" pitchFamily="2" charset="-78"/>
              </a:rPr>
              <a:t>بیش‌تر بدانید</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Tree>
    <p:extLst>
      <p:ext uri="{BB962C8B-B14F-4D97-AF65-F5344CB8AC3E}">
        <p14:creationId xmlns:p14="http://schemas.microsoft.com/office/powerpoint/2010/main" val="317737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45744"/>
            <a:ext cx="7656780" cy="1942614"/>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حال قصد داریم در این سوال، یکی از الگوریتم‌های ساده‌ی رمزنگاری را در زبان </a:t>
            </a:r>
            <a:r>
              <a:rPr lang="en-US" sz="1600" b="0" i="0" u="none" strike="noStrike" dirty="0">
                <a:solidFill>
                  <a:schemeClr val="bg1"/>
                </a:solidFill>
                <a:effectLst/>
                <a:latin typeface="Dana" panose="00000500000000000000" pitchFamily="2" charset="-78"/>
                <a:cs typeface="Dana" panose="00000500000000000000" pitchFamily="2" charset="-78"/>
              </a:rPr>
              <a:t>C</a:t>
            </a:r>
            <a:r>
              <a:rPr lang="fa-IR" sz="1600" b="0" i="0" u="none" strike="noStrike" dirty="0">
                <a:solidFill>
                  <a:schemeClr val="bg1"/>
                </a:solidFill>
                <a:effectLst/>
                <a:latin typeface="Dana" panose="00000500000000000000" pitchFamily="2" charset="-78"/>
                <a:cs typeface="Dana" panose="00000500000000000000" pitchFamily="2" charset="-78"/>
              </a:rPr>
              <a:t> پیاده‌سازی کنیم. به این </a:t>
            </a:r>
            <a:r>
              <a:rPr lang="fa-IR" sz="1600" b="0" i="0" u="none" strike="noStrike" dirty="0" err="1">
                <a:solidFill>
                  <a:schemeClr val="bg1"/>
                </a:solidFill>
                <a:effectLst/>
                <a:latin typeface="Dana" panose="00000500000000000000" pitchFamily="2" charset="-78"/>
                <a:cs typeface="Dana" panose="00000500000000000000" pitchFamily="2" charset="-78"/>
              </a:rPr>
              <a:t>الگوریتم</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Square Code</a:t>
            </a:r>
            <a:r>
              <a:rPr lang="fa-IR" sz="1600" b="0" i="0" u="none" strike="noStrike" dirty="0">
                <a:solidFill>
                  <a:schemeClr val="bg1"/>
                </a:solidFill>
                <a:effectLst/>
                <a:latin typeface="Dana" panose="00000500000000000000" pitchFamily="2" charset="-78"/>
                <a:cs typeface="Dana" panose="00000500000000000000" pitchFamily="2" charset="-78"/>
              </a:rPr>
              <a:t> گفته می‌شود. ورودی این </a:t>
            </a:r>
            <a:r>
              <a:rPr lang="fa-IR" sz="1600" b="0" i="0" u="none" strike="noStrike" dirty="0" err="1">
                <a:solidFill>
                  <a:schemeClr val="bg1"/>
                </a:solidFill>
                <a:effectLst/>
                <a:latin typeface="Dana" panose="00000500000000000000" pitchFamily="2" charset="-78"/>
                <a:cs typeface="Dana" panose="00000500000000000000" pitchFamily="2" charset="-78"/>
              </a:rPr>
              <a:t>الگوریتم</a:t>
            </a:r>
            <a:r>
              <a:rPr lang="fa-IR" sz="1600" b="0" i="0" u="none" strike="noStrike" dirty="0">
                <a:solidFill>
                  <a:schemeClr val="bg1"/>
                </a:solidFill>
                <a:effectLst/>
                <a:latin typeface="Dana" panose="00000500000000000000" pitchFamily="2" charset="-78"/>
                <a:cs typeface="Dana" panose="00000500000000000000" pitchFamily="2" charset="-78"/>
              </a:rPr>
              <a:t> یک متن انگلیسی ساده و خروجی آن متن رمزنگاری </a:t>
            </a:r>
            <a:r>
              <a:rPr lang="fa-IR" sz="1600" b="0" i="0" u="none" strike="noStrike" dirty="0" err="1">
                <a:solidFill>
                  <a:schemeClr val="bg1"/>
                </a:solidFill>
                <a:effectLst/>
                <a:latin typeface="Dana" panose="00000500000000000000" pitchFamily="2" charset="-78"/>
                <a:cs typeface="Dana" panose="00000500000000000000" pitchFamily="2" charset="-78"/>
              </a:rPr>
              <a:t>شده‌ی</a:t>
            </a:r>
            <a:r>
              <a:rPr lang="fa-IR" sz="1600" b="0" i="0" u="none" strike="noStrike" dirty="0">
                <a:solidFill>
                  <a:schemeClr val="bg1"/>
                </a:solidFill>
                <a:effectLst/>
                <a:latin typeface="Dana" panose="00000500000000000000" pitchFamily="2" charset="-78"/>
                <a:cs typeface="Dana" panose="00000500000000000000" pitchFamily="2" charset="-78"/>
              </a:rPr>
              <a:t> آن است.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ابتدا، ورودی را نرمالایز کنید؛ یعنی علایم سجاوندی (نقطه، ویرگول، نقطه‌ویرگول، ..) و </a:t>
            </a:r>
            <a:r>
              <a:rPr lang="en-US" sz="1600" b="0" i="0" u="none" strike="noStrike" dirty="0">
                <a:solidFill>
                  <a:schemeClr val="bg1"/>
                </a:solidFill>
                <a:effectLst/>
                <a:latin typeface="Dana" panose="00000500000000000000" pitchFamily="2" charset="-78"/>
                <a:cs typeface="Dana" panose="00000500000000000000" pitchFamily="2" charset="-78"/>
              </a:rPr>
              <a:t>whitespace</a:t>
            </a:r>
            <a:r>
              <a:rPr lang="fa-IR" sz="1600" b="0" i="0" u="none" strike="noStrike" dirty="0">
                <a:solidFill>
                  <a:schemeClr val="bg1"/>
                </a:solidFill>
                <a:effectLst/>
                <a:latin typeface="Dana" panose="00000500000000000000" pitchFamily="2" charset="-78"/>
                <a:cs typeface="Dana" panose="00000500000000000000" pitchFamily="2" charset="-78"/>
              </a:rPr>
              <a:t>ها را از آن حذف کنید و تمامی حروف را به </a:t>
            </a:r>
            <a:r>
              <a:rPr lang="fa-IR" sz="1600" b="0" i="0" u="none" strike="noStrike" dirty="0" err="1">
                <a:solidFill>
                  <a:schemeClr val="bg1"/>
                </a:solidFill>
                <a:effectLst/>
                <a:latin typeface="Dana" panose="00000500000000000000" pitchFamily="2" charset="-78"/>
                <a:cs typeface="Dana" panose="00000500000000000000" pitchFamily="2" charset="-78"/>
              </a:rPr>
              <a:t>نسخه‌ی</a:t>
            </a:r>
            <a:r>
              <a:rPr lang="en-US" sz="1600" b="0" i="0" u="none" strike="noStrike" dirty="0">
                <a:solidFill>
                  <a:schemeClr val="bg1"/>
                </a:solidFill>
                <a:effectLst/>
                <a:latin typeface="Dana" panose="00000500000000000000" pitchFamily="2" charset="-78"/>
                <a:cs typeface="Dana" panose="00000500000000000000" pitchFamily="2" charset="-78"/>
              </a:rPr>
              <a:t>lowercase </a:t>
            </a:r>
            <a:r>
              <a:rPr lang="fa-IR"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err="1">
                <a:solidFill>
                  <a:schemeClr val="bg1"/>
                </a:solidFill>
                <a:effectLst/>
                <a:latin typeface="Dana" panose="00000500000000000000" pitchFamily="2" charset="-78"/>
                <a:cs typeface="Dana" panose="00000500000000000000" pitchFamily="2" charset="-78"/>
              </a:rPr>
              <a:t>آن‌ها</a:t>
            </a:r>
            <a:r>
              <a:rPr lang="fa-IR" sz="1600" b="0" i="0" u="none" strike="noStrike" dirty="0">
                <a:solidFill>
                  <a:schemeClr val="bg1"/>
                </a:solidFill>
                <a:effectLst/>
                <a:latin typeface="Dana" panose="00000500000000000000" pitchFamily="2" charset="-78"/>
                <a:cs typeface="Dana" panose="00000500000000000000" pitchFamily="2" charset="-78"/>
              </a:rPr>
              <a:t> تبدیل کنید.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25</a:t>
            </a:fld>
            <a:endParaRPr lang="en-US" dirty="0"/>
          </a:p>
        </p:txBody>
      </p:sp>
      <p:grpSp>
        <p:nvGrpSpPr>
          <p:cNvPr id="10" name="Google Shape;4800;p45"/>
          <p:cNvGrpSpPr/>
          <p:nvPr/>
        </p:nvGrpSpPr>
        <p:grpSpPr>
          <a:xfrm>
            <a:off x="8356014" y="38105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Title 1">
            <a:extLst>
              <a:ext uri="{FF2B5EF4-FFF2-40B4-BE49-F238E27FC236}">
                <a16:creationId xmlns:a16="http://schemas.microsoft.com/office/drawing/2014/main" id="{846E5198-7AF0-44E1-803C-BC2DB5C8B697}"/>
              </a:ext>
            </a:extLst>
          </p:cNvPr>
          <p:cNvSpPr txBox="1">
            <a:spLocks/>
          </p:cNvSpPr>
          <p:nvPr/>
        </p:nvSpPr>
        <p:spPr>
          <a:xfrm>
            <a:off x="616515" y="2814772"/>
            <a:ext cx="7739128" cy="6143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سپس این متن باید جوری مرتب شود که به شکل یک مربع در بیاید.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عنوان مثال نمونه زیر را ببینید:</a:t>
            </a:r>
          </a:p>
        </p:txBody>
      </p:sp>
      <p:grpSp>
        <p:nvGrpSpPr>
          <p:cNvPr id="9" name="Google Shape;4800;p45"/>
          <p:cNvGrpSpPr/>
          <p:nvPr/>
        </p:nvGrpSpPr>
        <p:grpSpPr>
          <a:xfrm>
            <a:off x="8356014" y="2814772"/>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9359;p55"/>
          <p:cNvGrpSpPr/>
          <p:nvPr/>
        </p:nvGrpSpPr>
        <p:grpSpPr>
          <a:xfrm>
            <a:off x="8355643" y="1830437"/>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698863" y="3731853"/>
            <a:ext cx="6441743" cy="425886"/>
          </a:xfrm>
          <a:prstGeom prst="rect">
            <a:avLst/>
          </a:prstGeom>
        </p:spPr>
        <p:txBody>
          <a:bodyPr wrap="square">
            <a:spAutoFit/>
          </a:bodyPr>
          <a:lstStyle/>
          <a:p>
            <a:pPr>
              <a:lnSpc>
                <a:spcPct val="4000"/>
              </a:lnSpc>
              <a:spcBef>
                <a:spcPts val="1200"/>
              </a:spcBef>
              <a:spcAft>
                <a:spcPts val="1200"/>
              </a:spcAft>
            </a:pPr>
            <a:r>
              <a:rPr lang="en-US" dirty="0">
                <a:solidFill>
                  <a:schemeClr val="bg1"/>
                </a:solidFill>
                <a:latin typeface="Arial" panose="020B0604020202020204" pitchFamily="34" charset="0"/>
              </a:rPr>
              <a:t>Input:</a:t>
            </a:r>
            <a:endParaRPr lang="en-US" sz="800" dirty="0">
              <a:solidFill>
                <a:schemeClr val="bg1"/>
              </a:solidFill>
            </a:endParaRPr>
          </a:p>
          <a:p>
            <a:pPr>
              <a:lnSpc>
                <a:spcPct val="4000"/>
              </a:lnSpc>
              <a:spcBef>
                <a:spcPts val="1200"/>
              </a:spcBef>
              <a:spcAft>
                <a:spcPts val="1200"/>
              </a:spcAft>
            </a:pPr>
            <a:r>
              <a:rPr lang="en-US" dirty="0">
                <a:solidFill>
                  <a:schemeClr val="bg1"/>
                </a:solidFill>
                <a:latin typeface="Arial" panose="020B0604020202020204" pitchFamily="34" charset="0"/>
              </a:rPr>
              <a:t>"If man was meant to stay on the ground, god would have given us roots."</a:t>
            </a:r>
            <a:endParaRPr lang="en-US" sz="800" dirty="0">
              <a:solidFill>
                <a:schemeClr val="bg1"/>
              </a:solidFill>
            </a:endParaRPr>
          </a:p>
        </p:txBody>
      </p:sp>
    </p:spTree>
    <p:extLst>
      <p:ext uri="{BB962C8B-B14F-4D97-AF65-F5344CB8AC3E}">
        <p14:creationId xmlns:p14="http://schemas.microsoft.com/office/powerpoint/2010/main" val="172109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26</a:t>
            </a:fld>
            <a:endParaRPr lang="en-US" dirty="0"/>
          </a:p>
        </p:txBody>
      </p:sp>
      <p:sp>
        <p:nvSpPr>
          <p:cNvPr id="8" name="Title 1">
            <a:extLst>
              <a:ext uri="{FF2B5EF4-FFF2-40B4-BE49-F238E27FC236}">
                <a16:creationId xmlns:a16="http://schemas.microsoft.com/office/drawing/2014/main" id="{9A1B04CC-638E-49E5-9EDD-36CBCBBD5998}"/>
              </a:ext>
            </a:extLst>
          </p:cNvPr>
          <p:cNvSpPr txBox="1">
            <a:spLocks/>
          </p:cNvSpPr>
          <p:nvPr/>
        </p:nvSpPr>
        <p:spPr>
          <a:xfrm>
            <a:off x="698863" y="434983"/>
            <a:ext cx="7739128" cy="33249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Step 1: Normalization:</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ifmanwasmeanttostayonthegroundgodwouldhavegivenusroots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Step 2: 54 characters =&gt; c = 8, r = 7, make rectangle:</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ifmanwas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meanttos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tayonthe</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groundgo</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dwouldha</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vegivenu</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sroots</a:t>
            </a:r>
            <a:r>
              <a:rPr lang="en-US" sz="1400" b="0" i="0" u="none" strike="noStrike" dirty="0">
                <a:solidFill>
                  <a:schemeClr val="bg1"/>
                </a:solidFill>
                <a:effectLst/>
                <a:latin typeface="Arial" panose="020B0604020202020204" pitchFamily="34" charset="0"/>
              </a:rPr>
              <a:t>  "</a:t>
            </a:r>
            <a:r>
              <a:rPr lang="en-US" sz="1400" dirty="0">
                <a:solidFill>
                  <a:schemeClr val="bg1"/>
                </a:solidFill>
              </a:rPr>
              <a:t/>
            </a:r>
            <a:br>
              <a:rPr lang="en-US" sz="1400" dirty="0">
                <a:solidFill>
                  <a:schemeClr val="bg1"/>
                </a:solidFill>
              </a:rPr>
            </a:br>
            <a:endParaRPr lang="fa-IR" sz="1400" dirty="0">
              <a:solidFill>
                <a:schemeClr val="bg1"/>
              </a:solidFill>
              <a:latin typeface="Dana" panose="00000500000000000000" pitchFamily="2" charset="-78"/>
              <a:cs typeface="Dana" panose="00000500000000000000" pitchFamily="2" charset="-78"/>
            </a:endParaRPr>
          </a:p>
        </p:txBody>
      </p:sp>
      <p:sp>
        <p:nvSpPr>
          <p:cNvPr id="13" name="Title 1">
            <a:extLst>
              <a:ext uri="{FF2B5EF4-FFF2-40B4-BE49-F238E27FC236}">
                <a16:creationId xmlns:a16="http://schemas.microsoft.com/office/drawing/2014/main" id="{846E5198-7AF0-44E1-803C-BC2DB5C8B697}"/>
              </a:ext>
            </a:extLst>
          </p:cNvPr>
          <p:cNvSpPr>
            <a:spLocks noGrp="1"/>
          </p:cNvSpPr>
          <p:nvPr>
            <p:ph type="ctrTitle"/>
          </p:nvPr>
        </p:nvSpPr>
        <p:spPr>
          <a:xfrm>
            <a:off x="2094931" y="1691245"/>
            <a:ext cx="6261083" cy="2068714"/>
          </a:xfrm>
        </p:spPr>
        <p:txBody>
          <a:bodyPr anchor="ctr"/>
          <a:lstStyle/>
          <a:p>
            <a:pPr rtl="1">
              <a:lnSpc>
                <a:spcPct val="150000"/>
              </a:lnSpc>
            </a:pPr>
            <a:r>
              <a:rPr lang="fa-IR" sz="1600" b="0" i="0" u="none" strike="noStrike" dirty="0" err="1">
                <a:solidFill>
                  <a:schemeClr val="bg1"/>
                </a:solidFill>
                <a:effectLst/>
                <a:latin typeface="Dana" panose="00000500000000000000" pitchFamily="2" charset="-78"/>
                <a:cs typeface="Dana" panose="00000500000000000000" pitchFamily="2" charset="-78"/>
              </a:rPr>
              <a:t>اندازه‌ی</a:t>
            </a:r>
            <a:r>
              <a:rPr lang="fa-IR" sz="1600" b="0" i="0" u="none" strike="noStrike" dirty="0">
                <a:solidFill>
                  <a:schemeClr val="bg1"/>
                </a:solidFill>
                <a:effectLst/>
                <a:latin typeface="Dana" panose="00000500000000000000" pitchFamily="2" charset="-78"/>
                <a:cs typeface="Dana" panose="00000500000000000000" pitchFamily="2" charset="-78"/>
              </a:rPr>
              <a:t> این مربع (</a:t>
            </a:r>
            <a:r>
              <a:rPr lang="en-US" sz="1600" b="0" i="0" u="none" strike="noStrike" dirty="0">
                <a:solidFill>
                  <a:schemeClr val="bg1"/>
                </a:solidFill>
                <a:effectLst/>
                <a:latin typeface="Dana" panose="00000500000000000000" pitchFamily="2" charset="-78"/>
                <a:cs typeface="Dana" panose="00000500000000000000" pitchFamily="2" charset="-78"/>
              </a:rPr>
              <a:t>r  x  c</a:t>
            </a:r>
            <a:r>
              <a:rPr lang="fa-IR" sz="1600" b="0" i="0" u="none" strike="noStrike" dirty="0">
                <a:solidFill>
                  <a:schemeClr val="bg1"/>
                </a:solidFill>
                <a:effectLst/>
                <a:latin typeface="Dana" panose="00000500000000000000" pitchFamily="2" charset="-78"/>
                <a:cs typeface="Dana" panose="00000500000000000000" pitchFamily="2" charset="-78"/>
              </a:rPr>
              <a:t>) باید به نسبت طول ورودی تنظیم شود،جوری که   </a:t>
            </a:r>
            <a:r>
              <a:rPr lang="en-US" sz="1600" b="0" i="0" u="none" strike="noStrike" dirty="0">
                <a:solidFill>
                  <a:schemeClr val="bg1"/>
                </a:solidFill>
                <a:effectLst/>
                <a:latin typeface="Dana" panose="00000500000000000000" pitchFamily="2" charset="-78"/>
                <a:cs typeface="Dana" panose="00000500000000000000" pitchFamily="2" charset="-78"/>
              </a:rPr>
              <a:t>r </a:t>
            </a:r>
            <a:r>
              <a:rPr lang="fa-IR" sz="1600" dirty="0">
                <a:solidFill>
                  <a:schemeClr val="bg1"/>
                </a:solidFill>
                <a:latin typeface="Dana" panose="00000500000000000000" pitchFamily="2" charset="-78"/>
                <a:cs typeface="Dana" panose="00000500000000000000" pitchFamily="2" charset="-78"/>
              </a:rPr>
              <a:t> =&lt;</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و</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 </a:t>
            </a:r>
            <a:r>
              <a:rPr lang="fa-IR" sz="1600" dirty="0">
                <a:solidFill>
                  <a:schemeClr val="bg1"/>
                </a:solidFill>
                <a:latin typeface="Dana" panose="00000500000000000000" pitchFamily="2" charset="-78"/>
                <a:cs typeface="Dana" panose="00000500000000000000" pitchFamily="2" charset="-78"/>
              </a:rPr>
              <a:t> =&gt; </a:t>
            </a:r>
            <a:r>
              <a:rPr lang="en-US" sz="1600" dirty="0">
                <a:solidFill>
                  <a:schemeClr val="bg1"/>
                </a:solidFill>
                <a:latin typeface="Dana" panose="00000500000000000000" pitchFamily="2" charset="-78"/>
                <a:cs typeface="Dana" panose="00000500000000000000" pitchFamily="2" charset="-78"/>
              </a:rPr>
              <a:t>c-r</a:t>
            </a:r>
            <a:r>
              <a:rPr lang="fa-IR" sz="1600" b="0" i="0" u="none" strike="noStrike" dirty="0">
                <a:solidFill>
                  <a:schemeClr val="bg1"/>
                </a:solidFill>
                <a:effectLst/>
                <a:latin typeface="Dana" panose="00000500000000000000" pitchFamily="2" charset="-78"/>
                <a:cs typeface="Dana" panose="00000500000000000000" pitchFamily="2" charset="-78"/>
              </a:rPr>
              <a:t> باشد. این‌جا</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تعداد ستون‌ها </a:t>
            </a:r>
            <a:r>
              <a:rPr lang="en-US" sz="1600" b="0" i="0" u="none" strike="noStrike" dirty="0">
                <a:solidFill>
                  <a:schemeClr val="bg1"/>
                </a:solidFill>
                <a:effectLst/>
                <a:latin typeface="Dana" panose="00000500000000000000" pitchFamily="2" charset="-78"/>
                <a:cs typeface="Dana" panose="00000500000000000000" pitchFamily="2" charset="-78"/>
              </a:rPr>
              <a:t>Columns)</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r</a:t>
            </a:r>
            <a:r>
              <a:rPr lang="fa-IR" sz="1600" b="0" i="0" u="none" strike="noStrike" dirty="0">
                <a:solidFill>
                  <a:schemeClr val="bg1"/>
                </a:solidFill>
                <a:effectLst/>
                <a:latin typeface="Dana" panose="00000500000000000000" pitchFamily="2" charset="-78"/>
                <a:cs typeface="Dana" panose="00000500000000000000" pitchFamily="2" charset="-78"/>
              </a:rPr>
              <a:t> تعداد سطرها </a:t>
            </a:r>
            <a:r>
              <a:rPr lang="en-US" sz="1600" b="0" i="0" u="none" strike="noStrike" dirty="0">
                <a:solidFill>
                  <a:schemeClr val="bg1"/>
                </a:solidFill>
                <a:effectLst/>
                <a:latin typeface="Dana" panose="00000500000000000000" pitchFamily="2" charset="-78"/>
                <a:cs typeface="Dana" panose="00000500000000000000" pitchFamily="2" charset="-78"/>
              </a:rPr>
              <a:t>Rows)</a:t>
            </a:r>
            <a:r>
              <a:rPr lang="fa-IR" sz="1600" b="0" i="0" u="none" strike="noStrike" dirty="0">
                <a:solidFill>
                  <a:schemeClr val="bg1"/>
                </a:solidFill>
                <a:effectLst/>
                <a:latin typeface="Dana" panose="00000500000000000000" pitchFamily="2" charset="-78"/>
                <a:cs typeface="Dana" panose="00000500000000000000" pitchFamily="2" charset="-78"/>
              </a:rPr>
              <a:t>) است.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متن رمزنگاری شده با خواندن از این مربع </a:t>
            </a:r>
            <a:r>
              <a:rPr lang="fa-IR" sz="1600" b="0" i="0" u="none" strike="noStrike" dirty="0" err="1">
                <a:solidFill>
                  <a:schemeClr val="bg1"/>
                </a:solidFill>
                <a:effectLst/>
                <a:latin typeface="Dana" panose="00000500000000000000" pitchFamily="2" charset="-78"/>
                <a:cs typeface="Dana" panose="00000500000000000000" pitchFamily="2" charset="-78"/>
              </a:rPr>
              <a:t>تولید‌شده‌ی</a:t>
            </a:r>
            <a:r>
              <a:rPr lang="fa-IR" sz="1600" b="0" i="0" u="none" strike="noStrike" dirty="0">
                <a:solidFill>
                  <a:schemeClr val="bg1"/>
                </a:solidFill>
                <a:effectLst/>
                <a:latin typeface="Dana" panose="00000500000000000000" pitchFamily="2" charset="-78"/>
                <a:cs typeface="Dana" panose="00000500000000000000" pitchFamily="2" charset="-78"/>
              </a:rPr>
              <a:t> ما به صورت عمودی تولید </a:t>
            </a:r>
            <a:r>
              <a:rPr lang="fa-IR" sz="1600" b="0" i="0" u="none" strike="noStrike" dirty="0" err="1">
                <a:solidFill>
                  <a:schemeClr val="bg1"/>
                </a:solidFill>
                <a:effectLst/>
                <a:latin typeface="Dana" panose="00000500000000000000" pitchFamily="2" charset="-78"/>
                <a:cs typeface="Dana" panose="00000500000000000000" pitchFamily="2" charset="-78"/>
              </a:rPr>
              <a:t>می‌شود</a:t>
            </a:r>
            <a:r>
              <a:rPr lang="fa-IR" sz="1600" b="0" i="0" u="none" strike="noStrike" dirty="0">
                <a:solidFill>
                  <a:schemeClr val="bg1"/>
                </a:solidFill>
                <a:effectLst/>
                <a:latin typeface="Dana" panose="00000500000000000000" pitchFamily="2" charset="-78"/>
                <a:cs typeface="Dana" panose="00000500000000000000" pitchFamily="2" charset="-78"/>
              </a:rPr>
              <a:t>. (از بالا به پایین و از چپ به راست) مثلا خروجی اولیه‌ی ورودی نمونه‌ی ما به این شکل در می‌آید:</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grpSp>
        <p:nvGrpSpPr>
          <p:cNvPr id="14" name="Google Shape;4800;p45"/>
          <p:cNvGrpSpPr/>
          <p:nvPr/>
        </p:nvGrpSpPr>
        <p:grpSpPr>
          <a:xfrm>
            <a:off x="8366110" y="170141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extBox 16">
            <a:extLst>
              <a:ext uri="{FF2B5EF4-FFF2-40B4-BE49-F238E27FC236}">
                <a16:creationId xmlns:a16="http://schemas.microsoft.com/office/drawing/2014/main" id="{9B034AFA-6C97-4993-87F7-7B1BC9D9575C}"/>
              </a:ext>
            </a:extLst>
          </p:cNvPr>
          <p:cNvSpPr txBox="1"/>
          <p:nvPr/>
        </p:nvSpPr>
        <p:spPr>
          <a:xfrm>
            <a:off x="1436158" y="4116547"/>
            <a:ext cx="6369883" cy="523220"/>
          </a:xfrm>
          <a:prstGeom prst="rect">
            <a:avLst/>
          </a:prstGeom>
          <a:noFill/>
        </p:spPr>
        <p:txBody>
          <a:bodyPr wrap="square">
            <a:spAutoFit/>
          </a:bodyPr>
          <a:lstStyle/>
          <a:p>
            <a:r>
              <a:rPr lang="fa-IR" sz="1400" b="0" i="0" u="none" strike="noStrike" dirty="0">
                <a:solidFill>
                  <a:schemeClr val="bg1"/>
                </a:solidFill>
                <a:effectLst/>
                <a:latin typeface="Dana" panose="00000500000000000000" pitchFamily="2" charset="-78"/>
                <a:cs typeface="Dana" panose="00000500000000000000" pitchFamily="2" charset="-78"/>
              </a:rPr>
              <a:t>"</a:t>
            </a:r>
            <a:r>
              <a:rPr lang="en-US" sz="1400" b="0" i="0" u="none" strike="noStrike" dirty="0" err="1">
                <a:solidFill>
                  <a:schemeClr val="bg1"/>
                </a:solidFill>
                <a:effectLst/>
                <a:latin typeface="Dana" panose="00000500000000000000" pitchFamily="2" charset="-78"/>
                <a:cs typeface="Dana" panose="00000500000000000000" pitchFamily="2" charset="-78"/>
              </a:rPr>
              <a:t>imtgdvsfearwermayoogoanouuiontnnlvtwttddesaohghnsseoau</a:t>
            </a:r>
            <a:r>
              <a:rPr lang="en-US" sz="1400" b="0" i="0" u="none" strike="noStrike" dirty="0">
                <a:solidFill>
                  <a:schemeClr val="bg1"/>
                </a:solidFill>
                <a:effectLst/>
                <a:latin typeface="Dana" panose="00000500000000000000" pitchFamily="2" charset="-78"/>
                <a:cs typeface="Dana" panose="00000500000000000000" pitchFamily="2" charset="-78"/>
              </a:rPr>
              <a:t>"</a:t>
            </a:r>
            <a:br>
              <a:rPr lang="en-US" sz="1400" b="0" i="0" u="none" strike="noStrike" dirty="0">
                <a:solidFill>
                  <a:schemeClr val="bg1"/>
                </a:solidFill>
                <a:effectLst/>
                <a:latin typeface="Dana" panose="00000500000000000000" pitchFamily="2" charset="-78"/>
                <a:cs typeface="Dana" panose="00000500000000000000" pitchFamily="2" charset="-78"/>
              </a:rPr>
            </a:br>
            <a:endParaRPr lang="en-US" dirty="0"/>
          </a:p>
        </p:txBody>
      </p:sp>
    </p:spTree>
    <p:extLst>
      <p:ext uri="{BB962C8B-B14F-4D97-AF65-F5344CB8AC3E}">
        <p14:creationId xmlns:p14="http://schemas.microsoft.com/office/powerpoint/2010/main" val="138977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89309"/>
            <a:ext cx="7589009" cy="2642601"/>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تولید خروجی نهایی‌ای که قابل بازگشت به شکل اصلی آن باشد، باید توجه کنید که برای عباراتی که </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کاراکتر </a:t>
            </a:r>
            <a:r>
              <a:rPr lang="fa-IR" sz="1600" b="0" i="0" u="none" strike="noStrike" dirty="0" err="1">
                <a:solidFill>
                  <a:schemeClr val="bg1"/>
                </a:solidFill>
                <a:effectLst/>
                <a:latin typeface="Dana" panose="00000500000000000000" pitchFamily="2" charset="-78"/>
                <a:cs typeface="Dana" panose="00000500000000000000" pitchFamily="2" charset="-78"/>
              </a:rPr>
              <a:t>کوتاه‌تر</a:t>
            </a:r>
            <a:r>
              <a:rPr lang="fa-IR" sz="1600" b="0" i="0" u="none" strike="noStrike" dirty="0">
                <a:solidFill>
                  <a:schemeClr val="bg1"/>
                </a:solidFill>
                <a:effectLst/>
                <a:latin typeface="Dana" panose="00000500000000000000" pitchFamily="2" charset="-78"/>
                <a:cs typeface="Dana" panose="00000500000000000000" pitchFamily="2" charset="-78"/>
              </a:rPr>
              <a:t> از یک مربع کامل</a:t>
            </a:r>
            <a:r>
              <a:rPr lang="en-US" sz="1600" dirty="0">
                <a:solidFill>
                  <a:schemeClr val="bg1"/>
                </a:solidFill>
                <a:latin typeface="Dana" panose="00000500000000000000" pitchFamily="2" charset="-78"/>
                <a:cs typeface="Dana" panose="00000500000000000000" pitchFamily="2" charset="-78"/>
              </a:rPr>
              <a:t>(</a:t>
            </a:r>
            <a:r>
              <a:rPr lang="en-US" sz="1600" b="0" i="0" u="none" strike="noStrike" dirty="0">
                <a:solidFill>
                  <a:schemeClr val="bg1"/>
                </a:solidFill>
                <a:effectLst/>
                <a:latin typeface="Dana" panose="00000500000000000000" pitchFamily="2" charset="-78"/>
                <a:cs typeface="Dana" panose="00000500000000000000" pitchFamily="2" charset="-78"/>
              </a:rPr>
              <a:t>c * r) </a:t>
            </a:r>
            <a:r>
              <a:rPr lang="fa-IR" sz="1600" b="0" i="0" u="none" strike="noStrike" dirty="0">
                <a:solidFill>
                  <a:schemeClr val="bg1"/>
                </a:solidFill>
                <a:effectLst/>
                <a:latin typeface="Dana" panose="00000500000000000000" pitchFamily="2" charset="-78"/>
                <a:cs typeface="Dana" panose="00000500000000000000" pitchFamily="2" charset="-78"/>
              </a:rPr>
              <a:t> هستند، باید در انتهای </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سطر آخر مربع، یک </a:t>
            </a:r>
            <a:r>
              <a:rPr lang="en-US" sz="1600" b="0" i="0" u="none" strike="noStrike" dirty="0">
                <a:solidFill>
                  <a:schemeClr val="bg1"/>
                </a:solidFill>
                <a:effectLst/>
                <a:latin typeface="Dana" panose="00000500000000000000" pitchFamily="2" charset="-78"/>
                <a:cs typeface="Dana" panose="00000500000000000000" pitchFamily="2" charset="-78"/>
              </a:rPr>
              <a:t>space </a:t>
            </a:r>
            <a:r>
              <a:rPr lang="fa-IR" sz="1600" b="0" i="0" u="none" strike="noStrike" dirty="0">
                <a:solidFill>
                  <a:schemeClr val="bg1"/>
                </a:solidFill>
                <a:effectLst/>
                <a:latin typeface="Dana" panose="00000500000000000000" pitchFamily="2" charset="-78"/>
                <a:cs typeface="Dana" panose="00000500000000000000" pitchFamily="2" charset="-78"/>
              </a:rPr>
              <a:t> اضافی بگذارید و در انتها زیر </a:t>
            </a:r>
            <a:r>
              <a:rPr lang="fa-IR" sz="1600" b="0" i="0" u="none" strike="noStrike" dirty="0" err="1">
                <a:solidFill>
                  <a:schemeClr val="bg1"/>
                </a:solidFill>
                <a:effectLst/>
                <a:latin typeface="Dana" panose="00000500000000000000" pitchFamily="2" charset="-78"/>
                <a:cs typeface="Dana" panose="00000500000000000000" pitchFamily="2" charset="-78"/>
              </a:rPr>
              <a:t>سطرهای</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Square Code </a:t>
            </a:r>
            <a:r>
              <a:rPr lang="fa-IR" sz="1600" b="0" i="0" u="none" strike="noStrike" dirty="0">
                <a:solidFill>
                  <a:schemeClr val="bg1"/>
                </a:solidFill>
                <a:effectLst/>
                <a:latin typeface="Dana" panose="00000500000000000000" pitchFamily="2" charset="-78"/>
                <a:cs typeface="Dana" panose="00000500000000000000" pitchFamily="2" charset="-78"/>
              </a:rPr>
              <a:t> تولید شده را با یک </a:t>
            </a:r>
            <a:r>
              <a:rPr lang="en-US" sz="1600" b="0" i="0" u="none" strike="noStrike" dirty="0">
                <a:solidFill>
                  <a:schemeClr val="bg1"/>
                </a:solidFill>
                <a:effectLst/>
                <a:latin typeface="Dana" panose="00000500000000000000" pitchFamily="2" charset="-78"/>
                <a:cs typeface="Dana" panose="00000500000000000000" pitchFamily="2" charset="-78"/>
              </a:rPr>
              <a:t>separator</a:t>
            </a:r>
            <a:r>
              <a:rPr lang="fa-IR" sz="1600" b="0" i="0" u="none" strike="noStrike" dirty="0">
                <a:solidFill>
                  <a:schemeClr val="bg1"/>
                </a:solidFill>
                <a:effectLst/>
                <a:latin typeface="Dana" panose="00000500000000000000" pitchFamily="2" charset="-78"/>
                <a:cs typeface="Dana" panose="00000500000000000000" pitchFamily="2" charset="-78"/>
              </a:rPr>
              <a:t> به انتخاب خودتان (مثلا یک ! یا ؟) جدا کنید. که در نهایت خروجی نهایی ما به این شکل در </a:t>
            </a:r>
            <a:r>
              <a:rPr lang="fa-IR" sz="1600" b="0" i="0" u="none" strike="noStrike" dirty="0" err="1">
                <a:solidFill>
                  <a:schemeClr val="bg1"/>
                </a:solidFill>
                <a:effectLst/>
                <a:latin typeface="Dana" panose="00000500000000000000" pitchFamily="2" charset="-78"/>
                <a:cs typeface="Dana" panose="00000500000000000000" pitchFamily="2" charset="-78"/>
              </a:rPr>
              <a:t>می‌آید</a:t>
            </a:r>
            <a:r>
              <a:rPr lang="fa-IR" sz="1600" b="0" i="0" u="none" strike="noStrike" dirty="0">
                <a:solidFill>
                  <a:schemeClr val="bg1"/>
                </a:solidFill>
                <a:effectLst/>
                <a:latin typeface="Dana" panose="00000500000000000000" pitchFamily="2" charset="-78"/>
                <a:cs typeface="Dana" panose="00000500000000000000" pitchFamily="2" charset="-78"/>
              </a:rPr>
              <a:t>:</a:t>
            </a:r>
            <a:br>
              <a:rPr lang="fa-IR" sz="1600" b="0" i="0" u="none" strike="noStrike" dirty="0">
                <a:solidFill>
                  <a:schemeClr val="bg1"/>
                </a:solidFill>
                <a:effectLst/>
                <a:latin typeface="Dana" panose="00000500000000000000" pitchFamily="2" charset="-78"/>
                <a:cs typeface="Dana" panose="00000500000000000000" pitchFamily="2" charset="-78"/>
              </a:rPr>
            </a:b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27</a:t>
            </a:fld>
            <a:endParaRPr lang="en-US" dirty="0"/>
          </a:p>
        </p:txBody>
      </p:sp>
      <p:grpSp>
        <p:nvGrpSpPr>
          <p:cNvPr id="10" name="Google Shape;4800;p45"/>
          <p:cNvGrpSpPr/>
          <p:nvPr/>
        </p:nvGrpSpPr>
        <p:grpSpPr>
          <a:xfrm>
            <a:off x="8287872" y="460274"/>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a:extLst>
              <a:ext uri="{FF2B5EF4-FFF2-40B4-BE49-F238E27FC236}">
                <a16:creationId xmlns:a16="http://schemas.microsoft.com/office/drawing/2014/main" id="{E51C583A-086E-4389-A443-436E945EC673}"/>
              </a:ext>
            </a:extLst>
          </p:cNvPr>
          <p:cNvSpPr txBox="1"/>
          <p:nvPr/>
        </p:nvSpPr>
        <p:spPr>
          <a:xfrm>
            <a:off x="698861" y="1996873"/>
            <a:ext cx="6307847" cy="307777"/>
          </a:xfrm>
          <a:prstGeom prst="rect">
            <a:avLst/>
          </a:prstGeom>
          <a:noFill/>
        </p:spPr>
        <p:txBody>
          <a:bodyPr wrap="square">
            <a:spAutoFit/>
          </a:bodyPr>
          <a:lstStyle/>
          <a:p>
            <a:r>
              <a:rPr lang="fa-IR" sz="1400" b="0" i="0" u="none" strike="noStrike" dirty="0">
                <a:solidFill>
                  <a:schemeClr val="bg1"/>
                </a:solidFill>
                <a:effectLst/>
                <a:latin typeface="Dana" panose="00000500000000000000" pitchFamily="2" charset="-78"/>
                <a:cs typeface="Dana" panose="00000500000000000000" pitchFamily="2" charset="-78"/>
              </a:rPr>
              <a:t>"</a:t>
            </a:r>
            <a:r>
              <a:rPr lang="en-US" sz="1400" b="0" i="0" u="none" strike="noStrike" dirty="0" err="1">
                <a:solidFill>
                  <a:schemeClr val="bg1"/>
                </a:solidFill>
                <a:effectLst/>
                <a:latin typeface="Dana" panose="00000500000000000000" pitchFamily="2" charset="-78"/>
                <a:cs typeface="Dana" panose="00000500000000000000" pitchFamily="2" charset="-78"/>
              </a:rPr>
              <a:t>imtgdvs!fearwer!mayoogo!anouuio!ntnnlvt!wttddes!aohghn</a:t>
            </a:r>
            <a:r>
              <a:rPr lang="en-US" sz="1400" b="0" i="0" u="none" strike="noStrike" dirty="0">
                <a:solidFill>
                  <a:schemeClr val="bg1"/>
                </a:solidFill>
                <a:effectLst/>
                <a:latin typeface="Dana" panose="00000500000000000000" pitchFamily="2" charset="-78"/>
                <a:cs typeface="Dana" panose="00000500000000000000" pitchFamily="2" charset="-78"/>
              </a:rPr>
              <a:t> !</a:t>
            </a:r>
            <a:r>
              <a:rPr lang="en-US" sz="1400" b="0" i="0" u="none" strike="noStrike" dirty="0" err="1">
                <a:solidFill>
                  <a:schemeClr val="bg1"/>
                </a:solidFill>
                <a:effectLst/>
                <a:latin typeface="Dana" panose="00000500000000000000" pitchFamily="2" charset="-78"/>
                <a:cs typeface="Dana" panose="00000500000000000000" pitchFamily="2" charset="-78"/>
              </a:rPr>
              <a:t>sseoau</a:t>
            </a:r>
            <a:r>
              <a:rPr lang="en-US" sz="1400" b="0" i="0" u="none" strike="noStrike" dirty="0">
                <a:solidFill>
                  <a:schemeClr val="bg1"/>
                </a:solidFill>
                <a:effectLst/>
                <a:latin typeface="Dana" panose="00000500000000000000" pitchFamily="2" charset="-78"/>
                <a:cs typeface="Dana" panose="00000500000000000000" pitchFamily="2" charset="-78"/>
              </a:rPr>
              <a:t> "</a:t>
            </a:r>
            <a:endParaRPr lang="en-US" dirty="0"/>
          </a:p>
        </p:txBody>
      </p:sp>
      <p:grpSp>
        <p:nvGrpSpPr>
          <p:cNvPr id="14" name="Google Shape;4800;p45">
            <a:extLst>
              <a:ext uri="{FF2B5EF4-FFF2-40B4-BE49-F238E27FC236}">
                <a16:creationId xmlns:a16="http://schemas.microsoft.com/office/drawing/2014/main" id="{45850206-ACA7-424E-AF61-5CDCABC23A83}"/>
              </a:ext>
            </a:extLst>
          </p:cNvPr>
          <p:cNvGrpSpPr/>
          <p:nvPr/>
        </p:nvGrpSpPr>
        <p:grpSpPr>
          <a:xfrm>
            <a:off x="8287872" y="2606725"/>
            <a:ext cx="350734" cy="357171"/>
            <a:chOff x="1492675" y="4992125"/>
            <a:chExt cx="481825" cy="481825"/>
          </a:xfrm>
        </p:grpSpPr>
        <p:sp>
          <p:nvSpPr>
            <p:cNvPr id="15" name="Google Shape;4801;p45">
              <a:extLst>
                <a:ext uri="{FF2B5EF4-FFF2-40B4-BE49-F238E27FC236}">
                  <a16:creationId xmlns:a16="http://schemas.microsoft.com/office/drawing/2014/main" id="{D353C638-0DE2-4EF0-B28C-F9E052E4AA38}"/>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a:extLst>
                <a:ext uri="{FF2B5EF4-FFF2-40B4-BE49-F238E27FC236}">
                  <a16:creationId xmlns:a16="http://schemas.microsoft.com/office/drawing/2014/main" id="{93451D0C-2DAC-4A9B-9DF6-1A6C64ABCA93}"/>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itle 1">
            <a:extLst>
              <a:ext uri="{FF2B5EF4-FFF2-40B4-BE49-F238E27FC236}">
                <a16:creationId xmlns:a16="http://schemas.microsoft.com/office/drawing/2014/main" id="{846E5198-7AF0-44E1-803C-BC2DB5C8B697}"/>
              </a:ext>
            </a:extLst>
          </p:cNvPr>
          <p:cNvSpPr txBox="1">
            <a:spLocks/>
          </p:cNvSpPr>
          <p:nvPr/>
        </p:nvSpPr>
        <p:spPr>
          <a:xfrm>
            <a:off x="2320120" y="2474739"/>
            <a:ext cx="5967751" cy="1993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 به عنوان یک </a:t>
            </a:r>
            <a:r>
              <a:rPr lang="fa-IR" sz="1600" dirty="0">
                <a:solidFill>
                  <a:schemeClr val="accent6"/>
                </a:solidFill>
                <a:latin typeface="Dana" panose="00000500000000000000" pitchFamily="2" charset="-78"/>
                <a:cs typeface="Dana" panose="00000500000000000000" pitchFamily="2" charset="-78"/>
              </a:rPr>
              <a:t>تمرین امتیازی </a:t>
            </a:r>
            <a:r>
              <a:rPr lang="fa-IR" sz="1600" dirty="0">
                <a:solidFill>
                  <a:schemeClr val="bg1"/>
                </a:solidFill>
                <a:latin typeface="Dana" panose="00000500000000000000" pitchFamily="2" charset="-78"/>
                <a:cs typeface="Dana" panose="00000500000000000000" pitchFamily="2" charset="-78"/>
              </a:rPr>
              <a:t>نیز می‌توانید کدی بزنید که برعکس این پروسه را انجام دهد، یعنی سطرهای یک </a:t>
            </a:r>
            <a:r>
              <a:rPr lang="en-US" sz="1600" dirty="0">
                <a:solidFill>
                  <a:schemeClr val="bg1"/>
                </a:solidFill>
                <a:latin typeface="Dana" panose="00000500000000000000" pitchFamily="2" charset="-78"/>
                <a:cs typeface="Dana" panose="00000500000000000000" pitchFamily="2" charset="-78"/>
              </a:rPr>
              <a:t>Square Code</a:t>
            </a:r>
            <a:r>
              <a:rPr lang="fa-IR" sz="1600" dirty="0">
                <a:solidFill>
                  <a:schemeClr val="bg1"/>
                </a:solidFill>
                <a:latin typeface="Dana" panose="00000500000000000000" pitchFamily="2" charset="-78"/>
                <a:cs typeface="Dana" panose="00000500000000000000" pitchFamily="2" charset="-78"/>
              </a:rPr>
              <a:t> را در ورودی بگیرد و متن اصلی آن را خروجی دهد. به طور مثال، با روی هم چیدن قسمت‌های مختلف خروجی نهایی قسمت قبل، به شکل روبه‌رو می‌رسیم که می‌توان آن را به ورودی اولیه تبدیل کرد.</a:t>
            </a:r>
          </a:p>
        </p:txBody>
      </p:sp>
      <p:sp>
        <p:nvSpPr>
          <p:cNvPr id="18" name="Title 1">
            <a:extLst>
              <a:ext uri="{FF2B5EF4-FFF2-40B4-BE49-F238E27FC236}">
                <a16:creationId xmlns:a16="http://schemas.microsoft.com/office/drawing/2014/main" id="{9A1B04CC-638E-49E5-9EDD-36CBCBBD5998}"/>
              </a:ext>
            </a:extLst>
          </p:cNvPr>
          <p:cNvSpPr txBox="1">
            <a:spLocks/>
          </p:cNvSpPr>
          <p:nvPr/>
        </p:nvSpPr>
        <p:spPr>
          <a:xfrm>
            <a:off x="1116072" y="2552043"/>
            <a:ext cx="1204047" cy="2195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imtgdvs</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fearwer</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mayoogo</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anouuio</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ntnnlvt</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wttddes</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aohghn</a:t>
            </a:r>
            <a:r>
              <a:rPr lang="en-US" sz="1200" b="0" i="0" u="none" strike="noStrike" dirty="0">
                <a:solidFill>
                  <a:schemeClr val="bg1"/>
                </a:solidFill>
                <a:effectLst/>
                <a:latin typeface="Arial" panose="020B0604020202020204" pitchFamily="34" charset="0"/>
              </a:rPr>
              <a:t> "</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sseoau</a:t>
            </a:r>
            <a:r>
              <a:rPr lang="en-US" sz="1200" b="0" i="0" u="none" strike="noStrike" dirty="0">
                <a:solidFill>
                  <a:schemeClr val="bg1"/>
                </a:solidFill>
                <a:effectLst/>
                <a:latin typeface="Arial" panose="020B0604020202020204" pitchFamily="34" charset="0"/>
              </a:rPr>
              <a:t> "</a:t>
            </a:r>
          </a:p>
        </p:txBody>
      </p:sp>
    </p:spTree>
    <p:extLst>
      <p:ext uri="{BB962C8B-B14F-4D97-AF65-F5344CB8AC3E}">
        <p14:creationId xmlns:p14="http://schemas.microsoft.com/office/powerpoint/2010/main" val="3644936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24" name="Group 123"/>
          <p:cNvGrpSpPr/>
          <p:nvPr/>
        </p:nvGrpSpPr>
        <p:grpSpPr>
          <a:xfrm>
            <a:off x="1211645" y="1704267"/>
            <a:ext cx="6720710" cy="2322855"/>
            <a:chOff x="1733322" y="1738851"/>
            <a:chExt cx="6720710" cy="2322855"/>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3989188" y="3645858"/>
              <a:ext cx="1958196"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err="1">
                  <a:solidFill>
                    <a:schemeClr val="bg1"/>
                  </a:solidFill>
                  <a:latin typeface="Dana" panose="00000500000000000000" pitchFamily="2" charset="-78"/>
                  <a:cs typeface="Dana" panose="00000500000000000000" pitchFamily="2" charset="-78"/>
                </a:rPr>
                <a:t>زیرذره‌بین</a:t>
              </a:r>
              <a:endParaRPr lang="fa-IR" sz="1100" dirty="0">
                <a:solidFill>
                  <a:schemeClr val="bg1"/>
                </a:solidFill>
                <a:latin typeface="Dana" panose="00000500000000000000" pitchFamily="2" charset="-78"/>
                <a:cs typeface="Dana" panose="00000500000000000000" pitchFamily="2" charset="-78"/>
              </a:endParaRPr>
            </a:p>
            <a:p>
              <a:pPr algn="ctr" rtl="1"/>
              <a:r>
                <a:rPr lang="fa-IR" sz="1100" dirty="0">
                  <a:solidFill>
                    <a:schemeClr val="bg1"/>
                  </a:solidFill>
                  <a:latin typeface="Dana" panose="00000500000000000000" pitchFamily="2" charset="-78"/>
                  <a:cs typeface="Dana" panose="00000500000000000000" pitchFamily="2" charset="-78"/>
                </a:rPr>
                <a:t>توابع با تعداد آرگومان‌های متغیر</a:t>
              </a:r>
            </a:p>
          </p:txBody>
        </p:sp>
        <p:sp>
          <p:nvSpPr>
            <p:cNvPr id="164" name="Google Shape;1037;p35"/>
            <p:cNvSpPr txBox="1">
              <a:spLocks/>
            </p:cNvSpPr>
            <p:nvPr/>
          </p:nvSpPr>
          <p:spPr>
            <a:xfrm>
              <a:off x="4850445" y="1773435"/>
              <a:ext cx="230429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مقایسه‌ی رشته‌ها</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پوینتر چیه؟</a:t>
              </a:r>
            </a:p>
          </p:txBody>
        </p:sp>
        <p:sp>
          <p:nvSpPr>
            <p:cNvPr id="166" name="Google Shape;1043;p35"/>
            <p:cNvSpPr txBox="1">
              <a:spLocks/>
            </p:cNvSpPr>
            <p:nvPr/>
          </p:nvSpPr>
          <p:spPr>
            <a:xfrm>
              <a:off x="7719259" y="2751163"/>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پوینتر</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796448" y="2765548"/>
              <a:ext cx="412293" cy="338554"/>
            </a:xfrm>
            <a:prstGeom prst="rect">
              <a:avLst/>
            </a:prstGeom>
            <a:noFill/>
          </p:spPr>
          <p:txBody>
            <a:bodyPr wrap="none" rtlCol="0" anchor="ctr">
              <a:spAutoFit/>
            </a:bodyPr>
            <a:lstStyle/>
            <a:p>
              <a:pPr algn="ctr"/>
              <a:r>
                <a:rPr lang="en-US" sz="1600" b="1" dirty="0">
                  <a:solidFill>
                    <a:schemeClr val="bg1"/>
                  </a:solidFill>
                </a:rPr>
                <a:t>16</a:t>
              </a:r>
            </a:p>
          </p:txBody>
        </p:sp>
        <p:sp>
          <p:nvSpPr>
            <p:cNvPr id="169" name="TextBox 168"/>
            <p:cNvSpPr txBox="1"/>
            <p:nvPr/>
          </p:nvSpPr>
          <p:spPr>
            <a:xfrm>
              <a:off x="4754001" y="2762197"/>
              <a:ext cx="412293" cy="338554"/>
            </a:xfrm>
            <a:prstGeom prst="rect">
              <a:avLst/>
            </a:prstGeom>
            <a:noFill/>
          </p:spPr>
          <p:txBody>
            <a:bodyPr wrap="none" rtlCol="0" anchor="ctr">
              <a:spAutoFit/>
            </a:bodyPr>
            <a:lstStyle/>
            <a:p>
              <a:pPr algn="ctr"/>
              <a:r>
                <a:rPr lang="en-US" sz="1600" b="1" dirty="0">
                  <a:solidFill>
                    <a:schemeClr val="bg1"/>
                  </a:solidFill>
                </a:rPr>
                <a:t>18</a:t>
              </a:r>
            </a:p>
          </p:txBody>
        </p:sp>
        <p:sp>
          <p:nvSpPr>
            <p:cNvPr id="170" name="TextBox 169"/>
            <p:cNvSpPr txBox="1"/>
            <p:nvPr/>
          </p:nvSpPr>
          <p:spPr>
            <a:xfrm>
              <a:off x="3723407" y="2753464"/>
              <a:ext cx="412293" cy="338554"/>
            </a:xfrm>
            <a:prstGeom prst="rect">
              <a:avLst/>
            </a:prstGeom>
            <a:noFill/>
          </p:spPr>
          <p:txBody>
            <a:bodyPr wrap="square" rtlCol="0" anchor="ctr">
              <a:spAutoFit/>
            </a:bodyPr>
            <a:lstStyle/>
            <a:p>
              <a:pPr algn="ctr"/>
              <a:r>
                <a:rPr lang="en-US" sz="1600" b="1" dirty="0">
                  <a:solidFill>
                    <a:schemeClr val="bg1"/>
                  </a:solidFill>
                </a:rPr>
                <a:t>20</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733322" y="277106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 ذره‌بین</a:t>
              </a:r>
            </a:p>
            <a:p>
              <a:pPr algn="ctr" rtl="1"/>
              <a:r>
                <a:rPr lang="fa-IR" sz="1100" dirty="0">
                  <a:solidFill>
                    <a:schemeClr val="bg1"/>
                  </a:solidFill>
                  <a:latin typeface="Dana" panose="00000500000000000000" pitchFamily="2" charset="-78"/>
                  <a:cs typeface="Dana" panose="00000500000000000000" pitchFamily="2" charset="-78"/>
                </a:rPr>
                <a:t>آرگومان‌های خط فرمان</a:t>
              </a:r>
            </a:p>
          </p:txBody>
        </p:sp>
        <p:sp>
          <p:nvSpPr>
            <p:cNvPr id="189"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690610" y="2764089"/>
              <a:ext cx="412293" cy="338554"/>
            </a:xfrm>
            <a:prstGeom prst="rect">
              <a:avLst/>
            </a:prstGeom>
            <a:noFill/>
          </p:spPr>
          <p:txBody>
            <a:bodyPr wrap="none" rtlCol="0" anchor="ctr">
              <a:spAutoFit/>
            </a:bodyPr>
            <a:lstStyle/>
            <a:p>
              <a:pPr algn="ctr"/>
              <a:r>
                <a:rPr lang="en-US" sz="1600" b="1" dirty="0">
                  <a:solidFill>
                    <a:schemeClr val="bg1"/>
                  </a:solidFill>
                </a:rPr>
                <a:t>23</a:t>
              </a: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sp>
          <p:nvSpPr>
            <p:cNvPr id="196"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رمزنگاری</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939618"/>
            <a:ext cx="7760479" cy="3863954"/>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سلام ب</a:t>
            </a:r>
            <a:r>
              <a:rPr lang="fa-IR" sz="1400" dirty="0">
                <a:solidFill>
                  <a:schemeClr val="bg1"/>
                </a:solidFill>
                <a:latin typeface="Dana" panose="00000500000000000000" pitchFamily="2" charset="-78"/>
                <a:cs typeface="Dana" panose="00000500000000000000" pitchFamily="2" charset="-78"/>
              </a:rPr>
              <a:t>ه همگی،</a:t>
            </a:r>
            <a:r>
              <a:rPr lang="fa-IR" sz="1400" b="0" i="0" u="none" strike="noStrike" dirty="0">
                <a:solidFill>
                  <a:schemeClr val="bg1"/>
                </a:solidFill>
                <a:effectLst/>
                <a:latin typeface="Dana" panose="00000500000000000000" pitchFamily="2" charset="-78"/>
                <a:cs typeface="Dana" panose="00000500000000000000" pitchFamily="2" charset="-78"/>
              </a:rPr>
              <a:t>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کنین.</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یه نکته‌ای رو هم اضافه کنم که اگه اولین باره با مفهومی به اسم پوینتر روبه‌رو شدین و حس می‌کنین هنوز با گوشت و پوست و از اعماق وجود متوجهش نشدین، اصلا نگرانش نباشین. این‌ها هم یه مدل متغیر هستن که برای کار باهاشون کافیه مفهومشون رو خوب و درست درک کرده باشین. بعدش دیگه به راحتی می‌تونین برنامه‌ها رو پیش ببرین ؛)</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9" name="Google Shape;4771;p45"/>
          <p:cNvGrpSpPr/>
          <p:nvPr/>
        </p:nvGrpSpPr>
        <p:grpSpPr>
          <a:xfrm>
            <a:off x="8458274" y="2336098"/>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59342" y="1075953"/>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458274" y="3315605"/>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D912F2A4-6A53-4224-90C2-5E814C40EE78}"/>
              </a:ext>
            </a:extLst>
          </p:cNvPr>
          <p:cNvSpPr txBox="1"/>
          <p:nvPr/>
        </p:nvSpPr>
        <p:spPr>
          <a:xfrm>
            <a:off x="2320019" y="426702"/>
            <a:ext cx="4515103"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پوینتر چیه؟</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0" name="Google Shape;7046;p50"/>
          <p:cNvGrpSpPr/>
          <p:nvPr/>
        </p:nvGrpSpPr>
        <p:grpSpPr>
          <a:xfrm>
            <a:off x="6660452" y="517759"/>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626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6000"/>
            <a:ext cx="7760479" cy="269742"/>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کدی رو که قراره با هم بررسی‌ش کنیم، این کده: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58274" y="11547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378939" y="396000"/>
            <a:ext cx="6458400" cy="4185761"/>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p3;</a:t>
            </a: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malloc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&gt;=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j));</a:t>
            </a:r>
          </a:p>
        </p:txBody>
      </p:sp>
      <p:sp>
        <p:nvSpPr>
          <p:cNvPr id="34" name="Title 1">
            <a:extLst>
              <a:ext uri="{FF2B5EF4-FFF2-40B4-BE49-F238E27FC236}">
                <a16:creationId xmlns:a16="http://schemas.microsoft.com/office/drawing/2014/main" id="{846E5198-7AF0-44E1-803C-BC2DB5C8B697}"/>
              </a:ext>
            </a:extLst>
          </p:cNvPr>
          <p:cNvSpPr txBox="1">
            <a:spLocks/>
          </p:cNvSpPr>
          <p:nvPr/>
        </p:nvSpPr>
        <p:spPr>
          <a:xfrm>
            <a:off x="5421600" y="1260766"/>
            <a:ext cx="3037742" cy="467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یه کار عجیب می‌خوام ازتون. سریع برین کاغذ و قلم با خودتون بیارین.</a:t>
            </a: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6270132" y="1836337"/>
            <a:ext cx="2188142" cy="7431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و  تازه قول هم بدین که برنامه رو اجرا نکنین. </a:t>
            </a:r>
          </a:p>
        </p:txBody>
      </p:sp>
      <p:sp>
        <p:nvSpPr>
          <p:cNvPr id="36" name="Title 1">
            <a:extLst>
              <a:ext uri="{FF2B5EF4-FFF2-40B4-BE49-F238E27FC236}">
                <a16:creationId xmlns:a16="http://schemas.microsoft.com/office/drawing/2014/main" id="{846E5198-7AF0-44E1-803C-BC2DB5C8B697}"/>
              </a:ext>
            </a:extLst>
          </p:cNvPr>
          <p:cNvSpPr txBox="1">
            <a:spLocks/>
          </p:cNvSpPr>
          <p:nvPr/>
        </p:nvSpPr>
        <p:spPr>
          <a:xfrm>
            <a:off x="3722400" y="2255964"/>
            <a:ext cx="4722110" cy="18765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می‌خوایم با هم تبدیل بشیم به یه کامپایلر و خودمون بگیم این کد چی چاپ می‌کنه.</a:t>
            </a:r>
          </a:p>
          <a:p>
            <a:pPr rtl="1">
              <a:lnSpc>
                <a:spcPct val="150000"/>
              </a:lnSpc>
            </a:pPr>
            <a:r>
              <a:rPr lang="fa-IR" sz="1400" dirty="0">
                <a:solidFill>
                  <a:schemeClr val="bg1"/>
                </a:solidFill>
                <a:latin typeface="Dana" panose="00000500000000000000" pitchFamily="2" charset="-78"/>
                <a:cs typeface="Dana" panose="00000500000000000000" pitchFamily="2" charset="-78"/>
              </a:rPr>
              <a:t>پس الان فقط یه اسکرین‌شاتی، عکسی، چیزی از صفحه بگیرین تا با هم شروع کنیم به قدم قدم اجرا کردن کد روی کاغذ!</a:t>
            </a:r>
          </a:p>
        </p:txBody>
      </p:sp>
    </p:spTree>
    <p:extLst>
      <p:ext uri="{BB962C8B-B14F-4D97-AF65-F5344CB8AC3E}">
        <p14:creationId xmlns:p14="http://schemas.microsoft.com/office/powerpoint/2010/main" val="220123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928840" y="1125265"/>
            <a:ext cx="3505742" cy="698400"/>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دو خط اول چی داریم؟</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هر چی متغیر داریم با مقدار اولیه شون رو کاغذ بنویسین.</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اگرم مقدار اولیه نداره که فعلا هیچی فقط اسمش رو بذارین باشه.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منم اینجا براتون با شکل حافظه متغیرها رو می‌کشم...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28" y="2764848"/>
            <a:ext cx="1874919" cy="187491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1599912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Tree>
    <p:extLst>
      <p:ext uri="{BB962C8B-B14F-4D97-AF65-F5344CB8AC3E}">
        <p14:creationId xmlns:p14="http://schemas.microsoft.com/office/powerpoint/2010/main" val="308438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3812" y="664414"/>
            <a:ext cx="7708519" cy="2531046"/>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رسیدیم به دستور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بیاین یهو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err="1">
                <a:solidFill>
                  <a:schemeClr val="bg1"/>
                </a:solidFill>
                <a:effectLst/>
                <a:latin typeface="Dana" panose="00000500000000000000" pitchFamily="2" charset="-78"/>
                <a:cs typeface="Dana" panose="00000500000000000000" pitchFamily="2" charset="-78"/>
              </a:rPr>
              <a:t>calloc</a:t>
            </a:r>
            <a:r>
              <a:rPr lang="fa-IR" sz="1400" b="0" i="0" u="none" strike="noStrike" dirty="0">
                <a:solidFill>
                  <a:schemeClr val="bg1"/>
                </a:solidFill>
                <a:effectLst/>
                <a:latin typeface="Dana" panose="00000500000000000000" pitchFamily="2" charset="-78"/>
                <a:cs typeface="Dana" panose="00000500000000000000" pitchFamily="2" charset="-78"/>
              </a:rPr>
              <a:t> رو با هم بگیم و مقایسه کنیم.</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اولین فرق ظاهری‌شون که باید بدونین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یه دونه ورودی می‌گیره ولی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دو تا. در اصل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می‌گیم </a:t>
            </a:r>
            <a:r>
              <a:rPr lang="fa-IR" sz="1400" dirty="0">
                <a:solidFill>
                  <a:schemeClr val="accent6"/>
                </a:solidFill>
                <a:latin typeface="Dana" panose="00000500000000000000" pitchFamily="2" charset="-78"/>
                <a:cs typeface="Dana" panose="00000500000000000000" pitchFamily="2" charset="-78"/>
              </a:rPr>
              <a:t>چقدر فضا </a:t>
            </a:r>
            <a:r>
              <a:rPr lang="fa-IR" sz="1400" dirty="0">
                <a:solidFill>
                  <a:schemeClr val="bg1"/>
                </a:solidFill>
                <a:latin typeface="Dana" panose="00000500000000000000" pitchFamily="2" charset="-78"/>
                <a:cs typeface="Dana" panose="00000500000000000000" pitchFamily="2" charset="-78"/>
              </a:rPr>
              <a:t>می‌خوایم، اونو بهمون بده. به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می‌گیم ما </a:t>
            </a:r>
            <a:r>
              <a:rPr lang="fa-IR" sz="1400" dirty="0">
                <a:solidFill>
                  <a:schemeClr val="accent6"/>
                </a:solidFill>
                <a:latin typeface="Dana" panose="00000500000000000000" pitchFamily="2" charset="-78"/>
                <a:cs typeface="Dana" panose="00000500000000000000" pitchFamily="2" charset="-78"/>
              </a:rPr>
              <a:t>چند</a:t>
            </a:r>
            <a:r>
              <a:rPr lang="fa-IR" sz="1400" dirty="0">
                <a:solidFill>
                  <a:schemeClr val="bg1"/>
                </a:solidFill>
                <a:latin typeface="Dana" panose="00000500000000000000" pitchFamily="2" charset="-78"/>
                <a:cs typeface="Dana" panose="00000500000000000000" pitchFamily="2" charset="-78"/>
              </a:rPr>
              <a:t> تا خونه با </a:t>
            </a:r>
            <a:r>
              <a:rPr lang="fa-IR" sz="1400" dirty="0">
                <a:solidFill>
                  <a:schemeClr val="accent6"/>
                </a:solidFill>
                <a:latin typeface="Dana" panose="00000500000000000000" pitchFamily="2" charset="-78"/>
                <a:cs typeface="Dana" panose="00000500000000000000" pitchFamily="2" charset="-78"/>
              </a:rPr>
              <a:t>فضای‌ دلخواه </a:t>
            </a:r>
            <a:r>
              <a:rPr lang="fa-IR" sz="1400" dirty="0">
                <a:solidFill>
                  <a:schemeClr val="bg1"/>
                </a:solidFill>
                <a:latin typeface="Dana" panose="00000500000000000000" pitchFamily="2" charset="-78"/>
                <a:cs typeface="Dana" panose="00000500000000000000" pitchFamily="2" charset="-78"/>
              </a:rPr>
              <a:t>می‌خوایم. لطفا این رو برای ما در نظر بگیر.</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دومین فرقشون هم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اون فضا رو برای ما می‌گیره ولی دیگه مقداری توشون نمی‌ذاره تا ما بگیم. اما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تموم خونه‌هایی که گرفته رو با </a:t>
            </a:r>
            <a:r>
              <a:rPr lang="en-US" sz="1400" dirty="0">
                <a:solidFill>
                  <a:schemeClr val="bg1"/>
                </a:solidFill>
                <a:latin typeface="Dana" panose="00000500000000000000" pitchFamily="2" charset="-78"/>
                <a:cs typeface="Dana" panose="00000500000000000000" pitchFamily="2" charset="-78"/>
              </a:rPr>
              <a:t>0 </a:t>
            </a:r>
            <a:r>
              <a:rPr lang="fa-IR" sz="1400" dirty="0">
                <a:solidFill>
                  <a:schemeClr val="bg1"/>
                </a:solidFill>
                <a:latin typeface="Dana" panose="00000500000000000000" pitchFamily="2" charset="-78"/>
                <a:cs typeface="Dana" panose="00000500000000000000" pitchFamily="2" charset="-78"/>
              </a:rPr>
              <a:t> مقداردهی اولیه می‌کنه.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حالا خط سوم داره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میگه به اندازه‌ی </a:t>
            </a:r>
            <a:r>
              <a:rPr lang="en-US" sz="1400" dirty="0">
                <a:solidFill>
                  <a:schemeClr val="bg1"/>
                </a:solidFill>
                <a:latin typeface="Dana" panose="00000500000000000000" pitchFamily="2" charset="-78"/>
                <a:cs typeface="Dana" panose="00000500000000000000" pitchFamily="2" charset="-78"/>
              </a:rPr>
              <a:t>3</a:t>
            </a:r>
            <a:r>
              <a:rPr lang="fa-IR" sz="1400" dirty="0">
                <a:solidFill>
                  <a:schemeClr val="bg1"/>
                </a:solidFill>
                <a:latin typeface="Dana" panose="00000500000000000000" pitchFamily="2" charset="-78"/>
                <a:cs typeface="Dana" panose="00000500000000000000" pitchFamily="2" charset="-78"/>
              </a:rPr>
              <a:t> تا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bg1"/>
                </a:solidFill>
                <a:latin typeface="Dana" panose="00000500000000000000" pitchFamily="2" charset="-78"/>
                <a:cs typeface="Dana" panose="00000500000000000000" pitchFamily="2" charset="-78"/>
              </a:rPr>
              <a:t> برای من حافظه در نظر بگیر. بعد آدرس شروعش رو که داری میدی، اول به </a:t>
            </a:r>
            <a:r>
              <a:rPr lang="en-US" sz="1400" dirty="0">
                <a:solidFill>
                  <a:schemeClr val="accent6"/>
                </a:solidFill>
                <a:latin typeface="Dana" panose="00000500000000000000" pitchFamily="2" charset="-78"/>
                <a:cs typeface="Dana" panose="00000500000000000000" pitchFamily="2" charset="-78"/>
              </a:rPr>
              <a:t>int **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تبدیلش کن (چون تایپ متغیر هامون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و بعد هم مقدار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رو برابر اون قرار بده. پس انگار </a:t>
            </a:r>
            <a:r>
              <a:rPr lang="en-US" sz="1400" dirty="0">
                <a:solidFill>
                  <a:schemeClr val="bg1"/>
                </a:solidFill>
                <a:latin typeface="Dana" panose="00000500000000000000" pitchFamily="2" charset="-78"/>
                <a:cs typeface="Dana" panose="00000500000000000000" pitchFamily="2" charset="-78"/>
              </a:rPr>
              <a:t> 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به شروع این بخش اشاره می‌کنند.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42576" y="2529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24" name="Content Placeholder 3"/>
          <p:cNvGraphicFramePr>
            <a:graphicFrameLocks/>
          </p:cNvGraphicFramePr>
          <p:nvPr>
            <p:extLst>
              <p:ext uri="{D42A27DB-BD31-4B8C-83A1-F6EECF244321}">
                <p14:modId xmlns:p14="http://schemas.microsoft.com/office/powerpoint/2010/main" val="2473060332"/>
              </p:ext>
            </p:extLst>
          </p:nvPr>
        </p:nvGraphicFramePr>
        <p:xfrm>
          <a:off x="3472271" y="3770012"/>
          <a:ext cx="1358929" cy="9144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18481256"/>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25" name="Rectangle 24"/>
          <p:cNvSpPr/>
          <p:nvPr/>
        </p:nvSpPr>
        <p:spPr>
          <a:xfrm>
            <a:off x="1407905" y="3613822"/>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6" name="Rectangle 25"/>
          <p:cNvSpPr/>
          <p:nvPr/>
        </p:nvSpPr>
        <p:spPr>
          <a:xfrm>
            <a:off x="1407905" y="4337504"/>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7" name="Rectangle 26"/>
          <p:cNvSpPr/>
          <p:nvPr/>
        </p:nvSpPr>
        <p:spPr>
          <a:xfrm>
            <a:off x="1046854" y="3662937"/>
            <a:ext cx="383840"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p2</a:t>
            </a:r>
          </a:p>
        </p:txBody>
      </p:sp>
      <p:sp>
        <p:nvSpPr>
          <p:cNvPr id="28" name="Rectangle 27"/>
          <p:cNvSpPr/>
          <p:nvPr/>
        </p:nvSpPr>
        <p:spPr>
          <a:xfrm>
            <a:off x="1038627" y="4407413"/>
            <a:ext cx="36927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p3</a:t>
            </a:r>
          </a:p>
        </p:txBody>
      </p:sp>
      <p:cxnSp>
        <p:nvCxnSpPr>
          <p:cNvPr id="29" name="Straight Arrow Connector 28"/>
          <p:cNvCxnSpPr>
            <a:stCxn id="25" idx="3"/>
          </p:cNvCxnSpPr>
          <p:nvPr/>
        </p:nvCxnSpPr>
        <p:spPr>
          <a:xfrm>
            <a:off x="1976080" y="3809913"/>
            <a:ext cx="1496191" cy="65817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6" idx="3"/>
          </p:cNvCxnSpPr>
          <p:nvPr/>
        </p:nvCxnSpPr>
        <p:spPr>
          <a:xfrm>
            <a:off x="1976080" y="4533595"/>
            <a:ext cx="1496191" cy="6000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Rectangle 30"/>
          <p:cNvSpPr/>
          <p:nvPr/>
        </p:nvSpPr>
        <p:spPr>
          <a:xfrm>
            <a:off x="4852101" y="4398628"/>
            <a:ext cx="678877"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4000</a:t>
            </a:r>
          </a:p>
        </p:txBody>
      </p:sp>
      <p:sp>
        <p:nvSpPr>
          <p:cNvPr id="32" name="Rectangle 31"/>
          <p:cNvSpPr/>
          <p:nvPr/>
        </p:nvSpPr>
        <p:spPr>
          <a:xfrm>
            <a:off x="4852102" y="4088712"/>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4004</a:t>
            </a:r>
          </a:p>
        </p:txBody>
      </p:sp>
      <p:sp>
        <p:nvSpPr>
          <p:cNvPr id="33" name="Rectangle 32"/>
          <p:cNvSpPr/>
          <p:nvPr/>
        </p:nvSpPr>
        <p:spPr>
          <a:xfrm>
            <a:off x="4852102" y="3795254"/>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4008</a:t>
            </a:r>
          </a:p>
        </p:txBody>
      </p:sp>
    </p:spTree>
    <p:extLst>
      <p:ext uri="{BB962C8B-B14F-4D97-AF65-F5344CB8AC3E}">
        <p14:creationId xmlns:p14="http://schemas.microsoft.com/office/powerpoint/2010/main" val="339366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55200" y="348381"/>
            <a:ext cx="3279382" cy="1737265"/>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خط چهارم سایز </a:t>
            </a:r>
            <a:r>
              <a:rPr lang="en-US" sz="1400" b="0" i="0" u="none" strike="noStrike" dirty="0">
                <a:solidFill>
                  <a:schemeClr val="accent6"/>
                </a:solidFill>
                <a:effectLst/>
                <a:latin typeface="Dana" panose="00000500000000000000" pitchFamily="2" charset="-78"/>
                <a:cs typeface="Dana" panose="00000500000000000000" pitchFamily="2" charset="-78"/>
              </a:rPr>
              <a:t>int *</a:t>
            </a:r>
            <a:r>
              <a:rPr lang="fa-IR" sz="1400" b="0" i="0" u="none" strike="noStrike" dirty="0">
                <a:solidFill>
                  <a:schemeClr val="bg1"/>
                </a:solidFill>
                <a:effectLst/>
                <a:latin typeface="Dana" panose="00000500000000000000" pitchFamily="2" charset="-78"/>
                <a:cs typeface="Dana" panose="00000500000000000000" pitchFamily="2" charset="-78"/>
              </a:rPr>
              <a:t> رو چاپ کرده که اندازه‌اش برابر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هست یعنی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بایت.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و به همین دلیل هم هست که ما سه تا خونه‌ای که به کمک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گرفته شد رو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شماره‌گذاری کردیم.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183441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US" sz="1200" dirty="0">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US" sz="1200" dirty="0">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111829" y="2278802"/>
            <a:ext cx="1526404"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342002" y="1932969"/>
            <a:ext cx="2260800"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4582" y="398781"/>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ight Arrow 4"/>
          <p:cNvSpPr/>
          <p:nvPr/>
        </p:nvSpPr>
        <p:spPr>
          <a:xfrm>
            <a:off x="5054166" y="3103204"/>
            <a:ext cx="770400" cy="158400"/>
          </a:xfrm>
          <a:prstGeom prst="rightArrow">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846E5198-7AF0-44E1-803C-BC2DB5C8B697}"/>
              </a:ext>
            </a:extLst>
          </p:cNvPr>
          <p:cNvSpPr txBox="1">
            <a:spLocks/>
          </p:cNvSpPr>
          <p:nvPr/>
        </p:nvSpPr>
        <p:spPr>
          <a:xfrm>
            <a:off x="5824566" y="2800804"/>
            <a:ext cx="2522164" cy="76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پس این خونه شد شروع بخش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شده‌ی کدمون.</a:t>
            </a:r>
          </a:p>
        </p:txBody>
      </p:sp>
      <p:grpSp>
        <p:nvGrpSpPr>
          <p:cNvPr id="26" name="Google Shape;4771;p45"/>
          <p:cNvGrpSpPr/>
          <p:nvPr/>
        </p:nvGrpSpPr>
        <p:grpSpPr>
          <a:xfrm>
            <a:off x="8434582" y="2904532"/>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906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7" name="Google Shape;4779;p45"/>
          <p:cNvGrpSpPr/>
          <p:nvPr/>
        </p:nvGrpSpPr>
        <p:grpSpPr>
          <a:xfrm>
            <a:off x="8444260" y="1377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1214209"/>
            <a:ext cx="7708519" cy="2253600"/>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حالا رسیدیم به بخش اجق‌وجق کد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بر خلاف قیافه‌ی ترسناکش اگه تیکه تیکه بریم جلو خیلی راحت می‌شه.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مقدار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که برابر </a:t>
            </a:r>
            <a:r>
              <a:rPr lang="en-US" sz="1400" dirty="0">
                <a:solidFill>
                  <a:schemeClr val="bg1"/>
                </a:solidFill>
                <a:latin typeface="Dana" panose="00000500000000000000" pitchFamily="2" charset="-78"/>
                <a:cs typeface="Dana" panose="00000500000000000000" pitchFamily="2" charset="-78"/>
              </a:rPr>
              <a:t>0</a:t>
            </a:r>
            <a:r>
              <a:rPr lang="fa-IR" sz="1400" dirty="0">
                <a:solidFill>
                  <a:schemeClr val="bg1"/>
                </a:solidFill>
                <a:latin typeface="Dana" panose="00000500000000000000" pitchFamily="2" charset="-78"/>
                <a:cs typeface="Dana" panose="00000500000000000000" pitchFamily="2" charset="-78"/>
              </a:rPr>
              <a:t> بود. بنابراین این‌جا تابع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برای ما </a:t>
            </a:r>
            <a:r>
              <a:rPr lang="en-US" sz="1400" dirty="0">
                <a:solidFill>
                  <a:schemeClr val="bg1"/>
                </a:solidFill>
                <a:latin typeface="Dana" panose="00000500000000000000" pitchFamily="2" charset="-78"/>
                <a:cs typeface="Dana" panose="00000500000000000000" pitchFamily="2" charset="-78"/>
              </a:rPr>
              <a:t>2</a:t>
            </a:r>
            <a:r>
              <a:rPr lang="fa-IR" sz="1400" dirty="0">
                <a:solidFill>
                  <a:schemeClr val="bg1"/>
                </a:solidFill>
                <a:latin typeface="Dana" panose="00000500000000000000" pitchFamily="2" charset="-78"/>
                <a:cs typeface="Dana" panose="00000500000000000000" pitchFamily="2" charset="-78"/>
              </a:rPr>
              <a:t> تا خونه به سایز </a:t>
            </a:r>
            <a:r>
              <a:rPr lang="en-US" sz="1400" dirty="0">
                <a:solidFill>
                  <a:schemeClr val="bg1"/>
                </a:solidFill>
                <a:latin typeface="Dana" panose="00000500000000000000" pitchFamily="2" charset="-78"/>
                <a:cs typeface="Dana" panose="00000500000000000000" pitchFamily="2" charset="-78"/>
              </a:rPr>
              <a:t>int</a:t>
            </a:r>
            <a:r>
              <a:rPr lang="fa-IR" sz="1400" dirty="0">
                <a:solidFill>
                  <a:schemeClr val="bg1"/>
                </a:solidFill>
                <a:latin typeface="Dana" panose="00000500000000000000" pitchFamily="2" charset="-78"/>
                <a:cs typeface="Dana" panose="00000500000000000000" pitchFamily="2" charset="-78"/>
              </a:rPr>
              <a:t> در نظر می‌گیره و آدرس شروع آن‌ها رو به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می‌ده. در درس فرق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تدریس‌ شده، ولی برای یادآوری می‌گم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توی خودش یه آدرس رو نگهداری می‌کنه. اگه مقدار خودش رو عوض کنیم، اون‌وقت به یه جای دیگه اشاره می‌کنه.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اما اگه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رو عوض کنیم، در حقیقت با محتوای خونه‌ای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بهش اشاره می‌کنه کار داریم.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24" name="Rectangle 23"/>
          <p:cNvSpPr/>
          <p:nvPr/>
        </p:nvSpPr>
        <p:spPr>
          <a:xfrm>
            <a:off x="439043" y="378700"/>
            <a:ext cx="6458400" cy="1600438"/>
          </a:xfrm>
          <a:prstGeom prst="rect">
            <a:avLst/>
          </a:prstGeom>
        </p:spPr>
        <p:txBody>
          <a:bodyPr wrap="square">
            <a:spAutoFit/>
          </a:bodyPr>
          <a:lstStyle/>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p:txBody>
      </p:sp>
      <p:graphicFrame>
        <p:nvGraphicFramePr>
          <p:cNvPr id="37" name="Content Placeholder 3"/>
          <p:cNvGraphicFramePr>
            <a:graphicFrameLocks/>
          </p:cNvGraphicFramePr>
          <p:nvPr>
            <p:extLst>
              <p:ext uri="{D42A27DB-BD31-4B8C-83A1-F6EECF244321}">
                <p14:modId xmlns:p14="http://schemas.microsoft.com/office/powerpoint/2010/main" val="2836775546"/>
              </p:ext>
            </p:extLst>
          </p:nvPr>
        </p:nvGraphicFramePr>
        <p:xfrm>
          <a:off x="5199525" y="3858492"/>
          <a:ext cx="1358929" cy="6096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38" name="Rectangle 37"/>
          <p:cNvSpPr/>
          <p:nvPr/>
        </p:nvSpPr>
        <p:spPr>
          <a:xfrm>
            <a:off x="3199371" y="3744410"/>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dirty="0">
                <a:solidFill>
                  <a:schemeClr val="tx1"/>
                </a:solidFill>
                <a:latin typeface="Dana" panose="020B0604020202020204" charset="-78"/>
                <a:cs typeface="Dana" panose="020B0604020202020204" charset="-78"/>
              </a:rPr>
              <a:t>5280</a:t>
            </a:r>
            <a:endParaRPr lang="en-US" dirty="0">
              <a:solidFill>
                <a:schemeClr val="tx1"/>
              </a:solidFill>
              <a:latin typeface="Dana" panose="020B0604020202020204" charset="-78"/>
              <a:cs typeface="Dana" panose="020B0604020202020204" charset="-78"/>
            </a:endParaRPr>
          </a:p>
        </p:txBody>
      </p:sp>
      <p:sp>
        <p:nvSpPr>
          <p:cNvPr id="40" name="Rectangle 39"/>
          <p:cNvSpPr/>
          <p:nvPr/>
        </p:nvSpPr>
        <p:spPr>
          <a:xfrm>
            <a:off x="2160000" y="3793525"/>
            <a:ext cx="1036333"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*p2 = 4000</a:t>
            </a:r>
          </a:p>
        </p:txBody>
      </p:sp>
      <p:cxnSp>
        <p:nvCxnSpPr>
          <p:cNvPr id="42" name="Straight Arrow Connector 41"/>
          <p:cNvCxnSpPr>
            <a:stCxn id="38" idx="3"/>
          </p:cNvCxnSpPr>
          <p:nvPr/>
        </p:nvCxnSpPr>
        <p:spPr>
          <a:xfrm>
            <a:off x="3767546" y="3940501"/>
            <a:ext cx="1431979" cy="38162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5" name="Rectangle 44"/>
          <p:cNvSpPr/>
          <p:nvPr/>
        </p:nvSpPr>
        <p:spPr>
          <a:xfrm>
            <a:off x="6643568" y="4219300"/>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5280</a:t>
            </a:r>
          </a:p>
        </p:txBody>
      </p:sp>
      <p:sp>
        <p:nvSpPr>
          <p:cNvPr id="46" name="Rectangle 45"/>
          <p:cNvSpPr/>
          <p:nvPr/>
        </p:nvSpPr>
        <p:spPr>
          <a:xfrm>
            <a:off x="6643568" y="3925842"/>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5284</a:t>
            </a:r>
          </a:p>
        </p:txBody>
      </p:sp>
    </p:spTree>
    <p:extLst>
      <p:ext uri="{BB962C8B-B14F-4D97-AF65-F5344CB8AC3E}">
        <p14:creationId xmlns:p14="http://schemas.microsoft.com/office/powerpoint/2010/main" val="177667187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5434</TotalTime>
  <Words>2549</Words>
  <Application>Microsoft Office PowerPoint</Application>
  <PresentationFormat>On-screen Show (16:9)</PresentationFormat>
  <Paragraphs>646</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Bree Serif</vt:lpstr>
      <vt:lpstr>Didact Gothic</vt:lpstr>
      <vt:lpstr>Arial</vt:lpstr>
      <vt:lpstr>Dana</vt:lpstr>
      <vt:lpstr>Roboto Thin</vt:lpstr>
      <vt:lpstr>Roboto Black</vt:lpstr>
      <vt:lpstr>Lalezar</vt:lpstr>
      <vt:lpstr>Wingdings</vt:lpstr>
      <vt:lpstr>Roboto Light</vt:lpstr>
      <vt:lpstr>Consolas</vt:lpstr>
      <vt:lpstr>WEB PROPOSAL</vt:lpstr>
      <vt:lpstr>بسم الله الرحمن الرحیم</vt:lpstr>
      <vt:lpstr>PowerPoint Presentation</vt:lpstr>
      <vt:lpstr>PowerPoint Presentation</vt:lpstr>
      <vt:lpstr>سلام به همگی،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  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کنین.  یه نکته‌ای رو هم اضافه کنم که اگه اولین باره با مفهومی به اسم پوینتر روبه‌رو شدین و حس می‌کنین هنوز با گوشت و پوست و از اعماق وجود متوجهش نشدین، اصلا نگرانش نباشین. این‌ها هم یه مدل متغیر هستن که برای کار باهاشون کافیه مفهومشون رو خوب و درست درک کرده باشین. بعدش دیگه به راحتی می‌تونین برنامه‌ها رو پیش ببرین ؛)</vt:lpstr>
      <vt:lpstr>خب، کدی رو که قراره با هم بررسی‌ش کنیم، این کده:</vt:lpstr>
      <vt:lpstr>تو دو خط اول چی داریم؟ هر چی متغیر داریم با مقدار اولیه شون رو کاغذ بنویسین. اگرم مقدار اولیه نداره که فعلا هیچی فقط اسمش رو بذارین باشه. منم اینجا براتون با شکل حافظه متغیرها رو می‌کشم...</vt:lpstr>
      <vt:lpstr>خب رسیدیم به دستور malloc. بیاین یهو malloc و calloc رو با هم بگیم و مقایسه کنیم. اولین فرق ظاهری‌شون که باید بدونین اینه که malloc یه دونه ورودی می‌گیره ولی calloc دو تا. در اصل به malloc می‌گیم چقدر فضا می‌خوایم، اونو بهمون بده. به calloc می‌گیم ما چند تا خونه با فضای‌ دلخواه می‌خوایم. لطفا این رو برای ما در نظر بگیر. دومین فرقشون هم اینه که malloc‌ اون فضا رو برای ما می‌گیره ولی دیگه مقداری توشون نمی‌ذاره تا ما بگیم. اما calloc تموم خونه‌هایی که گرفته رو با 0  مقداردهی اولیه می‌کنه.  حالا خط سوم داره به malloc میگه به اندازه‌ی 3 تا int * برای من حافظه در نظر بگیر. بعد آدرس شروعش رو که داری میدی، اول به int **  تبدیلش کن (چون تایپ متغیر هامون  int ** هست) و بعد هم مقدار p2 و p3 رو برابر اون قرار بده. پس انگار  p2 و p3 به شروع این بخش اشاره می‌کنند.</vt:lpstr>
      <vt:lpstr>تو خط چهارم سایز int * رو چاپ کرده که اندازه‌اش برابر 4 هست یعنی 4 بایت. و به همین دلیل هم هست که ما سه تا خونه‌ای که به کمک malloc گرفته شد رو 4بایت 4بایت شماره‌گذاری کردیم.</vt:lpstr>
      <vt:lpstr>حالا رسیدیم به بخش اجق‌وجق کد =)))) بر خلاف قیافه‌ی ترسناکش اگه تیکه تیکه بریم جلو خیلی راحت می‌شه. مقدار i که برابر 0 بود. بنابراین این‌جا تابع calloc برای ما 2 تا خونه به سایز int در نظر می‌گیره و آدرس شروع آن‌ها رو به *p2 می‌ده. در درس فرق p2 و *p2 تدریس‌ شده، ولی برای یادآوری می‌گم که p2 توی خودش یه آدرس رو نگهداری می‌کنه. اگه مقدار خودش رو عوض کنیم، اون‌وقت به یه جای دیگه اشاره می‌کنه. اما اگه *p2 رو عوض کنیم، در حقیقت با محتوای خونه‌ای که p2 بهش اشاره می‌کنه کار داریم.</vt:lpstr>
      <vt:lpstr>بچه‌ها برای این‌که اطلاعات تو شکل جا بشه یکم فشرده‌تر کردم‌شون و برای همین ممکنه ببینین که p1 و p2 پشت هم قرار گرفتن، در حالی که شماره‌ی آدرس‌هاشون میگه کلی فاصله بین‌شونه. اینو به بزرگی خودتون ببخشین جا نمی‌شد :( اطلاعات جدید رو با رنگ مشکی یا قرمز نشون دادیم.  تو صفحه‌ی بعد می‌ریم سراغ for نسبتا ترسناکی که داریم. ادامه‌ی داستان رو دیگه من و Botfather صحبت نمی‌کنیم. شما فقط با دنبال کردن شکل‌ها و توضیحات استادتون این بخش رو پیش می‌برید.</vt:lpstr>
      <vt:lpstr>PowerPoint Presentation</vt:lpstr>
      <vt:lpstr>PowerPoint Presentation</vt:lpstr>
      <vt:lpstr>PowerPoint Presentation</vt:lpstr>
      <vt:lpstr>بخش for هم انجام شد. فقط مونده p2 و i هر کدوم یکی مقدارشون اضافه بشه. بعد چون شرط i &lt; 3 برقراره دوباره کل این بخش به ازای i = 1 انجام می‌شه.  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run کنید و ببینید آیا کامپایلر خوبی هستین یا نه :))  اگر احساس می‌کنید که سطح سوال برای شروع بالا بوده، بله کاملا درست فکر می‌کنید =) اما مطمین باشید بعد از تکمیل سوال به درک خوبی از پوینترها و هم‌چنین توابع malloc و calloc رسیدین. پس یکم این اولش رو به خودتون سخت بگیرین تا بقیه تمرین‌ها و سوالا براتون مثل آب خوردن بشه.  خب ما اینجا ازتون خداحافظی می‌کنیم. به امید دیدار تا کارگاه بعد </vt:lpstr>
      <vt:lpstr>PowerPoint Presentation</vt:lpstr>
      <vt:lpstr>در دنیای روز‌مره بسیار مشاهده می‌کنیم که ذهن ما در حال مقایسه است، پس می‌توانیم حدس بزنیم که احتمالا در دنیای برنامه‌نویسی هم به توابعی برای مقایسه نیاز داریم.  یکی از این توابع، تابعی است که به ما کمک می‌کند تا دوstring  را با هم مقایسه کنیم و ببینیم که آن‌ها عینا یکی هستند یا نه.  به نظر شما کاربرد این تابع چیست؟ وقتی می‌خواهیم که از یک لیست یک اسم خاص را بیابیم این تابع چه کمکی به ما می‌کند؟</vt:lpstr>
      <vt:lpstr>احتمالا از قدیمی‌ترها دیده‌اید (یا شاید هم برای خودتان اتفاق افتاده) که وقتی دنبال یک اسم خاص در دفترچه تلفن می‌گردند، بلند بلند آن اسم را تکرار می‌کنند و صفحه‌های دفترچه را ورق می‌زنند تا آن را پیدا کنند. حالا می‌خواهیم برنامه‌ای بنویسیم که دقیقا همین کار را برای راحتی کار آن‌ها انجام دهد.  بنابراین شما برنامه‌ای بنویسید که دو رشته را در ورودی دریافت کند و برابر بودن یا نبودن آن‌ها را در نهایت گزارش دهد.  دو رشته را عینا شبیه هم وارد کنید، اما با این تفاوت که یک جمله با حرف‌هایuppercase  باشد و دیگری با حرف‌های lowercase.  به نظر شما خروجی تابع چه خواهد بود؟ آیا کد هم با شما هم‌نظر است؟  با توجه به پرکاربرد بودن عملیات مقایسه، زبانC  تابع آماده‌ای برای آن دارد. بعد از نوشتن برنامه‌ی خود، سعی کنید آن را پیدا کنید و نحوه‌ی کارش را با کد خود مقایسه کنید.</vt:lpstr>
      <vt:lpstr>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زبانC  امکان پذیر است. مانند مثال زیر:   به کاربرد … در این تابع توجه کنید. همچنین لازم به ذکر است که تمامی آرگومان‌هایی که که قبل از ... باشند، برای فراخوانی تابع لازم‌اند.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vt:lpstr>
      <vt:lpstr>در بعضی موارد لازم است که به تمامی آرگومان‌های ورودی یک تابع با تعداد آرگومان‌های متغیر دسترسی داشته باشیم. این کار در زبانC  با استفاده از کتابخانه‌ای به نامstdarg.h  امکان پذیر است. </vt:lpstr>
      <vt:lpstr>آرگومان‌های خط فرمان آرگومان‌هایی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  در زبان‌های C  وC++  برای آن که بتوان در برنامه به این آرگومان‌ها دسترسی پیدا کرد، از آرگومان‌های تابع main استفاده می‌شود و این تابع باید به این صورت نوشته شود:</vt:lpstr>
      <vt:lpstr>در این حالت، argc یک عدد صحیح است که تعداد آرگومان‌های ورودی به برنامه از طریق خط فرمان را نشان می‌دهد. توجه کنید که حداقل مقدار برای argc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همچنینargv  آرایه از رشته‌های مدل زبانC  است که دربردارنده‌ی تمامی آرگومان‌های ورودی به برنامه است.  به مثال زیر توجه کنید:</vt:lpstr>
      <vt:lpstr>فرض کنید پرونده اجرایی برنامه بالا با نام application.exe  در محل فعلی قرار دارد. دستور ورودی به خط فرمان برای اجرای این برنامه و خروجی برنامه به شرح زیر است.</vt:lpstr>
      <vt:lpstr>یکی از شاخه‌های مهم کامپیوتر، رمزنگاری۱ است. هدف این شاخه، پنهان کردن اطلاعات حساس از دید بقیه کاربران است، به عنوان مثال فرض کنید شما می‌خواهید اطلاعات مهمی (مثل رمزهای عبور، اطلاعات کارت ملی...) را بر روی بستر اینترنت برای شخص دیگری بفرستید. طبق ساختار اینترنت، این اطلاعات شما تا رسیدن به مقصد از چندین کامپیوتر دیگر نیز عبور می‌کند و شما نمی‌خواهید افرادی که به این کامپیوترها دسترسی دارند به اطلاعات حساس شما دسترسی پیدا کنند؛ پس این اطلاعات را رمزنگاری می‌کنید تا این کامپیوترها متوجه جزییات داده‌ی ارسال‌شده‌ی شما نشوند و هنگام نگاه کردن به داده‌ی شما، چیز دیگری را ببینند. در رمزنگاری به داده‌ی خام Plaintext و داده‌ی رمزنگاری شده Ciphertext گفته می‌شود.</vt:lpstr>
      <vt:lpstr>به عنوان مثال، معروف‌ترین آن‌ها (که در سیستم‌های امروزی بسیار پرکاربرد است) الگوریتمRSA  نام دارد که اساس امنیت آن بر این مساله‌است که شکستن یک عدد بزرگ به مقسوم‌علیه‌های اول آن برای کامپیوترهای در دسترس امروزی بسیار زمان‌بر است.   برای درک بهتر این مساله، بهتر است بدانید که کامپیوترهای امروزی برای شکستن یک متن رمزگذاری شده با الگوریتم RSA، به 300 تریلیون سال احتیاج دارند!</vt:lpstr>
      <vt:lpstr>حال قصد داریم در این سوال، یکی از الگوریتم‌های ساده‌ی رمزنگاری را در زبان C پیاده‌سازی کنیم. به این الگوریتم Square Code گفته می‌شود. ورودی این الگوریتم یک متن انگلیسی ساده و خروجی آن متن رمزنگاری شده‌ی آن است.  ابتدا، ورودی را نرمالایز کنید؛ یعنی علایم سجاوندی (نقطه، ویرگول، نقطه‌ویرگول، ..) و whitespaceها را از آن حذف کنید و تمامی حروف را به نسخه‌یlowercase  آن‌ها تبدیل کنید. </vt:lpstr>
      <vt:lpstr>اندازه‌ی این مربع (r  x  c) باید به نسبت طول ورودی تنظیم شود،جوری که   r  =&lt;c  و 1  =&gt; c-r باشد. این‌جاc  تعداد ستون‌ها Columns)) و r تعداد سطرها Rows)) است.  متن رمزنگاری شده با خواندن از این مربع تولید‌شده‌ی ما به صورت عمودی تولید می‌شود. (از بالا به پایین و از چپ به راست) مثلا خروجی اولیه‌ی ورودی نمونه‌ی ما به این شکل در می‌آید:</vt:lpstr>
      <vt:lpstr>برای تولید خروجی نهایی‌ای که قابل بازگشت به شکل اصلی آن باشد، باید توجه کنید که برای عباراتی که n کاراکتر کوتاه‌تر از یک مربع کامل(c * r)  هستند، باید در انتهای n سطر آخر مربع، یک space  اضافی بگذارید و در انتها زیر سطرهای Square Code  تولید شده را با یک separator به انتخاب خودتان (مثلا یک ! یا ؟) جدا کنید. که در نهایت خروجی نهایی ما به این شکل در می‌آید: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پوینتر</dc:title>
  <dc:creator>Bahar Kaviani;Korosh Rouhi;Ali Nazari</dc:creator>
  <cp:lastModifiedBy>Bahar Kaviani</cp:lastModifiedBy>
  <cp:revision>366</cp:revision>
  <dcterms:modified xsi:type="dcterms:W3CDTF">2021-11-14T12:36:20Z</dcterms:modified>
</cp:coreProperties>
</file>