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402" r:id="rId5"/>
    <p:sldId id="406" r:id="rId6"/>
    <p:sldId id="407" r:id="rId7"/>
    <p:sldId id="408" r:id="rId8"/>
    <p:sldId id="409" r:id="rId9"/>
    <p:sldId id="401" r:id="rId10"/>
    <p:sldId id="388" r:id="rId11"/>
    <p:sldId id="410" r:id="rId12"/>
    <p:sldId id="411" r:id="rId13"/>
    <p:sldId id="403" r:id="rId14"/>
    <p:sldId id="404" r:id="rId15"/>
    <p:sldId id="412" r:id="rId16"/>
    <p:sldId id="414" r:id="rId17"/>
    <p:sldId id="413" r:id="rId18"/>
    <p:sldId id="326" r:id="rId19"/>
  </p:sldIdLst>
  <p:sldSz cx="9144000" cy="5143500" type="screen16x9"/>
  <p:notesSz cx="6858000" cy="9144000"/>
  <p:embeddedFontLst>
    <p:embeddedFont>
      <p:font typeface="Bree Serif" panose="020B0604020202020204" charset="0"/>
      <p:regular r:id="rId22"/>
    </p:embeddedFont>
    <p:embeddedFont>
      <p:font typeface="Didact Gothic" panose="020B0604020202020204" charset="0"/>
      <p:regular r:id="rId23"/>
    </p:embeddedFont>
    <p:embeddedFont>
      <p:font typeface="Dana" panose="020B0604020202020204" charset="-78"/>
      <p:regular r:id="rId24"/>
      <p:bold r:id="rId25"/>
      <p:italic r:id="rId26"/>
      <p:boldItalic r:id="rId27"/>
    </p:embeddedFont>
    <p:embeddedFont>
      <p:font typeface="Roboto Thin" panose="020B0604020202020204" charset="0"/>
      <p:regular r:id="rId28"/>
      <p:bold r:id="rId29"/>
      <p:italic r:id="rId30"/>
      <p:boldItalic r:id="rId31"/>
    </p:embeddedFont>
    <p:embeddedFont>
      <p:font typeface="Roboto Black" panose="020B0604020202020204" charset="0"/>
      <p:bold r:id="rId32"/>
      <p:boldItalic r:id="rId33"/>
    </p:embeddedFont>
    <p:embeddedFont>
      <p:font typeface="Lalezar" panose="00000500000000000000" pitchFamily="2" charset="-78"/>
      <p:regular r:id="rId34"/>
    </p:embeddedFont>
    <p:embeddedFont>
      <p:font typeface="Roboto Light" panose="020B060402020202020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08"/>
            <p14:sldId id="409"/>
            <p14:sldId id="401"/>
            <p14:sldId id="388"/>
            <p14:sldId id="410"/>
            <p14:sldId id="411"/>
            <p14:sldId id="403"/>
            <p14:sldId id="404"/>
            <p14:sldId id="412"/>
            <p14:sldId id="414"/>
            <p14:sldId id="413"/>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44" d="100"/>
          <a:sy n="144" d="100"/>
        </p:scale>
        <p:origin x="414"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28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94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41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58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436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609620" y="3859927"/>
            <a:ext cx="1941958"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دوازدهم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919030" y="2321776"/>
            <a:ext cx="19907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err="1">
                <a:solidFill>
                  <a:srgbClr val="0E2A47"/>
                </a:solidFill>
                <a:latin typeface="Lalezar" panose="00000500000000000000" pitchFamily="2" charset="-78"/>
                <a:cs typeface="Lalezar" panose="00000500000000000000" pitchFamily="2" charset="-78"/>
                <a:sym typeface="Roboto Black"/>
              </a:rPr>
              <a:t>استرا</a:t>
            </a:r>
            <a:r>
              <a:rPr lang="fa-IR" sz="4400" dirty="0" err="1">
                <a:solidFill>
                  <a:schemeClr val="accent1"/>
                </a:solidFill>
                <a:latin typeface="Lalezar" panose="00000500000000000000" pitchFamily="2" charset="-78"/>
                <a:cs typeface="Lalezar" panose="00000500000000000000" pitchFamily="2" charset="-78"/>
                <a:sym typeface="Roboto Black"/>
              </a:rPr>
              <a:t>کت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هر عضوی که قرار است ذخیره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قرار بگیرد که شماره‌اش بر طولش بخش پذیر باشد. یعنی شما اگر استراکت زیر را داشته‌باشید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سایز آن برابر ۸ می‌شود. چرا</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می‌دانیم سایز</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۱ و سایز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۴ است. پس باید منطقا </a:t>
            </a:r>
            <a:r>
              <a:rPr lang="fa-IR" sz="1600" dirty="0">
                <a:solidFill>
                  <a:schemeClr val="bg1"/>
                </a:solidFill>
                <a:latin typeface="Dana" panose="00000500000000000000" pitchFamily="2" charset="-78"/>
                <a:cs typeface="Dana" panose="00000500000000000000" pitchFamily="2" charset="-78"/>
              </a:rPr>
              <a:t>جمع آن‌ها</a:t>
            </a:r>
            <a:r>
              <a:rPr lang="fa-IR" sz="1600" b="0" i="0" u="none" strike="noStrike" dirty="0">
                <a:solidFill>
                  <a:schemeClr val="bg1"/>
                </a:solidFill>
                <a:effectLst/>
                <a:latin typeface="Dana" panose="00000500000000000000" pitchFamily="2" charset="-78"/>
                <a:cs typeface="Dana" panose="00000500000000000000" pitchFamily="2" charset="-78"/>
              </a:rPr>
              <a:t> ۵ شود. اما طبق قانون اول، ما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را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که به سایز خودش (که در این‌جا یعنی ۴) بخش‌پذیر باشد قرار دهیم. پس ۳ تا خانه قبل از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بعد از </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اضافه </a:t>
            </a:r>
            <a:r>
              <a:rPr lang="fa-IR" sz="1600" dirty="0">
                <a:solidFill>
                  <a:schemeClr val="bg1"/>
                </a:solidFill>
                <a:latin typeface="Dana" panose="00000500000000000000" pitchFamily="2" charset="-78"/>
                <a:cs typeface="Dana" panose="00000500000000000000" pitchFamily="2" charset="-78"/>
              </a:rPr>
              <a:t>در نظر</a:t>
            </a:r>
            <a:r>
              <a:rPr lang="fa-IR" sz="1600" b="0" i="0" u="none" strike="noStrike" dirty="0">
                <a:solidFill>
                  <a:schemeClr val="bg1"/>
                </a:solidFill>
                <a:effectLst/>
                <a:latin typeface="Dana" panose="00000500000000000000" pitchFamily="2" charset="-78"/>
                <a:cs typeface="Dana" panose="00000500000000000000" pitchFamily="2" charset="-78"/>
              </a:rPr>
              <a:t> گرفته می‌شود تا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در خانه‌ی ۰</a:t>
            </a:r>
            <a:r>
              <a:rPr lang="fa-IR" sz="1600" dirty="0">
                <a:solidFill>
                  <a:schemeClr val="bg1"/>
                </a:solidFill>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خانه‌ی ۴ قرار داده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7711" y="1929032"/>
            <a:ext cx="1684337" cy="1077218"/>
          </a:xfrm>
          <a:prstGeom prst="rect">
            <a:avLst/>
          </a:prstGeom>
        </p:spPr>
        <p:txBody>
          <a:bodyPr wrap="square">
            <a:spAutoFit/>
          </a:bodyPr>
          <a:lstStyle/>
          <a:p>
            <a:r>
              <a:rPr lang="en-US" sz="1600" i="1" dirty="0">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e1</a:t>
            </a:r>
            <a:r>
              <a:rPr lang="fa-IR" sz="1600" dirty="0">
                <a:solidFill>
                  <a:srgbClr val="BBBBBB"/>
                </a:solidFill>
                <a:latin typeface="Consolas" panose="020B0609020204030204" pitchFamily="49" charset="0"/>
              </a:rPr>
              <a:t> </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اول</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29107" y="1352932"/>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7365;p50">
            <a:extLst>
              <a:ext uri="{FF2B5EF4-FFF2-40B4-BE49-F238E27FC236}">
                <a16:creationId xmlns:a16="http://schemas.microsoft.com/office/drawing/2014/main" id="{FD2004FA-C1DE-4F1F-9A0F-C775CD2B95AD}"/>
              </a:ext>
            </a:extLst>
          </p:cNvPr>
          <p:cNvGrpSpPr/>
          <p:nvPr/>
        </p:nvGrpSpPr>
        <p:grpSpPr>
          <a:xfrm>
            <a:off x="8429107" y="2754739"/>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29107" y="3159609"/>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5777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525521"/>
            <a:ext cx="7739127" cy="367208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یعنی در واقع در زمان تخصیص آدرس، چنین چیزی 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تبصره: برای</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a:t>
            </a:r>
            <a:r>
              <a:rPr lang="en-US" sz="1600" dirty="0">
                <a:solidFill>
                  <a:schemeClr val="bg1"/>
                </a:solidFill>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نیست و </a:t>
            </a:r>
            <a:r>
              <a:rPr lang="fa-IR" sz="1600" dirty="0">
                <a:solidFill>
                  <a:schemeClr val="bg1"/>
                </a:solidFill>
                <a:latin typeface="Dana" panose="00000500000000000000" pitchFamily="2" charset="-78"/>
                <a:cs typeface="Dana" panose="00000500000000000000" pitchFamily="2" charset="-78"/>
              </a:rPr>
              <a:t>در هر شماره آدرسی</a:t>
            </a:r>
            <a:r>
              <a:rPr lang="fa-IR" sz="1600" b="0" i="0" u="none" strike="noStrike" dirty="0">
                <a:solidFill>
                  <a:schemeClr val="bg1"/>
                </a:solidFill>
                <a:effectLst/>
                <a:latin typeface="Dana" panose="00000500000000000000" pitchFamily="2" charset="-78"/>
                <a:cs typeface="Dana" panose="00000500000000000000" pitchFamily="2" charset="-78"/>
              </a:rPr>
              <a:t> ذخیره </a:t>
            </a:r>
            <a:r>
              <a:rPr lang="fa-IR" sz="1600" dirty="0">
                <a:solidFill>
                  <a:schemeClr val="bg1"/>
                </a:solidFill>
                <a:latin typeface="Dana" panose="00000500000000000000" pitchFamily="2" charset="-78"/>
                <a:cs typeface="Dana" panose="00000500000000000000" pitchFamily="2" charset="-78"/>
              </a:rPr>
              <a:t>می‌</a:t>
            </a:r>
            <a:r>
              <a:rPr lang="fa-IR" sz="1600" b="0" i="0" u="none" strike="noStrike" dirty="0">
                <a:solidFill>
                  <a:schemeClr val="bg1"/>
                </a:solidFill>
                <a:effectLst/>
                <a:latin typeface="Dana" panose="00000500000000000000" pitchFamily="2" charset="-78"/>
                <a:cs typeface="Dana" panose="00000500000000000000" pitchFamily="2" charset="-78"/>
              </a:rPr>
              <a:t>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8" name="Google Shape;4800;p45"/>
          <p:cNvGrpSpPr/>
          <p:nvPr/>
        </p:nvGrpSpPr>
        <p:grpSpPr>
          <a:xfrm>
            <a:off x="8437989" y="1006145"/>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1" y="1315852"/>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e2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gap[</a:t>
            </a:r>
            <a:r>
              <a:rPr lang="en-US" sz="1600" dirty="0">
                <a:solidFill>
                  <a:srgbClr val="F280D0"/>
                </a:solidFill>
                <a:latin typeface="Consolas" panose="020B0609020204030204" pitchFamily="49" charset="0"/>
              </a:rPr>
              <a:t>3</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grpSp>
        <p:nvGrpSpPr>
          <p:cNvPr id="11" name="Google Shape;4800;p45"/>
          <p:cNvGrpSpPr/>
          <p:nvPr/>
        </p:nvGrpSpPr>
        <p:grpSpPr>
          <a:xfrm>
            <a:off x="8437989" y="276337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1883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سایز کلی استراکت باید بر سایز بزرگ‌ترین عضوش بخش پذیر باشد. یعنی شما اگر </a:t>
            </a:r>
            <a:r>
              <a:rPr lang="fa-IR" sz="1600" dirty="0" smtClean="0">
                <a:solidFill>
                  <a:schemeClr val="bg1"/>
                </a:solidFill>
                <a:latin typeface="Dana" panose="00000500000000000000" pitchFamily="2" charset="-78"/>
                <a:cs typeface="Dana" panose="00000500000000000000" pitchFamily="2" charset="-78"/>
              </a:rPr>
              <a:t>یک</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بخش</a:t>
            </a:r>
            <a:r>
              <a:rPr lang="en-US" sz="1600" dirty="0">
                <a:solidFill>
                  <a:schemeClr val="bg1"/>
                </a:solidFill>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 در استراکت خود دارید پس سایز استراکت هم باید بر ۸ بخش پذیر شود (چون سایز </a:t>
            </a:r>
            <a:r>
              <a:rPr lang="en-US" sz="1600" dirty="0" smtClean="0">
                <a:solidFill>
                  <a:schemeClr val="bg1"/>
                </a:solidFill>
                <a:latin typeface="Dana" panose="00000500000000000000" pitchFamily="2" charset="-78"/>
                <a:cs typeface="Dana" panose="00000500000000000000" pitchFamily="2" charset="-78"/>
              </a:rPr>
              <a:t>long</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۸ است).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همان مثال اول به</a:t>
            </a:r>
            <a:r>
              <a:rPr lang="en-US" sz="1600" dirty="0">
                <a:solidFill>
                  <a:schemeClr val="bg1"/>
                </a:solidFill>
                <a:latin typeface="Dana" panose="00000500000000000000" pitchFamily="2" charset="-78"/>
                <a:cs typeface="Dana" panose="00000500000000000000" pitchFamily="2" charset="-78"/>
              </a:rPr>
              <a:t>s2 </a:t>
            </a:r>
            <a:r>
              <a:rPr lang="fa-IR" sz="1600" dirty="0">
                <a:solidFill>
                  <a:schemeClr val="bg1"/>
                </a:solidFill>
                <a:latin typeface="Dana" panose="00000500000000000000" pitchFamily="2" charset="-78"/>
                <a:cs typeface="Dana" panose="00000500000000000000" pitchFamily="2" charset="-78"/>
              </a:rPr>
              <a:t> نگاه کنید. طبق قانون اول باید طولش ۹ باشد، چراکه</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که در خانه‌ی </a:t>
            </a:r>
            <a:r>
              <a:rPr lang="fa-IR" sz="1600" dirty="0" smtClean="0">
                <a:solidFill>
                  <a:schemeClr val="bg1"/>
                </a:solidFill>
                <a:latin typeface="Dana" panose="00000500000000000000" pitchFamily="2" charset="-78"/>
                <a:cs typeface="Dana" panose="00000500000000000000" pitchFamily="2" charset="-78"/>
              </a:rPr>
              <a:t>صفر </a:t>
            </a:r>
            <a:r>
              <a:rPr lang="fa-IR" sz="1600" dirty="0">
                <a:solidFill>
                  <a:schemeClr val="bg1"/>
                </a:solidFill>
                <a:latin typeface="Dana" panose="00000500000000000000" pitchFamily="2" charset="-78"/>
                <a:cs typeface="Dana" panose="00000500000000000000" pitchFamily="2" charset="-78"/>
              </a:rPr>
              <a:t>شروع شده و بعد آن هم</a:t>
            </a:r>
            <a:r>
              <a:rPr lang="en-US" sz="1600" dirty="0">
                <a:solidFill>
                  <a:schemeClr val="bg1"/>
                </a:solidFill>
                <a:latin typeface="Dana" panose="00000500000000000000" pitchFamily="2" charset="-78"/>
                <a:cs typeface="Dana" panose="00000500000000000000" pitchFamily="2" charset="-78"/>
              </a:rPr>
              <a:t>char </a:t>
            </a:r>
            <a:r>
              <a:rPr lang="fa-IR" sz="1600" dirty="0">
                <a:solidFill>
                  <a:schemeClr val="bg1"/>
                </a:solidFill>
                <a:latin typeface="Dana" panose="00000500000000000000" pitchFamily="2" charset="-78"/>
                <a:cs typeface="Dana" panose="00000500000000000000" pitchFamily="2" charset="-78"/>
              </a:rPr>
              <a:t> آمده که هر جایی می‌تواند قرار بگیرد؛ اما طبق قانون دوم چون بزرگ‌ترین عنصر در این استراکت</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دوم</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35236" y="1326368"/>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39346" y="2742214"/>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8981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89280" y="439838"/>
            <a:ext cx="7848710" cy="3799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این‌که این دو قانون را بهتر متوجه شوید، به این مثال‌ هم توجه کنید: (سعی کنید قبل از خواندن خروجی، خودتان آن را حدس بزنید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a:t>
            </a:r>
            <a:r>
              <a:rPr lang="fa-IR" sz="1600" b="0" i="0" u="none" strike="noStrike" dirty="0">
                <a:solidFill>
                  <a:schemeClr val="bg1"/>
                </a:solidFill>
                <a:effectLst/>
                <a:latin typeface="Dana" panose="00000500000000000000" pitchFamily="2" charset="-78"/>
                <a:cs typeface="Dana" panose="00000500000000000000" pitchFamily="2" charset="-78"/>
              </a:rPr>
              <a:t>دس شما چیست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این‌جا در ابتدا</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آمده که سایزش ۴ است. بعد</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داریم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چون سایز </a:t>
            </a:r>
            <a:r>
              <a:rPr lang="en-US" sz="1600" b="0" i="0" u="none" strike="noStrike" dirty="0">
                <a:solidFill>
                  <a:schemeClr val="bg1"/>
                </a:solidFill>
                <a:effectLst/>
                <a:latin typeface="Dana" panose="00000500000000000000" pitchFamily="2" charset="-78"/>
                <a:cs typeface="Dana" panose="00000500000000000000" pitchFamily="2" charset="-78"/>
              </a:rPr>
              <a:t>long</a:t>
            </a:r>
            <a:r>
              <a:rPr lang="fa-IR" sz="1600" b="0" i="0" u="none" strike="noStrike" dirty="0">
                <a:solidFill>
                  <a:schemeClr val="bg1"/>
                </a:solidFill>
                <a:effectLst/>
                <a:latin typeface="Dana" panose="00000500000000000000" pitchFamily="2" charset="-78"/>
                <a:cs typeface="Dana" panose="00000500000000000000" pitchFamily="2" charset="-78"/>
              </a:rPr>
              <a:t> ۸ است باید حتما جایی قرار بگیرد که به ۸ بخش‌پذیر باشد. پس بعد از</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قبل از</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۴ بایت خالی قرار می‌دهیم. حالا یک</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داریم که برای آن محدودیت خاصی وجود ندارد و سر جای خودش قرار می‌گیرد. یعنی تا اینجا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8" name="Google Shape;4800;p45"/>
          <p:cNvGrpSpPr/>
          <p:nvPr/>
        </p:nvGrpSpPr>
        <p:grpSpPr>
          <a:xfrm>
            <a:off x="8437990" y="74705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3" y="1274731"/>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s1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long</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c;</a:t>
            </a:r>
          </a:p>
          <a:p>
            <a:r>
              <a:rPr lang="en-US" sz="1600" dirty="0">
                <a:solidFill>
                  <a:srgbClr val="BBBBBB"/>
                </a:solidFill>
                <a:latin typeface="Consolas" panose="020B0609020204030204" pitchFamily="49" charset="0"/>
              </a:rPr>
              <a:t>};</a:t>
            </a:r>
          </a:p>
        </p:txBody>
      </p:sp>
      <p:sp>
        <p:nvSpPr>
          <p:cNvPr id="5" name="Rectangle 4"/>
          <p:cNvSpPr/>
          <p:nvPr/>
        </p:nvSpPr>
        <p:spPr>
          <a:xfrm>
            <a:off x="860934" y="4129538"/>
            <a:ext cx="3512500" cy="338554"/>
          </a:xfrm>
          <a:prstGeom prst="rect">
            <a:avLst/>
          </a:prstGeom>
        </p:spPr>
        <p:txBody>
          <a:bodyPr wrap="none">
            <a:spAutoFit/>
          </a:bodyPr>
          <a:lstStyle/>
          <a:p>
            <a:r>
              <a:rPr lang="en-US" sz="1600" dirty="0">
                <a:solidFill>
                  <a:schemeClr val="bg1"/>
                </a:solidFill>
                <a:latin typeface="Dana" panose="00000500000000000000" pitchFamily="2" charset="-78"/>
                <a:cs typeface="Dana" panose="00000500000000000000" pitchFamily="2" charset="-78"/>
              </a:rPr>
              <a:t>4(int) + 4(gap) + 8 (long) + 1 (char) = 17</a:t>
            </a:r>
            <a:endParaRPr lang="en-US" sz="1600" dirty="0"/>
          </a:p>
        </p:txBody>
      </p:sp>
      <p:grpSp>
        <p:nvGrpSpPr>
          <p:cNvPr id="11" name="Google Shape;7365;p50">
            <a:extLst>
              <a:ext uri="{FF2B5EF4-FFF2-40B4-BE49-F238E27FC236}">
                <a16:creationId xmlns:a16="http://schemas.microsoft.com/office/drawing/2014/main" id="{FD2004FA-C1DE-4F1F-9A0F-C775CD2B95AD}"/>
              </a:ext>
            </a:extLst>
          </p:cNvPr>
          <p:cNvGrpSpPr/>
          <p:nvPr/>
        </p:nvGrpSpPr>
        <p:grpSpPr>
          <a:xfrm>
            <a:off x="8437990" y="2228519"/>
            <a:ext cx="334919" cy="333429"/>
            <a:chOff x="-30735200" y="3552550"/>
            <a:chExt cx="292225" cy="290925"/>
          </a:xfrm>
        </p:grpSpPr>
        <p:sp>
          <p:nvSpPr>
            <p:cNvPr id="12"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03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3360"/>
            <a:ext cx="7730244" cy="450088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ولی طبق قانون دوم باید سایزش بر سایز بزرگ‌ترین عضو بخش‌پذیر باشد. در نتیجه ۷ بایت خالی دیگر قرار می‌دهیم تا سایزمان برابر ۲۴ شود و بر ۸ که سایز </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است بخش‌پذیر شود. پس جواب نهایی می‌شود ۲۴</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خب حالا فهمیدیم سایز استراکت توی</a:t>
            </a:r>
            <a:r>
              <a:rPr lang="en-US" sz="1600" b="0" i="0" u="none" strike="noStrike" dirty="0" err="1">
                <a:solidFill>
                  <a:schemeClr val="bg1"/>
                </a:solidFill>
                <a:effectLst/>
                <a:latin typeface="Dana" panose="00000500000000000000" pitchFamily="2" charset="-78"/>
                <a:cs typeface="Dana" panose="00000500000000000000" pitchFamily="2" charset="-78"/>
              </a:rPr>
              <a:t>gcc</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چه‌طور حساب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en-US" sz="1600" dirty="0">
                <a:solidFill>
                  <a:schemeClr val="bg1"/>
                </a:solidFill>
                <a:latin typeface="Dana" panose="00000500000000000000" pitchFamily="2" charset="-78"/>
                <a:cs typeface="Dana" panose="00000500000000000000" pitchFamily="2" charset="-78"/>
              </a:rPr>
              <a:t>__attribute__((packed)</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چه کاری انجام می‌دهد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بخش کمک می‌کند تا </a:t>
            </a:r>
            <a:r>
              <a:rPr lang="fa-IR" sz="1600" dirty="0">
                <a:solidFill>
                  <a:schemeClr val="bg1"/>
                </a:solidFill>
                <a:latin typeface="Dana" panose="00000500000000000000" pitchFamily="2" charset="-78"/>
                <a:cs typeface="Dana" panose="00000500000000000000" pitchFamily="2" charset="-78"/>
              </a:rPr>
              <a:t>بی‌هدف </a:t>
            </a:r>
            <a:r>
              <a:rPr lang="fa-IR" sz="1600" b="0" i="0" u="none" strike="noStrike" dirty="0">
                <a:solidFill>
                  <a:schemeClr val="bg1"/>
                </a:solidFill>
                <a:effectLst/>
                <a:latin typeface="Dana" panose="00000500000000000000" pitchFamily="2" charset="-78"/>
                <a:cs typeface="Dana" panose="00000500000000000000" pitchFamily="2" charset="-78"/>
              </a:rPr>
              <a:t>فضای اضافه اشغال نکنیم و بایت‌های خالی قرار ندهیم. در اصل با چنین جمله‌ای جلو می‌آید</a:t>
            </a:r>
            <a:r>
              <a:rPr lang="fa-IR" sz="1600" dirty="0">
                <a:solidFill>
                  <a:schemeClr val="bg1"/>
                </a:solidFill>
                <a:latin typeface="Dana" panose="00000500000000000000" pitchFamily="2" charset="-78"/>
                <a:cs typeface="Dana" panose="00000500000000000000" pitchFamily="2" charset="-78"/>
              </a:rPr>
              <a:t> </a:t>
            </a:r>
            <a:r>
              <a:rPr lang="en-SE"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من قانون نمی‌شناسم! هرکسی به اندازه‌ی سایز خودش جا می‌گیره</a:t>
            </a:r>
            <a:r>
              <a:rPr lang="en-SE"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بنابراین در نهایت خود سایزها با هم جمع می‌شوند. همون‌طور که دیدید در مثال اول </a:t>
            </a:r>
            <a:r>
              <a:rPr lang="en-US" sz="1600" b="0" i="0" u="none" strike="noStrike" dirty="0">
                <a:solidFill>
                  <a:schemeClr val="bg1"/>
                </a:solidFill>
                <a:effectLst/>
                <a:latin typeface="Dana" panose="00000500000000000000" pitchFamily="2" charset="-78"/>
                <a:cs typeface="Dana" panose="00000500000000000000" pitchFamily="2" charset="-78"/>
              </a:rPr>
              <a:t>s2</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s3</a:t>
            </a:r>
            <a:r>
              <a:rPr lang="fa-IR" sz="1600" b="0" i="0" u="none" strike="noStrike" dirty="0">
                <a:solidFill>
                  <a:schemeClr val="bg1"/>
                </a:solidFill>
                <a:effectLst/>
                <a:latin typeface="Dana" panose="00000500000000000000" pitchFamily="2" charset="-78"/>
                <a:cs typeface="Dana" panose="00000500000000000000" pitchFamily="2" charset="-78"/>
              </a:rPr>
              <a:t> کاملا شبیه هستند و تفاوتشان فقط در </a:t>
            </a:r>
            <a:r>
              <a:rPr lang="en-US" sz="1600" b="0" i="0" u="none" strike="noStrike" dirty="0">
                <a:solidFill>
                  <a:schemeClr val="bg1"/>
                </a:solidFill>
                <a:effectLst/>
                <a:latin typeface="Dana" panose="00000500000000000000" pitchFamily="2" charset="-78"/>
                <a:cs typeface="Dana" panose="00000500000000000000" pitchFamily="2" charset="-78"/>
              </a:rPr>
              <a:t>__attribute__((packed))</a:t>
            </a:r>
            <a:r>
              <a:rPr lang="fa-IR" sz="1600" b="0" i="0" u="none" strike="noStrike" dirty="0">
                <a:solidFill>
                  <a:schemeClr val="bg1"/>
                </a:solidFill>
                <a:effectLst/>
                <a:latin typeface="Dana" panose="00000500000000000000" pitchFamily="2" charset="-78"/>
                <a:cs typeface="Dana" panose="00000500000000000000" pitchFamily="2" charset="-78"/>
              </a:rPr>
              <a:t>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همین موضوع باعث شده سایز</a:t>
            </a:r>
            <a:r>
              <a:rPr lang="en-US" sz="1600" b="0" i="0" u="none" strike="noStrike" dirty="0">
                <a:solidFill>
                  <a:schemeClr val="bg1"/>
                </a:solidFill>
                <a:effectLst/>
                <a:latin typeface="Dana" panose="00000500000000000000" pitchFamily="2" charset="-78"/>
                <a:cs typeface="Dana" panose="00000500000000000000" pitchFamily="2" charset="-78"/>
              </a:rPr>
              <a:t>s2 </a:t>
            </a:r>
            <a:r>
              <a:rPr lang="fa-IR" sz="1600" b="0" i="0" u="none" strike="noStrike" dirty="0">
                <a:solidFill>
                  <a:schemeClr val="bg1"/>
                </a:solidFill>
                <a:effectLst/>
                <a:latin typeface="Dana" panose="00000500000000000000" pitchFamily="2" charset="-78"/>
                <a:cs typeface="Dana" panose="00000500000000000000" pitchFamily="2" charset="-78"/>
              </a:rPr>
              <a:t> برابر ۱۲ (طبق قوانین) و سایز</a:t>
            </a:r>
            <a:r>
              <a:rPr lang="en-US" sz="1600" b="0" i="0" u="none" strike="noStrike" dirty="0">
                <a:solidFill>
                  <a:schemeClr val="bg1"/>
                </a:solidFill>
                <a:effectLst/>
                <a:latin typeface="Dana" panose="00000500000000000000" pitchFamily="2" charset="-78"/>
                <a:cs typeface="Dana" panose="00000500000000000000" pitchFamily="2" charset="-78"/>
              </a:rPr>
              <a:t>s3 </a:t>
            </a:r>
            <a:r>
              <a:rPr lang="fa-IR" sz="1600" b="0" i="0" u="none" strike="noStrike" dirty="0">
                <a:solidFill>
                  <a:schemeClr val="bg1"/>
                </a:solidFill>
                <a:effectLst/>
                <a:latin typeface="Dana" panose="00000500000000000000" pitchFamily="2" charset="-78"/>
                <a:cs typeface="Dana" panose="00000500000000000000" pitchFamily="2" charset="-78"/>
              </a:rPr>
              <a:t> برابر ۹ (دقیقا مجموع سایز اعضایش) بشود.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4" name="Google Shape;7365;p50">
            <a:extLst>
              <a:ext uri="{FF2B5EF4-FFF2-40B4-BE49-F238E27FC236}">
                <a16:creationId xmlns:a16="http://schemas.microsoft.com/office/drawing/2014/main" id="{FD2004FA-C1DE-4F1F-9A0F-C775CD2B95AD}"/>
              </a:ext>
            </a:extLst>
          </p:cNvPr>
          <p:cNvGrpSpPr/>
          <p:nvPr/>
        </p:nvGrpSpPr>
        <p:grpSpPr>
          <a:xfrm>
            <a:off x="8429107" y="1825939"/>
            <a:ext cx="334919" cy="333429"/>
            <a:chOff x="-30735200" y="3552550"/>
            <a:chExt cx="292225" cy="290925"/>
          </a:xfrm>
        </p:grpSpPr>
        <p:sp>
          <p:nvSpPr>
            <p:cNvPr id="5"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800;p45"/>
          <p:cNvGrpSpPr/>
          <p:nvPr/>
        </p:nvGrpSpPr>
        <p:grpSpPr>
          <a:xfrm>
            <a:off x="8429107" y="33665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32581" y="252545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29107" y="3990997"/>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5155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دوباره! </a:t>
            </a:r>
            <a:r>
              <a:rPr lang="fa-IR" sz="1600" dirty="0">
                <a:solidFill>
                  <a:schemeClr val="bg1"/>
                </a:solidFill>
                <a:latin typeface="Dana" panose="00000500000000000000" pitchFamily="2" charset="-78"/>
                <a:cs typeface="Dana" panose="00000500000000000000" pitchFamily="2" charset="-78"/>
              </a:rPr>
              <a:t>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a:t>
            </a:r>
            <a:r>
              <a:rPr lang="fa-IR" sz="1600" dirty="0" smtClean="0">
                <a:solidFill>
                  <a:schemeClr val="bg1"/>
                </a:solidFill>
                <a:latin typeface="Dana" panose="00000500000000000000" pitchFamily="2" charset="-78"/>
                <a:cs typeface="Dana" panose="00000500000000000000" pitchFamily="2" charset="-78"/>
              </a:rPr>
              <a:t>در نظر گرفتیم</a:t>
            </a:r>
            <a:r>
              <a:rPr lang="fa-IR"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بریم ادامه‌ی کلاسی که داشتیم... تو این قسمت می‌خوایم دفتر کلاس استاد که شامل اسم و شماره </a:t>
            </a:r>
            <a:r>
              <a:rPr lang="fa-IR" sz="1600" dirty="0" smtClean="0">
                <a:solidFill>
                  <a:schemeClr val="bg1"/>
                </a:solidFill>
                <a:latin typeface="Dana" panose="00000500000000000000" pitchFamily="2" charset="-78"/>
                <a:cs typeface="Dana" panose="00000500000000000000" pitchFamily="2" charset="-78"/>
              </a:rPr>
              <a:t>دانش‌جویی </a:t>
            </a:r>
            <a:r>
              <a:rPr lang="fa-IR" sz="1600" dirty="0">
                <a:solidFill>
                  <a:schemeClr val="bg1"/>
                </a:solidFill>
                <a:latin typeface="Dana" panose="00000500000000000000" pitchFamily="2" charset="-78"/>
                <a:cs typeface="Dana" panose="00000500000000000000" pitchFamily="2" charset="-78"/>
              </a:rPr>
              <a:t>دانش‌جوها هست رو به کمک </a:t>
            </a:r>
            <a:r>
              <a:rPr lang="en-US" sz="1600" dirty="0">
                <a:solidFill>
                  <a:schemeClr val="accent6"/>
                </a:solidFill>
                <a:latin typeface="Dana" panose="00000500000000000000" pitchFamily="2" charset="-78"/>
                <a:cs typeface="Dana" panose="00000500000000000000" pitchFamily="2" charset="-78"/>
              </a:rPr>
              <a:t>linked list</a:t>
            </a:r>
            <a:r>
              <a:rPr lang="fa-IR" sz="1600" dirty="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پیاده‌سازی کنیم.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10" name="Google Shape;4771;p45"/>
          <p:cNvGrpSpPr/>
          <p:nvPr/>
        </p:nvGrpSpPr>
        <p:grpSpPr>
          <a:xfrm>
            <a:off x="848004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114603"/>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سوپر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779;p45"/>
          <p:cNvGrpSpPr/>
          <p:nvPr/>
        </p:nvGrpSpPr>
        <p:grpSpPr>
          <a:xfrm>
            <a:off x="8457692" y="3642876"/>
            <a:ext cx="319924" cy="397322"/>
            <a:chOff x="3938800" y="4399275"/>
            <a:chExt cx="359700" cy="481825"/>
          </a:xfrm>
        </p:grpSpPr>
        <p:sp>
          <p:nvSpPr>
            <p:cNvPr id="3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86231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243775"/>
            <a:ext cx="7631117" cy="4392000"/>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برای این کلاسمون یه لینکدلیست </a:t>
            </a:r>
            <a:r>
              <a:rPr lang="fa-IR" sz="1600" dirty="0" smtClean="0">
                <a:solidFill>
                  <a:schemeClr val="accent6"/>
                </a:solidFill>
                <a:latin typeface="Dana" panose="00000500000000000000" pitchFamily="2" charset="-78"/>
                <a:cs typeface="Dana" panose="00000500000000000000" pitchFamily="2" charset="-78"/>
              </a:rPr>
              <a:t>یک‌طرفه </a:t>
            </a:r>
            <a:r>
              <a:rPr lang="fa-IR" sz="1600" dirty="0" smtClean="0">
                <a:solidFill>
                  <a:schemeClr val="bg1"/>
                </a:solidFill>
                <a:latin typeface="Dana" panose="00000500000000000000" pitchFamily="2" charset="-78"/>
                <a:cs typeface="Dana" panose="00000500000000000000" pitchFamily="2" charset="-78"/>
              </a:rPr>
              <a:t>می‌خوایم که قابلیت‌‌های زیر رو داشته باشه:</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الف:</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قابلیت اضافه </a:t>
            </a:r>
            <a:r>
              <a:rPr lang="fa-IR" sz="1600" dirty="0">
                <a:solidFill>
                  <a:schemeClr val="bg1"/>
                </a:solidFill>
                <a:latin typeface="Dana" panose="00000500000000000000" pitchFamily="2" charset="-78"/>
                <a:cs typeface="Dana" panose="00000500000000000000" pitchFamily="2" charset="-78"/>
              </a:rPr>
              <a:t>کردن یک دانش‌جو در صورتی که اطلاعاتش در لیست وجود نداره (یعنی هم یه تابع برای </a:t>
            </a:r>
            <a:r>
              <a:rPr lang="en-US" sz="1600" dirty="0">
                <a:solidFill>
                  <a:schemeClr val="bg1"/>
                </a:solidFill>
                <a:latin typeface="Dana" panose="00000500000000000000" pitchFamily="2" charset="-78"/>
                <a:cs typeface="Dana" panose="00000500000000000000" pitchFamily="2" charset="-78"/>
              </a:rPr>
              <a:t>insert</a:t>
            </a:r>
            <a:r>
              <a:rPr lang="fa-IR" sz="1600" dirty="0">
                <a:solidFill>
                  <a:schemeClr val="bg1"/>
                </a:solidFill>
                <a:latin typeface="Dana" panose="00000500000000000000" pitchFamily="2" charset="-78"/>
                <a:cs typeface="Dana" panose="00000500000000000000" pitchFamily="2" charset="-78"/>
              </a:rPr>
              <a:t> کردن لازم داریم و هم یه تابع برای جست‌وجو که بفهمیم آیا دانش‌جو توی لیست بوده یا 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ب: </a:t>
            </a:r>
            <a:r>
              <a:rPr lang="fa-IR" sz="1600" dirty="0">
                <a:solidFill>
                  <a:schemeClr val="bg1"/>
                </a:solidFill>
                <a:latin typeface="Dana" panose="00000500000000000000" pitchFamily="2" charset="-78"/>
                <a:cs typeface="Dana" panose="00000500000000000000" pitchFamily="2" charset="-78"/>
              </a:rPr>
              <a:t>قابلیت حذف کردن دانش‌جو از </a:t>
            </a:r>
            <a:r>
              <a:rPr lang="fa-IR" sz="1600" dirty="0" smtClean="0">
                <a:solidFill>
                  <a:schemeClr val="bg1"/>
                </a:solidFill>
                <a:latin typeface="Dana" panose="00000500000000000000" pitchFamily="2" charset="-78"/>
                <a:cs typeface="Dana" panose="00000500000000000000" pitchFamily="2" charset="-78"/>
              </a:rPr>
              <a:t>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16</a:t>
            </a:fld>
            <a:endParaRPr lang="en-US" dirty="0"/>
          </a:p>
        </p:txBody>
      </p:sp>
      <p:grpSp>
        <p:nvGrpSpPr>
          <p:cNvPr id="10" name="Google Shape;4771;p45"/>
          <p:cNvGrpSpPr/>
          <p:nvPr/>
        </p:nvGrpSpPr>
        <p:grpSpPr>
          <a:xfrm>
            <a:off x="8436334" y="1024308"/>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39044" y="243775"/>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362401" y="2439775"/>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iterator</a:t>
            </a:r>
            <a:endParaRPr lang="en-US" dirty="0"/>
          </a:p>
        </p:txBody>
      </p:sp>
    </p:spTree>
    <p:extLst>
      <p:ext uri="{BB962C8B-B14F-4D97-AF65-F5344CB8AC3E}">
        <p14:creationId xmlns:p14="http://schemas.microsoft.com/office/powerpoint/2010/main" val="63076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7563" y="409593"/>
            <a:ext cx="7733840" cy="4306407"/>
          </a:xfrm>
        </p:spPr>
        <p:txBody>
          <a:bodyPr anchor="ctr"/>
          <a:lstStyle/>
          <a:p>
            <a:pPr algn="just" rtl="1">
              <a:lnSpc>
                <a:spcPct val="150000"/>
              </a:lnSpc>
            </a:pPr>
            <a:r>
              <a:rPr lang="fa-IR" sz="1600" dirty="0" smtClean="0">
                <a:solidFill>
                  <a:schemeClr val="accent6"/>
                </a:solidFill>
                <a:latin typeface="Dana" panose="00000500000000000000" pitchFamily="2" charset="-78"/>
                <a:cs typeface="Dana" panose="00000500000000000000" pitchFamily="2" charset="-78"/>
              </a:rPr>
              <a:t>پ (امتیازی</a:t>
            </a:r>
            <a:r>
              <a:rPr lang="fa-IR" sz="1600" dirty="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a:t>
            </a:r>
            <a:r>
              <a:rPr lang="en-US" sz="160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کدتون که تموم شد یادتون باشه نگهش دارین که باز تو کارگاه بعدی با همین کار داریم :دی</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تا </a:t>
            </a:r>
            <a:r>
              <a:rPr lang="fa-IR" sz="1600" dirty="0">
                <a:solidFill>
                  <a:schemeClr val="bg1"/>
                </a:solidFill>
                <a:latin typeface="Dana" panose="00000500000000000000" pitchFamily="2" charset="-78"/>
                <a:cs typeface="Dana" panose="00000500000000000000" pitchFamily="2" charset="-78"/>
              </a:rPr>
              <a:t>کارگاه بعد خدانگه‌دار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0" name="Google Shape;4771;p45"/>
          <p:cNvGrpSpPr/>
          <p:nvPr/>
        </p:nvGrpSpPr>
        <p:grpSpPr>
          <a:xfrm>
            <a:off x="8441512" y="962096"/>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441403" y="3487332"/>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1293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8" name="Group 17"/>
          <p:cNvGrpSpPr/>
          <p:nvPr/>
        </p:nvGrpSpPr>
        <p:grpSpPr>
          <a:xfrm rot="2997247">
            <a:off x="1138419" y="574482"/>
            <a:ext cx="2550202" cy="3757086"/>
            <a:chOff x="446789" y="118579"/>
            <a:chExt cx="2583017" cy="3771388"/>
          </a:xfrm>
        </p:grpSpPr>
        <p:grpSp>
          <p:nvGrpSpPr>
            <p:cNvPr id="7" name="Group 6"/>
            <p:cNvGrpSpPr/>
            <p:nvPr/>
          </p:nvGrpSpPr>
          <p:grpSpPr>
            <a:xfrm rot="17677483" flipH="1">
              <a:off x="-147396" y="712764"/>
              <a:ext cx="3771388" cy="2583017"/>
              <a:chOff x="713817" y="645425"/>
              <a:chExt cx="3691610" cy="2230157"/>
            </a:xfrm>
          </p:grpSpPr>
          <p:sp>
            <p:nvSpPr>
              <p:cNvPr id="8" name="Google Shape;521;p27"/>
              <p:cNvSpPr/>
              <p:nvPr/>
            </p:nvSpPr>
            <p:spPr>
              <a:xfrm rot="582588">
                <a:off x="713817" y="645425"/>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812914" y="742825"/>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4153377" y="1968321"/>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967629" y="755966"/>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3776153" y="1002055"/>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3944678" y="1030887"/>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4117185" y="1060405"/>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937564" y="927201"/>
                <a:ext cx="3445781" cy="114531"/>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C648A7FA-AB63-4284-974C-0A9A6377A9D3}"/>
                </a:ext>
              </a:extLst>
            </p:cNvPr>
            <p:cNvSpPr txBox="1">
              <a:spLocks/>
            </p:cNvSpPr>
            <p:nvPr/>
          </p:nvSpPr>
          <p:spPr>
            <a:xfrm rot="17169632">
              <a:off x="244794" y="1346885"/>
              <a:ext cx="3279781" cy="1253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err="1">
                  <a:solidFill>
                    <a:schemeClr val="bg1"/>
                  </a:solidFill>
                  <a:latin typeface="Dana" panose="00000500000000000000" pitchFamily="2" charset="-78"/>
                  <a:cs typeface="Dana" panose="00000500000000000000" pitchFamily="2" charset="-78"/>
                </a:rPr>
                <a:t>درباره‌ی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Object Oriented</a:t>
              </a:r>
              <a:r>
                <a:rPr lang="fa-IR" sz="1600" dirty="0">
                  <a:solidFill>
                    <a:schemeClr val="bg1"/>
                  </a:solidFill>
                  <a:latin typeface="Dana" panose="00000500000000000000" pitchFamily="2" charset="-78"/>
                  <a:cs typeface="Dana" panose="00000500000000000000" pitchFamily="2" charset="-78"/>
                </a:rPr>
                <a:t> بیش‌تر در درس برنامه‌نویسی پیش‌رفته یاد می‌گیرید. 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استفاده از این پارادایم، از ساختاری به نام</a:t>
              </a:r>
              <a:r>
                <a:rPr lang="en-US" sz="1600" dirty="0" err="1">
                  <a:solidFill>
                    <a:schemeClr val="accent6"/>
                  </a:solidFill>
                  <a:latin typeface="Dana" panose="00000500000000000000" pitchFamily="2" charset="-78"/>
                  <a:cs typeface="Dana" panose="00000500000000000000" pitchFamily="2" charset="-78"/>
                </a:rPr>
                <a:t>Struct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استفاده می‌کنیم.</a:t>
              </a:r>
            </a:p>
          </p:txBody>
        </p:sp>
      </p:grpSp>
      <p:sp>
        <p:nvSpPr>
          <p:cNvPr id="3" name="Rectangle 2"/>
          <p:cNvSpPr/>
          <p:nvPr/>
        </p:nvSpPr>
        <p:spPr>
          <a:xfrm>
            <a:off x="4594608" y="455277"/>
            <a:ext cx="4069258" cy="3000821"/>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احتمالا تا الان متوجه شدید که بسیاری از برنامه‌هایی که نوشته می‌شوند، مدل‌سازی یک مساله‌ی ریاضی به زبان کامپیوتر</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هستند. (به همین دلیل، بعضی‌ها معتقدند که علم کامپیوتر در واقع ریاضی کاربردی است) اما گاهی اوقات، موجودیت‌های ریاضی‌ای که با آن‌ها کار داریم خیلی پیچیده می‌شوند؛ به همین دلیل نیاز داریم همه‌ی خصوصیت‌های یک موجودیت را در یک جعبه (</a:t>
            </a:r>
            <a:r>
              <a:rPr lang="en-US" dirty="0">
                <a:solidFill>
                  <a:schemeClr val="bg1"/>
                </a:solidFill>
                <a:latin typeface="Dana" panose="00000500000000000000" pitchFamily="2" charset="-78"/>
                <a:cs typeface="Dana" panose="00000500000000000000" pitchFamily="2" charset="-78"/>
              </a:rPr>
              <a:t>container</a:t>
            </a:r>
            <a:r>
              <a:rPr lang="fa-IR" dirty="0">
                <a:solidFill>
                  <a:schemeClr val="bg1"/>
                </a:solidFill>
                <a:latin typeface="Dana" panose="00000500000000000000" pitchFamily="2" charset="-78"/>
                <a:cs typeface="Dana" panose="00000500000000000000" pitchFamily="2" charset="-78"/>
              </a:rPr>
              <a:t>) نگه داریم تا بتوانیم به عنوان یک کل به آن موجودیت نگاه کنیم. </a:t>
            </a:r>
          </a:p>
        </p:txBody>
      </p:sp>
      <p:sp>
        <p:nvSpPr>
          <p:cNvPr id="33" name="Rectangle 32"/>
          <p:cNvSpPr/>
          <p:nvPr/>
        </p:nvSpPr>
        <p:spPr>
          <a:xfrm>
            <a:off x="3398400" y="3465265"/>
            <a:ext cx="5265466" cy="1061829"/>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به این دید به مسائل (پارادایم)، نگاه </a:t>
            </a:r>
            <a:r>
              <a:rPr lang="en-US" dirty="0">
                <a:solidFill>
                  <a:schemeClr val="bg1"/>
                </a:solidFill>
                <a:latin typeface="Dana" panose="00000500000000000000" pitchFamily="2" charset="-78"/>
                <a:cs typeface="Dana" panose="00000500000000000000" pitchFamily="2" charset="-78"/>
              </a:rPr>
              <a:t>Object Oriented</a:t>
            </a:r>
            <a:r>
              <a:rPr lang="fa-IR" dirty="0">
                <a:solidFill>
                  <a:schemeClr val="bg1"/>
                </a:solidFill>
                <a:latin typeface="Dana" panose="00000500000000000000" pitchFamily="2" charset="-78"/>
                <a:cs typeface="Dana" panose="00000500000000000000" pitchFamily="2" charset="-78"/>
              </a:rPr>
              <a:t> گفته می‌شود. البته مثل هر چیزی، بین دانشمندان کامپیوتر بر سر تعریف</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اختلاف وجود دارد و مرز خیلی مشخصی برای آن وجود ندارد.</a:t>
            </a:r>
          </a:p>
        </p:txBody>
      </p:sp>
    </p:spTree>
    <p:extLst>
      <p:ext uri="{BB962C8B-B14F-4D97-AF65-F5344CB8AC3E}">
        <p14:creationId xmlns:p14="http://schemas.microsoft.com/office/powerpoint/2010/main" val="226082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78304"/>
            <a:ext cx="5781997" cy="2305064"/>
            <a:chOff x="1927172" y="1670400"/>
            <a:chExt cx="5781997" cy="2305064"/>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695132" y="1670400"/>
              <a:ext cx="1107974"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کلاس</a:t>
              </a: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smtClean="0">
                  <a:solidFill>
                    <a:schemeClr val="bg1"/>
                  </a:solidFill>
                  <a:latin typeface="Dana" panose="00000500000000000000" pitchFamily="2" charset="-78"/>
                  <a:cs typeface="Dana" panose="00000500000000000000" pitchFamily="2" charset="-78"/>
                </a:rPr>
                <a:t>دانش‌جو</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6974396" y="2683854"/>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استراکت</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a:solidFill>
                    <a:schemeClr val="bg1"/>
                  </a:solidFill>
                </a:rPr>
                <a:t>7</a:t>
              </a: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622997" y="1682843"/>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سوپر کلاس</a:t>
              </a: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قوانین استراکت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a:solidFill>
                    <a:schemeClr val="bg1"/>
                  </a:solidFill>
                </a:rPr>
                <a:t>15</a:t>
              </a: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313215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در مقدمه گفته شد، ما گاهی اوقات به موجودیت‌های جدیدی غیر از </a:t>
            </a:r>
            <a:r>
              <a:rPr lang="en-US" sz="1600" b="0" i="0" u="none" strike="noStrike" dirty="0">
                <a:solidFill>
                  <a:schemeClr val="bg1"/>
                </a:solidFill>
                <a:effectLst/>
                <a:latin typeface="Dana" panose="00000500000000000000" pitchFamily="2" charset="-78"/>
                <a:cs typeface="Dana" panose="00000500000000000000" pitchFamily="2" charset="-78"/>
              </a:rPr>
              <a:t>int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float</a:t>
            </a:r>
            <a:r>
              <a:rPr lang="fa-IR" sz="1600" b="0" i="0" u="none" strike="noStrike" dirty="0">
                <a:solidFill>
                  <a:schemeClr val="bg1"/>
                </a:solidFill>
                <a:effectLst/>
                <a:latin typeface="Dana" panose="00000500000000000000" pitchFamily="2" charset="-78"/>
                <a:cs typeface="Dana" panose="00000500000000000000" pitchFamily="2" charset="-78"/>
              </a:rPr>
              <a:t> و ... نیاز 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2" name="Google Shape;4800;p45"/>
          <p:cNvGrpSpPr/>
          <p:nvPr/>
        </p:nvGrpSpPr>
        <p:grpSpPr>
          <a:xfrm>
            <a:off x="8469868" y="117159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69022" y="229660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دانش‌جو</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4479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6763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590401"/>
            <a:ext cx="7736244" cy="38919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درک بهتر این موضوع، تنها راه، دیدن کاربرد استراکت‌ها در هنگام استفاده از آن‌هاست. در ادامه سوالی را که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برای این کارگاه آماده کرده‌اند را می‌بینید. در حقیقت کارگاه امروز یک سوال بیش‌تر </a:t>
            </a:r>
            <a:r>
              <a:rPr lang="fa-IR" sz="1600" dirty="0" smtClean="0">
                <a:solidFill>
                  <a:schemeClr val="bg1"/>
                </a:solidFill>
                <a:latin typeface="Dana" panose="00000500000000000000" pitchFamily="2" charset="-78"/>
                <a:cs typeface="Dana" panose="00000500000000000000" pitchFamily="2" charset="-78"/>
              </a:rPr>
              <a:t>ندارد، </a:t>
            </a:r>
            <a:r>
              <a:rPr lang="fa-IR" sz="1600" dirty="0">
                <a:solidFill>
                  <a:schemeClr val="bg1"/>
                </a:solidFill>
                <a:latin typeface="Dana" panose="00000500000000000000" pitchFamily="2" charset="-78"/>
                <a:cs typeface="Dana" panose="00000500000000000000" pitchFamily="2" charset="-78"/>
              </a:rPr>
              <a:t>اما برای تکمیل آن باید گام به گام پیش بروید، چون هر بخش به اطلاعات بخش قبلی خود احتیاج دارد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ادامه‌ی صحبت‌ها را از زبان خود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بشنوید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من ازتون می‌پرسم که اگه بخوایم به اجزای یک دانشگاه نگاه شی‌گرایی داشته باشیم، شما چه شی یا </a:t>
            </a:r>
            <a:r>
              <a:rPr lang="en-US" sz="1600" dirty="0">
                <a:solidFill>
                  <a:schemeClr val="bg1"/>
                </a:solidFill>
                <a:latin typeface="Dana" panose="00000500000000000000" pitchFamily="2" charset="-78"/>
                <a:cs typeface="Dana" panose="00000500000000000000" pitchFamily="2" charset="-78"/>
              </a:rPr>
              <a:t>object</a:t>
            </a:r>
            <a:r>
              <a:rPr lang="fa-IR" sz="1600" dirty="0">
                <a:solidFill>
                  <a:schemeClr val="bg1"/>
                </a:solidFill>
                <a:latin typeface="Dana" panose="00000500000000000000" pitchFamily="2" charset="-78"/>
                <a:cs typeface="Dana" panose="00000500000000000000" pitchFamily="2" charset="-78"/>
              </a:rPr>
              <a:t>هایی رو می‌تونین براش نام ببرین؟ ویژگی‌های هر کدوم چیا می‌تونه باشه؟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2" name="Google Shape;4800;p45"/>
          <p:cNvGrpSpPr/>
          <p:nvPr/>
        </p:nvGrpSpPr>
        <p:grpSpPr>
          <a:xfrm>
            <a:off x="8435108" y="590401"/>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28806" y="2722907"/>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26872" y="3836602"/>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68801"/>
            <a:ext cx="7770159" cy="3913538"/>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خب پس بیاین </a:t>
            </a:r>
            <a:r>
              <a:rPr lang="fa-IR" sz="1600" dirty="0">
                <a:solidFill>
                  <a:schemeClr val="bg1"/>
                </a:solidFill>
                <a:latin typeface="Dana" panose="00000500000000000000" pitchFamily="2" charset="-78"/>
                <a:cs typeface="Dana" panose="00000500000000000000" pitchFamily="2" charset="-78"/>
              </a:rPr>
              <a:t>به کمک استراکت نقش دانش‌جو رو با ویژگی‌های شماره </a:t>
            </a:r>
            <a:r>
              <a:rPr lang="fa-IR" sz="1600" dirty="0" smtClean="0">
                <a:solidFill>
                  <a:schemeClr val="bg1"/>
                </a:solidFill>
                <a:latin typeface="Dana" panose="00000500000000000000" pitchFamily="2" charset="-78"/>
                <a:cs typeface="Dana" panose="00000500000000000000" pitchFamily="2" charset="-78"/>
              </a:rPr>
              <a:t>دانش‌جویی</a:t>
            </a:r>
            <a:r>
              <a:rPr lang="fa-IR" sz="1600" dirty="0">
                <a:solidFill>
                  <a:schemeClr val="bg1"/>
                </a:solidFill>
                <a:latin typeface="Dana" panose="00000500000000000000" pitchFamily="2" charset="-78"/>
                <a:cs typeface="Dana" panose="00000500000000000000" pitchFamily="2" charset="-78"/>
              </a:rPr>
              <a:t>، نام، سن و آدرس پیاده‌سازی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وقتی که کار تعریف موجودیت دانش‌جو تموم شد، برنامه‌تون رو با این هدف تکمیل کنین که اطلاعات </a:t>
            </a:r>
            <a:r>
              <a:rPr lang="en-US" sz="1600" dirty="0">
                <a:solidFill>
                  <a:schemeClr val="bg1"/>
                </a:solidFill>
                <a:latin typeface="Dana" panose="00000500000000000000" pitchFamily="2" charset="-78"/>
                <a:cs typeface="Dana" panose="00000500000000000000" pitchFamily="2" charset="-78"/>
              </a:rPr>
              <a:t>15</a:t>
            </a:r>
            <a:r>
              <a:rPr lang="fa-IR" sz="1600" dirty="0">
                <a:solidFill>
                  <a:schemeClr val="bg1"/>
                </a:solidFill>
                <a:latin typeface="Dana" panose="00000500000000000000" pitchFamily="2" charset="-78"/>
                <a:cs typeface="Dana" panose="00000500000000000000" pitchFamily="2" charset="-78"/>
              </a:rPr>
              <a:t> دانش‌جو گرفته بشه و به شکل مناسبی (به هر ترتیب و با </a:t>
            </a:r>
            <a:r>
              <a:rPr lang="fa-IR" sz="1600" dirty="0" smtClean="0">
                <a:solidFill>
                  <a:schemeClr val="bg1"/>
                </a:solidFill>
                <a:latin typeface="Dana" panose="00000500000000000000" pitchFamily="2" charset="-78"/>
                <a:cs typeface="Dana" panose="00000500000000000000" pitchFamily="2" charset="-78"/>
              </a:rPr>
              <a:t>هر </a:t>
            </a:r>
            <a:r>
              <a:rPr lang="fa-IR" sz="1600" dirty="0">
                <a:solidFill>
                  <a:schemeClr val="bg1"/>
                </a:solidFill>
                <a:latin typeface="Dana" panose="00000500000000000000" pitchFamily="2" charset="-78"/>
                <a:cs typeface="Dana" panose="00000500000000000000" pitchFamily="2" charset="-78"/>
              </a:rPr>
              <a:t>توضیح اضافه‌ای که دوست دارین) چاپ بشه.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9022" y="1441307"/>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255500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در بخش قبل، چند متغیر از تایپ‌های مختلف مثل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رو در کنار هم قرار دادیم تا به یه موجودیت جدید برسیم. همین کار رو میشه با خود موجودیت‌ها هم انجام داد؛ یعنی هر شی می‌تونه از چند شی مختلف تشکیل شده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 </a:t>
            </a:r>
            <a:r>
              <a:rPr lang="fa-IR" sz="1600" dirty="0" smtClean="0">
                <a:solidFill>
                  <a:schemeClr val="bg1"/>
                </a:solidFill>
                <a:latin typeface="Dana" panose="00000500000000000000" pitchFamily="2" charset="-78"/>
                <a:cs typeface="Dana" panose="00000500000000000000" pitchFamily="2" charset="-78"/>
              </a:rPr>
              <a:t>می‌تونه </a:t>
            </a:r>
            <a:r>
              <a:rPr lang="fa-IR" sz="1600" dirty="0">
                <a:solidFill>
                  <a:schemeClr val="bg1"/>
                </a:solidFill>
                <a:latin typeface="Dana" panose="00000500000000000000" pitchFamily="2" charset="-78"/>
                <a:cs typeface="Dana" panose="00000500000000000000" pitchFamily="2" charset="-78"/>
              </a:rPr>
              <a:t>این باشه که فیلد نمره برای </a:t>
            </a:r>
            <a:r>
              <a:rPr lang="fa-IR" sz="1600" dirty="0" smtClean="0">
                <a:solidFill>
                  <a:schemeClr val="bg1"/>
                </a:solidFill>
                <a:latin typeface="Dana" panose="00000500000000000000" pitchFamily="2" charset="-78"/>
                <a:cs typeface="Dana" panose="00000500000000000000" pitchFamily="2" charset="-78"/>
              </a:rPr>
              <a:t>دانش‌جوها </a:t>
            </a:r>
            <a:r>
              <a:rPr lang="fa-IR" sz="1600" dirty="0">
                <a:solidFill>
                  <a:schemeClr val="bg1"/>
                </a:solidFill>
                <a:latin typeface="Dana" panose="00000500000000000000" pitchFamily="2" charset="-78"/>
                <a:cs typeface="Dana" panose="00000500000000000000" pitchFamily="2" charset="-78"/>
              </a:rPr>
              <a:t>تعریف بشه؛ یعنی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دانش‌جو تغییر کنه و این بخش بهش اضافه بشه اما این راه به همین سادگی نیست. چون </a:t>
            </a:r>
            <a:r>
              <a:rPr lang="fa-IR" sz="1600" dirty="0" smtClean="0">
                <a:solidFill>
                  <a:schemeClr val="bg1"/>
                </a:solidFill>
                <a:latin typeface="Dana" panose="00000500000000000000" pitchFamily="2" charset="-78"/>
                <a:cs typeface="Dana" panose="00000500000000000000" pitchFamily="2" charset="-78"/>
              </a:rPr>
              <a:t>دانش‌جو </a:t>
            </a:r>
            <a:r>
              <a:rPr lang="fa-IR" sz="1600" dirty="0">
                <a:solidFill>
                  <a:schemeClr val="bg1"/>
                </a:solidFill>
                <a:latin typeface="Dana" panose="00000500000000000000" pitchFamily="2" charset="-78"/>
                <a:cs typeface="Dana" panose="00000500000000000000" pitchFamily="2" charset="-78"/>
              </a:rPr>
              <a:t>در یه زمان فقط یه نمره که نداره. باید </a:t>
            </a:r>
            <a:r>
              <a:rPr lang="fa-IR" sz="1600" dirty="0" smtClean="0">
                <a:solidFill>
                  <a:schemeClr val="bg1"/>
                </a:solidFill>
                <a:latin typeface="Dana" panose="00000500000000000000" pitchFamily="2" charset="-78"/>
                <a:cs typeface="Dana" panose="00000500000000000000" pitchFamily="2" charset="-78"/>
              </a:rPr>
              <a:t>آرایه‌ای از </a:t>
            </a:r>
            <a:r>
              <a:rPr lang="fa-IR" sz="1600" dirty="0">
                <a:solidFill>
                  <a:schemeClr val="bg1"/>
                </a:solidFill>
                <a:latin typeface="Dana" panose="00000500000000000000" pitchFamily="2" charset="-78"/>
                <a:cs typeface="Dana" panose="00000500000000000000" pitchFamily="2" charset="-78"/>
              </a:rPr>
              <a:t>درسا بهش بدیم و هر درس نمره‌ی خودشو داشته باشه.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708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060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299122"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6800"/>
            <a:ext cx="7770159" cy="414000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هم اینه که فیلد آرایه‌ای از نمره‌ی هر دانش‌جو تو خود کلاس تعریف بشه. راه‌های دیگه‌ای هم می‌تونه باشه که الان به ذهن من نرسیده </a:t>
            </a:r>
            <a:r>
              <a:rPr lang="fa-IR"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r>
              <a:rPr lang="en-US"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در نهایت، لازمه که یکی از این راه‌ها رو انتخاب کنیم که اطلاعات ما رو مرتب و منظم کنار هم بچینه تا تو بخش‌های بعدی راحت بتونیم از اطلاعاتمون استفاده کنیم</a:t>
            </a:r>
            <a:r>
              <a:rPr lang="fa-IR"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r>
              <a:rPr lang="en-US"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بعد </a:t>
            </a:r>
            <a:r>
              <a:rPr lang="fa-IR" sz="1600" dirty="0" smtClean="0">
                <a:solidFill>
                  <a:schemeClr val="bg1"/>
                </a:solidFill>
                <a:latin typeface="Dana" panose="00000500000000000000" pitchFamily="2" charset="-78"/>
                <a:cs typeface="Dana" panose="00000500000000000000" pitchFamily="2" charset="-78"/>
              </a:rPr>
              <a:t>از این </a:t>
            </a:r>
            <a:r>
              <a:rPr lang="fa-IR" sz="1600" dirty="0">
                <a:solidFill>
                  <a:schemeClr val="bg1"/>
                </a:solidFill>
                <a:latin typeface="Dana" panose="00000500000000000000" pitchFamily="2" charset="-78"/>
                <a:cs typeface="Dana" panose="00000500000000000000" pitchFamily="2" charset="-78"/>
              </a:rPr>
              <a:t>بخش، یه جورایی به عنوان استراحت بریم یه تیکه زیر ذره‌بین ببینیم و بعد دوباره برگردیم روی کدمون تا قابلیت‌های کلاسمون رو بیش‌تر و باحال‌تر بکنیم.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69022" y="414070"/>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504659"/>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69022" y="2571919"/>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 name="Google Shape;4779;p45"/>
          <p:cNvGrpSpPr/>
          <p:nvPr/>
        </p:nvGrpSpPr>
        <p:grpSpPr>
          <a:xfrm>
            <a:off x="8469469" y="4041147"/>
            <a:ext cx="319924" cy="397322"/>
            <a:chOff x="3938800" y="4399275"/>
            <a:chExt cx="359700" cy="481825"/>
          </a:xfrm>
        </p:grpSpPr>
        <p:sp>
          <p:nvSpPr>
            <p:cNvPr id="5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07171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3679200" y="1184494"/>
            <a:ext cx="4709219" cy="35741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قطعه کد رو به رو را اجرا کنید و در مورد خروجی آن بحث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526301" y="321293"/>
            <a:ext cx="53359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قوانین استراکت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3" name="Title 1">
            <a:extLst>
              <a:ext uri="{FF2B5EF4-FFF2-40B4-BE49-F238E27FC236}">
                <a16:creationId xmlns:a16="http://schemas.microsoft.com/office/drawing/2014/main" id="{831C7F98-9E4D-4B76-B2B0-21AB200B1991}"/>
              </a:ext>
            </a:extLst>
          </p:cNvPr>
          <p:cNvSpPr txBox="1">
            <a:spLocks/>
          </p:cNvSpPr>
          <p:nvPr/>
        </p:nvSpPr>
        <p:spPr>
          <a:xfrm>
            <a:off x="3989785" y="1640104"/>
            <a:ext cx="4398635" cy="29720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 اجرای این قطعه کد طبیعتا باید این خروجی را بگیرید: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20</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12</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9</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دلیل گرفتن این خروجی‌ها چیست؟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می‌دانیم سایز </a:t>
            </a:r>
            <a:r>
              <a:rPr lang="en-US" sz="1400" dirty="0">
                <a:solidFill>
                  <a:schemeClr val="bg1"/>
                </a:solidFill>
                <a:latin typeface="Dana" panose="00000500000000000000" pitchFamily="2" charset="-78"/>
                <a:cs typeface="Dana" panose="00000500000000000000" pitchFamily="2" charset="-78"/>
              </a:rPr>
              <a:t>int = 4 </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char = 1 </a:t>
            </a:r>
            <a:r>
              <a:rPr lang="fa-IR" sz="1400" dirty="0">
                <a:solidFill>
                  <a:schemeClr val="bg1"/>
                </a:solidFill>
                <a:latin typeface="Dana" panose="00000500000000000000" pitchFamily="2" charset="-78"/>
                <a:cs typeface="Dana" panose="00000500000000000000" pitchFamily="2" charset="-78"/>
              </a:rPr>
              <a:t> است اما هنگامی که آن‌ها را در یک استراکت ذخیره می‌کنیم، باید با فرمت و شکل خاصی قرار بگیرند و از قوانین خاصی تبعیت کنند.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آیا می‌دانید این قوانین چه هستند؟ </a:t>
            </a:r>
          </a:p>
        </p:txBody>
      </p:sp>
      <p:grpSp>
        <p:nvGrpSpPr>
          <p:cNvPr id="10" name="Google Shape;6867;p49"/>
          <p:cNvGrpSpPr/>
          <p:nvPr/>
        </p:nvGrpSpPr>
        <p:grpSpPr>
          <a:xfrm>
            <a:off x="7814333" y="404496"/>
            <a:ext cx="521124" cy="541479"/>
            <a:chOff x="-37385100" y="3949908"/>
            <a:chExt cx="321350" cy="318225"/>
          </a:xfrm>
        </p:grpSpPr>
        <p:sp>
          <p:nvSpPr>
            <p:cNvPr id="11"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365;p50">
            <a:extLst>
              <a:ext uri="{FF2B5EF4-FFF2-40B4-BE49-F238E27FC236}">
                <a16:creationId xmlns:a16="http://schemas.microsoft.com/office/drawing/2014/main" id="{FD2004FA-C1DE-4F1F-9A0F-C775CD2B95AD}"/>
              </a:ext>
            </a:extLst>
          </p:cNvPr>
          <p:cNvGrpSpPr/>
          <p:nvPr/>
        </p:nvGrpSpPr>
        <p:grpSpPr>
          <a:xfrm>
            <a:off x="8388419" y="1208476"/>
            <a:ext cx="334919" cy="333429"/>
            <a:chOff x="-30735200" y="3552550"/>
            <a:chExt cx="292225" cy="290925"/>
          </a:xfrm>
        </p:grpSpPr>
        <p:sp>
          <p:nvSpPr>
            <p:cNvPr id="21"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127086"/>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7365;p50">
            <a:extLst>
              <a:ext uri="{FF2B5EF4-FFF2-40B4-BE49-F238E27FC236}">
                <a16:creationId xmlns:a16="http://schemas.microsoft.com/office/drawing/2014/main" id="{FD2004FA-C1DE-4F1F-9A0F-C775CD2B95AD}"/>
              </a:ext>
            </a:extLst>
          </p:cNvPr>
          <p:cNvGrpSpPr/>
          <p:nvPr/>
        </p:nvGrpSpPr>
        <p:grpSpPr>
          <a:xfrm>
            <a:off x="8404234" y="4445484"/>
            <a:ext cx="334919" cy="333429"/>
            <a:chOff x="-30735200" y="3552550"/>
            <a:chExt cx="292225" cy="290925"/>
          </a:xfrm>
        </p:grpSpPr>
        <p:sp>
          <p:nvSpPr>
            <p:cNvPr id="34"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93081" y="264539"/>
            <a:ext cx="3865319" cy="4708981"/>
          </a:xfrm>
          <a:prstGeom prst="rect">
            <a:avLst/>
          </a:prstGeom>
        </p:spPr>
        <p:txBody>
          <a:bodyPr wrap="square">
            <a:spAutoFit/>
          </a:bodyPr>
          <a:lstStyle/>
          <a:p>
            <a:r>
              <a:rPr lang="en-US" sz="1200" dirty="0">
                <a:solidFill>
                  <a:srgbClr val="0070C0"/>
                </a:solidFill>
                <a:latin typeface="Consolas" panose="020B0609020204030204" pitchFamily="49" charset="0"/>
              </a:rPr>
              <a:t>#include </a:t>
            </a:r>
            <a:r>
              <a:rPr lang="en-US" sz="1200" dirty="0">
                <a:solidFill>
                  <a:srgbClr val="22AA44"/>
                </a:solidFill>
                <a:latin typeface="Consolas" panose="020B0609020204030204" pitchFamily="49" charset="0"/>
              </a:rPr>
              <a:t>&lt;</a:t>
            </a:r>
            <a:r>
              <a:rPr lang="en-US" sz="1200" dirty="0" err="1">
                <a:solidFill>
                  <a:srgbClr val="22AA44"/>
                </a:solidFill>
                <a:latin typeface="Consolas" panose="020B0609020204030204" pitchFamily="49" charset="0"/>
              </a:rPr>
              <a:t>stdio.h</a:t>
            </a:r>
            <a:r>
              <a:rPr lang="en-US" sz="1200" dirty="0">
                <a:solidFill>
                  <a:srgbClr val="22AA44"/>
                </a:solidFill>
                <a:latin typeface="Consolas" panose="020B0609020204030204" pitchFamily="49" charset="0"/>
              </a:rPr>
              <a:t>&gt;</a:t>
            </a:r>
            <a:endParaRPr lang="en-US" sz="1200" dirty="0">
              <a:solidFill>
                <a:srgbClr val="BBBBBB"/>
              </a:solidFill>
              <a:latin typeface="Consolas" panose="020B0609020204030204" pitchFamily="49" charset="0"/>
            </a:endParaRP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f2;</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12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__attribute__</a:t>
            </a:r>
            <a:r>
              <a:rPr lang="en-US" sz="1200" dirty="0">
                <a:solidFill>
                  <a:srgbClr val="BBBBBB"/>
                </a:solidFill>
                <a:latin typeface="Consolas" panose="020B0609020204030204" pitchFamily="49" charset="0"/>
              </a:rPr>
              <a:t>((packed));</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a:solidFill>
                  <a:srgbClr val="9966B8"/>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main</a:t>
            </a:r>
            <a:r>
              <a:rPr lang="en-US" sz="1200" dirty="0">
                <a:solidFill>
                  <a:srgbClr val="BBBBBB"/>
                </a:solidFill>
                <a:latin typeface="Consolas" panose="020B0609020204030204" pitchFamily="49" charset="0"/>
              </a:rPr>
              <a:t> () {</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a:t>
            </a:r>
          </a:p>
          <a:p>
            <a:r>
              <a:rPr lang="en-US" sz="12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2308878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5428</TotalTime>
  <Words>870</Words>
  <Application>Microsoft Office PowerPoint</Application>
  <PresentationFormat>On-screen Show (16:9)</PresentationFormat>
  <Paragraphs>106</Paragraphs>
  <Slides>18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همان‌طور که در مقدمه گفته شد، ما گاهی اوقات به موجودیت‌های جدیدی غیر از int و float و ... نیاز داریم.              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vt:lpstr>
      <vt:lpstr>برای درک بهتر این موضوع، تنها راه، دیدن کاربرد استراکت‌ها در هنگام استفاده از آن‌هاست. در ادامه سوالی را که کُدخدا و Botfather برای این کارگاه آماده کرده‌اند را می‌بینید. در حقیقت کارگاه امروز یک سوال بیش‌تر ندارد، اما برای تکمیل آن باید گام به گام پیش بروید، چون هر بخش به اطلاعات بخش قبلی خود احتیاج دارد.         ادامه‌ی صحبت‌ها را از زبان خود کُدخدا و Botfather بشنوید...         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        برای شروع من ازتون می‌پرسم که اگه بخوایم به اجزای یک دانشگاه نگاه شی‌گرایی داشته باشیم، شما چه شی یا objectهایی رو می‌تونین براش نام ببرین؟ ویژگی‌های هر کدوم چیا می‌تونه باشه؟</vt:lpstr>
      <vt:lpstr>خب پس بیاین به کمک استراکت نقش دانش‌جو رو با ویژگی‌های شماره دانش‌جویی، نام، سن و آدرس پیاده‌سازی کنیم.             وقتی که کار تعریف موجودیت دانش‌جو تموم شد، برنامه‌تون رو با این هدف تکمیل کنین که اطلاعات 15 دانش‌جو گرفته بشه و به شکل مناسبی (به هر ترتیب و با هر توضیح اضافه‌ای که دوست دارین) چاپ بشه.</vt:lpstr>
      <vt:lpstr>ما در بخش قبل، چند متغیر از تایپ‌های مختلف مثل int و String رو در کنار هم قرار دادیم تا به یه موجودیت جدید برسیم. همین کار رو میشه با خود موجودیت‌ها هم انجام داد؛ یعنی هر شی می‌تونه از چند شی مختلف تشکیل شده باشه.            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             یه راه می‌تونه این باشه که فیلد نمره برای دانش‌جوها تعریف بشه؛ یعنی struct دانش‌جو تغییر کنه و این بخش بهش اضافه بشه اما این راه به همین سادگی نیست. چون دانش‌جو در یه زمان فقط یه نمره که نداره. باید آرایه‌ای از درسا بهش بدیم و هر درس نمره‌ی خودشو داشته باشه. </vt:lpstr>
      <vt:lpstr>یه راه هم اینه که فیلد آرایه‌ای از نمره‌ی هر دانش‌جو تو خود کلاس تعریف بشه. راه‌های دیگه‌ای هم می‌تونه باشه که الان به ذهن من نرسیده :)            در نهایت، لازمه که یکی از این راه‌ها رو انتخاب کنیم که اطلاعات ما رو مرتب و منظم کنار هم بچینه تا تو بخش‌های بعدی راحت بتونیم از اطلاعاتمون استفاده کنیم.          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            بعد از این بخش، یه جورایی به عنوان استراحت بریم یه تیکه زیر ذره‌بین ببینیم و بعد دوباره برگردیم روی کدمون تا قابلیت‌های کلاسمون رو بیش‌تر و باحال‌تر بکنیم.</vt:lpstr>
      <vt:lpstr>قطعه کد رو به رو را اجرا کنید و در مورد خروجی آن بحث کنید.</vt:lpstr>
      <vt:lpstr>هر عضوی که قرار است ذخیره شود، باید در خانه‌ای قرار بگیرد که شماره‌اش بر طولش بخش پذیر باشد. یعنی شما اگر استراکت زیر را داشته‌باشید:           سایز آن برابر ۸ می‌شود. چرا؟            ما می‌دانیم سایزchar ، ۱ و سایز int  هم ۴ است. پس باید منطقا جمع آن‌ها ۵ شود. اما طبق قانون اول، ما int  را باید در خانه‌ای که به سایز خودش (که در این‌جا یعنی ۴) بخش‌پذیر باشد قرار دهیم. پس ۳ تا خانه قبل از int  و بعد از char  اضافه در نظر گرفته می‌شود تا char در خانه‌ی ۰ وint  هم در خانه‌ی ۴ قرار داده شود. </vt:lpstr>
      <vt:lpstr>یعنی در واقع در زمان تخصیص آدرس، چنین چیزی داریم:             تبصره: برایchar  و char[]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char[] نیست و در هر شماره آدرسی ذخیره می‌شود.</vt:lpstr>
      <vt:lpstr>سایز کلی استراکت باید بر سایز بزرگ‌ترین عضوش بخش پذیر باشد. یعنی شما اگر یک بخشlong  در استراکت خود دارید پس سایز استراکت هم باید بر ۸ بخش پذیر شود (چون سایز long، ۸ است).              در همان مثال اول بهs2  نگاه کنید. طبق قانون اول باید طولش ۹ باشد، چراکهint  که در خانه‌ی صفر شروع شده و بعد آن همchar  آمده که هر جایی می‌تواند قرار بگیرد؛ اما طبق قانون دوم چون بزرگ‌ترین عنصر در این استراکتint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vt:lpstr>
      <vt:lpstr>برای این‌که این دو قانون را بهتر متوجه شوید، به این مثال‌ هم توجه کنید: (سعی کنید قبل از خواندن خروجی، خودتان آن را حدس بزنید)               حدس شما چیست؟              این‌جا در ابتداint  آمده که سایزش ۴ است. بعدlong  داریم؛ چون سایز long ۸ است باید حتما جایی قرار بگیرد که به ۸ بخش‌پذیر باشد. پس بعد ازint  و قبل ازlong ، ۴ بایت خالی قرار می‌دهیم. حالا یکchar  داریم که برای آن محدودیت خاصی وجود ندارد و سر جای خودش قرار می‌گیرد. یعنی تا اینجا داریم:</vt:lpstr>
      <vt:lpstr>ولی طبق قانون دوم باید سایزش بر سایز بزرگ‌ترین عضو بخش‌پذیر باشد. در نتیجه ۷ بایت خالی دیگر قرار می‌دهیم تا سایزمان برابر ۲۴ شود و بر ۸ که سایز long  است بخش‌پذیر شود. پس جواب نهایی می‌شود ۲۴.            خب حالا فهمیدیم سایز استراکت تویgcc  چه‌طور حساب می‌شود.         اما __attribute__((packed)) چه کاری انجام می‌دهد؟         این بخش کمک می‌کند تا بی‌هدف فضای اضافه اشغال نکنیم و بایت‌های خالی قرار ندهیم. در اصل با چنین جمله‌ای جلو می‌آید "من قانون نمی‌شناسم! هرکسی به اندازه‌ی سایز خودش جا می‌گیره" بنابراین در نهایت خود سایزها با هم جمع می‌شوند. همون‌طور که دیدید در مثال اول s2 و s3 کاملا شبیه هستند و تفاوتشان فقط در __attribute__((packed)) است.  همین موضوع باعث شده سایزs2  برابر ۱۲ (طبق قوانین) و سایزs3  برابر ۹ (دقیقا مجموع سایز اعضایش) بشود.</vt:lpstr>
      <vt:lpstr>سلام دوباره! 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در نظر گرفتیم.            خب حالا بریم ادامه‌ی کلاسی که داشتیم... تو این قسمت می‌خوایم دفتر کلاس استاد که شامل اسم و شماره دانش‌جویی دانش‌جوها هست رو به کمک linked list و struct پیاده‌سازی کنیم.  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vt:lpstr>
      <vt:lpstr>برای این کلاسمون یه لینکدلیست یک‌طرفه می‌خوایم که قابلیت‌‌های زیر رو داشته باشه:     الف: قابلیت اضافه کردن یک دانش‌جو در صورتی که اطلاعاتش در لیست وجود نداره (یعنی هم یه تابع برای insert کردن لازم داریم و هم یه تابع برای جست‌وجو که بفهمیم آیا دانش‌جو توی لیست بوده یا نه)           ب: قابلیت حذف کردن دانش‌جو از 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اشاره‌گر۱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vt:lpstr>
      <vt:lpstr>پ (امتیازی): 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             کدتون که تموم شد یادتون باشه نگهش دارین که باز تو کارگاه بعدی با همین کار داریم :دی تا کارگاه بعد خدانگه‌دار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استراکت</dc:title>
  <dc:creator>Bahar Kaviani;Korosh Rouhi;Ali Nazari</dc:creator>
  <cp:lastModifiedBy>Bahar Kaviani</cp:lastModifiedBy>
  <cp:revision>358</cp:revision>
  <dcterms:modified xsi:type="dcterms:W3CDTF">2021-11-14T12:37:57Z</dcterms:modified>
</cp:coreProperties>
</file>