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0"/>
  </p:notesMasterIdLst>
  <p:handoutMasterIdLst>
    <p:handoutMasterId r:id="rId31"/>
  </p:handoutMasterIdLst>
  <p:sldIdLst>
    <p:sldId id="294" r:id="rId2"/>
    <p:sldId id="295" r:id="rId3"/>
    <p:sldId id="325" r:id="rId4"/>
    <p:sldId id="302" r:id="rId5"/>
    <p:sldId id="338" r:id="rId6"/>
    <p:sldId id="341" r:id="rId7"/>
    <p:sldId id="342" r:id="rId8"/>
    <p:sldId id="303" r:id="rId9"/>
    <p:sldId id="335" r:id="rId10"/>
    <p:sldId id="311" r:id="rId11"/>
    <p:sldId id="324" r:id="rId12"/>
    <p:sldId id="339" r:id="rId13"/>
    <p:sldId id="340" r:id="rId14"/>
    <p:sldId id="327" r:id="rId15"/>
    <p:sldId id="328" r:id="rId16"/>
    <p:sldId id="329" r:id="rId17"/>
    <p:sldId id="337" r:id="rId18"/>
    <p:sldId id="312" r:id="rId19"/>
    <p:sldId id="331" r:id="rId20"/>
    <p:sldId id="314" r:id="rId21"/>
    <p:sldId id="318" r:id="rId22"/>
    <p:sldId id="319" r:id="rId23"/>
    <p:sldId id="320" r:id="rId24"/>
    <p:sldId id="321" r:id="rId25"/>
    <p:sldId id="332" r:id="rId26"/>
    <p:sldId id="333" r:id="rId27"/>
    <p:sldId id="334" r:id="rId28"/>
    <p:sldId id="326" r:id="rId29"/>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Roboto Light" panose="020B0604020202020204" charset="0"/>
      <p:regular r:id="rId36"/>
      <p:bold r:id="rId37"/>
      <p:italic r:id="rId38"/>
      <p:boldItalic r:id="rId39"/>
    </p:embeddedFont>
    <p:embeddedFont>
      <p:font typeface="Lalezar" panose="00000500000000000000" pitchFamily="2" charset="-78"/>
      <p:regular r:id="rId40"/>
    </p:embeddedFont>
    <p:embeddedFont>
      <p:font typeface="Roboto Thin" panose="020B0604020202020204" charset="0"/>
      <p:regular r:id="rId41"/>
      <p:bold r:id="rId42"/>
      <p:italic r:id="rId43"/>
      <p:boldItalic r:id="rId44"/>
    </p:embeddedFont>
    <p:embeddedFont>
      <p:font typeface="Bree Serif" panose="020B0604020202020204" charset="0"/>
      <p:regular r:id="rId45"/>
    </p:embeddedFont>
    <p:embeddedFont>
      <p:font typeface="Dana" panose="020B0604020202020204" charset="-78"/>
      <p:regular r:id="rId46"/>
      <p:bold r:id="rId47"/>
      <p:italic r:id="rId48"/>
      <p:boldItalic r:id="rId49"/>
    </p:embeddedFont>
    <p:embeddedFont>
      <p:font typeface="Didact Gothic" panose="020B0604020202020204" charset="0"/>
      <p:regular r:id="rId50"/>
    </p:embeddedFont>
    <p:embeddedFont>
      <p:font typeface="Roboto Black" panose="020B0604020202020204" charset="0"/>
      <p:bold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8"/>
            <p14:sldId id="341"/>
            <p14:sldId id="342"/>
            <p14:sldId id="303"/>
            <p14:sldId id="335"/>
            <p14:sldId id="311"/>
            <p14:sldId id="324"/>
            <p14:sldId id="339"/>
            <p14:sldId id="340"/>
            <p14:sldId id="327"/>
            <p14:sldId id="328"/>
            <p14:sldId id="329"/>
            <p14:sldId id="337"/>
            <p14:sldId id="312"/>
            <p14:sldId id="331"/>
            <p14:sldId id="314"/>
            <p14:sldId id="318"/>
            <p14:sldId id="319"/>
            <p14:sldId id="320"/>
            <p14:sldId id="321"/>
            <p14:sldId id="332"/>
            <p14:sldId id="333"/>
            <p14:sldId id="334"/>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470"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665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478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951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984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012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204980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45771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79" r:id="rId4"/>
    <p:sldLayoutId id="2147483681" r:id="rId5"/>
    <p:sldLayoutId id="2147483680"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b2n.ir/248303"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b2n.ir/20262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چهارم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1894316" y="2246637"/>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محا</a:t>
            </a:r>
            <a:r>
              <a:rPr lang="fa-IR" sz="4400" dirty="0">
                <a:solidFill>
                  <a:srgbClr val="48FFD5"/>
                </a:solidFill>
                <a:latin typeface="Lalezar" panose="00000500000000000000" pitchFamily="2" charset="-78"/>
                <a:cs typeface="Lalezar" panose="00000500000000000000" pitchFamily="2" charset="-78"/>
                <a:sym typeface="Roboto Black"/>
              </a:rPr>
              <a:t>سبات</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26127" y="1035867"/>
            <a:ext cx="7739128" cy="3721344"/>
          </a:xfrm>
        </p:spPr>
        <p:txBody>
          <a:bodyPr anchor="ctr"/>
          <a:lstStyle/>
          <a:p>
            <a:pPr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چرا اعداد رندوم مهم هستند؟ به نظر شما این اعداد چه کاربردی در دنیای کامپیوتر دارند؟</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در برنامه‌نویسی خیلی وقت‌ها ما می‌خواهیم مسائل دنیای واقعی را شبیه‌سازی کنیم که بسیاری از آن‌ها حداقل از دید ما تصادفی هستند.</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مثلا شکل ابرها یا بُر زدن دسته‌ای کارت و نحوه‌ی قرار گرفتن آن‌ها.</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بازی شطرنج. بازی ریاضی جلسه‌ی قبل را به یاد دارید؟ اگر همیشه ترتیب کارت‌ و شماره‌های بازی یکسان باشد آیا ادامه‌ی بازی معنایی دارد؟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یکی دیگر از کاربردهای خیلی مهم اعداد رندوم در آمار و احتمالات و حل و پیاده‌سازی مسائل مربوط به آن‌ است که با آن در ترم‌های آینده به طور کامل آشنا خواهید شد.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707524" y="589366"/>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 زیر ذره‌بین: </a:t>
            </a:r>
            <a:r>
              <a:rPr lang="fa-IR" sz="4000" dirty="0">
                <a:solidFill>
                  <a:schemeClr val="bg1"/>
                </a:solidFill>
                <a:latin typeface="Lalezar" panose="00000500000000000000" pitchFamily="2" charset="-78"/>
                <a:cs typeface="Lalezar" panose="00000500000000000000" pitchFamily="2" charset="-78"/>
              </a:rPr>
              <a:t>رندوم</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10</a:t>
            </a:fld>
            <a:endParaRPr lang="en-US" dirty="0"/>
          </a:p>
        </p:txBody>
      </p:sp>
      <p:grpSp>
        <p:nvGrpSpPr>
          <p:cNvPr id="14" name="Google Shape;7365;p50"/>
          <p:cNvGrpSpPr/>
          <p:nvPr/>
        </p:nvGrpSpPr>
        <p:grpSpPr>
          <a:xfrm>
            <a:off x="8365255" y="1228315"/>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800;p45"/>
          <p:cNvGrpSpPr/>
          <p:nvPr/>
        </p:nvGrpSpPr>
        <p:grpSpPr>
          <a:xfrm>
            <a:off x="8363805" y="1565640"/>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6755;p49"/>
          <p:cNvSpPr/>
          <p:nvPr/>
        </p:nvSpPr>
        <p:spPr>
          <a:xfrm>
            <a:off x="8412491" y="2339267"/>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5;p49"/>
          <p:cNvSpPr/>
          <p:nvPr/>
        </p:nvSpPr>
        <p:spPr>
          <a:xfrm>
            <a:off x="8412491" y="2690870"/>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55;p49"/>
          <p:cNvSpPr/>
          <p:nvPr/>
        </p:nvSpPr>
        <p:spPr>
          <a:xfrm>
            <a:off x="8398895" y="4061349"/>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6867;p49"/>
          <p:cNvGrpSpPr/>
          <p:nvPr/>
        </p:nvGrpSpPr>
        <p:grpSpPr>
          <a:xfrm>
            <a:off x="6180229" y="638610"/>
            <a:ext cx="498637" cy="520958"/>
            <a:chOff x="-37385100" y="3949908"/>
            <a:chExt cx="321350" cy="318225"/>
          </a:xfrm>
        </p:grpSpPr>
        <p:sp>
          <p:nvSpPr>
            <p:cNvPr id="24"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61893" y="379308"/>
            <a:ext cx="7739128" cy="4265713"/>
          </a:xfrm>
        </p:spPr>
        <p:txBody>
          <a:bodyPr anchor="ct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حال اعداد رندوم چگونه تولید می‌شوند؟ آیا واقعا کامپیوتر قدرت این‌که اعدادی </a:t>
            </a:r>
            <a:r>
              <a:rPr lang="fa-IR" sz="1800" b="0" i="0" u="none" strike="noStrike" dirty="0">
                <a:solidFill>
                  <a:schemeClr val="accent6"/>
                </a:solidFill>
                <a:effectLst/>
                <a:latin typeface="Dana" panose="00000500000000000000" pitchFamily="2" charset="-78"/>
                <a:cs typeface="Dana" panose="00000500000000000000" pitchFamily="2" charset="-78"/>
              </a:rPr>
              <a:t>کاملا تصادفی</a:t>
            </a:r>
            <a:r>
              <a:rPr lang="fa-IR" sz="1800" b="0" i="0" u="none" strike="noStrike" dirty="0">
                <a:solidFill>
                  <a:schemeClr val="bg1"/>
                </a:solidFill>
                <a:effectLst/>
                <a:latin typeface="Dana" panose="00000500000000000000" pitchFamily="2" charset="-78"/>
                <a:cs typeface="Dana" panose="00000500000000000000" pitchFamily="2" charset="-78"/>
              </a:rPr>
              <a:t> تولید کند را دارد؟</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جواب این پرسش خیر است!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اعداد تصادفی‌ای که کامپیوتر تولید می‌کند به هیچ وجه کاملا تصادفی نیستند و کامپیوتر تنها بر اساس الگوریتم‌های تولید عدد رندومی که دارای قطعیت هستند این اعداد را تولید می‌کند.</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یعنی با کمک برخی توابع ریاضی از پیش تعریف شده این اعداد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a:t>
            </a: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oogle Shape;5104;p45"/>
          <p:cNvGrpSpPr/>
          <p:nvPr/>
        </p:nvGrpSpPr>
        <p:grpSpPr>
          <a:xfrm>
            <a:off x="8500223" y="1380896"/>
            <a:ext cx="351680" cy="358133"/>
            <a:chOff x="1487200" y="4993750"/>
            <a:chExt cx="483125" cy="483125"/>
          </a:xfrm>
        </p:grpSpPr>
        <p:sp>
          <p:nvSpPr>
            <p:cNvPr id="14"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99502" y="379308"/>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11</a:t>
            </a:fld>
            <a:endParaRPr lang="en-US" dirty="0"/>
          </a:p>
        </p:txBody>
      </p:sp>
      <p:grpSp>
        <p:nvGrpSpPr>
          <p:cNvPr id="25" name="Google Shape;4800;p45"/>
          <p:cNvGrpSpPr/>
          <p:nvPr/>
        </p:nvGrpSpPr>
        <p:grpSpPr>
          <a:xfrm>
            <a:off x="8501169" y="1820678"/>
            <a:ext cx="350734" cy="357171"/>
            <a:chOff x="1492675" y="4992125"/>
            <a:chExt cx="481825" cy="481825"/>
          </a:xfrm>
        </p:grpSpPr>
        <p:sp>
          <p:nvSpPr>
            <p:cNvPr id="2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800;p45"/>
          <p:cNvGrpSpPr/>
          <p:nvPr/>
        </p:nvGrpSpPr>
        <p:grpSpPr>
          <a:xfrm>
            <a:off x="8501169" y="3054568"/>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4261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1" y="1486217"/>
            <a:ext cx="6462678" cy="3303498"/>
          </a:xfrm>
        </p:spPr>
        <p:txBody>
          <a:bodyPr/>
          <a:lstStyle/>
          <a:p>
            <a:pPr marL="177800" indent="0" algn="r" rtl="1">
              <a:buNone/>
            </a:pPr>
            <a:r>
              <a:rPr lang="fa-IR" sz="1600" dirty="0">
                <a:latin typeface="Dana" panose="020B0604020202020204" charset="-78"/>
                <a:cs typeface="Dana" panose="020B0604020202020204" charset="-78"/>
              </a:rPr>
              <a:t>در ساخت کامپیوترهای امروزی، سعی شده تا هیچ نویزی از بیرون کامپیوتر، اعداد ۰  و ۱ درون کامپیوتر را تغییر ندهد، پس در حالت ایده‌آل، هیچ عددی که توسط یک کامپیوتر تولید شده دچار عدم قطعیت نمی‌شود (یعنی مثلا جای برخی ۰ و ۱ ها عوض نمی‌شوند</a:t>
            </a:r>
            <a:r>
              <a:rPr lang="fa-IR" sz="1600" dirty="0" smtClean="0">
                <a:latin typeface="Dana" panose="020B0604020202020204" charset="-78"/>
                <a:cs typeface="Dana" panose="020B0604020202020204" charset="-78"/>
              </a:rPr>
              <a:t>).</a:t>
            </a:r>
          </a:p>
          <a:p>
            <a:pPr marL="177800" indent="0" algn="r" rtl="1">
              <a:buNone/>
            </a:pPr>
            <a:endParaRPr lang="fa-IR" sz="1600" dirty="0">
              <a:latin typeface="Dana" panose="020B0604020202020204" charset="-78"/>
              <a:cs typeface="Dana" panose="020B0604020202020204" charset="-78"/>
            </a:endParaRPr>
          </a:p>
          <a:p>
            <a:pPr marL="177800" indent="0" algn="r" rtl="1">
              <a:buNone/>
            </a:pPr>
            <a:r>
              <a:rPr lang="fa-IR" sz="1600" dirty="0">
                <a:latin typeface="Dana" panose="020B0604020202020204" charset="-78"/>
                <a:cs typeface="Dana" panose="020B0604020202020204" charset="-78"/>
              </a:rPr>
              <a:t>به همین علت، برای تولید اعداد رندوم در کامپیوتر، از توابعی به نام </a:t>
            </a:r>
            <a:r>
              <a:rPr lang="fa-IR" sz="1600" b="1" dirty="0">
                <a:latin typeface="Dana" panose="020B0604020202020204" charset="-78"/>
                <a:cs typeface="Dana" panose="020B0604020202020204" charset="-78"/>
              </a:rPr>
              <a:t>توابع شبه‌رندوم </a:t>
            </a:r>
            <a:r>
              <a:rPr lang="fa-IR" sz="1600" dirty="0">
                <a:latin typeface="Dana" panose="020B0604020202020204" charset="-78"/>
                <a:cs typeface="Dana" panose="020B0604020202020204" charset="-78"/>
              </a:rPr>
              <a:t>استفاده می‌شود. یک تابع شبه‌رندوم خیلی ساده، می‌تواند تابعی باشد که در خود دو المان نگه می‌دارد. </a:t>
            </a:r>
          </a:p>
          <a:p>
            <a:pPr algn="r" rtl="1">
              <a:buFont typeface="Wingdings" panose="05000000000000000000" pitchFamily="2" charset="2"/>
              <a:buChar char="ü"/>
            </a:pPr>
            <a:r>
              <a:rPr lang="fa-IR" sz="1600" dirty="0">
                <a:latin typeface="Dana" panose="020B0604020202020204" charset="-78"/>
                <a:cs typeface="Dana" panose="020B0604020202020204" charset="-78"/>
              </a:rPr>
              <a:t> یکی تعداد بارهایی که اجرا شده (در این‌جا، </a:t>
            </a:r>
            <a:r>
              <a:rPr lang="en-US" sz="1600" dirty="0">
                <a:latin typeface="Dana" panose="020B0604020202020204" charset="-78"/>
                <a:cs typeface="Dana" panose="020B0604020202020204" charset="-78"/>
              </a:rPr>
              <a:t>n</a:t>
            </a:r>
            <a:r>
              <a:rPr lang="fa-IR" sz="1600" dirty="0">
                <a:latin typeface="Dana" panose="020B0604020202020204" charset="-78"/>
                <a:cs typeface="Dana" panose="020B0604020202020204" charset="-78"/>
              </a:rPr>
              <a:t>) است.</a:t>
            </a:r>
          </a:p>
          <a:p>
            <a:pPr algn="r" rtl="1">
              <a:buFont typeface="Wingdings" panose="05000000000000000000" pitchFamily="2" charset="2"/>
              <a:buChar char="ü"/>
            </a:pPr>
            <a:r>
              <a:rPr lang="fa-IR" sz="1600" dirty="0">
                <a:latin typeface="Dana" panose="020B0604020202020204" charset="-78"/>
                <a:cs typeface="Dana" panose="020B0604020202020204" charset="-78"/>
              </a:rPr>
              <a:t>دیگری یک سری نامتناهی از اعداد از پیش‌تعیین‌شده (در این‌جا، </a:t>
            </a:r>
            <a:r>
              <a:rPr lang="en-US" sz="1600" dirty="0">
                <a:latin typeface="Dana" panose="020B0604020202020204" charset="-78"/>
                <a:cs typeface="Dana" panose="020B0604020202020204" charset="-78"/>
              </a:rPr>
              <a:t>S</a:t>
            </a:r>
            <a:r>
              <a:rPr lang="fa-IR" sz="1600" dirty="0">
                <a:latin typeface="Dana" panose="020B0604020202020204" charset="-78"/>
                <a:cs typeface="Dana" panose="020B0604020202020204" charset="-78"/>
              </a:rPr>
              <a:t>).</a:t>
            </a:r>
          </a:p>
        </p:txBody>
      </p:sp>
      <p:sp>
        <p:nvSpPr>
          <p:cNvPr id="4" name="Text Placeholder 2"/>
          <p:cNvSpPr txBox="1">
            <a:spLocks/>
          </p:cNvSpPr>
          <p:nvPr/>
        </p:nvSpPr>
        <p:spPr>
          <a:xfrm>
            <a:off x="6462678" y="1285526"/>
            <a:ext cx="2681322"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r" rtl="1">
              <a:buNone/>
            </a:pPr>
            <a:r>
              <a:rPr lang="fa-IR" sz="1800" dirty="0">
                <a:solidFill>
                  <a:srgbClr val="0E2A47"/>
                </a:solidFill>
                <a:latin typeface="Dana" panose="020B0604020202020204" charset="-78"/>
                <a:cs typeface="Dana" panose="020B0604020202020204" charset="-78"/>
              </a:rPr>
              <a:t>از دبیرستان </a:t>
            </a:r>
            <a:r>
              <a:rPr lang="fa-IR" sz="1800" b="1" dirty="0">
                <a:solidFill>
                  <a:srgbClr val="0E2A47"/>
                </a:solidFill>
                <a:latin typeface="Dana" panose="020B0604020202020204" charset="-78"/>
                <a:cs typeface="Dana" panose="020B0604020202020204" charset="-78"/>
              </a:rPr>
              <a:t>سری‌ها</a:t>
            </a:r>
            <a:r>
              <a:rPr lang="fa-IR" sz="1800" dirty="0">
                <a:solidFill>
                  <a:srgbClr val="0E2A47"/>
                </a:solidFill>
                <a:latin typeface="Dana" panose="020B0604020202020204" charset="-78"/>
                <a:cs typeface="Dana" panose="020B0604020202020204" charset="-78"/>
              </a:rPr>
              <a:t>ی حسابی و هندسی را به خاطر دارید. یک سری اعدادِ شبه‌رندوم، یعنی </a:t>
            </a:r>
            <a:r>
              <a:rPr lang="fa-IR" sz="1800" b="1" dirty="0">
                <a:solidFill>
                  <a:srgbClr val="0E2A47"/>
                </a:solidFill>
                <a:latin typeface="Dana" panose="020B0604020202020204" charset="-78"/>
                <a:cs typeface="Dana" panose="020B0604020202020204" charset="-78"/>
              </a:rPr>
              <a:t>سری اعدادی</a:t>
            </a:r>
            <a:r>
              <a:rPr lang="fa-IR" sz="1800" dirty="0">
                <a:solidFill>
                  <a:srgbClr val="0E2A47"/>
                </a:solidFill>
                <a:latin typeface="Dana" panose="020B0604020202020204" charset="-78"/>
                <a:cs typeface="Dana" panose="020B0604020202020204" charset="-78"/>
              </a:rPr>
              <a:t> که در نگاه اول، کاملا رندوم و بدون هیچ الگوی خاصی به نظر می‌آیند، اما کاملا قطعی هستند و پروسه‌ی تولید آن‌ها کاملا تکرارپذیر است.</a:t>
            </a:r>
            <a:endParaRPr lang="fa-IR" sz="1800" baseline="-25000" dirty="0">
              <a:solidFill>
                <a:srgbClr val="0E2A47"/>
              </a:solidFill>
              <a:latin typeface="Dana" panose="020B0604020202020204" charset="-78"/>
              <a:cs typeface="Dana" panose="020B0604020202020204" charset="-78"/>
            </a:endParaRPr>
          </a:p>
        </p:txBody>
      </p:sp>
    </p:spTree>
    <p:extLst>
      <p:ext uri="{BB962C8B-B14F-4D97-AF65-F5344CB8AC3E}">
        <p14:creationId xmlns:p14="http://schemas.microsoft.com/office/powerpoint/2010/main" val="1550557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 (ادامه)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192506" y="1415143"/>
            <a:ext cx="6270172" cy="3479407"/>
          </a:xfrm>
        </p:spPr>
        <p:txBody>
          <a:bodyPr/>
          <a:lstStyle/>
          <a:p>
            <a:pPr marL="177800" indent="0" algn="r" rtl="1">
              <a:buNone/>
            </a:pPr>
            <a:r>
              <a:rPr lang="fa-IR" sz="1600" dirty="0" smtClean="0">
                <a:latin typeface="Dana" panose="020B0604020202020204" charset="-78"/>
                <a:cs typeface="Dana" panose="020B0604020202020204" charset="-78"/>
              </a:rPr>
              <a:t>این </a:t>
            </a:r>
            <a:r>
              <a:rPr lang="fa-IR" sz="1600" dirty="0">
                <a:latin typeface="Dana" panose="020B0604020202020204" charset="-78"/>
                <a:cs typeface="Dana" panose="020B0604020202020204" charset="-78"/>
              </a:rPr>
              <a:t>تابع با هربار اجرا شدن، یک واحد به عدد</a:t>
            </a:r>
            <a:r>
              <a:rPr lang="en-US" sz="1600" dirty="0">
                <a:latin typeface="Dana" panose="020B0604020202020204" charset="-78"/>
                <a:cs typeface="Dana" panose="020B0604020202020204" charset="-78"/>
              </a:rPr>
              <a:t>n </a:t>
            </a:r>
            <a:r>
              <a:rPr lang="fa-IR" sz="1600" dirty="0">
                <a:latin typeface="Dana" panose="020B0604020202020204" charset="-78"/>
                <a:cs typeface="Dana" panose="020B0604020202020204" charset="-78"/>
              </a:rPr>
              <a:t> خود اضافه می‌کند و سپس </a:t>
            </a:r>
            <a:r>
              <a:rPr lang="en-US" sz="1600" dirty="0">
                <a:latin typeface="Dana" panose="020B0604020202020204" charset="-78"/>
                <a:cs typeface="Dana" panose="020B0604020202020204" charset="-78"/>
              </a:rPr>
              <a:t>n</a:t>
            </a:r>
            <a:r>
              <a:rPr lang="fa-IR" sz="1600" dirty="0">
                <a:latin typeface="Dana" panose="020B0604020202020204" charset="-78"/>
                <a:cs typeface="Dana" panose="020B0604020202020204" charset="-78"/>
              </a:rPr>
              <a:t>امین عدد موجود در</a:t>
            </a:r>
            <a:r>
              <a:rPr lang="en-US" sz="1600" dirty="0">
                <a:latin typeface="Dana" panose="020B0604020202020204" charset="-78"/>
                <a:cs typeface="Dana" panose="020B0604020202020204" charset="-78"/>
              </a:rPr>
              <a:t>S </a:t>
            </a:r>
            <a:r>
              <a:rPr lang="fa-IR" sz="1600" dirty="0">
                <a:latin typeface="Dana" panose="020B0604020202020204" charset="-78"/>
                <a:cs typeface="Dana" panose="020B0604020202020204" charset="-78"/>
              </a:rPr>
              <a:t> را به عنوان خروجی برمی‌گرداند. این تابع شبه‌رندوم است، چراکه با وجود بی‌ارتباط بودن ظاهری خروجی‌های آن نسبت به هم، اگر بتوانیم بعد از چندبار اجرای آن،</a:t>
            </a:r>
            <a:r>
              <a:rPr lang="en-US" sz="1600" dirty="0">
                <a:latin typeface="Dana" panose="020B0604020202020204" charset="-78"/>
                <a:cs typeface="Dana" panose="020B0604020202020204" charset="-78"/>
              </a:rPr>
              <a:t>n </a:t>
            </a:r>
            <a:r>
              <a:rPr lang="fa-IR" sz="1600" dirty="0">
                <a:latin typeface="Dana" panose="020B0604020202020204" charset="-78"/>
                <a:cs typeface="Dana" panose="020B0604020202020204" charset="-78"/>
              </a:rPr>
              <a:t> را به حالت اولیه‌ی خود برگردانیم، باز با همان سری قبلی مواجه خواهیم شد (که در اعدادی که واقعا رندوم باشند چنین اتفاقی نخواهد افتاد</a:t>
            </a:r>
            <a:r>
              <a:rPr lang="fa-IR" sz="1600" dirty="0" smtClean="0">
                <a:latin typeface="Dana" panose="020B0604020202020204" charset="-78"/>
                <a:cs typeface="Dana" panose="020B0604020202020204" charset="-78"/>
              </a:rPr>
              <a:t>).</a:t>
            </a:r>
          </a:p>
          <a:p>
            <a:pPr marL="177800" indent="0" algn="r" rtl="1">
              <a:buNone/>
            </a:pPr>
            <a:endParaRPr lang="en-US" sz="1600" dirty="0">
              <a:latin typeface="Dana" panose="020B0604020202020204" charset="-78"/>
              <a:cs typeface="Dana" panose="020B0604020202020204" charset="-78"/>
            </a:endParaRPr>
          </a:p>
          <a:p>
            <a:pPr marL="177800" indent="0" algn="r" rtl="1">
              <a:buNone/>
            </a:pPr>
            <a:r>
              <a:rPr lang="fa-IR" sz="1600" dirty="0">
                <a:latin typeface="Dana" panose="020B0604020202020204" charset="-78"/>
                <a:cs typeface="Dana" panose="020B0604020202020204" charset="-78"/>
              </a:rPr>
              <a:t>لازم به ذکر است که با استفاده از برخی سایت‌ها در اینترنت، می‌توان اعداد رندوم واقعی تولید کرد که این اعداد از وقایع طبیعی استخراج می‌شوند. (مثلا سایت</a:t>
            </a:r>
            <a:r>
              <a:rPr lang="en-US" sz="1600" dirty="0">
                <a:latin typeface="Dana" panose="020B0604020202020204" charset="-78"/>
                <a:cs typeface="Dana" panose="020B0604020202020204" charset="-78"/>
              </a:rPr>
              <a:t>random.org </a:t>
            </a:r>
            <a:r>
              <a:rPr lang="fa-IR" sz="1600" dirty="0">
                <a:latin typeface="Dana" panose="020B0604020202020204" charset="-78"/>
                <a:cs typeface="Dana" panose="020B0604020202020204" charset="-78"/>
              </a:rPr>
              <a:t> این اعداد را با استفاده از میزان نویزهای موجود از اتمسفر زمین استخراج می‌کند.)</a:t>
            </a:r>
            <a:endParaRPr lang="en-US" sz="1600" dirty="0">
              <a:latin typeface="Dana" panose="020B0604020202020204" charset="-78"/>
              <a:cs typeface="Dana" panose="020B0604020202020204" charset="-78"/>
            </a:endParaRPr>
          </a:p>
        </p:txBody>
      </p:sp>
      <p:sp>
        <p:nvSpPr>
          <p:cNvPr id="5" name="TextBox 4">
            <a:extLst>
              <a:ext uri="{FF2B5EF4-FFF2-40B4-BE49-F238E27FC236}">
                <a16:creationId xmlns:a16="http://schemas.microsoft.com/office/drawing/2014/main" id="{73BE17AA-C7B3-4288-B738-634366D4285F}"/>
              </a:ext>
            </a:extLst>
          </p:cNvPr>
          <p:cNvSpPr txBox="1"/>
          <p:nvPr/>
        </p:nvSpPr>
        <p:spPr>
          <a:xfrm>
            <a:off x="6841417" y="2448140"/>
            <a:ext cx="2302583" cy="507831"/>
          </a:xfrm>
          <a:prstGeom prst="rect">
            <a:avLst/>
          </a:prstGeom>
          <a:noFill/>
        </p:spPr>
        <p:txBody>
          <a:bodyPr wrap="square" rtlCol="0">
            <a:spAutoFit/>
          </a:bodyPr>
          <a:lstStyle/>
          <a:p>
            <a:pPr>
              <a:lnSpc>
                <a:spcPct val="150000"/>
              </a:lnSpc>
            </a:pPr>
            <a:r>
              <a:rPr lang="en-US" sz="1800" u="sng" dirty="0">
                <a:solidFill>
                  <a:srgbClr val="0E2A47"/>
                </a:solidFill>
                <a:latin typeface="Dana" panose="00000500000000000000" pitchFamily="2" charset="-78"/>
                <a:ea typeface="Roboto Black"/>
                <a:cs typeface="Dana" panose="00000500000000000000" pitchFamily="2" charset="-78"/>
              </a:rPr>
              <a:t>https://b2n.ir/739146</a:t>
            </a:r>
          </a:p>
        </p:txBody>
      </p:sp>
      <p:sp>
        <p:nvSpPr>
          <p:cNvPr id="6" name="Google Shape;8651;p54"/>
          <p:cNvSpPr/>
          <p:nvPr/>
        </p:nvSpPr>
        <p:spPr>
          <a:xfrm>
            <a:off x="6519385" y="2605484"/>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Placeholder 2"/>
          <p:cNvSpPr txBox="1">
            <a:spLocks/>
          </p:cNvSpPr>
          <p:nvPr/>
        </p:nvSpPr>
        <p:spPr>
          <a:xfrm>
            <a:off x="6462678" y="1348849"/>
            <a:ext cx="2681322" cy="1256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r" rtl="1">
              <a:buNone/>
            </a:pPr>
            <a:r>
              <a:rPr lang="fa-IR" sz="1800" dirty="0">
                <a:solidFill>
                  <a:srgbClr val="0E2A47"/>
                </a:solidFill>
                <a:latin typeface="Dana" panose="020B0604020202020204" charset="-78"/>
                <a:cs typeface="Dana" panose="020B0604020202020204" charset="-78"/>
              </a:rPr>
              <a:t>برای دیدن لیستی از توابع شبه‌رندوم به لینک زیر مراجعه کنید.</a:t>
            </a:r>
            <a:endParaRPr lang="fa-IR" sz="1800" baseline="-25000" dirty="0">
              <a:solidFill>
                <a:srgbClr val="0E2A47"/>
              </a:solidFill>
              <a:latin typeface="Dana" panose="020B0604020202020204" charset="-78"/>
              <a:cs typeface="Dana" panose="020B0604020202020204" charset="-78"/>
            </a:endParaRPr>
          </a:p>
        </p:txBody>
      </p:sp>
      <p:sp>
        <p:nvSpPr>
          <p:cNvPr id="9" name="Google Shape;8651;p54"/>
          <p:cNvSpPr/>
          <p:nvPr/>
        </p:nvSpPr>
        <p:spPr>
          <a:xfrm>
            <a:off x="6519385" y="4045072"/>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73BE17AA-C7B3-4288-B738-634366D4285F}"/>
              </a:ext>
            </a:extLst>
          </p:cNvPr>
          <p:cNvSpPr txBox="1"/>
          <p:nvPr/>
        </p:nvSpPr>
        <p:spPr>
          <a:xfrm>
            <a:off x="6841417" y="3953662"/>
            <a:ext cx="2302583" cy="415498"/>
          </a:xfrm>
          <a:prstGeom prst="rect">
            <a:avLst/>
          </a:prstGeom>
          <a:noFill/>
        </p:spPr>
        <p:txBody>
          <a:bodyPr wrap="square" rtlCol="0">
            <a:spAutoFit/>
          </a:bodyPr>
          <a:lstStyle/>
          <a:p>
            <a:pPr>
              <a:lnSpc>
                <a:spcPct val="150000"/>
              </a:lnSpc>
            </a:pPr>
            <a:r>
              <a:rPr lang="en-US" u="sng" dirty="0">
                <a:solidFill>
                  <a:srgbClr val="0E2A47"/>
                </a:solidFill>
                <a:latin typeface="Dana" panose="00000500000000000000" pitchFamily="2" charset="-78"/>
                <a:ea typeface="Roboto Black"/>
                <a:cs typeface="Dana" panose="00000500000000000000" pitchFamily="2" charset="-78"/>
              </a:rPr>
              <a:t>https://www.random.org/</a:t>
            </a:r>
          </a:p>
        </p:txBody>
      </p:sp>
    </p:spTree>
    <p:extLst>
      <p:ext uri="{BB962C8B-B14F-4D97-AF65-F5344CB8AC3E}">
        <p14:creationId xmlns:p14="http://schemas.microsoft.com/office/powerpoint/2010/main" val="3948982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61893" y="379309"/>
            <a:ext cx="7739128" cy="1979428"/>
          </a:xfrm>
        </p:spPr>
        <p:txBody>
          <a:bodyPr anchor="t"/>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تا الان متوجه شدیم که اعداد تولید شده به هیچ عنوان تصادفی نیستند و به کمک برخی توابع و فرمول‌های ریاضی تولید می‌شوند. حال لازم است تا با مفهومی به نام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آشنا شوید.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می‌توان گفت</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نقطه‌ی شروع تابع تولید عدد رندوم است. بدیهی‌ است در صورتی که این مقدار تغییر نکند، تابع همواره رشته‌ای از اعداد ثابت تولید می‌کند و دیگر تصادفی نیست.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تکه کد زیر را اجرا کنید.</a:t>
            </a: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531742" y="4097782"/>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14</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758941" y="3169471"/>
            <a:ext cx="7739128" cy="1350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می‌بینید که در هر بار اجرای این شبه کد، ۵ عدد ثابت تولید می‌شوند.</a:t>
            </a:r>
          </a:p>
          <a:p>
            <a:pPr rtl="1">
              <a:lnSpc>
                <a:spcPct val="150000"/>
              </a:lnSpc>
            </a:pPr>
            <a:r>
              <a:rPr lang="fa-IR" sz="1600" dirty="0">
                <a:solidFill>
                  <a:schemeClr val="bg1"/>
                </a:solidFill>
                <a:latin typeface="Dana" panose="00000500000000000000" pitchFamily="2" charset="-78"/>
                <a:cs typeface="Dana" panose="00000500000000000000" pitchFamily="2" charset="-78"/>
              </a:rPr>
              <a:t>دلیل آن هم واضح است، ما هیچ‌گاه</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را تغییر ندادیم.</a:t>
            </a:r>
          </a:p>
          <a:p>
            <a:pPr rtl="1">
              <a:lnSpc>
                <a:spcPct val="150000"/>
              </a:lnSpc>
            </a:pPr>
            <a:r>
              <a:rPr lang="fa-IR" sz="1600" dirty="0">
                <a:solidFill>
                  <a:schemeClr val="bg1"/>
                </a:solidFill>
                <a:latin typeface="Dana" panose="00000500000000000000" pitchFamily="2" charset="-78"/>
                <a:cs typeface="Dana" panose="00000500000000000000" pitchFamily="2" charset="-78"/>
              </a:rPr>
              <a:t>برای تغییر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چه باید کرد؟</a:t>
            </a:r>
          </a:p>
        </p:txBody>
      </p:sp>
      <p:grpSp>
        <p:nvGrpSpPr>
          <p:cNvPr id="26" name="Google Shape;4800;p45"/>
          <p:cNvGrpSpPr/>
          <p:nvPr/>
        </p:nvGrpSpPr>
        <p:grpSpPr>
          <a:xfrm>
            <a:off x="8501021" y="1255073"/>
            <a:ext cx="350734" cy="357171"/>
            <a:chOff x="1492675" y="4992125"/>
            <a:chExt cx="481825" cy="481825"/>
          </a:xfrm>
        </p:grpSpPr>
        <p:sp>
          <p:nvSpPr>
            <p:cNvPr id="2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8830;p54"/>
          <p:cNvGrpSpPr/>
          <p:nvPr/>
        </p:nvGrpSpPr>
        <p:grpSpPr>
          <a:xfrm>
            <a:off x="8531742" y="2004185"/>
            <a:ext cx="318930" cy="303359"/>
            <a:chOff x="-6690625" y="3631325"/>
            <a:chExt cx="307225" cy="292225"/>
          </a:xfrm>
        </p:grpSpPr>
        <p:sp>
          <p:nvSpPr>
            <p:cNvPr id="30"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2307544"/>
            <a:ext cx="4572000" cy="830997"/>
          </a:xfrm>
          <a:prstGeom prst="rect">
            <a:avLst/>
          </a:prstGeom>
        </p:spPr>
        <p:txBody>
          <a:bodyPr>
            <a:spAutoFit/>
          </a:bodyPr>
          <a:lstStyle/>
          <a:p>
            <a:r>
              <a:rPr lang="nn-NO" sz="1600" dirty="0">
                <a:solidFill>
                  <a:srgbClr val="0070C0"/>
                </a:solidFill>
                <a:latin typeface="Consolas" panose="020B0609020204030204" pitchFamily="49" charset="0"/>
              </a:rPr>
              <a:t>for</a:t>
            </a:r>
            <a:r>
              <a:rPr lang="nn-NO" sz="1600" dirty="0">
                <a:solidFill>
                  <a:srgbClr val="BBBBBB"/>
                </a:solidFill>
                <a:latin typeface="Consolas" panose="020B0609020204030204" pitchFamily="49" charset="0"/>
              </a:rPr>
              <a:t>(</a:t>
            </a:r>
            <a:r>
              <a:rPr lang="nn-NO" sz="1600" i="1" dirty="0">
                <a:solidFill>
                  <a:srgbClr val="9966B8"/>
                </a:solidFill>
                <a:latin typeface="Consolas" panose="020B0609020204030204" pitchFamily="49" charset="0"/>
              </a:rPr>
              <a:t>int</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&lt;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5</a:t>
            </a:r>
            <a:r>
              <a:rPr lang="nn-NO" sz="1600" dirty="0">
                <a:solidFill>
                  <a:srgbClr val="BBBBBB"/>
                </a:solidFill>
                <a:latin typeface="Consolas" panose="020B0609020204030204" pitchFamily="49" charset="0"/>
              </a:rPr>
              <a:t>; i</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a:t>
            </a:r>
          </a:p>
          <a:p>
            <a:r>
              <a:rPr lang="nn-NO" sz="1600" dirty="0">
                <a:solidFill>
                  <a:srgbClr val="DDBB88"/>
                </a:solidFill>
                <a:latin typeface="Consolas" panose="020B0609020204030204" pitchFamily="49" charset="0"/>
              </a:rPr>
              <a:t>    printf</a:t>
            </a:r>
            <a:r>
              <a:rPr lang="nn-NO" sz="1600" dirty="0">
                <a:solidFill>
                  <a:srgbClr val="BBBBBB"/>
                </a:solidFill>
                <a:latin typeface="Consolas" panose="020B0609020204030204" pitchFamily="49" charset="0"/>
              </a:rPr>
              <a:t>(</a:t>
            </a:r>
            <a:r>
              <a:rPr lang="nn-NO" sz="1600" dirty="0">
                <a:solidFill>
                  <a:srgbClr val="22AA44"/>
                </a:solidFill>
                <a:latin typeface="Consolas" panose="020B0609020204030204" pitchFamily="49" charset="0"/>
              </a:rPr>
              <a:t>"</a:t>
            </a:r>
            <a:r>
              <a:rPr lang="nn-NO" sz="1600" dirty="0">
                <a:solidFill>
                  <a:srgbClr val="F280D0"/>
                </a:solidFill>
                <a:latin typeface="Consolas" panose="020B0609020204030204" pitchFamily="49" charset="0"/>
              </a:rPr>
              <a:t>%d</a:t>
            </a:r>
            <a:r>
              <a:rPr lang="nn-NO" sz="1600" dirty="0">
                <a:solidFill>
                  <a:srgbClr val="22AA44"/>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DDBB88"/>
                </a:solidFill>
                <a:latin typeface="Consolas" panose="020B0609020204030204" pitchFamily="49" charset="0"/>
              </a:rPr>
              <a:t>rand</a:t>
            </a:r>
            <a:r>
              <a:rPr lang="nn-NO" sz="1600" dirty="0">
                <a:solidFill>
                  <a:srgbClr val="BBBBBB"/>
                </a:solidFill>
                <a:latin typeface="Consolas" panose="020B0609020204030204" pitchFamily="49" charset="0"/>
              </a:rPr>
              <a:t>());</a:t>
            </a:r>
          </a:p>
          <a:p>
            <a:r>
              <a:rPr lang="nn-NO" sz="1600" dirty="0">
                <a:solidFill>
                  <a:srgbClr val="0070C0"/>
                </a:solidFill>
                <a:latin typeface="Consolas" panose="020B0609020204030204" pitchFamily="49" charset="0"/>
              </a:rPr>
              <a:t>return</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459484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56507" y="623080"/>
            <a:ext cx="7822185" cy="3984952"/>
          </a:xfrm>
        </p:spPr>
        <p:txBody>
          <a:bodyPr anchor="t"/>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مرحله تابع</a:t>
            </a:r>
            <a:r>
              <a:rPr lang="en-US" sz="1600" b="0" i="0" u="none" strike="noStrike" dirty="0" err="1">
                <a:solidFill>
                  <a:schemeClr val="accent6"/>
                </a:solidFill>
                <a:effectLst/>
                <a:latin typeface="Dana" panose="00000500000000000000" pitchFamily="2" charset="-78"/>
                <a:cs typeface="Dana" panose="00000500000000000000" pitchFamily="2" charset="-78"/>
              </a:rPr>
              <a:t>srand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کمک ما می‌آید. این تابع خروجی ندارد و کاربرد آن تنها این است که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را برای تابع</a:t>
            </a:r>
            <a:r>
              <a:rPr lang="en-US" sz="1600" b="0" i="0" u="none" strike="noStrike" dirty="0">
                <a:solidFill>
                  <a:schemeClr val="accent6"/>
                </a:solidFill>
                <a:effectLst/>
                <a:latin typeface="Dana" panose="00000500000000000000" pitchFamily="2" charset="-78"/>
                <a:cs typeface="Dana" panose="00000500000000000000" pitchFamily="2" charset="-78"/>
              </a:rPr>
              <a:t>rand </a:t>
            </a:r>
            <a:r>
              <a:rPr lang="fa-IR" sz="1600" b="0" i="0" u="none" strike="noStrike" dirty="0">
                <a:solidFill>
                  <a:schemeClr val="bg1"/>
                </a:solidFill>
                <a:effectLst/>
                <a:latin typeface="Dana" panose="00000500000000000000" pitchFamily="2" charset="-78"/>
                <a:cs typeface="Dana" panose="00000500000000000000" pitchFamily="2" charset="-78"/>
              </a:rPr>
              <a:t> مشخص می‌کند. به این شکل که ورودی آن یک عدد صحیح است که به عنوان</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تابع</a:t>
            </a:r>
            <a:r>
              <a:rPr lang="en-US" sz="1600" b="0" i="0" u="none" strike="noStrike" dirty="0">
                <a:solidFill>
                  <a:schemeClr val="accent6"/>
                </a:solidFill>
                <a:effectLst/>
                <a:latin typeface="Dana" panose="00000500000000000000" pitchFamily="2" charset="-78"/>
                <a:cs typeface="Dana" panose="00000500000000000000" pitchFamily="2" charset="-78"/>
              </a:rPr>
              <a:t>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انتخاب می‌شود. (در حالت قبلی که از این تابع استفاده نکردیم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شکل پیش‌فرض </a:t>
            </a:r>
            <a:r>
              <a:rPr lang="fa-IR" sz="1600" b="0" i="0" u="none" strike="noStrike" dirty="0">
                <a:solidFill>
                  <a:schemeClr val="accent6"/>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قرار گرفت).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استفاده از این تابع هم چالش‌هایی وجود دارد، زیرا ما نیاز داریم برای این‌که عددمان هر بار تصادفی باشد،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در هر بار اجرا تفاوت کند و ثابت نباشد. به نظر شما چگونه می‌توان این مشکل را حل کرد؟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چه چیزی را می‌توان به عنوان هسته یا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fa-IR" sz="1600" b="0" i="0" u="none" strike="noStrike" dirty="0">
                <a:solidFill>
                  <a:schemeClr val="bg1"/>
                </a:solidFill>
                <a:effectLst/>
                <a:latin typeface="Dana" panose="00000500000000000000" pitchFamily="2" charset="-78"/>
                <a:cs typeface="Dana" panose="00000500000000000000" pitchFamily="2" charset="-78"/>
              </a:rPr>
              <a:t> رندوم انتخاب کرد که مدام در حال تغییر باشد و خروجی ثابت ایجاد نکند؟</a:t>
            </a: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oogle Shape;4800;p45"/>
          <p:cNvGrpSpPr/>
          <p:nvPr/>
        </p:nvGrpSpPr>
        <p:grpSpPr>
          <a:xfrm>
            <a:off x="8483099" y="76976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89277" y="2282127"/>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15</a:t>
            </a:fld>
            <a:endParaRPr lang="en-US" dirty="0"/>
          </a:p>
        </p:txBody>
      </p:sp>
      <p:grpSp>
        <p:nvGrpSpPr>
          <p:cNvPr id="25" name="Google Shape;7365;p50"/>
          <p:cNvGrpSpPr/>
          <p:nvPr/>
        </p:nvGrpSpPr>
        <p:grpSpPr>
          <a:xfrm>
            <a:off x="8478692" y="3374135"/>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1246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61893" y="379309"/>
            <a:ext cx="7739128" cy="1204866"/>
          </a:xfrm>
        </p:spPr>
        <p:txBody>
          <a:bodyPr anchor="t"/>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از راه‌حل‌های اصلی این است که از تابع</a:t>
            </a:r>
            <a:r>
              <a:rPr lang="en-US" sz="1600" b="0" i="0" u="none" strike="noStrike" dirty="0">
                <a:solidFill>
                  <a:schemeClr val="accent6"/>
                </a:solidFill>
                <a:effectLst/>
                <a:latin typeface="Dana" panose="00000500000000000000" pitchFamily="2" charset="-78"/>
                <a:cs typeface="Dana" panose="00000500000000000000" pitchFamily="2" charset="-78"/>
              </a:rPr>
              <a:t>time</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استفاده کنیم زیرا این تابع هربار بر اساس زمانِ سیستم عدد مختلفی را به عنوان خروجی برمی‌گرداند.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کد زیر را اجرا کنید.</a:t>
            </a: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16</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758941" y="2423737"/>
            <a:ext cx="7739128" cy="1940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این بار برخلاف دفعه‌ی قبل، بعد از هر بار اجرای برنامه، خروجی متفاوتی را مشاهده می‌کنیم که دلیل آن تغییر مقدار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است. </a:t>
            </a:r>
          </a:p>
          <a:p>
            <a:pPr rtl="1">
              <a:lnSpc>
                <a:spcPct val="150000"/>
              </a:lnSpc>
            </a:pPr>
            <a:r>
              <a:rPr lang="fa-IR" sz="1600" dirty="0">
                <a:solidFill>
                  <a:schemeClr val="bg1"/>
                </a:solidFill>
                <a:latin typeface="Dana" panose="00000500000000000000" pitchFamily="2" charset="-78"/>
                <a:cs typeface="Dana" panose="00000500000000000000" pitchFamily="2" charset="-78"/>
              </a:rPr>
              <a:t>توجه: به خاطر داشته باشید که برای درست کار کردن تابع رندوم، باید تنها یک بار به آن</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ای  اختصاص دهید. در غیر این صورت نمی‌توان تضمین کرد که برای عدد رندوم تولید شده احتمال آمدن عدد</a:t>
            </a:r>
            <a:r>
              <a:rPr lang="en-US" sz="1600" dirty="0">
                <a:solidFill>
                  <a:schemeClr val="bg1"/>
                </a:solidFill>
                <a:latin typeface="Dana" panose="00000500000000000000" pitchFamily="2" charset="-78"/>
                <a:cs typeface="Dana" panose="00000500000000000000" pitchFamily="2" charset="-78"/>
              </a:rPr>
              <a:t>x </a:t>
            </a:r>
            <a:r>
              <a:rPr lang="fa-IR" sz="1600" dirty="0">
                <a:solidFill>
                  <a:schemeClr val="bg1"/>
                </a:solidFill>
                <a:latin typeface="Dana" panose="00000500000000000000" pitchFamily="2" charset="-78"/>
                <a:cs typeface="Dana" panose="00000500000000000000" pitchFamily="2" charset="-78"/>
              </a:rPr>
              <a:t> با عدد</a:t>
            </a:r>
            <a:r>
              <a:rPr lang="en-US" sz="1600" dirty="0">
                <a:solidFill>
                  <a:schemeClr val="bg1"/>
                </a:solidFill>
                <a:latin typeface="Dana" panose="00000500000000000000" pitchFamily="2" charset="-78"/>
                <a:cs typeface="Dana" panose="00000500000000000000" pitchFamily="2" charset="-78"/>
              </a:rPr>
              <a:t>y </a:t>
            </a:r>
            <a:r>
              <a:rPr lang="fa-IR" sz="1600" dirty="0">
                <a:solidFill>
                  <a:schemeClr val="bg1"/>
                </a:solidFill>
                <a:latin typeface="Dana" panose="00000500000000000000" pitchFamily="2" charset="-78"/>
                <a:cs typeface="Dana" panose="00000500000000000000" pitchFamily="2" charset="-78"/>
              </a:rPr>
              <a:t> برابر باشد.</a:t>
            </a:r>
          </a:p>
        </p:txBody>
      </p:sp>
      <p:grpSp>
        <p:nvGrpSpPr>
          <p:cNvPr id="26" name="Google Shape;8830;p54"/>
          <p:cNvGrpSpPr/>
          <p:nvPr/>
        </p:nvGrpSpPr>
        <p:grpSpPr>
          <a:xfrm>
            <a:off x="8531742" y="1280816"/>
            <a:ext cx="318930" cy="303359"/>
            <a:chOff x="-6690625" y="3631325"/>
            <a:chExt cx="307225" cy="292225"/>
          </a:xfrm>
        </p:grpSpPr>
        <p:sp>
          <p:nvSpPr>
            <p:cNvPr id="27"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1373570"/>
            <a:ext cx="4572000" cy="830997"/>
          </a:xfrm>
          <a:prstGeom prst="rect">
            <a:avLst/>
          </a:prstGeom>
        </p:spPr>
        <p:txBody>
          <a:bodyPr>
            <a:spAutoFit/>
          </a:bodyPr>
          <a:lstStyle/>
          <a:p>
            <a:r>
              <a:rPr lang="en-US" sz="1600" dirty="0" err="1">
                <a:solidFill>
                  <a:srgbClr val="DDBB88"/>
                </a:solidFill>
                <a:latin typeface="Consolas" panose="020B0609020204030204" pitchFamily="49" charset="0"/>
              </a:rPr>
              <a:t>srand</a:t>
            </a:r>
            <a:r>
              <a:rPr lang="en-US" sz="1600" dirty="0">
                <a:solidFill>
                  <a:srgbClr val="BBBBBB"/>
                </a:solidFill>
                <a:latin typeface="Consolas" panose="020B0609020204030204" pitchFamily="49" charset="0"/>
              </a:rPr>
              <a:t>(</a:t>
            </a:r>
            <a:r>
              <a:rPr lang="en-US" sz="1600" dirty="0">
                <a:solidFill>
                  <a:srgbClr val="DDBB88"/>
                </a:solidFill>
                <a:latin typeface="Consolas" panose="020B0609020204030204" pitchFamily="49" charset="0"/>
              </a:rPr>
              <a:t>time</a:t>
            </a:r>
            <a:r>
              <a:rPr lang="en-US" sz="1600" dirty="0">
                <a:solidFill>
                  <a:srgbClr val="BBBBBB"/>
                </a:solidFill>
                <a:latin typeface="Consolas" panose="020B0609020204030204" pitchFamily="49" charset="0"/>
              </a:rPr>
              <a:t>(</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a:t>
            </a:r>
          </a:p>
          <a:p>
            <a:r>
              <a:rPr lang="en-US" sz="1600" dirty="0">
                <a:solidFill>
                  <a:srgbClr val="0070C0"/>
                </a:solidFill>
                <a:latin typeface="Consolas" panose="020B0609020204030204" pitchFamily="49" charset="0"/>
              </a:rPr>
              <a:t>for</a:t>
            </a:r>
            <a:r>
              <a:rPr lang="en-US" sz="1600" dirty="0">
                <a:solidFill>
                  <a:srgbClr val="BBBBBB"/>
                </a:solidFill>
                <a:latin typeface="Consolas" panose="020B0609020204030204" pitchFamily="49" charset="0"/>
              </a:rPr>
              <a:t>(</a:t>
            </a:r>
            <a:r>
              <a:rPr lang="en-US" sz="1600" i="1" dirty="0" err="1">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&lt;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5</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DDBB88"/>
                </a:solidFill>
                <a:latin typeface="Consolas" panose="020B0609020204030204" pitchFamily="49" charset="0"/>
              </a:rPr>
              <a:t>    </a:t>
            </a:r>
            <a:r>
              <a:rPr lang="en-US" sz="1600" dirty="0" err="1">
                <a:solidFill>
                  <a:srgbClr val="DDBB8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rand</a:t>
            </a:r>
            <a:r>
              <a:rPr lang="en-US" sz="1600" dirty="0">
                <a:solidFill>
                  <a:srgbClr val="BBBBBB"/>
                </a:solidFill>
                <a:latin typeface="Consolas" panose="020B0609020204030204" pitchFamily="49" charset="0"/>
              </a:rPr>
              <a:t>());</a:t>
            </a:r>
          </a:p>
        </p:txBody>
      </p:sp>
      <p:grpSp>
        <p:nvGrpSpPr>
          <p:cNvPr id="32" name="Google Shape;4800;p45"/>
          <p:cNvGrpSpPr/>
          <p:nvPr/>
        </p:nvGrpSpPr>
        <p:grpSpPr>
          <a:xfrm>
            <a:off x="8498069" y="2588428"/>
            <a:ext cx="350734" cy="357171"/>
            <a:chOff x="1492675" y="4992125"/>
            <a:chExt cx="481825" cy="481825"/>
          </a:xfrm>
        </p:grpSpPr>
        <p:sp>
          <p:nvSpPr>
            <p:cNvPr id="3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92;p45"/>
          <p:cNvGrpSpPr/>
          <p:nvPr/>
        </p:nvGrpSpPr>
        <p:grpSpPr>
          <a:xfrm>
            <a:off x="8479502" y="3282766"/>
            <a:ext cx="375611" cy="332096"/>
            <a:chOff x="6218300" y="4416175"/>
            <a:chExt cx="516000" cy="448000"/>
          </a:xfrm>
        </p:grpSpPr>
        <p:sp>
          <p:nvSpPr>
            <p:cNvPr id="36" name="Google Shape;4793;p45"/>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94;p45"/>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95;p45"/>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43131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17</a:t>
            </a:fld>
            <a:endParaRPr lang="en-US" dirty="0"/>
          </a:p>
        </p:txBody>
      </p:sp>
      <p:sp>
        <p:nvSpPr>
          <p:cNvPr id="3" name="Rectangle 2"/>
          <p:cNvSpPr/>
          <p:nvPr/>
        </p:nvSpPr>
        <p:spPr>
          <a:xfrm>
            <a:off x="618523" y="755868"/>
            <a:ext cx="3778038" cy="1815882"/>
          </a:xfrm>
          <a:prstGeom prst="rect">
            <a:avLst/>
          </a:prstGeom>
        </p:spPr>
        <p:txBody>
          <a:bodyPr wrap="square">
            <a:spAutoFit/>
          </a:bodyPr>
          <a:lstStyle/>
          <a:p>
            <a:pPr algn="r" rtl="1"/>
            <a:r>
              <a:rPr lang="fa-IR" dirty="0">
                <a:solidFill>
                  <a:srgbClr val="0E2A47"/>
                </a:solidFill>
                <a:latin typeface="Dana" panose="00000500000000000000" pitchFamily="2" charset="-78"/>
                <a:cs typeface="Dana" panose="00000500000000000000" pitchFamily="2" charset="-78"/>
              </a:rPr>
              <a:t>اگر دوست دارین در مورد تابع</a:t>
            </a:r>
            <a:r>
              <a:rPr lang="en-US" dirty="0">
                <a:solidFill>
                  <a:srgbClr val="0E2A47"/>
                </a:solidFill>
                <a:latin typeface="Dana" panose="00000500000000000000" pitchFamily="2" charset="-78"/>
                <a:cs typeface="Dana" panose="00000500000000000000" pitchFamily="2" charset="-78"/>
              </a:rPr>
              <a:t>time </a:t>
            </a:r>
            <a:r>
              <a:rPr lang="fa-IR" dirty="0">
                <a:solidFill>
                  <a:srgbClr val="0E2A47"/>
                </a:solidFill>
                <a:latin typeface="Dana" panose="00000500000000000000" pitchFamily="2" charset="-78"/>
                <a:cs typeface="Dana" panose="00000500000000000000" pitchFamily="2" charset="-78"/>
              </a:rPr>
              <a:t> و خروجی‌ش تحقیق کنین. به نتایج جالبی می‌رسین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این تابع مقدار ثانیه‌های سپری شده از تاریخ ۱ ژانویه‌ی ۱۹۷۰ رو برمی‌گردونه (که به این تاریخ می‌گن </a:t>
            </a:r>
            <a:r>
              <a:rPr lang="en-US" dirty="0">
                <a:solidFill>
                  <a:srgbClr val="0E2A47"/>
                </a:solidFill>
                <a:latin typeface="Dana" panose="00000500000000000000" pitchFamily="2" charset="-78"/>
                <a:cs typeface="Dana" panose="00000500000000000000" pitchFamily="2" charset="-78"/>
              </a:rPr>
              <a:t>Unix epoch</a:t>
            </a:r>
            <a:r>
              <a:rPr lang="fa-IR" dirty="0">
                <a:solidFill>
                  <a:srgbClr val="0E2A47"/>
                </a:solidFill>
                <a:latin typeface="Dana" panose="00000500000000000000" pitchFamily="2" charset="-78"/>
                <a:cs typeface="Dana" panose="00000500000000000000" pitchFamily="2" charset="-78"/>
              </a:rPr>
              <a:t>). پس با هر بار اجرای تابع </a:t>
            </a:r>
            <a:r>
              <a:rPr lang="en-US" dirty="0">
                <a:solidFill>
                  <a:srgbClr val="0E2A47"/>
                </a:solidFill>
                <a:latin typeface="Dana" panose="00000500000000000000" pitchFamily="2" charset="-78"/>
                <a:cs typeface="Dana" panose="00000500000000000000" pitchFamily="2" charset="-78"/>
              </a:rPr>
              <a:t>rand، </a:t>
            </a:r>
            <a:r>
              <a:rPr lang="fa-IR" dirty="0">
                <a:solidFill>
                  <a:srgbClr val="0E2A47"/>
                </a:solidFill>
                <a:latin typeface="Dana" panose="00000500000000000000" pitchFamily="2" charset="-78"/>
                <a:cs typeface="Dana" panose="00000500000000000000" pitchFamily="2" charset="-78"/>
              </a:rPr>
              <a:t>مقدار متفاوتی رو از دفعه‌ی قبل به دست میاریم که قابل پیش‌بینی نیست.</a:t>
            </a:r>
            <a:r>
              <a:rPr lang="en-US" dirty="0">
                <a:solidFill>
                  <a:srgbClr val="0E2A47"/>
                </a:solidFill>
                <a:latin typeface="Dana" panose="00000500000000000000" pitchFamily="2" charset="-78"/>
                <a:cs typeface="Dana" panose="00000500000000000000" pitchFamily="2" charset="-78"/>
              </a:rPr>
              <a:t/>
            </a:r>
            <a:br>
              <a:rPr lang="en-US" dirty="0">
                <a:solidFill>
                  <a:srgbClr val="0E2A47"/>
                </a:solidFill>
                <a:latin typeface="Dana" panose="00000500000000000000" pitchFamily="2" charset="-78"/>
                <a:cs typeface="Dana" panose="00000500000000000000" pitchFamily="2" charset="-78"/>
              </a:rPr>
            </a:b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r" rtl="1">
              <a:lnSpc>
                <a:spcPct val="150000"/>
              </a:lnSpc>
            </a:pPr>
            <a:r>
              <a:rPr lang="fa-IR" dirty="0">
                <a:solidFill>
                  <a:srgbClr val="0E2A47"/>
                </a:solidFill>
                <a:latin typeface="Dana" panose="00000500000000000000" pitchFamily="2" charset="-78"/>
                <a:cs typeface="Dana" panose="00000500000000000000" pitchFamily="2" charset="-78"/>
              </a:rPr>
              <a:t>برای غیرقابل پیش‌بینی‌تر کردن این مقدار، می‌تونیم از کارهای جالب و خلاقانه‌ی دیگه‌ای هم استفاده کنیم؛ مثلا خروجی تابع تایم رو به جای ثانیه به میلی‌ثانیه تبدیل کنیم.</a:t>
            </a:r>
          </a:p>
          <a:p>
            <a:pPr algn="r" rtl="1">
              <a:lnSpc>
                <a:spcPct val="150000"/>
              </a:lnSpc>
            </a:pPr>
            <a:r>
              <a:rPr lang="fa-IR" dirty="0">
                <a:solidFill>
                  <a:srgbClr val="0E2A47"/>
                </a:solidFill>
                <a:latin typeface="Dana" panose="00000500000000000000" pitchFamily="2" charset="-78"/>
                <a:cs typeface="Dana" panose="00000500000000000000" pitchFamily="2" charset="-78"/>
              </a:rPr>
              <a:t>یه مثال دیگه برنامه‌هایی هستن که بر اساس حرکت موس کاربر یا حرکت دادن موبایل و... می‌تونن</a:t>
            </a:r>
            <a:r>
              <a:rPr lang="en-US" dirty="0">
                <a:solidFill>
                  <a:srgbClr val="0E2A47"/>
                </a:solidFill>
                <a:latin typeface="Dana" panose="00000500000000000000" pitchFamily="2" charset="-78"/>
                <a:cs typeface="Dana" panose="00000500000000000000" pitchFamily="2" charset="-78"/>
              </a:rPr>
              <a:t>seed </a:t>
            </a:r>
            <a:r>
              <a:rPr lang="fa-IR" dirty="0">
                <a:solidFill>
                  <a:srgbClr val="0E2A47"/>
                </a:solidFill>
                <a:latin typeface="Dana" panose="00000500000000000000" pitchFamily="2" charset="-78"/>
                <a:cs typeface="Dana" panose="00000500000000000000" pitchFamily="2" charset="-78"/>
              </a:rPr>
              <a:t> بسازن و با کمک اون عدد رندوم تولید کنن.</a:t>
            </a:r>
          </a:p>
        </p:txBody>
      </p:sp>
    </p:spTree>
    <p:extLst>
      <p:ext uri="{BB962C8B-B14F-4D97-AF65-F5344CB8AC3E}">
        <p14:creationId xmlns:p14="http://schemas.microsoft.com/office/powerpoint/2010/main" val="3405527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2618" y="1267250"/>
            <a:ext cx="7925482" cy="1051934"/>
          </a:xfrm>
        </p:spPr>
        <p:txBody>
          <a:bodyPr anchor="t"/>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مثلثی دارید که دو ضلع و زاویه‌ی بین آن مشخص است، حال می‌خواهید با استفاده از اطلاعات </a:t>
            </a:r>
            <a:r>
              <a:rPr lang="fa-IR" sz="1400" b="0" i="0" u="none" strike="noStrike" dirty="0" smtClean="0">
                <a:solidFill>
                  <a:schemeClr val="bg1"/>
                </a:solidFill>
                <a:effectLst/>
                <a:latin typeface="Dana" panose="00000500000000000000" pitchFamily="2" charset="-78"/>
                <a:cs typeface="Dana" panose="00000500000000000000" pitchFamily="2" charset="-78"/>
              </a:rPr>
              <a:t>فعلی،</a:t>
            </a:r>
            <a:r>
              <a:rPr lang="fa-IR" sz="1400" dirty="0">
                <a:solidFill>
                  <a:schemeClr val="bg1"/>
                </a:solidFill>
                <a:latin typeface="Dana" panose="00000500000000000000" pitchFamily="2" charset="-78"/>
                <a:cs typeface="Dana" panose="00000500000000000000" pitchFamily="2" charset="-78"/>
              </a:rPr>
              <a:t> </a:t>
            </a:r>
            <a:r>
              <a:rPr lang="fa-IR" sz="1400" b="0" i="0" u="none" strike="noStrike" dirty="0" smtClean="0">
                <a:solidFill>
                  <a:schemeClr val="bg1"/>
                </a:solidFill>
                <a:effectLst/>
                <a:latin typeface="Dana" panose="00000500000000000000" pitchFamily="2" charset="-78"/>
                <a:cs typeface="Dana" panose="00000500000000000000" pitchFamily="2" charset="-78"/>
              </a:rPr>
              <a:t>اندازه‌ی </a:t>
            </a:r>
            <a:r>
              <a:rPr lang="fa-IR" sz="1400" b="0" i="0" u="none" strike="noStrike" dirty="0">
                <a:solidFill>
                  <a:schemeClr val="bg1"/>
                </a:solidFill>
                <a:effectLst/>
                <a:latin typeface="Dana" panose="00000500000000000000" pitchFamily="2" charset="-78"/>
                <a:cs typeface="Dana" panose="00000500000000000000" pitchFamily="2" charset="-78"/>
              </a:rPr>
              <a:t>ضلع دیگر مثلث </a:t>
            </a:r>
            <a:r>
              <a:rPr lang="fa-IR" sz="1400" b="0" i="0" u="none" strike="noStrike" dirty="0" smtClean="0">
                <a:solidFill>
                  <a:schemeClr val="bg1"/>
                </a:solidFill>
                <a:effectLst/>
                <a:latin typeface="Dana" panose="00000500000000000000" pitchFamily="2" charset="-78"/>
                <a:cs typeface="Dana" panose="00000500000000000000" pitchFamily="2" charset="-78"/>
              </a:rPr>
              <a:t>را </a:t>
            </a:r>
            <a:r>
              <a:rPr lang="fa-IR" sz="1400" b="0" i="0" u="none" strike="noStrike" dirty="0">
                <a:solidFill>
                  <a:schemeClr val="bg1"/>
                </a:solidFill>
                <a:effectLst/>
                <a:latin typeface="Dana" panose="00000500000000000000" pitchFamily="2" charset="-78"/>
                <a:cs typeface="Dana" panose="00000500000000000000" pitchFamily="2" charset="-78"/>
              </a:rPr>
              <a:t>حساب کنید. برای محاسبه‌ی </a:t>
            </a:r>
            <a:r>
              <a:rPr lang="fa-IR" sz="1400" b="0" i="0" u="none" strike="noStrike" dirty="0" smtClean="0">
                <a:solidFill>
                  <a:schemeClr val="bg1"/>
                </a:solidFill>
                <a:effectLst/>
                <a:latin typeface="Dana" panose="00000500000000000000" pitchFamily="2" charset="-78"/>
                <a:cs typeface="Dana" panose="00000500000000000000" pitchFamily="2" charset="-78"/>
              </a:rPr>
              <a:t>ضلع سوم، احتمالا </a:t>
            </a:r>
            <a:r>
              <a:rPr lang="fa-IR" sz="1400" b="0" i="0" u="none" strike="noStrike" dirty="0">
                <a:solidFill>
                  <a:schemeClr val="bg1"/>
                </a:solidFill>
                <a:effectLst/>
                <a:latin typeface="Dana" panose="00000500000000000000" pitchFamily="2" charset="-78"/>
                <a:cs typeface="Dana" panose="00000500000000000000" pitchFamily="2" charset="-78"/>
              </a:rPr>
              <a:t>از دبیرستان به‌خاطر دارید که می‌توان از قانون کسینوس‌ها استفاده نمود</a:t>
            </a:r>
            <a:r>
              <a:rPr lang="fa-IR" sz="1400" b="0" i="0" u="none" strike="noStrike" dirty="0" smtClean="0">
                <a:solidFill>
                  <a:schemeClr val="bg1"/>
                </a:solidFill>
                <a:effectLst/>
                <a:latin typeface="Dana" panose="00000500000000000000" pitchFamily="2" charset="-78"/>
                <a:cs typeface="Dana" panose="00000500000000000000" pitchFamily="2" charset="-78"/>
              </a:rPr>
              <a:t>. </a:t>
            </a:r>
            <a:r>
              <a:rPr lang="fa-IR" sz="1400" dirty="0" smtClean="0">
                <a:latin typeface="Dana" panose="00000500000000000000" pitchFamily="2" charset="-78"/>
                <a:cs typeface="Dana" panose="00000500000000000000" pitchFamily="2" charset="-78"/>
              </a:rPr>
              <a:t>(</a:t>
            </a:r>
            <a:r>
              <a:rPr lang="fa-IR" sz="1400" dirty="0">
                <a:latin typeface="Dana" panose="00000500000000000000" pitchFamily="2" charset="-78"/>
                <a:cs typeface="Dana" panose="00000500000000000000" pitchFamily="2" charset="-78"/>
              </a:rPr>
              <a:t>اگر یادتون نیست با گوگل احساس راحتی کنین! از اون بپرسین!)</a:t>
            </a:r>
            <a:endParaRPr lang="fa-IR" sz="1400" b="0" i="0" u="none" strike="noStrike" dirty="0">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565148" y="618861"/>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دوم: کمی هندسه به قبلی اضافه کنیم!</a:t>
            </a:r>
          </a:p>
        </p:txBody>
      </p:sp>
      <p:sp>
        <p:nvSpPr>
          <p:cNvPr id="7" name="Rectangle 6"/>
          <p:cNvSpPr/>
          <p:nvPr/>
        </p:nvSpPr>
        <p:spPr>
          <a:xfrm>
            <a:off x="124691" y="112146"/>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oogle Shape;7046;p50"/>
          <p:cNvGrpSpPr/>
          <p:nvPr/>
        </p:nvGrpSpPr>
        <p:grpSpPr>
          <a:xfrm>
            <a:off x="7982045" y="681548"/>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2" name="Title 1">
            <a:extLst>
              <a:ext uri="{FF2B5EF4-FFF2-40B4-BE49-F238E27FC236}">
                <a16:creationId xmlns:a16="http://schemas.microsoft.com/office/drawing/2014/main" id="{846E5198-7AF0-44E1-803C-BC2DB5C8B697}"/>
              </a:ext>
            </a:extLst>
          </p:cNvPr>
          <p:cNvSpPr txBox="1">
            <a:spLocks/>
          </p:cNvSpPr>
          <p:nvPr/>
        </p:nvSpPr>
        <p:spPr>
          <a:xfrm>
            <a:off x="740457" y="2420296"/>
            <a:ext cx="7739128" cy="2185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شرط مسئله </a:t>
            </a:r>
            <a:r>
              <a:rPr lang="fa-IR" sz="1400" dirty="0">
                <a:solidFill>
                  <a:schemeClr val="bg1"/>
                </a:solidFill>
                <a:latin typeface="Dana" panose="00000500000000000000" pitchFamily="2" charset="-78"/>
                <a:cs typeface="Dana" panose="00000500000000000000" pitchFamily="2" charset="-78"/>
              </a:rPr>
              <a:t>این است که برنامه قرار نیست اندازه‌ی اضلاع و زاویه‌ی بین را دریافت کند و باید هر ۳ را با کمک عدد رندوم تولید کنید! به این شکل که زاویه عددی بین ۰ تا ۹۰ و اضلاع هم هر کدام بین ۵ تا ۲۵ باشند. یعنی کد شما هم صورت سوال را طراحی می‌کند و هم پاسخ آن را می‌یابد! </a:t>
            </a:r>
            <a:endParaRPr lang="fa-IR" sz="1400" dirty="0" smtClean="0">
              <a:solidFill>
                <a:schemeClr val="bg1"/>
              </a:solidFill>
              <a:latin typeface="Dana" panose="00000500000000000000" pitchFamily="2" charset="-78"/>
              <a:cs typeface="Dana" panose="00000500000000000000" pitchFamily="2" charset="-78"/>
            </a:endParaRPr>
          </a:p>
          <a:p>
            <a:pPr rtl="1">
              <a:lnSpc>
                <a:spcPct val="150000"/>
              </a:lnSpc>
            </a:pPr>
            <a:endParaRPr lang="fa-IR" sz="1400" dirty="0" smtClean="0">
              <a:solidFill>
                <a:schemeClr val="bg1"/>
              </a:solidFill>
              <a:latin typeface="Dana" panose="00000500000000000000" pitchFamily="2" charset="-78"/>
              <a:cs typeface="Dana" panose="00000500000000000000" pitchFamily="2" charset="-78"/>
            </a:endParaRPr>
          </a:p>
          <a:p>
            <a:pPr rtl="1">
              <a:lnSpc>
                <a:spcPct val="150000"/>
              </a:lnSpc>
            </a:pPr>
            <a:r>
              <a:rPr lang="fa-IR" sz="1400" dirty="0" smtClean="0">
                <a:solidFill>
                  <a:schemeClr val="bg1"/>
                </a:solidFill>
                <a:latin typeface="Dana" panose="00000500000000000000" pitchFamily="2" charset="-78"/>
                <a:cs typeface="Dana" panose="00000500000000000000" pitchFamily="2" charset="-78"/>
              </a:rPr>
              <a:t>امتیازی: پس </a:t>
            </a:r>
            <a:r>
              <a:rPr lang="fa-IR" sz="1400" dirty="0">
                <a:solidFill>
                  <a:schemeClr val="bg1"/>
                </a:solidFill>
                <a:latin typeface="Dana" panose="00000500000000000000" pitchFamily="2" charset="-78"/>
                <a:cs typeface="Dana" panose="00000500000000000000" pitchFamily="2" charset="-78"/>
              </a:rPr>
              <a:t>از محاسبه‌ی ضلع </a:t>
            </a:r>
            <a:r>
              <a:rPr lang="fa-IR" sz="1400" dirty="0" smtClean="0">
                <a:solidFill>
                  <a:schemeClr val="bg1"/>
                </a:solidFill>
                <a:latin typeface="Dana" panose="00000500000000000000" pitchFamily="2" charset="-78"/>
                <a:cs typeface="Dana" panose="00000500000000000000" pitchFamily="2" charset="-78"/>
              </a:rPr>
              <a:t>سوم، </a:t>
            </a:r>
            <a:r>
              <a:rPr lang="fa-IR" sz="1400" dirty="0">
                <a:solidFill>
                  <a:schemeClr val="bg1"/>
                </a:solidFill>
                <a:latin typeface="Dana" panose="00000500000000000000" pitchFamily="2" charset="-78"/>
                <a:cs typeface="Dana" panose="00000500000000000000" pitchFamily="2" charset="-78"/>
              </a:rPr>
              <a:t>به کمک قانون سینوس‌ها اندازه‌ی زاویه‌ی کوچک‌تر را به دست بیاورید (فکر می‌کنید چرا زاویه‌ی کوچک‌تر؟ چرا هر ۲ زاویه یا حتی زاویه‌ی بزرگ‌تر نه؟!) و در نهایت </a:t>
            </a:r>
            <a:r>
              <a:rPr lang="fa-IR" sz="1400" dirty="0" smtClean="0">
                <a:solidFill>
                  <a:schemeClr val="bg1"/>
                </a:solidFill>
                <a:latin typeface="Dana" panose="00000500000000000000" pitchFamily="2" charset="-78"/>
                <a:cs typeface="Dana" panose="00000500000000000000" pitchFamily="2" charset="-78"/>
              </a:rPr>
              <a:t>اندازه‌ی </a:t>
            </a:r>
            <a:r>
              <a:rPr lang="fa-IR" sz="1400" dirty="0">
                <a:solidFill>
                  <a:schemeClr val="bg1"/>
                </a:solidFill>
                <a:latin typeface="Dana" panose="00000500000000000000" pitchFamily="2" charset="-78"/>
                <a:cs typeface="Dana" panose="00000500000000000000" pitchFamily="2" charset="-78"/>
              </a:rPr>
              <a:t>زاویه‌ی آخر را به دست آورید</a:t>
            </a:r>
            <a:r>
              <a:rPr lang="fa-IR" sz="1400" dirty="0" smtClean="0">
                <a:solidFill>
                  <a:schemeClr val="bg1"/>
                </a:solidFill>
                <a:latin typeface="Dana" panose="00000500000000000000" pitchFamily="2" charset="-78"/>
                <a:cs typeface="Dana" panose="00000500000000000000" pitchFamily="2" charset="-78"/>
              </a:rPr>
              <a:t>.</a:t>
            </a:r>
            <a:endParaRPr lang="fa-IR" sz="1400" dirty="0">
              <a:solidFill>
                <a:schemeClr val="bg1"/>
              </a:solidFill>
              <a:latin typeface="Dana" panose="00000500000000000000" pitchFamily="2" charset="-78"/>
              <a:cs typeface="Dana" panose="00000500000000000000" pitchFamily="2" charset="-78"/>
            </a:endParaRPr>
          </a:p>
          <a:p>
            <a:pPr rtl="1">
              <a:lnSpc>
                <a:spcPct val="150000"/>
              </a:lnSpc>
            </a:pPr>
            <a:endParaRPr lang="fa-IR" sz="1400" dirty="0">
              <a:solidFill>
                <a:schemeClr val="bg1"/>
              </a:solidFill>
              <a:latin typeface="Dana" panose="00000500000000000000" pitchFamily="2" charset="-78"/>
              <a:cs typeface="Dana" panose="00000500000000000000" pitchFamily="2" charset="-78"/>
            </a:endParaRPr>
          </a:p>
        </p:txBody>
      </p:sp>
      <p:grpSp>
        <p:nvGrpSpPr>
          <p:cNvPr id="16" name="Google Shape;9359;p55"/>
          <p:cNvGrpSpPr/>
          <p:nvPr/>
        </p:nvGrpSpPr>
        <p:grpSpPr>
          <a:xfrm>
            <a:off x="8458444" y="137944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359;p55"/>
          <p:cNvGrpSpPr/>
          <p:nvPr/>
        </p:nvGrpSpPr>
        <p:grpSpPr>
          <a:xfrm>
            <a:off x="8458762" y="2486696"/>
            <a:ext cx="334346" cy="332168"/>
            <a:chOff x="580725" y="3617925"/>
            <a:chExt cx="299325" cy="297375"/>
          </a:xfrm>
        </p:grpSpPr>
        <p:sp>
          <p:nvSpPr>
            <p:cNvPr id="3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663;p45">
            <a:extLst>
              <a:ext uri="{FF2B5EF4-FFF2-40B4-BE49-F238E27FC236}">
                <a16:creationId xmlns:a16="http://schemas.microsoft.com/office/drawing/2014/main" id="{13E329AA-C050-41C9-B0CB-C3BC4D1F2832}"/>
              </a:ext>
            </a:extLst>
          </p:cNvPr>
          <p:cNvSpPr/>
          <p:nvPr/>
        </p:nvSpPr>
        <p:spPr>
          <a:xfrm>
            <a:off x="8437263" y="3810963"/>
            <a:ext cx="355527" cy="303294"/>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530346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507649"/>
            <a:ext cx="7739128" cy="1571867"/>
          </a:xfrm>
        </p:spPr>
        <p:txBody>
          <a:bodyPr anchor="t"/>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مشابه جلسه‌ی قبل،‌ سوالی مربوط به ساعت اما با رویکردی متفاوت را می‌خواهیم بررسی کنیم.</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بار از شما می‌خواهیم برنامه‌ای بنویسید که با دریافت تعداد ثانیه‌ها به صورت یک عدد صحیح،‌ محاسبه کند عدد داده شده معادل چند روز،‌ چند ساعت،‌ چند دقیقه و چند ثانیه است. عدد 9876543210 را وارد کنید و ببینید آیا برنامه به درستی کار می‌کند؟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40444" y="700242"/>
            <a:ext cx="3659423"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a:t>
            </a:r>
            <a:r>
              <a:rPr lang="fa-IR" sz="3600" b="0" i="0" u="none" strike="noStrike" dirty="0">
                <a:solidFill>
                  <a:schemeClr val="bg1"/>
                </a:solidFill>
                <a:effectLst/>
                <a:latin typeface="Lalezar" panose="00000500000000000000" pitchFamily="2" charset="-78"/>
                <a:cs typeface="Lalezar" panose="00000500000000000000" pitchFamily="2" charset="-78"/>
              </a:rPr>
              <a:t>م: ساعت ۲</a:t>
            </a:r>
          </a:p>
        </p:txBody>
      </p:sp>
      <p:sp>
        <p:nvSpPr>
          <p:cNvPr id="7" name="Rectangle 6"/>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oogle Shape;7046;p50"/>
          <p:cNvGrpSpPr/>
          <p:nvPr/>
        </p:nvGrpSpPr>
        <p:grpSpPr>
          <a:xfrm>
            <a:off x="6101285" y="744809"/>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2" name="Google Shape;9359;p55"/>
          <p:cNvGrpSpPr/>
          <p:nvPr/>
        </p:nvGrpSpPr>
        <p:grpSpPr>
          <a:xfrm>
            <a:off x="8469767" y="1998874"/>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365;p50"/>
          <p:cNvGrpSpPr/>
          <p:nvPr/>
        </p:nvGrpSpPr>
        <p:grpSpPr>
          <a:xfrm>
            <a:off x="8469767" y="3448719"/>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itle 1">
            <a:extLst>
              <a:ext uri="{FF2B5EF4-FFF2-40B4-BE49-F238E27FC236}">
                <a16:creationId xmlns:a16="http://schemas.microsoft.com/office/drawing/2014/main" id="{846E5198-7AF0-44E1-803C-BC2DB5C8B697}"/>
              </a:ext>
            </a:extLst>
          </p:cNvPr>
          <p:cNvSpPr txBox="1">
            <a:spLocks/>
          </p:cNvSpPr>
          <p:nvPr/>
        </p:nvSpPr>
        <p:spPr>
          <a:xfrm>
            <a:off x="698863" y="3240592"/>
            <a:ext cx="7739128" cy="938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این برنامه را با شبه‌کدی که در جلسه‌ی قبل نوشتید مقایسه کنید. آیا محاسبات، کار را در مقایسه با دقیقه‌دقیقه پیش‌رفتن در زمان ساده‌تر نکرد؟</a:t>
            </a:r>
          </a:p>
        </p:txBody>
      </p:sp>
    </p:spTree>
    <p:extLst>
      <p:ext uri="{BB962C8B-B14F-4D97-AF65-F5344CB8AC3E}">
        <p14:creationId xmlns:p14="http://schemas.microsoft.com/office/powerpoint/2010/main" val="4041407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566201" y="662862"/>
            <a:ext cx="3987615" cy="37822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r>
              <a:rPr lang="fa-IR" sz="1800" dirty="0">
                <a:solidFill>
                  <a:schemeClr val="bg1"/>
                </a:solidFill>
                <a:latin typeface="Dana" panose="00000500000000000000" pitchFamily="2" charset="-78"/>
                <a:cs typeface="Dana" panose="00000500000000000000" pitchFamily="2" charset="-78"/>
              </a:rPr>
              <a:t>در دنیای کامپیوتر، تکنولوژی و برنامه‌نویسی، اهمیت محاسبات و برنامه‌هایی که در این زمینه به کمک انسان‌ها می‌آیند کاملا مشهود است. اگر کامپیوترها نبودند، انسان هرگز قادر به انجام برخی از این محاسبات نبود. بخش بزرگی از پیشرفتی که امروزه در تمام زمینه‌ها به دست آمده، مدیون همین محاسبات پیچیده‌ای‌ست که با برنامه‌های کامپیوتری انجام می‌شود. به همین دلیل، این جلسه از کارگاه را به انجام محاسبات و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3" name="Rectangle 2"/>
          <p:cNvSpPr/>
          <p:nvPr/>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13" name="Group 12"/>
          <p:cNvGrpSpPr/>
          <p:nvPr/>
        </p:nvGrpSpPr>
        <p:grpSpPr>
          <a:xfrm>
            <a:off x="4897577" y="1381913"/>
            <a:ext cx="3710158" cy="2385690"/>
            <a:chOff x="5617568" y="3768822"/>
            <a:chExt cx="2474649" cy="1314807"/>
          </a:xfrm>
        </p:grpSpPr>
        <p:sp>
          <p:nvSpPr>
            <p:cNvPr id="14"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98893" l="723" r="99518">
                        <a14:foregroundMark x1="7229" y1="8118" x2="10361" y2="4059"/>
                        <a14:foregroundMark x1="9398" y1="16974" x2="9398" y2="18819"/>
                        <a14:foregroundMark x1="2410" y1="30627" x2="723" y2="30258"/>
                        <a14:foregroundMark x1="11807" y1="33579" x2="13012" y2="33579"/>
                        <a14:foregroundMark x1="13494" y1="33579" x2="13012" y2="33948"/>
                        <a14:foregroundMark x1="19759" y1="19557" x2="19759" y2="20295"/>
                        <a14:foregroundMark x1="7229" y1="10701" x2="9880" y2="9594"/>
                        <a14:foregroundMark x1="16867" y1="6273" x2="20723" y2="6273"/>
                        <a14:foregroundMark x1="30120" y1="7749" x2="31807" y2="8118"/>
                        <a14:foregroundMark x1="27229" y1="8487" x2="29157" y2="8487"/>
                        <a14:foregroundMark x1="40482" y1="16236" x2="40482" y2="19926"/>
                        <a14:foregroundMark x1="37590" y1="8856" x2="40964" y2="8118"/>
                        <a14:foregroundMark x1="1446" y1="14760" x2="1928" y2="18081"/>
                        <a14:foregroundMark x1="3855" y1="2214" x2="6506" y2="1845"/>
                        <a14:foregroundMark x1="50843" y1="10332" x2="53012" y2="8856"/>
                        <a14:foregroundMark x1="59759" y1="8856" x2="61928" y2="8856"/>
                        <a14:foregroundMark x1="69398" y1="6642" x2="71084" y2="7011"/>
                        <a14:foregroundMark x1="81687" y1="6642" x2="84578" y2="7380"/>
                        <a14:foregroundMark x1="91084" y1="8856" x2="92771" y2="8856"/>
                        <a14:foregroundMark x1="13976" y1="2952" x2="18795" y2="2214"/>
                        <a14:foregroundMark x1="23614" y1="3321" x2="28675" y2="1107"/>
                        <a14:foregroundMark x1="81446" y1="3690" x2="85060" y2="3321"/>
                        <a14:foregroundMark x1="94699" y1="6273" x2="94940" y2="8487"/>
                        <a14:foregroundMark x1="90602" y1="2583" x2="95422" y2="1476"/>
                        <a14:foregroundMark x1="99036" y1="9594" x2="99036" y2="11070"/>
                        <a14:foregroundMark x1="99277" y1="39852" x2="99036" y2="49815"/>
                        <a14:foregroundMark x1="1928" y1="46125" x2="1928" y2="52399"/>
                        <a14:foregroundMark x1="2410" y1="57934" x2="1687" y2="67897"/>
                        <a14:foregroundMark x1="1205" y1="93727" x2="1446" y2="97786"/>
                        <a14:foregroundMark x1="40241" y1="55351" x2="40241" y2="59410"/>
                        <a14:foregroundMark x1="50361" y1="15867" x2="50361" y2="21402"/>
                        <a14:foregroundMark x1="60723" y1="19926" x2="60964" y2="23247"/>
                        <a14:foregroundMark x1="81446" y1="16974" x2="81928" y2="21771"/>
                        <a14:foregroundMark x1="35663" y1="2952" x2="44337" y2="1107"/>
                        <a14:foregroundMark x1="91807" y1="16236" x2="91807" y2="18081"/>
                        <a14:foregroundMark x1="71807" y1="46125" x2="71807" y2="49815"/>
                        <a14:foregroundMark x1="60723" y1="43911" x2="60723" y2="46494"/>
                        <a14:foregroundMark x1="50361" y1="45387" x2="51084" y2="52399"/>
                        <a14:foregroundMark x1="31084" y1="98893" x2="40964" y2="97417"/>
                        <a14:foregroundMark x1="71325" y1="17712" x2="71807" y2="23616"/>
                        <a14:foregroundMark x1="80964" y1="39114" x2="81928" y2="47970"/>
                        <a14:foregroundMark x1="91566" y1="39114" x2="91566" y2="48339"/>
                        <a14:foregroundMark x1="4578" y1="33579" x2="6506" y2="33579"/>
                        <a14:foregroundMark x1="4819" y1="33948" x2="6747" y2="33948"/>
                        <a14:foregroundMark x1="3614" y1="33948" x2="4096" y2="33948"/>
                        <a14:foregroundMark x1="7470" y1="33948" x2="8434" y2="33948"/>
                        <a14:foregroundMark x1="8675" y1="35424" x2="8434" y2="38745"/>
                        <a14:foregroundMark x1="8434" y1="39852" x2="8675" y2="46494"/>
                        <a14:foregroundMark x1="8675" y1="48339" x2="8434" y2="65314"/>
                        <a14:foregroundMark x1="8434" y1="59779" x2="8675" y2="63469"/>
                        <a14:foregroundMark x1="10843" y1="34686" x2="10602" y2="64576"/>
                        <a14:foregroundMark x1="10602" y1="33948" x2="97349" y2="34686"/>
                        <a14:foregroundMark x1="3373" y1="27306" x2="97831" y2="27675"/>
                        <a14:foregroundMark x1="8193" y1="12915" x2="8434" y2="26568"/>
                        <a14:foregroundMark x1="10361" y1="13284" x2="10602" y2="26199"/>
                        <a14:foregroundMark x1="18795" y1="13653" x2="19036" y2="26199"/>
                        <a14:foregroundMark x1="20964" y1="14022" x2="20964" y2="25461"/>
                        <a14:foregroundMark x1="28916" y1="12915" x2="28916" y2="25830"/>
                        <a14:foregroundMark x1="39036" y1="13284" x2="39036" y2="25830"/>
                        <a14:foregroundMark x1="41205" y1="13653" x2="41205" y2="26199"/>
                        <a14:foregroundMark x1="49398" y1="13653" x2="49398" y2="25830"/>
                        <a14:foregroundMark x1="51325" y1="12915" x2="51566" y2="27306"/>
                        <a14:foregroundMark x1="59759" y1="13284" x2="59759" y2="26199"/>
                        <a14:foregroundMark x1="61928" y1="12915" x2="61928" y2="26568"/>
                        <a14:foregroundMark x1="72048" y1="13284" x2="72289" y2="28413"/>
                        <a14:foregroundMark x1="80241" y1="12915" x2="80482" y2="27306"/>
                        <a14:foregroundMark x1="82410" y1="12915" x2="82651" y2="27306"/>
                        <a14:foregroundMark x1="90843" y1="13653" x2="90843" y2="27675"/>
                        <a14:foregroundMark x1="18795" y1="35055" x2="18795" y2="64945"/>
                        <a14:foregroundMark x1="21205" y1="34686" x2="20964" y2="65314"/>
                        <a14:foregroundMark x1="39036" y1="35055" x2="39277" y2="64576"/>
                        <a14:foregroundMark x1="40723" y1="36531" x2="41205" y2="65314"/>
                        <a14:foregroundMark x1="41205" y1="35055" x2="41446" y2="42435"/>
                        <a14:foregroundMark x1="60000" y1="35424" x2="59759" y2="64576"/>
                        <a14:foregroundMark x1="60000" y1="35055" x2="59518" y2="40221"/>
                        <a14:foregroundMark x1="61687" y1="35793" x2="62169" y2="65314"/>
                        <a14:foregroundMark x1="70120" y1="35424" x2="69880" y2="65683"/>
                        <a14:foregroundMark x1="72289" y1="35055" x2="72771" y2="66790"/>
                        <a14:foregroundMark x1="80723" y1="34686" x2="80482" y2="67159"/>
                        <a14:foregroundMark x1="80000" y1="34317" x2="80482" y2="50185"/>
                        <a14:foregroundMark x1="90602" y1="34317" x2="90843" y2="65314"/>
                        <a14:foregroundMark x1="54699" y1="2214" x2="75663" y2="2214"/>
                        <a14:foregroundMark x1="50843" y1="97786" x2="93735" y2="97417"/>
                        <a14:foregroundMark x1="99518" y1="10701" x2="99036" y2="31365"/>
                        <a14:foregroundMark x1="31084" y1="12915" x2="31084" y2="25830"/>
                        <a14:backgroundMark x1="26747" y1="38745" x2="26988" y2="43911"/>
                        <a14:backgroundMark x1="13735" y1="40959" x2="15904" y2="56089"/>
                        <a14:backgroundMark x1="36145" y1="41697" x2="37108" y2="54244"/>
                        <a14:backgroundMark x1="35181" y1="73063" x2="35663" y2="73801"/>
                        <a14:backgroundMark x1="35663" y1="81919" x2="35663" y2="80074"/>
                        <a14:backgroundMark x1="45783" y1="64207" x2="45301" y2="55351"/>
                        <a14:backgroundMark x1="56386" y1="55351" x2="55181" y2="43542"/>
                        <a14:backgroundMark x1="67711" y1="54982" x2="66265" y2="45018"/>
                        <a14:backgroundMark x1="78313" y1="57934" x2="77349" y2="49815"/>
                        <a14:backgroundMark x1="66265" y1="73432" x2="66265" y2="74170"/>
                        <a14:backgroundMark x1="43373" y1="19926" x2="45301" y2="18450"/>
                        <a14:backgroundMark x1="65060" y1="20664" x2="66988" y2="22140"/>
                        <a14:backgroundMark x1="76867" y1="17712" x2="77590" y2="20295"/>
                        <a14:backgroundMark x1="55181" y1="18081" x2="55663" y2="19926"/>
                        <a14:backgroundMark x1="24337" y1="19926" x2="24578" y2="22140"/>
                        <a14:backgroundMark x1="34940" y1="16974" x2="35181" y2="18819"/>
                        <a14:backgroundMark x1="34940" y1="5535" x2="35181" y2="6642"/>
                        <a14:backgroundMark x1="14699" y1="5535" x2="14699" y2="6642"/>
                        <a14:backgroundMark x1="25301" y1="5535" x2="25301" y2="7011"/>
                        <a14:backgroundMark x1="6265" y1="41697" x2="6024" y2="49077"/>
                        <a14:backgroundMark x1="4819" y1="17712" x2="5542" y2="20664"/>
                        <a14:backgroundMark x1="87229" y1="18819" x2="87470" y2="22140"/>
                        <a14:backgroundMark x1="86988" y1="50554" x2="87229" y2="57196"/>
                        <a14:backgroundMark x1="34940" y1="11439" x2="34940" y2="9594"/>
                        <a14:backgroundMark x1="95663" y1="18450" x2="95663" y2="23247"/>
                        <a14:backgroundMark x1="95904" y1="42435" x2="96386" y2="50185"/>
                        <a14:backgroundMark x1="13735" y1="19926" x2="14940" y2="22140"/>
                        <a14:backgroundMark x1="45301" y1="5535" x2="45301" y2="6273"/>
                        <a14:backgroundMark x1="86988" y1="5166" x2="86747" y2="5904"/>
                        <a14:backgroundMark x1="96145" y1="5166" x2="97108" y2="5535"/>
                        <a14:backgroundMark x1="15181" y1="72325" x2="15181" y2="74539"/>
                        <a14:backgroundMark x1="15422" y1="79705" x2="15181" y2="81181"/>
                        <a14:backgroundMark x1="14699" y1="89299" x2="15181" y2="91144"/>
                        <a14:backgroundMark x1="26024" y1="73801" x2="25060" y2="75646"/>
                        <a14:backgroundMark x1="25301" y1="87454" x2="25542" y2="89299"/>
                        <a14:backgroundMark x1="25060" y1="95203" x2="25060" y2="92989"/>
                        <a14:backgroundMark x1="35422" y1="89299" x2="35422" y2="88561"/>
                        <a14:backgroundMark x1="35181" y1="95941" x2="35181" y2="95203"/>
                        <a14:backgroundMark x1="14699" y1="94465" x2="14699" y2="95572"/>
                        <a14:backgroundMark x1="34940" y1="90406" x2="35422" y2="93727"/>
                        <a14:backgroundMark x1="66265" y1="81919" x2="66024" y2="86347"/>
                        <a14:backgroundMark x1="45783" y1="93727" x2="45783" y2="95203"/>
                        <a14:backgroundMark x1="66265" y1="95941" x2="66265" y2="94096"/>
                        <a14:backgroundMark x1="76386" y1="80812" x2="76145" y2="84133"/>
                        <a14:backgroundMark x1="76386" y1="88561" x2="76386" y2="93727"/>
                        <a14:backgroundMark x1="86988" y1="80443" x2="86506" y2="89299"/>
                        <a14:backgroundMark x1="86265" y1="95572" x2="87470" y2="95572"/>
                        <a14:backgroundMark x1="25542" y1="44280" x2="25783" y2="56458"/>
                        <a14:backgroundMark x1="7952" y1="37269" x2="8193" y2="40590"/>
                        <a14:backgroundMark x1="7952" y1="41328" x2="8193" y2="41328"/>
                        <a14:backgroundMark x1="6988" y1="52399" x2="4578" y2="65683"/>
                        <a14:backgroundMark x1="7711" y1="56089" x2="8193" y2="59779"/>
                        <a14:backgroundMark x1="8193" y1="60148" x2="8193" y2="64576"/>
                        <a14:backgroundMark x1="11325" y1="35055" x2="11084" y2="48339"/>
                        <a14:backgroundMark x1="11084" y1="50185" x2="11084" y2="50185"/>
                        <a14:backgroundMark x1="11325" y1="48708" x2="11325" y2="50554"/>
                        <a14:backgroundMark x1="11807" y1="45387" x2="11807" y2="45387"/>
                        <a14:backgroundMark x1="12771" y1="37638" x2="12771" y2="37638"/>
                        <a14:backgroundMark x1="11325" y1="35055" x2="18313" y2="34686"/>
                        <a14:backgroundMark x1="3614" y1="26568" x2="7470" y2="26937"/>
                        <a14:backgroundMark x1="13012" y1="23985" x2="14699" y2="11808"/>
                        <a14:backgroundMark x1="10843" y1="26568" x2="17831" y2="26568"/>
                        <a14:backgroundMark x1="18313" y1="25830" x2="18072" y2="26937"/>
                        <a14:backgroundMark x1="21687" y1="26568" x2="27229" y2="19188"/>
                        <a14:backgroundMark x1="21446" y1="26568" x2="28434" y2="26568"/>
                        <a14:backgroundMark x1="34940" y1="14022" x2="33253" y2="25461"/>
                        <a14:backgroundMark x1="31566" y1="26937" x2="38313" y2="26568"/>
                        <a14:backgroundMark x1="34940" y1="26568" x2="38795" y2="26937"/>
                        <a14:backgroundMark x1="35181" y1="26937" x2="36867" y2="26937"/>
                        <a14:backgroundMark x1="44578" y1="15129" x2="46024" y2="19557"/>
                        <a14:backgroundMark x1="41687" y1="26937" x2="48916" y2="26937"/>
                        <a14:backgroundMark x1="52048" y1="27306" x2="58795" y2="26937"/>
                        <a14:backgroundMark x1="62651" y1="26937" x2="69398" y2="26937"/>
                        <a14:backgroundMark x1="73012" y1="26937" x2="80000" y2="26937"/>
                        <a14:backgroundMark x1="83373" y1="26937" x2="90361" y2="26937"/>
                        <a14:backgroundMark x1="93735" y1="27306" x2="97590" y2="26937"/>
                        <a14:backgroundMark x1="7952" y1="13284" x2="7952" y2="19188"/>
                        <a14:backgroundMark x1="18313" y1="13284" x2="18313" y2="19557"/>
                        <a14:backgroundMark x1="21446" y1="14391" x2="21446" y2="16974"/>
                        <a14:backgroundMark x1="21446" y1="17712" x2="21446" y2="25461"/>
                        <a14:backgroundMark x1="28675" y1="12915" x2="28675" y2="25092"/>
                        <a14:backgroundMark x1="38554" y1="13284" x2="38554" y2="25092"/>
                        <a14:backgroundMark x1="41687" y1="13284" x2="41687" y2="25830"/>
                        <a14:backgroundMark x1="38554" y1="25461" x2="38795" y2="26199"/>
                        <a14:backgroundMark x1="51807" y1="19557" x2="51807" y2="26568"/>
                        <a14:backgroundMark x1="59277" y1="12915" x2="59518" y2="26199"/>
                        <a14:backgroundMark x1="62410" y1="12546" x2="62410" y2="26568"/>
                        <a14:backgroundMark x1="80000" y1="13284" x2="80000" y2="19557"/>
                        <a14:backgroundMark x1="82892" y1="13284" x2="83133" y2="25830"/>
                        <a14:backgroundMark x1="90361" y1="13284" x2="90361" y2="26199"/>
                        <a14:backgroundMark x1="62169" y1="52399" x2="62169" y2="64207"/>
                        <a14:backgroundMark x1="18313" y1="35424" x2="18313" y2="64576"/>
                        <a14:backgroundMark x1="21687" y1="35424" x2="21687" y2="64576"/>
                        <a14:backgroundMark x1="21446" y1="35793" x2="21446" y2="64945"/>
                        <a14:backgroundMark x1="21446" y1="35055" x2="25783" y2="34686"/>
                        <a14:backgroundMark x1="26024" y1="35055" x2="28193" y2="34686"/>
                        <a14:backgroundMark x1="38554" y1="35055" x2="38554" y2="50185"/>
                        <a14:backgroundMark x1="43373" y1="39114" x2="46988" y2="54613"/>
                        <a14:backgroundMark x1="41687" y1="35424" x2="41687" y2="42804"/>
                        <a14:backgroundMark x1="41687" y1="58303" x2="41687" y2="64576"/>
                        <a14:backgroundMark x1="35181" y1="67528" x2="35422" y2="70111"/>
                        <a14:backgroundMark x1="35422" y1="76384" x2="35663" y2="78967"/>
                        <a14:backgroundMark x1="59036" y1="35793" x2="59036" y2="40959"/>
                        <a14:backgroundMark x1="59277" y1="36900" x2="59518" y2="40959"/>
                        <a14:backgroundMark x1="62410" y1="42435" x2="62169" y2="52768"/>
                        <a14:backgroundMark x1="62410" y1="35055" x2="62169" y2="42435"/>
                        <a14:backgroundMark x1="59277" y1="55720" x2="59036" y2="64207"/>
                        <a14:backgroundMark x1="59277" y1="60148" x2="59518" y2="64207"/>
                        <a14:backgroundMark x1="62410" y1="64945" x2="62892" y2="64945"/>
                        <a14:backgroundMark x1="69639" y1="35424" x2="69639" y2="63469"/>
                        <a14:backgroundMark x1="69157" y1="64576" x2="69880" y2="64576"/>
                        <a14:backgroundMark x1="72771" y1="42066" x2="72771" y2="64207"/>
                        <a14:backgroundMark x1="75422" y1="35055" x2="79036" y2="35055"/>
                        <a14:backgroundMark x1="80000" y1="35793" x2="80241" y2="47232"/>
                        <a14:backgroundMark x1="84096" y1="39852" x2="86988" y2="47601"/>
                        <a14:backgroundMark x1="84578" y1="38376" x2="88675" y2="42804"/>
                        <a14:backgroundMark x1="89639" y1="36531" x2="90120" y2="60148"/>
                        <a14:backgroundMark x1="90361" y1="35793" x2="90361" y2="64207"/>
                        <a14:backgroundMark x1="61928" y1="35055" x2="62169" y2="47601"/>
                        <a14:backgroundMark x1="82892" y1="20664" x2="83133" y2="25461"/>
                        <a14:backgroundMark x1="82892" y1="23247" x2="83133" y2="25830"/>
                        <a14:backgroundMark x1="8193" y1="41697" x2="8193" y2="43173"/>
                        <a14:backgroundMark x1="21446" y1="26937" x2="28193" y2="26937"/>
                        <a14:backgroundMark x1="11325" y1="26937" x2="18072" y2="26937"/>
                        <a14:backgroundMark x1="10843" y1="19557" x2="10843" y2="25830"/>
                        <a14:backgroundMark x1="59518" y1="13284" x2="59518" y2="19926"/>
                        <a14:backgroundMark x1="21446" y1="13284" x2="21446" y2="14022"/>
                        <a14:backgroundMark x1="28675" y1="25461" x2="28675" y2="25830"/>
                        <a14:backgroundMark x1="58795" y1="26937" x2="59518" y2="26937"/>
                        <a14:backgroundMark x1="62892" y1="26568" x2="62410" y2="26937"/>
                        <a14:backgroundMark x1="93253" y1="12915" x2="93253" y2="26568"/>
                        <a14:backgroundMark x1="82892" y1="12546" x2="82892" y2="27306"/>
                        <a14:backgroundMark x1="83133" y1="35055" x2="89880" y2="35055"/>
                        <a14:backgroundMark x1="93253" y1="35055" x2="97831" y2="35055"/>
                      </a14:backgroundRemoval>
                    </a14:imgEffect>
                  </a14:imgLayer>
                </a14:imgProps>
              </a:ext>
              <a:ext uri="{28A0092B-C50C-407E-A947-70E740481C1C}">
                <a14:useLocalDpi xmlns:a14="http://schemas.microsoft.com/office/drawing/2010/main" val="0"/>
              </a:ext>
            </a:extLst>
          </a:blip>
          <a:stretch>
            <a:fillRect/>
          </a:stretch>
        </p:blipFill>
        <p:spPr>
          <a:xfrm>
            <a:off x="5271649" y="1606052"/>
            <a:ext cx="2961996" cy="1838131"/>
          </a:xfrm>
          <a:prstGeom prst="rect">
            <a:avLst/>
          </a:prstGeom>
        </p:spPr>
      </p:pic>
    </p:spTree>
    <p:extLst>
      <p:ext uri="{BB962C8B-B14F-4D97-AF65-F5344CB8AC3E}">
        <p14:creationId xmlns:p14="http://schemas.microsoft.com/office/powerpoint/2010/main" val="2260826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1413" y="1329744"/>
            <a:ext cx="7739128" cy="2723641"/>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سوال آخر مثل همیشه اختصاص دارد به کُدخدا و </a:t>
            </a:r>
            <a:r>
              <a:rPr lang="en-US" sz="1600" b="0" i="0" u="none" strike="noStrike" dirty="0" err="1">
                <a:solidFill>
                  <a:schemeClr val="bg1"/>
                </a:solidFill>
                <a:effectLst/>
                <a:latin typeface="Dana" panose="00000500000000000000" pitchFamily="2" charset="-78"/>
                <a:cs typeface="Dana" panose="00000500000000000000" pitchFamily="2" charset="-78"/>
              </a:rPr>
              <a:t>Botfather</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دو کدر</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ماشین حساب</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4" name="Rectangle 3"/>
          <p:cNvSpPr/>
          <p:nvPr/>
        </p:nvSpPr>
        <p:spPr>
          <a:xfrm>
            <a:off x="124691" y="8859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20</a:t>
            </a:fld>
            <a:endParaRPr lang="en-US" dirty="0"/>
          </a:p>
        </p:txBody>
      </p:sp>
      <p:sp>
        <p:nvSpPr>
          <p:cNvPr id="10" name="Footer Placeholder 9"/>
          <p:cNvSpPr>
            <a:spLocks noGrp="1"/>
          </p:cNvSpPr>
          <p:nvPr>
            <p:ph type="ftr" sz="quarter" idx="10"/>
          </p:nvPr>
        </p:nvSpPr>
        <p:spPr/>
        <p:txBody>
          <a:bodyPr/>
          <a:lstStyle/>
          <a:p>
            <a:r>
              <a:rPr lang="en-US" dirty="0"/>
              <a:t>1- Coder</a:t>
            </a:r>
          </a:p>
        </p:txBody>
      </p:sp>
    </p:spTree>
    <p:extLst>
      <p:ext uri="{BB962C8B-B14F-4D97-AF65-F5344CB8AC3E}">
        <p14:creationId xmlns:p14="http://schemas.microsoft.com/office/powerpoint/2010/main" val="3440216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49707" y="339492"/>
            <a:ext cx="7739128" cy="3967247"/>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برای رفع کردن اشکالات من سعی می‌کنم راهنمایی‌هایی بکنم تا راحت‌تر بتوانید آن‌ها را پیدا کنید. از </a:t>
            </a:r>
            <a:r>
              <a:rPr lang="en-US" sz="1400" b="0" i="0" u="none" strike="noStrike" dirty="0" err="1">
                <a:solidFill>
                  <a:schemeClr val="bg1"/>
                </a:solidFill>
                <a:effectLst/>
                <a:latin typeface="Dana" panose="00000500000000000000" pitchFamily="2" charset="-78"/>
                <a:cs typeface="Dana" panose="00000500000000000000" pitchFamily="2" charset="-78"/>
              </a:rPr>
              <a:t>Botfather</a:t>
            </a:r>
            <a:r>
              <a:rPr lang="fa-IR" sz="1400" b="0" i="0" u="none" strike="noStrike" dirty="0">
                <a:solidFill>
                  <a:schemeClr val="bg1"/>
                </a:solidFill>
                <a:effectLst/>
                <a:latin typeface="Dana" panose="00000500000000000000" pitchFamily="2" charset="-78"/>
                <a:cs typeface="Dana" panose="00000500000000000000" pitchFamily="2" charset="-78"/>
              </a:rPr>
              <a:t>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آیا این اتفاق برای کد شما هم افتاد؟ پس باید سعی کنیم تا مشکل به وجود آمده را رفع کنیم. به نظر شما چه چیزی این مشکل را به وجود آورده؟</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این خطا قبل از اجرا شدن برنامه رخ داده است به همین دلیل به آن </a:t>
            </a:r>
            <a:r>
              <a:rPr lang="fa-IR" sz="1400" b="0" i="0" u="none" strike="noStrike" dirty="0">
                <a:latin typeface="Dana" panose="00000500000000000000" pitchFamily="2" charset="-78"/>
                <a:cs typeface="Dana" panose="00000500000000000000" pitchFamily="2" charset="-78"/>
              </a:rPr>
              <a:t>خطای زمان کامپایل</a:t>
            </a:r>
            <a:r>
              <a:rPr lang="fa-IR" sz="1400" b="0" i="0" u="none" strike="noStrike" baseline="50000" dirty="0">
                <a:solidFill>
                  <a:schemeClr val="bg1"/>
                </a:solidFill>
                <a:latin typeface="Dana" panose="00000500000000000000" pitchFamily="2" charset="-78"/>
                <a:cs typeface="Dana" panose="00000500000000000000" pitchFamily="2" charset="-78"/>
              </a:rPr>
              <a:t>۱</a:t>
            </a:r>
            <a:r>
              <a:rPr lang="fa-IR" sz="1400" b="0" i="0" u="none" strike="noStrike" dirty="0">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یا </a:t>
            </a:r>
            <a:r>
              <a:rPr lang="fa-IR" sz="1400" b="0" i="0" u="none" strike="noStrike" dirty="0">
                <a:effectLst/>
                <a:latin typeface="Dana" panose="00000500000000000000" pitchFamily="2" charset="-78"/>
                <a:cs typeface="Dana" panose="00000500000000000000" pitchFamily="2" charset="-78"/>
              </a:rPr>
              <a:t>خطای نوشتاری</a:t>
            </a:r>
            <a:r>
              <a:rPr lang="fa-IR" sz="1400" baseline="50000" dirty="0">
                <a:solidFill>
                  <a:schemeClr val="bg1"/>
                </a:solidFill>
                <a:latin typeface="Dana" panose="00000500000000000000" pitchFamily="2" charset="-78"/>
                <a:cs typeface="Dana" panose="00000500000000000000" pitchFamily="2" charset="-78"/>
              </a:rPr>
              <a:t>۲</a:t>
            </a:r>
            <a:r>
              <a:rPr lang="fa-IR" sz="1400" b="0" i="0" u="none" strike="noStrike" dirty="0">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می‌گویند.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هر گونه خطا در نوشتن برنامه مثل نبودن " ; " یا دقت نکردن به کوچک و بزرگ نوشتن حروف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می‌تواند منجر به این خطا شود. چون کامپایلر برای تبدیل کد نوشته شده به یک برنامه‌ی اجرایی، ابتدا خط به خط کد را چک می‌کند و فایل اجرایی را می‌سازد.</a:t>
            </a:r>
          </a:p>
        </p:txBody>
      </p:sp>
      <p:sp>
        <p:nvSpPr>
          <p:cNvPr id="3" name="Rectangle 2"/>
          <p:cNvSpPr/>
          <p:nvPr/>
        </p:nvSpPr>
        <p:spPr>
          <a:xfrm>
            <a:off x="124691" y="8859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21</a:t>
            </a:fld>
            <a:endParaRPr lang="en-US" dirty="0"/>
          </a:p>
        </p:txBody>
      </p:sp>
      <p:grpSp>
        <p:nvGrpSpPr>
          <p:cNvPr id="23" name="Google Shape;4771;p45"/>
          <p:cNvGrpSpPr/>
          <p:nvPr/>
        </p:nvGrpSpPr>
        <p:grpSpPr>
          <a:xfrm>
            <a:off x="8433061" y="400854"/>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33061" y="2573727"/>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Footer Placeholder 6"/>
          <p:cNvSpPr>
            <a:spLocks noGrp="1"/>
          </p:cNvSpPr>
          <p:nvPr>
            <p:ph type="ftr" sz="quarter" idx="10"/>
          </p:nvPr>
        </p:nvSpPr>
        <p:spPr/>
        <p:txBody>
          <a:bodyPr/>
          <a:lstStyle/>
          <a:p>
            <a:r>
              <a:rPr lang="en-US" dirty="0"/>
              <a:t>1- compile error</a:t>
            </a:r>
          </a:p>
          <a:p>
            <a:r>
              <a:rPr lang="en-US" dirty="0"/>
              <a:t>2- syntax error</a:t>
            </a:r>
          </a:p>
        </p:txBody>
      </p:sp>
    </p:spTree>
    <p:extLst>
      <p:ext uri="{BB962C8B-B14F-4D97-AF65-F5344CB8AC3E}">
        <p14:creationId xmlns:p14="http://schemas.microsoft.com/office/powerpoint/2010/main" val="903061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50762"/>
            <a:ext cx="7739128" cy="858493"/>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a:t>
            </a:r>
          </a:p>
        </p:txBody>
      </p:sp>
      <p:sp>
        <p:nvSpPr>
          <p:cNvPr id="4" name="Rectangle 3"/>
          <p:cNvSpPr/>
          <p:nvPr/>
        </p:nvSpPr>
        <p:spPr>
          <a:xfrm>
            <a:off x="124691" y="8859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22</a:t>
            </a:fld>
            <a:endParaRPr lang="en-US" dirty="0"/>
          </a:p>
        </p:txBody>
      </p:sp>
      <p:sp>
        <p:nvSpPr>
          <p:cNvPr id="20" name="Title 1">
            <a:extLst>
              <a:ext uri="{FF2B5EF4-FFF2-40B4-BE49-F238E27FC236}">
                <a16:creationId xmlns:a16="http://schemas.microsoft.com/office/drawing/2014/main" id="{0792FDAC-9C8D-4E77-B347-14908253549C}"/>
              </a:ext>
            </a:extLst>
          </p:cNvPr>
          <p:cNvSpPr txBox="1">
            <a:spLocks/>
          </p:cNvSpPr>
          <p:nvPr/>
        </p:nvSpPr>
        <p:spPr>
          <a:xfrm>
            <a:off x="885873" y="4133146"/>
            <a:ext cx="7542503" cy="471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پس تا اینجا یک مرحله جلو رفتیم.</a:t>
            </a:r>
          </a:p>
        </p:txBody>
      </p:sp>
      <p:pic>
        <p:nvPicPr>
          <p:cNvPr id="24" name="Picture 23">
            <a:extLst>
              <a:ext uri="{FF2B5EF4-FFF2-40B4-BE49-F238E27FC236}">
                <a16:creationId xmlns:a16="http://schemas.microsoft.com/office/drawing/2014/main" id="{0C841ACA-83E4-4A03-B815-E5A8DC1C4548}"/>
              </a:ext>
            </a:extLst>
          </p:cNvPr>
          <p:cNvPicPr>
            <a:picLocks noChangeAspect="1"/>
          </p:cNvPicPr>
          <p:nvPr/>
        </p:nvPicPr>
        <p:blipFill>
          <a:blip r:embed="rId2"/>
          <a:stretch>
            <a:fillRect/>
          </a:stretch>
        </p:blipFill>
        <p:spPr>
          <a:xfrm>
            <a:off x="848668" y="1237646"/>
            <a:ext cx="5688609" cy="3292174"/>
          </a:xfrm>
          <a:prstGeom prst="rect">
            <a:avLst/>
          </a:prstGeom>
        </p:spPr>
      </p:pic>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3713" y="413314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15443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ED8513-D026-4031-99A8-74959C21B93B}"/>
              </a:ext>
            </a:extLst>
          </p:cNvPr>
          <p:cNvSpPr txBox="1">
            <a:spLocks/>
          </p:cNvSpPr>
          <p:nvPr/>
        </p:nvSpPr>
        <p:spPr>
          <a:xfrm>
            <a:off x="745679" y="464526"/>
            <a:ext cx="7764718" cy="40721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r" rtl="1">
              <a:lnSpc>
                <a:spcPct val="150000"/>
              </a:lnSpc>
            </a:pPr>
            <a:r>
              <a:rPr lang="fa-IR" sz="1200" dirty="0">
                <a:solidFill>
                  <a:schemeClr val="bg1"/>
                </a:solidFill>
                <a:latin typeface="Dana" panose="00000500000000000000" pitchFamily="2" charset="-78"/>
                <a:cs typeface="Dana" panose="00000500000000000000" pitchFamily="2" charset="-78"/>
              </a:rPr>
              <a:t>احتمالا برخی از شما</a:t>
            </a:r>
            <a:r>
              <a:rPr lang="en-US" sz="1200" dirty="0">
                <a:solidFill>
                  <a:schemeClr val="bg1"/>
                </a:solidFill>
                <a:latin typeface="Dana" panose="00000500000000000000" pitchFamily="2" charset="-78"/>
                <a:cs typeface="Dana" panose="00000500000000000000" pitchFamily="2" charset="-78"/>
              </a:rPr>
              <a:t>Main </a:t>
            </a:r>
            <a:r>
              <a:rPr lang="fa-IR" sz="1200" dirty="0">
                <a:solidFill>
                  <a:schemeClr val="bg1"/>
                </a:solidFill>
                <a:latin typeface="Dana" panose="00000500000000000000" pitchFamily="2" charset="-78"/>
                <a:cs typeface="Dana" panose="00000500000000000000" pitchFamily="2" charset="-78"/>
              </a:rPr>
              <a:t> را هم درست کردید و به این موضوع که</a:t>
            </a:r>
            <a:r>
              <a:rPr lang="en-US" sz="1200" dirty="0">
                <a:solidFill>
                  <a:schemeClr val="bg1"/>
                </a:solidFill>
                <a:latin typeface="Dana" panose="00000500000000000000" pitchFamily="2" charset="-78"/>
                <a:cs typeface="Dana" panose="00000500000000000000" pitchFamily="2" charset="-78"/>
              </a:rPr>
              <a:t>C </a:t>
            </a:r>
            <a:r>
              <a:rPr lang="fa-IR" sz="1200" dirty="0">
                <a:solidFill>
                  <a:schemeClr val="bg1"/>
                </a:solidFill>
                <a:latin typeface="Dana" panose="00000500000000000000" pitchFamily="2" charset="-78"/>
                <a:cs typeface="Dana" panose="00000500000000000000" pitchFamily="2" charset="-78"/>
              </a:rPr>
              <a:t> تفاوت بین حروف بزرگ و کوچک را متوجه می‌شود دقت کردید. اما نوشتن</a:t>
            </a:r>
            <a:r>
              <a:rPr lang="en-US" sz="1200" dirty="0">
                <a:solidFill>
                  <a:schemeClr val="bg1"/>
                </a:solidFill>
                <a:latin typeface="Dana" panose="00000500000000000000" pitchFamily="2" charset="-78"/>
                <a:cs typeface="Dana" panose="00000500000000000000" pitchFamily="2" charset="-78"/>
              </a:rPr>
              <a:t>Main </a:t>
            </a:r>
            <a:r>
              <a:rPr lang="fa-IR" sz="1200" dirty="0">
                <a:solidFill>
                  <a:schemeClr val="bg1"/>
                </a:solidFill>
                <a:latin typeface="Dana" panose="00000500000000000000" pitchFamily="2" charset="-78"/>
                <a:cs typeface="Dana" panose="00000500000000000000" pitchFamily="2" charset="-78"/>
              </a:rPr>
              <a:t> به جای</a:t>
            </a:r>
            <a:r>
              <a:rPr lang="en-US" sz="1200" dirty="0">
                <a:solidFill>
                  <a:schemeClr val="bg1"/>
                </a:solidFill>
                <a:latin typeface="Dana" panose="00000500000000000000" pitchFamily="2" charset="-78"/>
                <a:cs typeface="Dana" panose="00000500000000000000" pitchFamily="2" charset="-78"/>
              </a:rPr>
              <a:t>main‌ </a:t>
            </a:r>
            <a:r>
              <a:rPr lang="fa-IR" sz="1200" dirty="0">
                <a:solidFill>
                  <a:schemeClr val="bg1"/>
                </a:solidFill>
                <a:latin typeface="Dana" panose="00000500000000000000" pitchFamily="2" charset="-78"/>
                <a:cs typeface="Dana" panose="00000500000000000000" pitchFamily="2" charset="-78"/>
              </a:rPr>
              <a:t> یک خطای کامپایل نیست و ما در این شرایط با</a:t>
            </a:r>
            <a:r>
              <a:rPr lang="en-US" sz="1200" dirty="0">
                <a:solidFill>
                  <a:schemeClr val="bg1"/>
                </a:solidFill>
                <a:latin typeface="Dana" panose="00000500000000000000" pitchFamily="2" charset="-78"/>
                <a:cs typeface="Dana" panose="00000500000000000000" pitchFamily="2" charset="-78"/>
              </a:rPr>
              <a:t>Linker error </a:t>
            </a:r>
            <a:r>
              <a:rPr lang="fa-IR" sz="1200" dirty="0">
                <a:solidFill>
                  <a:schemeClr val="bg1"/>
                </a:solidFill>
                <a:latin typeface="Dana" panose="00000500000000000000" pitchFamily="2" charset="-78"/>
                <a:cs typeface="Dana" panose="00000500000000000000" pitchFamily="2" charset="-78"/>
              </a:rPr>
              <a:t> مواجه می‌شویم. علت رخ دادن این ارور را در آینده در مبحثی به نام تابع متوجه خواهید شد.</a:t>
            </a:r>
          </a:p>
          <a:p>
            <a:pPr algn="r" rtl="1">
              <a:lnSpc>
                <a:spcPct val="150000"/>
              </a:lnSpc>
            </a:pPr>
            <a:endParaRPr lang="fa-IR" sz="1200" dirty="0">
              <a:solidFill>
                <a:schemeClr val="bg1"/>
              </a:solidFill>
              <a:latin typeface="Dana" panose="00000500000000000000" pitchFamily="2" charset="-78"/>
              <a:cs typeface="Dana" panose="00000500000000000000" pitchFamily="2" charset="-78"/>
            </a:endParaRPr>
          </a:p>
          <a:p>
            <a:pPr algn="r" rtl="1">
              <a:lnSpc>
                <a:spcPct val="150000"/>
              </a:lnSpc>
            </a:pPr>
            <a:r>
              <a:rPr lang="fa-IR" sz="1200" dirty="0">
                <a:solidFill>
                  <a:schemeClr val="bg1"/>
                </a:solidFill>
                <a:latin typeface="Dana" panose="00000500000000000000" pitchFamily="2" charset="-78"/>
                <a:cs typeface="Dana" panose="00000500000000000000" pitchFamily="2" charset="-78"/>
              </a:rPr>
              <a:t>حال با درست شدن برخی از ایرادها برنامه کامپایل می‌شود اما با این اخطار مواجه می‌شویم:</a:t>
            </a:r>
            <a:endParaRPr lang="en-US" sz="1200" dirty="0">
              <a:solidFill>
                <a:schemeClr val="bg1"/>
              </a:solidFill>
              <a:latin typeface="Dana" panose="00000500000000000000" pitchFamily="2" charset="-78"/>
              <a:cs typeface="Dana" panose="00000500000000000000" pitchFamily="2" charset="-78"/>
            </a:endParaRPr>
          </a:p>
          <a:p>
            <a:pPr algn="r" rtl="1">
              <a:lnSpc>
                <a:spcPct val="150000"/>
              </a:lnSpc>
            </a:pPr>
            <a:endParaRPr lang="fa-IR" sz="1200" dirty="0">
              <a:solidFill>
                <a:schemeClr val="bg1"/>
              </a:solidFill>
              <a:latin typeface="Dana" panose="00000500000000000000" pitchFamily="2" charset="-78"/>
              <a:cs typeface="Dana" panose="00000500000000000000" pitchFamily="2" charset="-78"/>
            </a:endParaRPr>
          </a:p>
          <a:p>
            <a:pPr algn="r" rtl="1">
              <a:lnSpc>
                <a:spcPct val="150000"/>
              </a:lnSpc>
            </a:pPr>
            <a:r>
              <a:rPr lang="fa-IR" sz="1200" dirty="0">
                <a:solidFill>
                  <a:schemeClr val="bg1"/>
                </a:solidFill>
                <a:latin typeface="Dana" panose="00000500000000000000" pitchFamily="2" charset="-78"/>
                <a:cs typeface="Dana" panose="00000500000000000000" pitchFamily="2" charset="-78"/>
              </a:rPr>
              <a:t>دلیل این اتفاق چیست؟</a:t>
            </a:r>
          </a:p>
          <a:p>
            <a:pPr algn="r" rtl="1">
              <a:lnSpc>
                <a:spcPct val="150000"/>
              </a:lnSpc>
            </a:pPr>
            <a:endParaRPr lang="fa-IR" sz="1200" dirty="0">
              <a:solidFill>
                <a:schemeClr val="bg1"/>
              </a:solidFill>
              <a:latin typeface="Dana" panose="00000500000000000000" pitchFamily="2" charset="-78"/>
              <a:cs typeface="Dana" panose="00000500000000000000" pitchFamily="2" charset="-78"/>
            </a:endParaRPr>
          </a:p>
          <a:p>
            <a:pPr algn="r" rtl="1">
              <a:lnSpc>
                <a:spcPct val="150000"/>
              </a:lnSpc>
            </a:pPr>
            <a:r>
              <a:rPr lang="fa-IR" sz="1200" dirty="0">
                <a:solidFill>
                  <a:schemeClr val="bg1"/>
                </a:solidFill>
                <a:latin typeface="Dana" panose="00000500000000000000" pitchFamily="2" charset="-78"/>
                <a:cs typeface="Dana" panose="00000500000000000000" pitchFamily="2" charset="-78"/>
              </a:rPr>
              <a:t>به عنوان راهنمایی می‌پرسم. آیا می‌دانید </a:t>
            </a:r>
            <a:r>
              <a:rPr lang="en-US" sz="1200" dirty="0" err="1">
                <a:solidFill>
                  <a:schemeClr val="bg1"/>
                </a:solidFill>
                <a:latin typeface="Dana" panose="00000500000000000000" pitchFamily="2" charset="-78"/>
                <a:cs typeface="Dana" panose="00000500000000000000" pitchFamily="2" charset="-78"/>
              </a:rPr>
              <a:t>stdio</a:t>
            </a:r>
            <a:r>
              <a:rPr lang="fa-IR" sz="1200" dirty="0">
                <a:solidFill>
                  <a:schemeClr val="bg1"/>
                </a:solidFill>
                <a:latin typeface="Dana" panose="00000500000000000000" pitchFamily="2" charset="-78"/>
                <a:cs typeface="Dana" panose="00000500000000000000" pitchFamily="2" charset="-78"/>
              </a:rPr>
              <a:t> مخفف چه چیزی</a:t>
            </a:r>
            <a:r>
              <a:rPr lang="en-US" sz="1200" dirty="0">
                <a:solidFill>
                  <a:schemeClr val="bg1"/>
                </a:solidFill>
                <a:latin typeface="Dana" panose="00000500000000000000" pitchFamily="2" charset="-78"/>
                <a:cs typeface="Dana" panose="00000500000000000000" pitchFamily="2" charset="-78"/>
              </a:rPr>
              <a:t> </a:t>
            </a:r>
            <a:r>
              <a:rPr lang="fa-IR" sz="1200" dirty="0">
                <a:solidFill>
                  <a:schemeClr val="bg1"/>
                </a:solidFill>
                <a:latin typeface="Dana" panose="00000500000000000000" pitchFamily="2" charset="-78"/>
                <a:cs typeface="Dana" panose="00000500000000000000" pitchFamily="2" charset="-78"/>
              </a:rPr>
              <a:t>است؟</a:t>
            </a:r>
          </a:p>
          <a:p>
            <a:pPr algn="r" rtl="1">
              <a:lnSpc>
                <a:spcPct val="150000"/>
              </a:lnSpc>
            </a:pPr>
            <a:endParaRPr lang="fa-IR" sz="1200" dirty="0">
              <a:solidFill>
                <a:schemeClr val="bg1"/>
              </a:solidFill>
              <a:latin typeface="Dana" panose="00000500000000000000" pitchFamily="2" charset="-78"/>
              <a:cs typeface="Dana" panose="00000500000000000000" pitchFamily="2" charset="-78"/>
            </a:endParaRPr>
          </a:p>
          <a:p>
            <a:pPr algn="r" rtl="1">
              <a:lnSpc>
                <a:spcPct val="150000"/>
              </a:lnSpc>
            </a:pPr>
            <a:endParaRPr lang="fa-IR" sz="1200" dirty="0">
              <a:solidFill>
                <a:schemeClr val="bg1"/>
              </a:solidFill>
              <a:latin typeface="Dana" panose="00000500000000000000" pitchFamily="2" charset="-78"/>
              <a:cs typeface="Dana" panose="00000500000000000000" pitchFamily="2" charset="-78"/>
            </a:endParaRPr>
          </a:p>
          <a:p>
            <a:pPr algn="r" rtl="1">
              <a:lnSpc>
                <a:spcPct val="150000"/>
              </a:lnSpc>
            </a:pPr>
            <a:r>
              <a:rPr lang="fa-IR" sz="1200" dirty="0">
                <a:solidFill>
                  <a:schemeClr val="bg1"/>
                </a:solidFill>
                <a:latin typeface="Dana" panose="00000500000000000000" pitchFamily="2" charset="-78"/>
                <a:cs typeface="Dana" panose="00000500000000000000" pitchFamily="2" charset="-78"/>
              </a:rPr>
              <a:t>در صورت اضافه نکردن کتابخانه‌های مورد نیاز، با ارور یا خطا مواجه می‌شویم تا زمانی که آن را برطرف کنیم.</a:t>
            </a:r>
          </a:p>
          <a:p>
            <a:pPr algn="r" rtl="1">
              <a:lnSpc>
                <a:spcPct val="150000"/>
              </a:lnSpc>
            </a:pPr>
            <a:r>
              <a:rPr lang="fa-IR" sz="1200" dirty="0">
                <a:solidFill>
                  <a:schemeClr val="bg1"/>
                </a:solidFill>
                <a:latin typeface="Dana" panose="00000500000000000000" pitchFamily="2" charset="-78"/>
                <a:cs typeface="Dana" panose="00000500000000000000" pitchFamily="2" charset="-78"/>
              </a:rPr>
              <a:t>اگه کامپایلر</a:t>
            </a:r>
            <a:r>
              <a:rPr lang="en-US" sz="1200" dirty="0">
                <a:solidFill>
                  <a:schemeClr val="bg1"/>
                </a:solidFill>
                <a:latin typeface="Dana" panose="00000500000000000000" pitchFamily="2" charset="-78"/>
                <a:cs typeface="Dana" panose="00000500000000000000" pitchFamily="2" charset="-78"/>
              </a:rPr>
              <a:t>C </a:t>
            </a:r>
            <a:r>
              <a:rPr lang="fa-IR" sz="1200" dirty="0">
                <a:solidFill>
                  <a:schemeClr val="bg1"/>
                </a:solidFill>
                <a:latin typeface="Dana" panose="00000500000000000000" pitchFamily="2" charset="-78"/>
                <a:cs typeface="Dana" panose="00000500000000000000" pitchFamily="2" charset="-78"/>
              </a:rPr>
              <a:t> بتواند تابع را به صورت </a:t>
            </a:r>
            <a:r>
              <a:rPr lang="fa-IR" sz="1200" dirty="0">
                <a:latin typeface="Dana" panose="00000500000000000000" pitchFamily="2" charset="-78"/>
                <a:cs typeface="Dana" panose="00000500000000000000" pitchFamily="2" charset="-78"/>
              </a:rPr>
              <a:t>ضمنی</a:t>
            </a:r>
            <a:r>
              <a:rPr lang="fa-IR" sz="1200" dirty="0">
                <a:solidFill>
                  <a:schemeClr val="bg1"/>
                </a:solidFill>
                <a:latin typeface="Dana" panose="00000500000000000000" pitchFamily="2" charset="-78"/>
                <a:cs typeface="Dana" panose="00000500000000000000" pitchFamily="2" charset="-78"/>
              </a:rPr>
              <a:t> یا</a:t>
            </a:r>
            <a:r>
              <a:rPr lang="en-US" sz="1200" dirty="0">
                <a:latin typeface="Dana" panose="00000500000000000000" pitchFamily="2" charset="-78"/>
                <a:cs typeface="Dana" panose="00000500000000000000" pitchFamily="2" charset="-78"/>
              </a:rPr>
              <a:t>implicit</a:t>
            </a:r>
            <a:r>
              <a:rPr lang="en-US" sz="1200" dirty="0">
                <a:solidFill>
                  <a:schemeClr val="bg1"/>
                </a:solidFill>
                <a:latin typeface="Dana" panose="00000500000000000000" pitchFamily="2" charset="-78"/>
                <a:cs typeface="Dana" panose="00000500000000000000" pitchFamily="2" charset="-78"/>
              </a:rPr>
              <a:t> </a:t>
            </a:r>
            <a:r>
              <a:rPr lang="fa-IR" sz="1200" dirty="0">
                <a:solidFill>
                  <a:schemeClr val="bg1"/>
                </a:solidFill>
                <a:latin typeface="Dana" panose="00000500000000000000" pitchFamily="2" charset="-78"/>
                <a:cs typeface="Dana" panose="00000500000000000000" pitchFamily="2" charset="-78"/>
              </a:rPr>
              <a:t> تعریف کند در این ‌صورت با ارور مواجه نمی‌شویم.</a:t>
            </a:r>
          </a:p>
          <a:p>
            <a:pPr algn="r" rtl="1">
              <a:lnSpc>
                <a:spcPct val="150000"/>
              </a:lnSpc>
            </a:pPr>
            <a:r>
              <a:rPr lang="fa-IR" sz="1200" dirty="0">
                <a:solidFill>
                  <a:schemeClr val="bg1"/>
                </a:solidFill>
                <a:latin typeface="Dana" panose="00000500000000000000" pitchFamily="2" charset="-78"/>
                <a:cs typeface="Dana" panose="00000500000000000000" pitchFamily="2" charset="-78"/>
              </a:rPr>
              <a:t>برای عمیق‌تر شدن در این موضوع می‌توانید بیشتر تحقیق کنید. به عنوان مثال می‌توانید به لینک زیر مراجعه کنید و اگر دوست داشتید درباره‌ی این موضوع در کلاس تدریس‌یاری بیشتر بحث کنید.</a:t>
            </a:r>
          </a:p>
        </p:txBody>
      </p:sp>
      <p:sp>
        <p:nvSpPr>
          <p:cNvPr id="3" name="Rectangle 2"/>
          <p:cNvSpPr/>
          <p:nvPr/>
        </p:nvSpPr>
        <p:spPr>
          <a:xfrm>
            <a:off x="124691" y="8859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23</a:t>
            </a:fld>
            <a:endParaRPr lang="en-US" dirty="0"/>
          </a:p>
        </p:txBody>
      </p:sp>
      <p:grpSp>
        <p:nvGrpSpPr>
          <p:cNvPr id="20" name="Google Shape;4779;p45"/>
          <p:cNvGrpSpPr/>
          <p:nvPr/>
        </p:nvGrpSpPr>
        <p:grpSpPr>
          <a:xfrm>
            <a:off x="8512680" y="297159"/>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98916" y="1342083"/>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extBox 33">
            <a:extLst>
              <a:ext uri="{FF2B5EF4-FFF2-40B4-BE49-F238E27FC236}">
                <a16:creationId xmlns:a16="http://schemas.microsoft.com/office/drawing/2014/main" id="{73BE17AA-C7B3-4288-B738-634366D4285F}"/>
              </a:ext>
            </a:extLst>
          </p:cNvPr>
          <p:cNvSpPr txBox="1"/>
          <p:nvPr/>
        </p:nvSpPr>
        <p:spPr>
          <a:xfrm>
            <a:off x="698863" y="1626556"/>
            <a:ext cx="7739128" cy="369332"/>
          </a:xfrm>
          <a:prstGeom prst="rect">
            <a:avLst/>
          </a:prstGeom>
          <a:noFill/>
        </p:spPr>
        <p:txBody>
          <a:bodyPr wrap="square" rtlCol="0">
            <a:spAutoFit/>
          </a:bodyPr>
          <a:lstStyle/>
          <a:p>
            <a:pPr rtl="1">
              <a:lnSpc>
                <a:spcPct val="150000"/>
              </a:lnSpc>
            </a:pPr>
            <a:r>
              <a:rPr lang="en-US" sz="1200" dirty="0">
                <a:solidFill>
                  <a:schemeClr val="bg1"/>
                </a:solidFill>
                <a:latin typeface="Dana" panose="00000500000000000000" pitchFamily="2" charset="-78"/>
                <a:cs typeface="Dana" panose="00000500000000000000" pitchFamily="2" charset="-78"/>
              </a:rPr>
              <a:t>warning: implicit declaration of function '</a:t>
            </a:r>
            <a:r>
              <a:rPr lang="en-US" sz="1200" dirty="0" err="1">
                <a:solidFill>
                  <a:schemeClr val="bg1"/>
                </a:solidFill>
                <a:latin typeface="Dana" panose="00000500000000000000" pitchFamily="2" charset="-78"/>
                <a:cs typeface="Dana" panose="00000500000000000000" pitchFamily="2" charset="-78"/>
              </a:rPr>
              <a:t>printf</a:t>
            </a:r>
            <a:r>
              <a:rPr lang="en-US" sz="1200" dirty="0">
                <a:solidFill>
                  <a:schemeClr val="bg1"/>
                </a:solidFill>
                <a:latin typeface="Dana" panose="00000500000000000000" pitchFamily="2" charset="-78"/>
                <a:cs typeface="Dana" panose="00000500000000000000" pitchFamily="2" charset="-78"/>
              </a:rPr>
              <a:t>' [-</a:t>
            </a:r>
            <a:r>
              <a:rPr lang="en-US" sz="1200" dirty="0" err="1">
                <a:solidFill>
                  <a:schemeClr val="bg1"/>
                </a:solidFill>
                <a:latin typeface="Dana" panose="00000500000000000000" pitchFamily="2" charset="-78"/>
                <a:cs typeface="Dana" panose="00000500000000000000" pitchFamily="2" charset="-78"/>
              </a:rPr>
              <a:t>Wimplicit</a:t>
            </a:r>
            <a:r>
              <a:rPr lang="en-US" sz="1200" dirty="0">
                <a:solidFill>
                  <a:schemeClr val="bg1"/>
                </a:solidFill>
                <a:latin typeface="Dana" panose="00000500000000000000" pitchFamily="2" charset="-78"/>
                <a:cs typeface="Dana" panose="00000500000000000000" pitchFamily="2" charset="-78"/>
              </a:rPr>
              <a:t>-function-declaration]</a:t>
            </a:r>
          </a:p>
        </p:txBody>
      </p:sp>
      <p:grpSp>
        <p:nvGrpSpPr>
          <p:cNvPr id="35" name="Google Shape;4779;p45"/>
          <p:cNvGrpSpPr/>
          <p:nvPr/>
        </p:nvGrpSpPr>
        <p:grpSpPr>
          <a:xfrm>
            <a:off x="8495495" y="2442375"/>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9;p45"/>
          <p:cNvGrpSpPr/>
          <p:nvPr/>
        </p:nvGrpSpPr>
        <p:grpSpPr>
          <a:xfrm>
            <a:off x="8508572" y="3238052"/>
            <a:ext cx="319924" cy="397322"/>
            <a:chOff x="3938800" y="4399275"/>
            <a:chExt cx="359700" cy="481825"/>
          </a:xfrm>
        </p:grpSpPr>
        <p:sp>
          <p:nvSpPr>
            <p:cNvPr id="4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7" name="TextBox 46">
            <a:extLst>
              <a:ext uri="{FF2B5EF4-FFF2-40B4-BE49-F238E27FC236}">
                <a16:creationId xmlns:a16="http://schemas.microsoft.com/office/drawing/2014/main" id="{73BE17AA-C7B3-4288-B738-634366D4285F}"/>
              </a:ext>
            </a:extLst>
          </p:cNvPr>
          <p:cNvSpPr txBox="1"/>
          <p:nvPr/>
        </p:nvSpPr>
        <p:spPr>
          <a:xfrm>
            <a:off x="4775460" y="4346664"/>
            <a:ext cx="2591632" cy="507831"/>
          </a:xfrm>
          <a:prstGeom prst="rect">
            <a:avLst/>
          </a:prstGeom>
          <a:noFill/>
        </p:spPr>
        <p:txBody>
          <a:bodyPr wrap="square" rtlCol="0">
            <a:spAutoFit/>
          </a:bodyPr>
          <a:lstStyle/>
          <a:p>
            <a:pPr>
              <a:lnSpc>
                <a:spcPct val="150000"/>
              </a:lnSpc>
            </a:pPr>
            <a:r>
              <a:rPr lang="en-US" sz="1800" u="sng" dirty="0">
                <a:solidFill>
                  <a:srgbClr val="9BAFBF"/>
                </a:solidFill>
                <a:latin typeface="Dana" panose="00000500000000000000" pitchFamily="2" charset="-78"/>
                <a:ea typeface="Roboto Black"/>
                <a:cs typeface="Dana" panose="00000500000000000000" pitchFamily="2" charset="-78"/>
              </a:rPr>
              <a:t>https://b2n.ir/842845</a:t>
            </a:r>
          </a:p>
        </p:txBody>
      </p:sp>
      <p:sp>
        <p:nvSpPr>
          <p:cNvPr id="48" name="Google Shape;8651;p54"/>
          <p:cNvSpPr/>
          <p:nvPr/>
        </p:nvSpPr>
        <p:spPr>
          <a:xfrm>
            <a:off x="848828" y="4505479"/>
            <a:ext cx="306655" cy="303359"/>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8;p26"/>
          <p:cNvSpPr/>
          <p:nvPr/>
        </p:nvSpPr>
        <p:spPr>
          <a:xfrm>
            <a:off x="1128441" y="2854192"/>
            <a:ext cx="3378091"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Header files “</a:t>
            </a:r>
            <a:r>
              <a:rPr lang="en-US" dirty="0" err="1">
                <a:solidFill>
                  <a:srgbClr val="0E2A47"/>
                </a:solidFill>
              </a:rPr>
              <a:t>stdio.h</a:t>
            </a:r>
            <a:r>
              <a:rPr lang="en-US" dirty="0">
                <a:solidFill>
                  <a:srgbClr val="0E2A47"/>
                </a:solidFill>
              </a:rPr>
              <a:t>” and “</a:t>
            </a:r>
            <a:r>
              <a:rPr lang="en-US" dirty="0" err="1">
                <a:solidFill>
                  <a:srgbClr val="0E2A47"/>
                </a:solidFill>
              </a:rPr>
              <a:t>stdlib.h</a:t>
            </a:r>
            <a:r>
              <a:rPr lang="en-US" dirty="0">
                <a:solidFill>
                  <a:srgbClr val="0E2A47"/>
                </a:solidFill>
              </a:rPr>
              <a:t>” in C</a:t>
            </a:r>
          </a:p>
        </p:txBody>
      </p:sp>
      <p:grpSp>
        <p:nvGrpSpPr>
          <p:cNvPr id="5" name="Group 4"/>
          <p:cNvGrpSpPr/>
          <p:nvPr/>
        </p:nvGrpSpPr>
        <p:grpSpPr>
          <a:xfrm>
            <a:off x="698863" y="2841851"/>
            <a:ext cx="373368" cy="375166"/>
            <a:chOff x="383988" y="2894540"/>
            <a:chExt cx="314875" cy="320323"/>
          </a:xfrm>
          <a:solidFill>
            <a:srgbClr val="48FFD5"/>
          </a:solidFill>
        </p:grpSpPr>
        <p:sp>
          <p:nvSpPr>
            <p:cNvPr id="5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6" name="TextBox 55"/>
          <p:cNvSpPr txBox="1"/>
          <p:nvPr/>
        </p:nvSpPr>
        <p:spPr>
          <a:xfrm>
            <a:off x="4506532" y="2860026"/>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https://b2n.ir/248303</a:t>
            </a:r>
            <a:endParaRPr lang="fa-IR" sz="1800" dirty="0">
              <a:solidFill>
                <a:schemeClr val="bg1"/>
              </a:solidFill>
              <a:latin typeface="Dana" panose="00000500000000000000" pitchFamily="2" charset="-78"/>
              <a:cs typeface="Dana" panose="00000500000000000000" pitchFamily="2" charset="-78"/>
            </a:endParaRPr>
          </a:p>
        </p:txBody>
      </p:sp>
      <p:sp>
        <p:nvSpPr>
          <p:cNvPr id="64" name="Google Shape;398;p26"/>
          <p:cNvSpPr/>
          <p:nvPr/>
        </p:nvSpPr>
        <p:spPr>
          <a:xfrm>
            <a:off x="1202298" y="4461874"/>
            <a:ext cx="3609187" cy="397463"/>
          </a:xfrm>
          <a:prstGeom prst="homePlate">
            <a:avLst>
              <a:gd name="adj" fmla="val 50000"/>
            </a:avLst>
          </a:prstGeom>
          <a:solidFill>
            <a:srgbClr val="5F7D95"/>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Why </a:t>
            </a:r>
            <a:r>
              <a:rPr lang="en-US" dirty="0" err="1">
                <a:solidFill>
                  <a:srgbClr val="0E2A47"/>
                </a:solidFill>
              </a:rPr>
              <a:t>printf</a:t>
            </a:r>
            <a:r>
              <a:rPr lang="en-US" dirty="0">
                <a:solidFill>
                  <a:srgbClr val="0E2A47"/>
                </a:solidFill>
              </a:rPr>
              <a:t> and </a:t>
            </a:r>
            <a:r>
              <a:rPr lang="en-US" dirty="0" err="1">
                <a:solidFill>
                  <a:srgbClr val="0E2A47"/>
                </a:solidFill>
              </a:rPr>
              <a:t>scanf</a:t>
            </a:r>
            <a:r>
              <a:rPr lang="en-US" dirty="0">
                <a:solidFill>
                  <a:srgbClr val="0E2A47"/>
                </a:solidFill>
              </a:rPr>
              <a:t> work without </a:t>
            </a:r>
            <a:r>
              <a:rPr lang="en-US" dirty="0" err="1">
                <a:solidFill>
                  <a:srgbClr val="0E2A47"/>
                </a:solidFill>
              </a:rPr>
              <a:t>stdio.h</a:t>
            </a:r>
            <a:r>
              <a:rPr lang="en-US" dirty="0">
                <a:solidFill>
                  <a:srgbClr val="0E2A47"/>
                </a:solidFill>
              </a:rPr>
              <a:t>?</a:t>
            </a:r>
          </a:p>
        </p:txBody>
      </p:sp>
    </p:spTree>
    <p:extLst>
      <p:ext uri="{BB962C8B-B14F-4D97-AF65-F5344CB8AC3E}">
        <p14:creationId xmlns:p14="http://schemas.microsoft.com/office/powerpoint/2010/main" val="1040374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5921" y="494119"/>
            <a:ext cx="7739128" cy="39578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خطاهای مربوط به بخش</a:t>
            </a:r>
            <a:r>
              <a:rPr lang="en-US" sz="1400" b="0" i="0" u="none" strike="noStrike" dirty="0">
                <a:solidFill>
                  <a:schemeClr val="bg1"/>
                </a:solidFill>
                <a:effectLst/>
                <a:latin typeface="Dana" panose="00000500000000000000" pitchFamily="2" charset="-78"/>
                <a:cs typeface="Dana" panose="00000500000000000000" pitchFamily="2" charset="-78"/>
              </a:rPr>
              <a:t>Linker </a:t>
            </a:r>
            <a:r>
              <a:rPr lang="fa-IR" sz="1400" b="0" i="0" u="none" strike="noStrike" dirty="0">
                <a:solidFill>
                  <a:schemeClr val="bg1"/>
                </a:solidFill>
                <a:effectLst/>
                <a:latin typeface="Dana" panose="00000500000000000000" pitchFamily="2" charset="-78"/>
                <a:cs typeface="Dana" panose="00000500000000000000" pitchFamily="2" charset="-78"/>
              </a:rPr>
              <a:t> هم برطرف شدند.</a:t>
            </a:r>
          </a:p>
        </p:txBody>
      </p:sp>
      <p:sp>
        <p:nvSpPr>
          <p:cNvPr id="3" name="Rectangle 2"/>
          <p:cNvSpPr/>
          <p:nvPr/>
        </p:nvSpPr>
        <p:spPr>
          <a:xfrm>
            <a:off x="124691" y="8859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24</a:t>
            </a:fld>
            <a:endParaRPr lang="en-US" dirty="0"/>
          </a:p>
        </p:txBody>
      </p:sp>
      <p:sp>
        <p:nvSpPr>
          <p:cNvPr id="16" name="TextBox 15">
            <a:extLst>
              <a:ext uri="{FF2B5EF4-FFF2-40B4-BE49-F238E27FC236}">
                <a16:creationId xmlns:a16="http://schemas.microsoft.com/office/drawing/2014/main" id="{52E66252-39A6-4DCF-9623-B034C111DEA6}"/>
              </a:ext>
            </a:extLst>
          </p:cNvPr>
          <p:cNvSpPr txBox="1"/>
          <p:nvPr/>
        </p:nvSpPr>
        <p:spPr>
          <a:xfrm>
            <a:off x="885873" y="3475667"/>
            <a:ext cx="7571506" cy="1585049"/>
          </a:xfrm>
          <a:prstGeom prst="rect">
            <a:avLst/>
          </a:prstGeom>
          <a:noFill/>
        </p:spPr>
        <p:txBody>
          <a:bodyPr wrap="square">
            <a:spAutoFit/>
          </a:bodyPr>
          <a:lstStyle/>
          <a:p>
            <a:pPr algn="r" rtl="1"/>
            <a:r>
              <a:rPr lang="fa-IR" b="0" i="0" u="none" strike="noStrike" dirty="0">
                <a:solidFill>
                  <a:schemeClr val="bg1"/>
                </a:solidFill>
                <a:effectLst/>
                <a:latin typeface="Dana" panose="00000500000000000000" pitchFamily="2" charset="-78"/>
                <a:cs typeface="Dana" panose="00000500000000000000" pitchFamily="2" charset="-78"/>
              </a:rPr>
              <a:t>حال برنامه را اجرا کنید و برای اولین بخش یعنی جمع دو عدد، برنامه را </a:t>
            </a:r>
          </a:p>
          <a:p>
            <a:pPr algn="r" rtl="1"/>
            <a:r>
              <a:rPr lang="fa-IR" b="0" i="0" u="none" strike="noStrike" dirty="0">
                <a:solidFill>
                  <a:schemeClr val="bg1"/>
                </a:solidFill>
                <a:effectLst/>
                <a:latin typeface="Dana" panose="00000500000000000000" pitchFamily="2" charset="-78"/>
                <a:cs typeface="Dana" panose="00000500000000000000" pitchFamily="2" charset="-78"/>
              </a:rPr>
              <a:t>هر جور که دوست دارید تست کنید.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r>
              <a:rPr lang="fa-IR" b="0" i="0" u="none" strike="noStrike" dirty="0">
                <a:solidFill>
                  <a:schemeClr val="bg1"/>
                </a:solidFill>
                <a:effectLst/>
                <a:latin typeface="Dana" panose="00000500000000000000" pitchFamily="2" charset="-78"/>
                <a:cs typeface="Dana" panose="00000500000000000000" pitchFamily="2" charset="-78"/>
              </a:rPr>
              <a:t>آیا برنامه درست کار می‌کند؟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r>
              <a:rPr lang="fa-IR" b="0" i="0" u="none" strike="noStrike" dirty="0">
                <a:solidFill>
                  <a:schemeClr val="bg1"/>
                </a:solidFill>
                <a:effectLst/>
                <a:latin typeface="Dana" panose="00000500000000000000" pitchFamily="2" charset="-78"/>
                <a:cs typeface="Dana" panose="00000500000000000000" pitchFamily="2" charset="-78"/>
              </a:rPr>
              <a:t/>
            </a:r>
            <a:br>
              <a:rPr lang="fa-IR" b="0" i="0" u="none" strike="noStrike" dirty="0">
                <a:solidFill>
                  <a:schemeClr val="bg1"/>
                </a:solidFill>
                <a:effectLst/>
                <a:latin typeface="Dana" panose="00000500000000000000" pitchFamily="2" charset="-78"/>
                <a:cs typeface="Dana" panose="00000500000000000000" pitchFamily="2" charset="-78"/>
              </a:rPr>
            </a:br>
            <a:r>
              <a:rPr lang="fa-IR" b="0" i="0" u="none" strike="noStrike" dirty="0">
                <a:solidFill>
                  <a:schemeClr val="bg1"/>
                </a:solidFill>
                <a:effectLst/>
                <a:latin typeface="Dana" panose="00000500000000000000" pitchFamily="2" charset="-78"/>
                <a:cs typeface="Dana" panose="00000500000000000000" pitchFamily="2" charset="-78"/>
              </a:rPr>
              <a:t>این خطا که مانع ادامه پیدا کردن برنامه شده است،</a:t>
            </a:r>
            <a:r>
              <a:rPr lang="en-US" b="0" i="0" u="none" strike="noStrike" dirty="0">
                <a:solidFill>
                  <a:srgbClr val="48FFD5"/>
                </a:solidFill>
                <a:effectLst/>
                <a:latin typeface="Dana" panose="00000500000000000000" pitchFamily="2" charset="-78"/>
                <a:cs typeface="Dana" panose="00000500000000000000" pitchFamily="2" charset="-78"/>
              </a:rPr>
              <a:t>execution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یا</a:t>
            </a:r>
            <a:r>
              <a:rPr lang="en-US" b="0" i="0" u="none" strike="noStrike" dirty="0">
                <a:solidFill>
                  <a:srgbClr val="48FFD5"/>
                </a:solidFill>
                <a:effectLst/>
                <a:latin typeface="Dana" panose="00000500000000000000" pitchFamily="2" charset="-78"/>
                <a:cs typeface="Dana" panose="00000500000000000000" pitchFamily="2" charset="-78"/>
              </a:rPr>
              <a:t>runtime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نام دارد چون در زمان اجرا شدن رخ داده است. این بار علت این خطا از کجاست؟</a:t>
            </a:r>
            <a:r>
              <a:rPr lang="fa-IR" sz="1300" b="0" i="0" u="none" strike="noStrike" dirty="0">
                <a:solidFill>
                  <a:schemeClr val="bg1"/>
                </a:solidFill>
                <a:effectLst/>
                <a:latin typeface="Dana" panose="00000500000000000000" pitchFamily="2" charset="-78"/>
                <a:cs typeface="Dana" panose="00000500000000000000" pitchFamily="2" charset="-78"/>
              </a:rPr>
              <a:t/>
            </a:r>
            <a:br>
              <a:rPr lang="fa-IR" sz="1300" b="0" i="0" u="none" strike="noStrike" dirty="0">
                <a:solidFill>
                  <a:schemeClr val="bg1"/>
                </a:solidFill>
                <a:effectLst/>
                <a:latin typeface="Dana" panose="00000500000000000000" pitchFamily="2" charset="-78"/>
                <a:cs typeface="Dana" panose="00000500000000000000" pitchFamily="2" charset="-78"/>
              </a:rPr>
            </a:br>
            <a:endParaRPr lang="en-US" sz="1300" dirty="0"/>
          </a:p>
        </p:txBody>
      </p:sp>
      <p:pic>
        <p:nvPicPr>
          <p:cNvPr id="17" name="Picture 16">
            <a:extLst>
              <a:ext uri="{FF2B5EF4-FFF2-40B4-BE49-F238E27FC236}">
                <a16:creationId xmlns:a16="http://schemas.microsoft.com/office/drawing/2014/main" id="{CD93710B-E78D-46D2-B4DE-8EAD63AB7900}"/>
              </a:ext>
            </a:extLst>
          </p:cNvPr>
          <p:cNvPicPr>
            <a:picLocks noChangeAspect="1"/>
          </p:cNvPicPr>
          <p:nvPr/>
        </p:nvPicPr>
        <p:blipFill>
          <a:blip r:embed="rId3"/>
          <a:stretch>
            <a:fillRect/>
          </a:stretch>
        </p:blipFill>
        <p:spPr>
          <a:xfrm>
            <a:off x="543566" y="308253"/>
            <a:ext cx="6484496" cy="3752778"/>
          </a:xfrm>
          <a:prstGeom prst="rect">
            <a:avLst/>
          </a:prstGeom>
        </p:spPr>
      </p:pic>
      <p:grpSp>
        <p:nvGrpSpPr>
          <p:cNvPr id="13" name="Google Shape;4771;p45"/>
          <p:cNvGrpSpPr/>
          <p:nvPr/>
        </p:nvGrpSpPr>
        <p:grpSpPr>
          <a:xfrm>
            <a:off x="8457379" y="439524"/>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1;p45"/>
          <p:cNvGrpSpPr/>
          <p:nvPr/>
        </p:nvGrpSpPr>
        <p:grpSpPr>
          <a:xfrm>
            <a:off x="8441681" y="3441688"/>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91441" y="4269763"/>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777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5921" y="494118"/>
            <a:ext cx="7739128" cy="990075"/>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به یاد داشته باشید که قرار ندادن &amp; در</a:t>
            </a:r>
            <a:r>
              <a:rPr lang="en-US" sz="1400" b="0" i="0" u="none" strike="noStrike" dirty="0" err="1">
                <a:solidFill>
                  <a:schemeClr val="bg1"/>
                </a:solidFill>
                <a:effectLst/>
                <a:latin typeface="Dana" panose="00000500000000000000" pitchFamily="2" charset="-78"/>
                <a:cs typeface="Dana" panose="00000500000000000000" pitchFamily="2" charset="-78"/>
              </a:rPr>
              <a:t>scanf</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یکی </a:t>
            </a:r>
            <a:r>
              <a:rPr lang="fa-IR" sz="1400" b="0" i="0" u="none" strike="noStrike">
                <a:solidFill>
                  <a:schemeClr val="bg1"/>
                </a:solidFill>
                <a:effectLst/>
                <a:latin typeface="Dana" panose="00000500000000000000" pitchFamily="2" charset="-78"/>
                <a:cs typeface="Dana" panose="00000500000000000000" pitchFamily="2" charset="-78"/>
              </a:rPr>
              <a:t>از </a:t>
            </a:r>
            <a:r>
              <a:rPr lang="fa-IR" sz="1400" b="0" i="0" u="none" strike="noStrike" smtClean="0">
                <a:solidFill>
                  <a:schemeClr val="bg1"/>
                </a:solidFill>
                <a:effectLst/>
                <a:latin typeface="Dana" panose="00000500000000000000" pitchFamily="2" charset="-78"/>
                <a:cs typeface="Dana" panose="00000500000000000000" pitchFamily="2" charset="-78"/>
              </a:rPr>
              <a:t>معروف‌ترین </a:t>
            </a:r>
            <a:r>
              <a:rPr lang="fa-IR" sz="1400" b="0" i="0" u="none" strike="noStrike" dirty="0">
                <a:solidFill>
                  <a:schemeClr val="bg1"/>
                </a:solidFill>
                <a:effectLst/>
                <a:latin typeface="Dana" panose="00000500000000000000" pitchFamily="2" charset="-78"/>
                <a:cs typeface="Dana" panose="00000500000000000000" pitchFamily="2" charset="-78"/>
              </a:rPr>
              <a:t>خطا‌ها در زمان اجرای برنامه است. در این زمان برنامه‌ی شما به خانه‌ای از حافظه دسترسی پیدا کرده که سیستم عامل </a:t>
            </a:r>
            <a:r>
              <a:rPr lang="fa-IR" sz="1400" dirty="0">
                <a:solidFill>
                  <a:schemeClr val="bg1"/>
                </a:solidFill>
                <a:latin typeface="Dana" panose="00000500000000000000" pitchFamily="2" charset="-78"/>
                <a:cs typeface="Dana" panose="00000500000000000000" pitchFamily="2" charset="-78"/>
              </a:rPr>
              <a:t>اجازه‌ی دسترسی‌اش را به برنامه نمی‌دهد </a:t>
            </a:r>
            <a:r>
              <a:rPr lang="fa-IR" sz="1400" b="0" i="0" u="none" strike="noStrike" dirty="0">
                <a:solidFill>
                  <a:schemeClr val="bg1"/>
                </a:solidFill>
                <a:effectLst/>
                <a:latin typeface="Dana" panose="00000500000000000000" pitchFamily="2" charset="-78"/>
                <a:cs typeface="Dana" panose="00000500000000000000" pitchFamily="2" charset="-78"/>
              </a:rPr>
              <a:t>و به همین دلیل مانع ادامه پیدا کردن برنامه خواهد شد.</a:t>
            </a:r>
          </a:p>
        </p:txBody>
      </p:sp>
      <p:sp>
        <p:nvSpPr>
          <p:cNvPr id="3" name="Rectangle 2"/>
          <p:cNvSpPr/>
          <p:nvPr/>
        </p:nvSpPr>
        <p:spPr>
          <a:xfrm>
            <a:off x="124691" y="8859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25</a:t>
            </a:fld>
            <a:endParaRPr lang="en-US" dirty="0"/>
          </a:p>
        </p:txBody>
      </p:sp>
      <p:pic>
        <p:nvPicPr>
          <p:cNvPr id="9" name="Picture 8">
            <a:extLst>
              <a:ext uri="{FF2B5EF4-FFF2-40B4-BE49-F238E27FC236}">
                <a16:creationId xmlns:a16="http://schemas.microsoft.com/office/drawing/2014/main" id="{9C2CD5FD-A1EB-4773-8A76-4AF23FF15DE7}"/>
              </a:ext>
            </a:extLst>
          </p:cNvPr>
          <p:cNvPicPr>
            <a:picLocks noChangeAspect="1"/>
          </p:cNvPicPr>
          <p:nvPr/>
        </p:nvPicPr>
        <p:blipFill>
          <a:blip r:embed="rId3"/>
          <a:stretch>
            <a:fillRect/>
          </a:stretch>
        </p:blipFill>
        <p:spPr>
          <a:xfrm>
            <a:off x="981837" y="1262850"/>
            <a:ext cx="5835323" cy="3377082"/>
          </a:xfrm>
          <a:prstGeom prst="rect">
            <a:avLst/>
          </a:prstGeom>
        </p:spPr>
      </p:pic>
      <p:grpSp>
        <p:nvGrpSpPr>
          <p:cNvPr id="10" name="Google Shape;4779;p45"/>
          <p:cNvGrpSpPr/>
          <p:nvPr/>
        </p:nvGrpSpPr>
        <p:grpSpPr>
          <a:xfrm>
            <a:off x="8491249" y="473669"/>
            <a:ext cx="319924" cy="397322"/>
            <a:chOff x="3938800" y="4399275"/>
            <a:chExt cx="359700" cy="481825"/>
          </a:xfrm>
        </p:grpSpPr>
        <p:sp>
          <p:nvSpPr>
            <p:cNvPr id="1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86214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36531" y="552462"/>
            <a:ext cx="7739128" cy="2676877"/>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بالاخره می‌توانیم خود برنامه را تست کنیم که آیا ماشین حساب درست کار می‌کند یا خیر؟</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برای شروع خیلی راحت از اولین عملگر یعنی + آغاز می‌کنیم. </a:t>
            </a: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آیا حاصل ۲ + ۳ درست است؟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حاصل ۲.۵ + ۶.۳ چطور؟</a:t>
            </a: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این خطای آخر، یک </a:t>
            </a:r>
            <a:r>
              <a:rPr lang="fa-IR" sz="1400" b="0" i="0" u="none" strike="noStrike" dirty="0">
                <a:effectLst/>
                <a:latin typeface="Dana" panose="00000500000000000000" pitchFamily="2" charset="-78"/>
                <a:cs typeface="Dana" panose="00000500000000000000" pitchFamily="2" charset="-78"/>
              </a:rPr>
              <a:t>خطای منطقی</a:t>
            </a:r>
            <a:r>
              <a:rPr lang="fa-IR" sz="1400" b="0" i="0" u="none" strike="noStrike" baseline="50000" dirty="0">
                <a:solidFill>
                  <a:schemeClr val="bg1"/>
                </a:solidFill>
                <a:effectLst/>
                <a:latin typeface="Dana" panose="00000500000000000000" pitchFamily="2" charset="-78"/>
                <a:cs typeface="Dana" panose="00000500000000000000" pitchFamily="2" charset="-78"/>
              </a:rPr>
              <a:t>۱</a:t>
            </a:r>
            <a:r>
              <a:rPr lang="fa-IR" sz="1400" b="0" i="0" u="none" strike="noStrike" dirty="0">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a:t>
            </a:r>
          </a:p>
        </p:txBody>
      </p:sp>
      <p:sp>
        <p:nvSpPr>
          <p:cNvPr id="3" name="Rectangle 2"/>
          <p:cNvSpPr/>
          <p:nvPr/>
        </p:nvSpPr>
        <p:spPr>
          <a:xfrm>
            <a:off x="124691" y="8859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26</a:t>
            </a:fld>
            <a:endParaRPr lang="en-US" dirty="0"/>
          </a:p>
        </p:txBody>
      </p:sp>
      <p:grpSp>
        <p:nvGrpSpPr>
          <p:cNvPr id="13" name="Google Shape;4771;p45"/>
          <p:cNvGrpSpPr/>
          <p:nvPr/>
        </p:nvGrpSpPr>
        <p:grpSpPr>
          <a:xfrm>
            <a:off x="8275659" y="560829"/>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779;p45"/>
          <p:cNvGrpSpPr/>
          <p:nvPr/>
        </p:nvGrpSpPr>
        <p:grpSpPr>
          <a:xfrm>
            <a:off x="8345078" y="2174428"/>
            <a:ext cx="319924" cy="397322"/>
            <a:chOff x="3938800" y="4399275"/>
            <a:chExt cx="359700" cy="481825"/>
          </a:xfrm>
        </p:grpSpPr>
        <p:sp>
          <p:nvSpPr>
            <p:cNvPr id="2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Footer Placeholder 7"/>
          <p:cNvSpPr>
            <a:spLocks noGrp="1"/>
          </p:cNvSpPr>
          <p:nvPr>
            <p:ph type="ftr" sz="quarter" idx="10"/>
          </p:nvPr>
        </p:nvSpPr>
        <p:spPr/>
        <p:txBody>
          <a:bodyPr/>
          <a:lstStyle/>
          <a:p>
            <a:r>
              <a:rPr lang="en-US" dirty="0"/>
              <a:t>1- Logical error</a:t>
            </a:r>
          </a:p>
        </p:txBody>
      </p:sp>
    </p:spTree>
    <p:extLst>
      <p:ext uri="{BB962C8B-B14F-4D97-AF65-F5344CB8AC3E}">
        <p14:creationId xmlns:p14="http://schemas.microsoft.com/office/powerpoint/2010/main" val="149776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816938"/>
            <a:ext cx="7739128" cy="1087332"/>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می‌توانید برای تسلط بیشتر روی خطاها به هر کدام از لینک‌های زیر مراجعه کنید و اگر دوست دارید در کلاس تدریس‌یاری راجع به آن‌ها با تدریس‌یارها صحبت کنید و یا از طریق ایمیل با من و کدخدا در ارتباط باشید تا بتوانیم شما را در رسیدن به پاسخ سوال‌هایتان راهنمایی کنیم.</a:t>
            </a:r>
          </a:p>
        </p:txBody>
      </p:sp>
      <p:sp>
        <p:nvSpPr>
          <p:cNvPr id="3" name="Rectangle 2"/>
          <p:cNvSpPr/>
          <p:nvPr/>
        </p:nvSpPr>
        <p:spPr>
          <a:xfrm>
            <a:off x="124691" y="8859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27</a:t>
            </a:fld>
            <a:endParaRPr lang="en-US" dirty="0"/>
          </a:p>
        </p:txBody>
      </p:sp>
      <p:grpSp>
        <p:nvGrpSpPr>
          <p:cNvPr id="18" name="Google Shape;4779;p45"/>
          <p:cNvGrpSpPr/>
          <p:nvPr/>
        </p:nvGrpSpPr>
        <p:grpSpPr>
          <a:xfrm>
            <a:off x="8442452" y="833005"/>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itle 1">
            <a:extLst>
              <a:ext uri="{FF2B5EF4-FFF2-40B4-BE49-F238E27FC236}">
                <a16:creationId xmlns:a16="http://schemas.microsoft.com/office/drawing/2014/main" id="{846E5198-7AF0-44E1-803C-BC2DB5C8B697}"/>
              </a:ext>
            </a:extLst>
          </p:cNvPr>
          <p:cNvSpPr txBox="1">
            <a:spLocks/>
          </p:cNvSpPr>
          <p:nvPr/>
        </p:nvSpPr>
        <p:spPr>
          <a:xfrm>
            <a:off x="698863" y="3144519"/>
            <a:ext cx="7739128" cy="4541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این لینک و لینک‌های مشابه آن نیز با نشان دادن تفاوت‌های بین ارور ها می‌توانند در یادگیری و عمیق‌تر شدن کمک کنند.</a:t>
            </a:r>
          </a:p>
        </p:txBody>
      </p:sp>
      <p:grpSp>
        <p:nvGrpSpPr>
          <p:cNvPr id="30" name="Google Shape;4771;p45"/>
          <p:cNvGrpSpPr/>
          <p:nvPr/>
        </p:nvGrpSpPr>
        <p:grpSpPr>
          <a:xfrm>
            <a:off x="8489502" y="2800754"/>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TextBox 27">
            <a:extLst>
              <a:ext uri="{FF2B5EF4-FFF2-40B4-BE49-F238E27FC236}">
                <a16:creationId xmlns:a16="http://schemas.microsoft.com/office/drawing/2014/main" id="{73BE17AA-C7B3-4288-B738-634366D4285F}"/>
              </a:ext>
            </a:extLst>
          </p:cNvPr>
          <p:cNvSpPr txBox="1"/>
          <p:nvPr/>
        </p:nvSpPr>
        <p:spPr>
          <a:xfrm>
            <a:off x="3365635" y="1960778"/>
            <a:ext cx="2591632" cy="369332"/>
          </a:xfrm>
          <a:prstGeom prst="rect">
            <a:avLst/>
          </a:prstGeom>
          <a:noFill/>
        </p:spPr>
        <p:txBody>
          <a:bodyPr wrap="square" rtlCol="0">
            <a:spAutoFit/>
          </a:bodyPr>
          <a:lstStyle/>
          <a:p>
            <a:r>
              <a:rPr lang="en-US" sz="1800" u="sng" dirty="0">
                <a:solidFill>
                  <a:srgbClr val="9BAFBF"/>
                </a:solidFill>
                <a:latin typeface="Dana" panose="00000500000000000000" pitchFamily="2" charset="-78"/>
                <a:ea typeface="Roboto Black"/>
                <a:cs typeface="Dana" panose="00000500000000000000" pitchFamily="2" charset="-78"/>
                <a:sym typeface="Roboto Black"/>
              </a:rPr>
              <a:t>https://b2n.ir/831809</a:t>
            </a:r>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44" name="Google Shape;8651;p54"/>
          <p:cNvSpPr/>
          <p:nvPr/>
        </p:nvSpPr>
        <p:spPr>
          <a:xfrm>
            <a:off x="762498" y="1957066"/>
            <a:ext cx="306655" cy="303359"/>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8;p26"/>
          <p:cNvSpPr/>
          <p:nvPr/>
        </p:nvSpPr>
        <p:spPr>
          <a:xfrm>
            <a:off x="1115969" y="1913461"/>
            <a:ext cx="2249666" cy="397463"/>
          </a:xfrm>
          <a:prstGeom prst="homePlate">
            <a:avLst>
              <a:gd name="adj" fmla="val 50000"/>
            </a:avLst>
          </a:prstGeom>
          <a:solidFill>
            <a:srgbClr val="5F7D95"/>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Programming Errors in C</a:t>
            </a:r>
          </a:p>
        </p:txBody>
      </p:sp>
      <p:sp>
        <p:nvSpPr>
          <p:cNvPr id="46" name="TextBox 45">
            <a:extLst>
              <a:ext uri="{FF2B5EF4-FFF2-40B4-BE49-F238E27FC236}">
                <a16:creationId xmlns:a16="http://schemas.microsoft.com/office/drawing/2014/main" id="{73BE17AA-C7B3-4288-B738-634366D4285F}"/>
              </a:ext>
            </a:extLst>
          </p:cNvPr>
          <p:cNvSpPr txBox="1"/>
          <p:nvPr/>
        </p:nvSpPr>
        <p:spPr>
          <a:xfrm>
            <a:off x="4471391" y="2422273"/>
            <a:ext cx="2591632" cy="369332"/>
          </a:xfrm>
          <a:prstGeom prst="rect">
            <a:avLst/>
          </a:prstGeom>
          <a:noFill/>
        </p:spPr>
        <p:txBody>
          <a:bodyPr wrap="square" rtlCol="0">
            <a:spAutoFit/>
          </a:bodyPr>
          <a:lstStyle/>
          <a:p>
            <a:r>
              <a:rPr lang="en-US" sz="1800" u="sng" dirty="0">
                <a:solidFill>
                  <a:srgbClr val="9BAFBF"/>
                </a:solidFill>
                <a:latin typeface="Dana" panose="00000500000000000000" pitchFamily="2" charset="-78"/>
                <a:ea typeface="Roboto Black"/>
                <a:cs typeface="Dana" panose="00000500000000000000" pitchFamily="2" charset="-78"/>
                <a:sym typeface="Roboto Black"/>
              </a:rPr>
              <a:t>https://b2n.ir/948236</a:t>
            </a:r>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47" name="Google Shape;8651;p54"/>
          <p:cNvSpPr/>
          <p:nvPr/>
        </p:nvSpPr>
        <p:spPr>
          <a:xfrm>
            <a:off x="762498" y="2456729"/>
            <a:ext cx="306655" cy="303359"/>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8;p26"/>
          <p:cNvSpPr/>
          <p:nvPr/>
        </p:nvSpPr>
        <p:spPr>
          <a:xfrm>
            <a:off x="1115969" y="2413124"/>
            <a:ext cx="3355422" cy="397463"/>
          </a:xfrm>
          <a:prstGeom prst="homePlate">
            <a:avLst>
              <a:gd name="adj" fmla="val 50000"/>
            </a:avLst>
          </a:prstGeom>
          <a:solidFill>
            <a:srgbClr val="5F7D95"/>
          </a:solidFill>
          <a:ln>
            <a:noFill/>
          </a:ln>
          <a:effectLst>
            <a:softEdge rad="31750"/>
          </a:effectLst>
        </p:spPr>
        <p:txBody>
          <a:bodyPr spcFirstLastPara="1" wrap="square" lIns="91425" tIns="91425" rIns="91425" bIns="91425" anchor="ctr" anchorCtr="0">
            <a:noAutofit/>
          </a:bodyPr>
          <a:lstStyle/>
          <a:p>
            <a:r>
              <a:rPr lang="en-US" dirty="0">
                <a:solidFill>
                  <a:srgbClr val="0E2A47"/>
                </a:solidFill>
              </a:rPr>
              <a:t>Compiler, Linker and Run-Time Errors</a:t>
            </a:r>
          </a:p>
        </p:txBody>
      </p:sp>
      <p:sp>
        <p:nvSpPr>
          <p:cNvPr id="49" name="TextBox 48">
            <a:extLst>
              <a:ext uri="{FF2B5EF4-FFF2-40B4-BE49-F238E27FC236}">
                <a16:creationId xmlns:a16="http://schemas.microsoft.com/office/drawing/2014/main" id="{73BE17AA-C7B3-4288-B738-634366D4285F}"/>
              </a:ext>
            </a:extLst>
          </p:cNvPr>
          <p:cNvSpPr txBox="1"/>
          <p:nvPr/>
        </p:nvSpPr>
        <p:spPr>
          <a:xfrm>
            <a:off x="4085566" y="3634354"/>
            <a:ext cx="2591632" cy="369332"/>
          </a:xfrm>
          <a:prstGeom prst="rect">
            <a:avLst/>
          </a:prstGeom>
          <a:noFill/>
        </p:spPr>
        <p:txBody>
          <a:bodyPr wrap="square" rtlCol="0">
            <a:spAutoFit/>
          </a:bodyPr>
          <a:lstStyle/>
          <a:p>
            <a:r>
              <a:rPr lang="en-US" sz="1800" u="sng" dirty="0">
                <a:solidFill>
                  <a:srgbClr val="9BAFBF"/>
                </a:solidFill>
                <a:latin typeface="Dana" panose="00000500000000000000" pitchFamily="2" charset="-78"/>
                <a:ea typeface="Roboto Black"/>
                <a:cs typeface="Dana" panose="00000500000000000000" pitchFamily="2" charset="-78"/>
                <a:sym typeface="Roboto Black"/>
              </a:rPr>
              <a:t>https://b2n.ir/999477</a:t>
            </a:r>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50" name="Google Shape;8651;p54"/>
          <p:cNvSpPr/>
          <p:nvPr/>
        </p:nvSpPr>
        <p:spPr>
          <a:xfrm>
            <a:off x="762498" y="3669641"/>
            <a:ext cx="306655" cy="303359"/>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8;p26"/>
          <p:cNvSpPr/>
          <p:nvPr/>
        </p:nvSpPr>
        <p:spPr>
          <a:xfrm>
            <a:off x="1115969" y="3626036"/>
            <a:ext cx="2969597" cy="397463"/>
          </a:xfrm>
          <a:prstGeom prst="homePlate">
            <a:avLst>
              <a:gd name="adj" fmla="val 50000"/>
            </a:avLst>
          </a:prstGeom>
          <a:solidFill>
            <a:srgbClr val="5F7D95"/>
          </a:solidFill>
          <a:ln>
            <a:noFill/>
          </a:ln>
          <a:effectLst>
            <a:softEdge rad="31750"/>
          </a:effectLst>
        </p:spPr>
        <p:txBody>
          <a:bodyPr spcFirstLastPara="1" wrap="square" lIns="91425" tIns="91425" rIns="91425" bIns="91425" anchor="ctr" anchorCtr="0">
            <a:noAutofit/>
          </a:bodyPr>
          <a:lstStyle/>
          <a:p>
            <a:pPr fontAlgn="base"/>
            <a:r>
              <a:rPr lang="en-US" dirty="0">
                <a:solidFill>
                  <a:srgbClr val="0E2A47"/>
                </a:solidFill>
              </a:rPr>
              <a:t>Compile errors VS Runtime errors</a:t>
            </a:r>
          </a:p>
        </p:txBody>
      </p:sp>
    </p:spTree>
    <p:extLst>
      <p:ext uri="{BB962C8B-B14F-4D97-AF65-F5344CB8AC3E}">
        <p14:creationId xmlns:p14="http://schemas.microsoft.com/office/powerpoint/2010/main" val="95031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250144" y="1408527"/>
            <a:ext cx="8677683" cy="3001995"/>
            <a:chOff x="94907" y="1440043"/>
            <a:chExt cx="8677683" cy="3001995"/>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2591435" y="2888557"/>
              <a:ext cx="1094656" cy="430684"/>
            </a:xfrm>
            <a:prstGeom prst="rect">
              <a:avLst/>
            </a:prstGeom>
          </p:spPr>
        </p:pic>
        <p:sp>
          <p:nvSpPr>
            <p:cNvPr id="7" name="Google Shape;1001;p35"/>
            <p:cNvSpPr/>
            <p:nvPr/>
          </p:nvSpPr>
          <p:spPr>
            <a:xfrm>
              <a:off x="3976076"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4232481" y="255975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4227485" y="1894599"/>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4255802" y="1922901"/>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4292420" y="2014478"/>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6300423" y="1894599"/>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6049014" y="261137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6305419" y="2559757"/>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6366189" y="195951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6329555" y="1922901"/>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5263962" y="3830148"/>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5012537"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5267282" y="3237413"/>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5328897" y="3142500"/>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5293094" y="3859296"/>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7317844" y="3815144"/>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7066435" y="259637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7322010" y="3222409"/>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7383626" y="3039255"/>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7346992" y="3843446"/>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8065622" y="2745444"/>
              <a:ext cx="706968" cy="294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محاسبات</a:t>
              </a:r>
              <a:endParaRPr lang="en-US" sz="1000" dirty="0"/>
            </a:p>
          </p:txBody>
        </p:sp>
        <p:sp>
          <p:nvSpPr>
            <p:cNvPr id="64" name="TextBox 63"/>
            <p:cNvSpPr txBox="1"/>
            <p:nvPr/>
          </p:nvSpPr>
          <p:spPr>
            <a:xfrm>
              <a:off x="7232717" y="274664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6222042" y="273787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8" name="TextBox 67"/>
            <p:cNvSpPr txBox="1"/>
            <p:nvPr/>
          </p:nvSpPr>
          <p:spPr>
            <a:xfrm>
              <a:off x="4083809" y="2749698"/>
              <a:ext cx="412293" cy="338554"/>
            </a:xfrm>
            <a:prstGeom prst="rect">
              <a:avLst/>
            </a:prstGeom>
            <a:noFill/>
          </p:spPr>
          <p:txBody>
            <a:bodyPr wrap="none" rtlCol="0" anchor="ctr">
              <a:spAutoFit/>
            </a:bodyPr>
            <a:lstStyle/>
            <a:p>
              <a:pPr algn="ctr"/>
              <a:r>
                <a:rPr lang="en-US" sz="1600" b="1" dirty="0">
                  <a:solidFill>
                    <a:schemeClr val="bg1"/>
                  </a:solidFill>
                </a:rPr>
                <a:t>12</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3203137" y="38434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951730" y="2605536"/>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3208135" y="322820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3268628" y="3189502"/>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3062348" y="2745376"/>
              <a:ext cx="412293" cy="338554"/>
            </a:xfrm>
            <a:prstGeom prst="rect">
              <a:avLst/>
            </a:prstGeom>
            <a:noFill/>
          </p:spPr>
          <p:txBody>
            <a:bodyPr wrap="none" rtlCol="0" anchor="ctr">
              <a:spAutoFit/>
            </a:bodyPr>
            <a:lstStyle/>
            <a:p>
              <a:pPr algn="ctr"/>
              <a:r>
                <a:rPr lang="en-US" sz="1600" b="1" dirty="0">
                  <a:solidFill>
                    <a:schemeClr val="bg1"/>
                  </a:solidFill>
                </a:rPr>
                <a:t>18</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649077" y="288855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670740" y="2515970"/>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700800" y="2874202"/>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605200" y="2527004"/>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2714037" y="3968371"/>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کمی هندسه به قبلی اضافه کنیم!</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94907" y="276297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6583291" y="3973317"/>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نمایش حروف بزرگ و کوچک</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5578905" y="1440043"/>
              <a:ext cx="1574110" cy="428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یک نکته‌ی خیلی جالب</a:t>
              </a:r>
              <a:r>
                <a:rPr lang="fa-IR" sz="1000" dirty="0">
                  <a:solidFill>
                    <a:schemeClr val="bg1"/>
                  </a:solidFill>
                  <a:latin typeface="Dana" panose="00000500000000000000" pitchFamily="2" charset="-78"/>
                  <a:cs typeface="Dana" panose="00000500000000000000" pitchFamily="2" charset="-78"/>
                  <a:sym typeface="Wingdings" panose="05000000000000000000" pitchFamily="2" charset="2"/>
                </a:rPr>
                <a:t> :)</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4732414" y="3952277"/>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زیر ذره‌بین</a:t>
              </a:r>
            </a:p>
            <a:p>
              <a:pPr algn="ctr" rtl="1"/>
              <a:r>
                <a:rPr lang="fa-IR" sz="1000" dirty="0">
                  <a:solidFill>
                    <a:schemeClr val="bg1"/>
                  </a:solidFill>
                  <a:latin typeface="Dana" panose="00000500000000000000" pitchFamily="2" charset="-78"/>
                  <a:cs typeface="Dana" panose="00000500000000000000" pitchFamily="2" charset="-78"/>
                </a:rPr>
                <a:t>رندوم</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5118564" y="2742882"/>
              <a:ext cx="412293" cy="338554"/>
            </a:xfrm>
            <a:prstGeom prst="rect">
              <a:avLst/>
            </a:prstGeom>
            <a:noFill/>
          </p:spPr>
          <p:txBody>
            <a:bodyPr wrap="none" rtlCol="0" anchor="ctr">
              <a:spAutoFit/>
            </a:bodyPr>
            <a:lstStyle/>
            <a:p>
              <a:pPr algn="ctr"/>
              <a:r>
                <a:rPr lang="en-US" sz="1600" b="1" dirty="0">
                  <a:solidFill>
                    <a:schemeClr val="bg1"/>
                  </a:solidFill>
                </a:rPr>
                <a:t>10</a:t>
              </a:r>
            </a:p>
          </p:txBody>
        </p:sp>
        <p:pic>
          <p:nvPicPr>
            <p:cNvPr id="56" name="Picture 55">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531093" y="2882714"/>
              <a:ext cx="1094656" cy="430684"/>
            </a:xfrm>
            <a:prstGeom prst="rect">
              <a:avLst/>
            </a:prstGeom>
          </p:spPr>
        </p:pic>
        <p:sp>
          <p:nvSpPr>
            <p:cNvPr id="57" name="Google Shape;1001;p35"/>
            <p:cNvSpPr/>
            <p:nvPr/>
          </p:nvSpPr>
          <p:spPr>
            <a:xfrm>
              <a:off x="1915734" y="260553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02;p35"/>
            <p:cNvSpPr/>
            <p:nvPr/>
          </p:nvSpPr>
          <p:spPr>
            <a:xfrm>
              <a:off x="2172139" y="255391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03;p35"/>
            <p:cNvSpPr/>
            <p:nvPr/>
          </p:nvSpPr>
          <p:spPr>
            <a:xfrm>
              <a:off x="2167143" y="188875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0" name="Google Shape;1004;p35"/>
            <p:cNvSpPr/>
            <p:nvPr/>
          </p:nvSpPr>
          <p:spPr>
            <a:xfrm>
              <a:off x="2195460" y="1917058"/>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1" name="Google Shape;1005;p35"/>
            <p:cNvSpPr/>
            <p:nvPr/>
          </p:nvSpPr>
          <p:spPr>
            <a:xfrm>
              <a:off x="2232078" y="2008635"/>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06;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6" name="Google Shape;1007;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3" name="Google Shape;1036;p35"/>
            <p:cNvSpPr txBox="1">
              <a:spLocks/>
            </p:cNvSpPr>
            <p:nvPr/>
          </p:nvSpPr>
          <p:spPr>
            <a:xfrm>
              <a:off x="1834508" y="1441535"/>
              <a:ext cx="790208"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ساعت ۲</a:t>
              </a:r>
              <a:endParaRPr lang="en-US" sz="1000" dirty="0">
                <a:solidFill>
                  <a:schemeClr val="bg1"/>
                </a:solidFill>
                <a:latin typeface="Dana" panose="00000500000000000000" pitchFamily="2" charset="-78"/>
                <a:cs typeface="Dana" panose="00000500000000000000" pitchFamily="2" charset="-78"/>
              </a:endParaRPr>
            </a:p>
          </p:txBody>
        </p:sp>
        <p:sp>
          <p:nvSpPr>
            <p:cNvPr id="74" name="TextBox 73"/>
            <p:cNvSpPr txBox="1"/>
            <p:nvPr/>
          </p:nvSpPr>
          <p:spPr>
            <a:xfrm>
              <a:off x="2023466" y="2743855"/>
              <a:ext cx="412293" cy="338554"/>
            </a:xfrm>
            <a:prstGeom prst="rect">
              <a:avLst/>
            </a:prstGeom>
            <a:noFill/>
          </p:spPr>
          <p:txBody>
            <a:bodyPr wrap="none" rtlCol="0" anchor="ctr">
              <a:spAutoFit/>
            </a:bodyPr>
            <a:lstStyle/>
            <a:p>
              <a:pPr algn="ctr"/>
              <a:r>
                <a:rPr lang="en-US" sz="1600" b="1" dirty="0">
                  <a:solidFill>
                    <a:schemeClr val="bg1"/>
                  </a:solidFill>
                </a:rPr>
                <a:t>19</a:t>
              </a:r>
            </a:p>
          </p:txBody>
        </p:sp>
        <p:sp>
          <p:nvSpPr>
            <p:cNvPr id="79" name="Google Shape;1013;p35">
              <a:extLst>
                <a:ext uri="{FF2B5EF4-FFF2-40B4-BE49-F238E27FC236}">
                  <a16:creationId xmlns:a16="http://schemas.microsoft.com/office/drawing/2014/main" id="{0C24F506-A554-4206-A2CC-B8AC882B2015}"/>
                </a:ext>
              </a:extLst>
            </p:cNvPr>
            <p:cNvSpPr/>
            <p:nvPr/>
          </p:nvSpPr>
          <p:spPr>
            <a:xfrm>
              <a:off x="1142795" y="3837603"/>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83" name="Google Shape;1014;p35">
              <a:extLst>
                <a:ext uri="{FF2B5EF4-FFF2-40B4-BE49-F238E27FC236}">
                  <a16:creationId xmlns:a16="http://schemas.microsoft.com/office/drawing/2014/main" id="{F1E2B243-4A83-42D1-8C87-2522C16759E7}"/>
                </a:ext>
              </a:extLst>
            </p:cNvPr>
            <p:cNvSpPr/>
            <p:nvPr/>
          </p:nvSpPr>
          <p:spPr>
            <a:xfrm>
              <a:off x="891388" y="259969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6" name="Google Shape;1015;p35">
              <a:extLst>
                <a:ext uri="{FF2B5EF4-FFF2-40B4-BE49-F238E27FC236}">
                  <a16:creationId xmlns:a16="http://schemas.microsoft.com/office/drawing/2014/main" id="{8D6D0CB3-6BE1-4ABF-A996-248FC3FF09EA}"/>
                </a:ext>
              </a:extLst>
            </p:cNvPr>
            <p:cNvSpPr/>
            <p:nvPr/>
          </p:nvSpPr>
          <p:spPr>
            <a:xfrm rot="10800000">
              <a:off x="1147793" y="32223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16;p35">
              <a:extLst>
                <a:ext uri="{FF2B5EF4-FFF2-40B4-BE49-F238E27FC236}">
                  <a16:creationId xmlns:a16="http://schemas.microsoft.com/office/drawing/2014/main" id="{A522CBCD-2203-4A59-BEB9-7FE6DAD35623}"/>
                </a:ext>
              </a:extLst>
            </p:cNvPr>
            <p:cNvSpPr/>
            <p:nvPr/>
          </p:nvSpPr>
          <p:spPr>
            <a:xfrm>
              <a:off x="1208286" y="318365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18;p35">
              <a:extLst>
                <a:ext uri="{FF2B5EF4-FFF2-40B4-BE49-F238E27FC236}">
                  <a16:creationId xmlns:a16="http://schemas.microsoft.com/office/drawing/2014/main" id="{B5313DA7-CE49-47BB-B89B-2D9C8C70F685}"/>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19;p35">
              <a:extLst>
                <a:ext uri="{FF2B5EF4-FFF2-40B4-BE49-F238E27FC236}">
                  <a16:creationId xmlns:a16="http://schemas.microsoft.com/office/drawing/2014/main" id="{9BDE6C9E-1A67-46D4-816D-71A8D364B089}"/>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 name="TextBox 89">
              <a:extLst>
                <a:ext uri="{FF2B5EF4-FFF2-40B4-BE49-F238E27FC236}">
                  <a16:creationId xmlns:a16="http://schemas.microsoft.com/office/drawing/2014/main" id="{AF5EDCD3-C40C-4797-BF09-1EF66C3E4C83}"/>
                </a:ext>
              </a:extLst>
            </p:cNvPr>
            <p:cNvSpPr txBox="1"/>
            <p:nvPr/>
          </p:nvSpPr>
          <p:spPr>
            <a:xfrm>
              <a:off x="1002006" y="2739533"/>
              <a:ext cx="412293" cy="338554"/>
            </a:xfrm>
            <a:prstGeom prst="rect">
              <a:avLst/>
            </a:prstGeom>
            <a:noFill/>
          </p:spPr>
          <p:txBody>
            <a:bodyPr wrap="none" rtlCol="0" anchor="ctr">
              <a:spAutoFit/>
            </a:bodyPr>
            <a:lstStyle/>
            <a:p>
              <a:pPr algn="ctr"/>
              <a:r>
                <a:rPr lang="en-US" sz="1600" b="1" dirty="0">
                  <a:solidFill>
                    <a:schemeClr val="bg1"/>
                  </a:solidFill>
                </a:rPr>
                <a:t>20</a:t>
              </a:r>
            </a:p>
          </p:txBody>
        </p:sp>
        <p:pic>
          <p:nvPicPr>
            <p:cNvPr id="91" name="Picture 90">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544858" y="2521161"/>
              <a:ext cx="1118428" cy="440038"/>
            </a:xfrm>
            <a:prstGeom prst="rect">
              <a:avLst/>
            </a:prstGeom>
          </p:spPr>
        </p:pic>
        <p:sp>
          <p:nvSpPr>
            <p:cNvPr id="92" name="Google Shape;1036;p35">
              <a:extLst>
                <a:ext uri="{FF2B5EF4-FFF2-40B4-BE49-F238E27FC236}">
                  <a16:creationId xmlns:a16="http://schemas.microsoft.com/office/drawing/2014/main" id="{7D9172F5-C423-4A1E-B8EC-553E0768AD92}"/>
                </a:ext>
              </a:extLst>
            </p:cNvPr>
            <p:cNvSpPr txBox="1">
              <a:spLocks/>
            </p:cNvSpPr>
            <p:nvPr/>
          </p:nvSpPr>
          <p:spPr>
            <a:xfrm>
              <a:off x="653695" y="3962528"/>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ماشین حساب</a:t>
              </a:r>
              <a:endParaRPr lang="en-US" sz="1000" dirty="0">
                <a:solidFill>
                  <a:schemeClr val="bg1"/>
                </a:solidFill>
                <a:latin typeface="Dana" panose="00000500000000000000" pitchFamily="2" charset="-78"/>
                <a:cs typeface="Dana" panose="00000500000000000000" pitchFamily="2" charset="-78"/>
              </a:endParaRPr>
            </a:p>
          </p:txBody>
        </p:sp>
      </p:grpSp>
      <p:sp>
        <p:nvSpPr>
          <p:cNvPr id="93" name="Google Shape;1036;p35">
            <a:extLst>
              <a:ext uri="{FF2B5EF4-FFF2-40B4-BE49-F238E27FC236}">
                <a16:creationId xmlns:a16="http://schemas.microsoft.com/office/drawing/2014/main" id="{0C2AE28F-0C6C-4B32-AC6A-F870369071D1}"/>
              </a:ext>
            </a:extLst>
          </p:cNvPr>
          <p:cNvSpPr txBox="1">
            <a:spLocks/>
          </p:cNvSpPr>
          <p:nvPr/>
        </p:nvSpPr>
        <p:spPr>
          <a:xfrm>
            <a:off x="3841328" y="1385104"/>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اعداد شبه‌رندوم</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934191"/>
            <a:ext cx="7739128" cy="2576945"/>
          </a:xfrm>
        </p:spPr>
        <p:txBody>
          <a:bodyP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اعداد نیز با هم متفاوت است</a:t>
            </a:r>
            <a:r>
              <a:rPr lang="fa-IR" sz="1800" b="0" i="0" u="none" strike="noStrike" dirty="0" smtClean="0">
                <a:solidFill>
                  <a:schemeClr val="bg1"/>
                </a:solidFill>
                <a:effectLst/>
                <a:latin typeface="Dana" panose="00000500000000000000" pitchFamily="2" charset="-78"/>
                <a:cs typeface="Dana" panose="00000500000000000000" pitchFamily="2" charset="-78"/>
              </a:rPr>
              <a:t>.</a:t>
            </a:r>
            <a:br>
              <a:rPr lang="fa-IR" sz="1800" b="0" i="0" u="none" strike="noStrike" dirty="0" smtClean="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اما حروف را چطور باید کدگذاری کرد؟ آیا شیوه‌ی فهماندن حروف به کامپیوتر را به یاد دارید؟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992954" y="641179"/>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نمایش حروف بزرگ و کوچک</a:t>
            </a:r>
          </a:p>
        </p:txBody>
      </p:sp>
      <p:grpSp>
        <p:nvGrpSpPr>
          <p:cNvPr id="4" name="Google Shape;7046;p50"/>
          <p:cNvGrpSpPr/>
          <p:nvPr/>
        </p:nvGrpSpPr>
        <p:grpSpPr>
          <a:xfrm>
            <a:off x="7494542" y="73464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0" name="Google Shape;5104;p45"/>
          <p:cNvGrpSpPr/>
          <p:nvPr/>
        </p:nvGrpSpPr>
        <p:grpSpPr>
          <a:xfrm>
            <a:off x="8437991" y="1576058"/>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7365;p50"/>
          <p:cNvGrpSpPr/>
          <p:nvPr/>
        </p:nvGrpSpPr>
        <p:grpSpPr>
          <a:xfrm>
            <a:off x="8437991" y="3709640"/>
            <a:ext cx="334919" cy="333429"/>
            <a:chOff x="-30735200" y="3552550"/>
            <a:chExt cx="292225" cy="290925"/>
          </a:xfrm>
        </p:grpSpPr>
        <p:sp>
          <p:nvSpPr>
            <p:cNvPr id="1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469552" y="1285526"/>
            <a:ext cx="2674448" cy="3416400"/>
          </a:xfrm>
        </p:spPr>
        <p:txBody>
          <a:bodyPr/>
          <a:lstStyle/>
          <a:p>
            <a:pPr marL="177800" indent="0" algn="r" rtl="1">
              <a:buNone/>
            </a:pPr>
            <a:r>
              <a:rPr lang="fa-IR" sz="1800" dirty="0">
                <a:solidFill>
                  <a:srgbClr val="0E2A47"/>
                </a:solidFill>
                <a:latin typeface="Dana" panose="020B0604020202020204" charset="-78"/>
                <a:cs typeface="Dana" panose="020B0604020202020204" charset="-78"/>
              </a:rPr>
              <a:t>حرف</a:t>
            </a:r>
            <a:r>
              <a:rPr lang="en-US" sz="1800" dirty="0">
                <a:solidFill>
                  <a:srgbClr val="0E2A47"/>
                </a:solidFill>
                <a:latin typeface="Dana" panose="020B0604020202020204" charset="-78"/>
                <a:cs typeface="Dana" panose="020B0604020202020204" charset="-78"/>
              </a:rPr>
              <a:t>A‌ </a:t>
            </a:r>
            <a:r>
              <a:rPr lang="fa-IR" sz="1800" dirty="0">
                <a:solidFill>
                  <a:srgbClr val="0E2A47"/>
                </a:solidFill>
                <a:latin typeface="Dana" panose="020B0604020202020204" charset="-78"/>
                <a:cs typeface="Dana" panose="020B0604020202020204" charset="-78"/>
              </a:rPr>
              <a:t> در سیستم </a:t>
            </a:r>
            <a:r>
              <a:rPr lang="en-US" sz="1800" dirty="0">
                <a:solidFill>
                  <a:srgbClr val="0E2A47"/>
                </a:solidFill>
                <a:latin typeface="Dana" panose="020B0604020202020204" charset="-78"/>
                <a:cs typeface="Dana" panose="020B0604020202020204" charset="-78"/>
              </a:rPr>
              <a:t>ASCII</a:t>
            </a:r>
            <a:r>
              <a:rPr lang="fa-IR" sz="1800" dirty="0">
                <a:solidFill>
                  <a:srgbClr val="0E2A47"/>
                </a:solidFill>
                <a:latin typeface="Dana" panose="020B0604020202020204" charset="-78"/>
                <a:cs typeface="Dana" panose="020B0604020202020204" charset="-78"/>
              </a:rPr>
              <a:t> با چه عددی برابر است؟‌ عدد را در مبنای ۲ به دست آورید.</a:t>
            </a:r>
          </a:p>
          <a:p>
            <a:pPr marL="177800" indent="0" algn="l">
              <a:buNone/>
            </a:pPr>
            <a:r>
              <a:rPr lang="en-US" sz="1800" dirty="0">
                <a:solidFill>
                  <a:srgbClr val="0E2A47"/>
                </a:solidFill>
                <a:latin typeface="Dana" panose="020B0604020202020204" charset="-78"/>
                <a:cs typeface="Dana" panose="020B0604020202020204" charset="-78"/>
              </a:rPr>
              <a:t>65 = 64 + 1 = 2</a:t>
            </a:r>
            <a:r>
              <a:rPr lang="en-US" sz="1800" baseline="30000" dirty="0">
                <a:solidFill>
                  <a:srgbClr val="0E2A47"/>
                </a:solidFill>
                <a:latin typeface="Dana" panose="020B0604020202020204" charset="-78"/>
                <a:cs typeface="Dana" panose="020B0604020202020204" charset="-78"/>
              </a:rPr>
              <a:t>6</a:t>
            </a:r>
            <a:r>
              <a:rPr lang="en-US" sz="1800" dirty="0">
                <a:solidFill>
                  <a:srgbClr val="0E2A47"/>
                </a:solidFill>
                <a:latin typeface="Dana" panose="020B0604020202020204" charset="-78"/>
                <a:cs typeface="Dana" panose="020B0604020202020204" charset="-78"/>
              </a:rPr>
              <a:t> + 1 = (???????)</a:t>
            </a:r>
            <a:r>
              <a:rPr lang="en-US" sz="1800" baseline="-25000" dirty="0">
                <a:solidFill>
                  <a:srgbClr val="0E2A47"/>
                </a:solidFill>
                <a:latin typeface="Dana" panose="020B0604020202020204" charset="-78"/>
                <a:cs typeface="Dana" panose="020B0604020202020204" charset="-78"/>
              </a:rPr>
              <a:t>2</a:t>
            </a:r>
            <a:endParaRPr lang="fa-IR" sz="1800" baseline="-25000" dirty="0">
              <a:solidFill>
                <a:srgbClr val="0E2A47"/>
              </a:solidFill>
              <a:latin typeface="Dana" panose="020B0604020202020204" charset="-78"/>
              <a:cs typeface="Dana" panose="020B0604020202020204" charset="-78"/>
            </a:endParaRPr>
          </a:p>
          <a:p>
            <a:pPr marL="177800" indent="0" algn="r" rtl="1">
              <a:buNone/>
            </a:pPr>
            <a:r>
              <a:rPr lang="fa-IR" sz="1800" dirty="0">
                <a:solidFill>
                  <a:srgbClr val="0E2A47"/>
                </a:solidFill>
                <a:latin typeface="Dana" panose="020B0604020202020204" charset="-78"/>
                <a:cs typeface="Dana" panose="020B0604020202020204" charset="-78"/>
              </a:rPr>
              <a:t>حالا همین کار را برای حرف </a:t>
            </a:r>
            <a:r>
              <a:rPr lang="en-US" sz="1800" dirty="0">
                <a:solidFill>
                  <a:srgbClr val="0E2A47"/>
                </a:solidFill>
                <a:latin typeface="Dana" panose="020B0604020202020204" charset="-78"/>
                <a:cs typeface="Dana" panose="020B0604020202020204" charset="-78"/>
              </a:rPr>
              <a:t>a</a:t>
            </a:r>
            <a:r>
              <a:rPr lang="fa-IR" sz="1800" dirty="0">
                <a:solidFill>
                  <a:srgbClr val="0E2A47"/>
                </a:solidFill>
                <a:latin typeface="Dana" panose="020B0604020202020204" charset="-78"/>
                <a:cs typeface="Dana" panose="020B0604020202020204" charset="-78"/>
              </a:rPr>
              <a:t> انجام دهید...</a:t>
            </a:r>
          </a:p>
          <a:p>
            <a:pPr marL="177800" indent="0">
              <a:buNone/>
            </a:pPr>
            <a:r>
              <a:rPr lang="en-US" sz="1800" dirty="0">
                <a:solidFill>
                  <a:srgbClr val="0E2A47"/>
                </a:solidFill>
                <a:latin typeface="Dana" panose="020B0604020202020204" charset="-78"/>
                <a:cs typeface="Dana" panose="020B0604020202020204" charset="-78"/>
              </a:rPr>
              <a:t>97 =  64 + 32 + 1 = </a:t>
            </a:r>
          </a:p>
          <a:p>
            <a:pPr marL="177800" indent="0">
              <a:buNone/>
            </a:pPr>
            <a:r>
              <a:rPr lang="en-US" sz="1800" dirty="0">
                <a:solidFill>
                  <a:srgbClr val="0E2A47"/>
                </a:solidFill>
                <a:latin typeface="Dana" panose="020B0604020202020204" charset="-78"/>
                <a:cs typeface="Dana" panose="020B0604020202020204" charset="-78"/>
              </a:rPr>
              <a:t>2</a:t>
            </a:r>
            <a:r>
              <a:rPr lang="en-US" sz="1800" baseline="30000" dirty="0">
                <a:solidFill>
                  <a:srgbClr val="0E2A47"/>
                </a:solidFill>
                <a:latin typeface="Dana" panose="020B0604020202020204" charset="-78"/>
                <a:cs typeface="Dana" panose="020B0604020202020204" charset="-78"/>
              </a:rPr>
              <a:t>6</a:t>
            </a:r>
            <a:r>
              <a:rPr lang="en-US" sz="1800" dirty="0">
                <a:solidFill>
                  <a:srgbClr val="0E2A47"/>
                </a:solidFill>
                <a:latin typeface="Dana" panose="020B0604020202020204" charset="-78"/>
                <a:cs typeface="Dana" panose="020B0604020202020204" charset="-78"/>
              </a:rPr>
              <a:t> + 2</a:t>
            </a:r>
            <a:r>
              <a:rPr lang="en-US" sz="1800" baseline="30000" dirty="0">
                <a:solidFill>
                  <a:srgbClr val="0E2A47"/>
                </a:solidFill>
                <a:latin typeface="Dana" panose="020B0604020202020204" charset="-78"/>
                <a:cs typeface="Dana" panose="020B0604020202020204" charset="-78"/>
              </a:rPr>
              <a:t>5</a:t>
            </a:r>
            <a:r>
              <a:rPr lang="en-US" sz="1800" dirty="0">
                <a:solidFill>
                  <a:srgbClr val="0E2A47"/>
                </a:solidFill>
                <a:latin typeface="Dana" panose="020B0604020202020204" charset="-78"/>
                <a:cs typeface="Dana" panose="020B0604020202020204" charset="-78"/>
              </a:rPr>
              <a:t> + 1 = (???????)</a:t>
            </a:r>
            <a:r>
              <a:rPr lang="en-US" sz="1800" baseline="-25000" dirty="0">
                <a:solidFill>
                  <a:srgbClr val="0E2A47"/>
                </a:solidFill>
                <a:latin typeface="Dana" panose="020B0604020202020204" charset="-78"/>
                <a:cs typeface="Dana" panose="020B0604020202020204" charset="-78"/>
              </a:rPr>
              <a:t>2</a:t>
            </a:r>
            <a:endParaRPr lang="fa-IR" sz="1800" baseline="-250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47506" y="1285525"/>
            <a:ext cx="6222045" cy="3595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r" rtl="1">
              <a:buNone/>
            </a:pPr>
            <a:r>
              <a:rPr lang="fa-IR" sz="1600" dirty="0">
                <a:solidFill>
                  <a:schemeClr val="accent6">
                    <a:lumMod val="60000"/>
                    <a:lumOff val="40000"/>
                  </a:schemeClr>
                </a:solidFill>
                <a:latin typeface="Dana" panose="020B0604020202020204" charset="-78"/>
                <a:cs typeface="Dana" panose="020B0604020202020204" charset="-78"/>
              </a:rPr>
              <a:t>همان‌طور که می‌دانید حروف زبان انگلیسی ۲۶ تا هستند پس ما به حداقل ۵ بیت برای نشان دادن این حروف نیاز داریم. در مثال‌ها هم اگر دقت کنید ۵ بیت کم ارزش برای مشخص کردن این حروف به کار می‌رود</a:t>
            </a:r>
            <a:r>
              <a:rPr lang="fa-IR" sz="1600" dirty="0" smtClean="0">
                <a:solidFill>
                  <a:schemeClr val="accent6">
                    <a:lumMod val="60000"/>
                    <a:lumOff val="40000"/>
                  </a:schemeClr>
                </a:solidFill>
                <a:latin typeface="Dana" panose="020B0604020202020204" charset="-78"/>
                <a:cs typeface="Dana" panose="020B0604020202020204" charset="-78"/>
              </a:rPr>
              <a:t>:</a:t>
            </a:r>
          </a:p>
          <a:p>
            <a:pPr marL="177800" indent="0" algn="r" rtl="1">
              <a:buNone/>
            </a:pPr>
            <a:endParaRPr lang="en-US" sz="1600" dirty="0">
              <a:solidFill>
                <a:schemeClr val="accent6">
                  <a:lumMod val="60000"/>
                  <a:lumOff val="40000"/>
                </a:schemeClr>
              </a:solidFill>
              <a:latin typeface="Dana" panose="020B0604020202020204" charset="-78"/>
              <a:cs typeface="Dana" panose="020B0604020202020204" charset="-78"/>
            </a:endParaRPr>
          </a:p>
          <a:p>
            <a:pPr marL="177800" indent="0" algn="r" rtl="1">
              <a:buNone/>
            </a:pP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l">
              <a:buNone/>
            </a:pPr>
            <a:r>
              <a:rPr lang="en-US" sz="1600" dirty="0">
                <a:solidFill>
                  <a:schemeClr val="accent6">
                    <a:lumMod val="60000"/>
                    <a:lumOff val="40000"/>
                  </a:schemeClr>
                </a:solidFill>
                <a:latin typeface="Dana" panose="020B0604020202020204" charset="-78"/>
                <a:cs typeface="Dana" panose="020B0604020202020204" charset="-78"/>
              </a:rPr>
              <a:t>A = (10 00001), B = (10 00010), C = (10 00011), </a:t>
            </a:r>
            <a:r>
              <a:rPr lang="en-SE" sz="1600" dirty="0">
                <a:solidFill>
                  <a:schemeClr val="accent6">
                    <a:lumMod val="60000"/>
                    <a:lumOff val="40000"/>
                  </a:schemeClr>
                </a:solidFill>
                <a:latin typeface="Dana" panose="020B0604020202020204" charset="-78"/>
                <a:cs typeface="Dana" panose="020B0604020202020204" charset="-78"/>
              </a:rPr>
              <a:t>…</a:t>
            </a:r>
            <a:r>
              <a:rPr lang="en-US" sz="1600" dirty="0">
                <a:solidFill>
                  <a:schemeClr val="accent6">
                    <a:lumMod val="60000"/>
                    <a:lumOff val="40000"/>
                  </a:schemeClr>
                </a:solidFill>
                <a:latin typeface="Dana" panose="020B0604020202020204" charset="-78"/>
                <a:cs typeface="Dana" panose="020B0604020202020204" charset="-78"/>
              </a:rPr>
              <a:t>, Z = (10 11010)</a:t>
            </a: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r" rtl="1">
              <a:buNone/>
            </a:pPr>
            <a:r>
              <a:rPr lang="fa-IR" sz="1600" dirty="0">
                <a:solidFill>
                  <a:schemeClr val="accent6">
                    <a:lumMod val="60000"/>
                    <a:lumOff val="40000"/>
                  </a:schemeClr>
                </a:solidFill>
                <a:latin typeface="Dana" panose="020B0604020202020204" charset="-78"/>
                <a:cs typeface="Dana" panose="020B0604020202020204" charset="-78"/>
              </a:rPr>
              <a:t>و دو بیت پر ارزش کوچک یا بزرگ بودن حروف را مشخص خواهد کرد. پس در کل ما ۷ بیت داریم</a:t>
            </a:r>
            <a:r>
              <a:rPr lang="fa-IR" sz="1600" dirty="0" smtClean="0">
                <a:solidFill>
                  <a:schemeClr val="accent6">
                    <a:lumMod val="60000"/>
                    <a:lumOff val="40000"/>
                  </a:schemeClr>
                </a:solidFill>
                <a:latin typeface="Dana" panose="020B0604020202020204" charset="-78"/>
                <a:cs typeface="Dana" panose="020B0604020202020204" charset="-78"/>
              </a:rPr>
              <a:t>.</a:t>
            </a:r>
          </a:p>
          <a:p>
            <a:pPr marL="177800" indent="0" algn="r" rtl="1">
              <a:buNone/>
            </a:pPr>
            <a:endParaRPr lang="en-US" sz="1600" dirty="0">
              <a:solidFill>
                <a:schemeClr val="accent6">
                  <a:lumMod val="60000"/>
                  <a:lumOff val="40000"/>
                </a:schemeClr>
              </a:solidFill>
              <a:latin typeface="Dana" panose="020B0604020202020204" charset="-78"/>
              <a:cs typeface="Dana" panose="020B0604020202020204" charset="-78"/>
            </a:endParaRPr>
          </a:p>
          <a:p>
            <a:pPr marL="177800" indent="0" algn="r" rtl="1">
              <a:buFont typeface="Roboto Light"/>
              <a:buNone/>
            </a:pPr>
            <a:endParaRPr lang="en-US" sz="1600" dirty="0">
              <a:solidFill>
                <a:schemeClr val="accent6">
                  <a:lumMod val="60000"/>
                  <a:lumOff val="40000"/>
                </a:schemeClr>
              </a:solidFill>
              <a:latin typeface="Dana" panose="020B0604020202020204" charset="-78"/>
              <a:cs typeface="Dana" panose="020B0604020202020204" charset="-78"/>
            </a:endParaRPr>
          </a:p>
          <a:p>
            <a:pPr marL="177800" indent="0" algn="l">
              <a:buNone/>
            </a:pPr>
            <a:r>
              <a:rPr lang="en-US" sz="1600" dirty="0">
                <a:solidFill>
                  <a:schemeClr val="accent6">
                    <a:lumMod val="60000"/>
                    <a:lumOff val="40000"/>
                  </a:schemeClr>
                </a:solidFill>
                <a:latin typeface="Dana" panose="020B0604020202020204" charset="-78"/>
                <a:cs typeface="Dana" panose="020B0604020202020204" charset="-78"/>
              </a:rPr>
              <a:t>A = (10 00001), a = (11 00001), B = (10 00010), b = (11 00010), </a:t>
            </a:r>
            <a:r>
              <a:rPr lang="en-SE" sz="1600" dirty="0">
                <a:solidFill>
                  <a:schemeClr val="accent6">
                    <a:lumMod val="60000"/>
                    <a:lumOff val="40000"/>
                  </a:schemeClr>
                </a:solidFill>
                <a:latin typeface="Dana" panose="020B0604020202020204" charset="-78"/>
                <a:cs typeface="Dana" panose="020B0604020202020204" charset="-78"/>
              </a:rPr>
              <a:t>…</a:t>
            </a:r>
            <a:r>
              <a:rPr lang="en-US" sz="1600" dirty="0">
                <a:solidFill>
                  <a:schemeClr val="accent6">
                    <a:lumMod val="60000"/>
                    <a:lumOff val="40000"/>
                  </a:schemeClr>
                </a:solidFill>
                <a:latin typeface="Dana" panose="020B0604020202020204" charset="-78"/>
                <a:cs typeface="Dana" panose="020B0604020202020204" charset="-78"/>
              </a:rPr>
              <a:t>,</a:t>
            </a:r>
          </a:p>
          <a:p>
            <a:pPr marL="177800" indent="0" algn="l">
              <a:buNone/>
            </a:pPr>
            <a:r>
              <a:rPr lang="en-US" sz="1600" dirty="0">
                <a:solidFill>
                  <a:schemeClr val="accent6">
                    <a:lumMod val="60000"/>
                    <a:lumOff val="40000"/>
                  </a:schemeClr>
                </a:solidFill>
                <a:latin typeface="Dana" panose="020B0604020202020204" charset="-78"/>
                <a:cs typeface="Dana" panose="020B0604020202020204" charset="-78"/>
              </a:rPr>
              <a:t>Z = (10 11010), z = (11 11010)</a:t>
            </a:r>
          </a:p>
        </p:txBody>
      </p:sp>
      <p:sp>
        <p:nvSpPr>
          <p:cNvPr id="5" name="Left Brace 4"/>
          <p:cNvSpPr/>
          <p:nvPr/>
        </p:nvSpPr>
        <p:spPr>
          <a:xfrm rot="5400000">
            <a:off x="1317937" y="2440530"/>
            <a:ext cx="96249"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216908" y="2336907"/>
            <a:ext cx="4943259" cy="307777"/>
          </a:xfrm>
          <a:prstGeom prst="rect">
            <a:avLst/>
          </a:prstGeom>
          <a:noFill/>
        </p:spPr>
        <p:txBody>
          <a:bodyPr wrap="square" rtlCol="0">
            <a:spAutoFit/>
          </a:bodyPr>
          <a:lstStyle/>
          <a:p>
            <a:r>
              <a:rPr lang="en-US" dirty="0">
                <a:solidFill>
                  <a:srgbClr val="48FFD5"/>
                </a:solidFill>
              </a:rPr>
              <a:t>1                     </a:t>
            </a:r>
            <a:r>
              <a:rPr lang="en-US" dirty="0" smtClean="0">
                <a:solidFill>
                  <a:srgbClr val="48FFD5"/>
                </a:solidFill>
              </a:rPr>
              <a:t>   </a:t>
            </a:r>
            <a:r>
              <a:rPr lang="en-US" dirty="0">
                <a:solidFill>
                  <a:srgbClr val="48FFD5"/>
                </a:solidFill>
              </a:rPr>
              <a:t>2                    </a:t>
            </a:r>
            <a:r>
              <a:rPr lang="en-US" dirty="0" smtClean="0">
                <a:solidFill>
                  <a:srgbClr val="48FFD5"/>
                </a:solidFill>
              </a:rPr>
              <a:t>    </a:t>
            </a:r>
            <a:r>
              <a:rPr lang="en-US" dirty="0">
                <a:solidFill>
                  <a:srgbClr val="48FFD5"/>
                </a:solidFill>
              </a:rPr>
              <a:t>3                     </a:t>
            </a:r>
            <a:r>
              <a:rPr lang="en-US" dirty="0" smtClean="0">
                <a:solidFill>
                  <a:srgbClr val="48FFD5"/>
                </a:solidFill>
              </a:rPr>
              <a:t>     </a:t>
            </a:r>
            <a:r>
              <a:rPr lang="en-US" dirty="0">
                <a:solidFill>
                  <a:srgbClr val="48FFD5"/>
                </a:solidFill>
              </a:rPr>
              <a:t>26</a:t>
            </a:r>
          </a:p>
        </p:txBody>
      </p:sp>
      <p:sp>
        <p:nvSpPr>
          <p:cNvPr id="7" name="Left Brace 6"/>
          <p:cNvSpPr/>
          <p:nvPr/>
        </p:nvSpPr>
        <p:spPr>
          <a:xfrm rot="5400000">
            <a:off x="2597491" y="2440530"/>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rot="5400000">
            <a:off x="3847821" y="2443899"/>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5400000">
            <a:off x="5281242" y="2484976"/>
            <a:ext cx="89865" cy="4220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216908" y="3725296"/>
            <a:ext cx="4943259" cy="307777"/>
          </a:xfrm>
          <a:prstGeom prst="rect">
            <a:avLst/>
          </a:prstGeom>
          <a:noFill/>
        </p:spPr>
        <p:txBody>
          <a:bodyPr wrap="square" rtlCol="0">
            <a:spAutoFit/>
          </a:bodyPr>
          <a:lstStyle/>
          <a:p>
            <a:r>
              <a:rPr lang="en-US" dirty="0">
                <a:solidFill>
                  <a:srgbClr val="48FFD5"/>
                </a:solidFill>
              </a:rPr>
              <a:t>1           </a:t>
            </a:r>
            <a:r>
              <a:rPr lang="fa-IR" dirty="0" smtClean="0">
                <a:solidFill>
                  <a:srgbClr val="48FFD5"/>
                </a:solidFill>
              </a:rPr>
              <a:t> </a:t>
            </a:r>
            <a:r>
              <a:rPr lang="en-US" dirty="0" smtClean="0">
                <a:solidFill>
                  <a:srgbClr val="48FFD5"/>
                </a:solidFill>
              </a:rPr>
              <a:t>           </a:t>
            </a:r>
            <a:r>
              <a:rPr lang="en-US" dirty="0">
                <a:solidFill>
                  <a:srgbClr val="48FFD5"/>
                </a:solidFill>
              </a:rPr>
              <a:t>1        </a:t>
            </a:r>
            <a:r>
              <a:rPr lang="en-US" dirty="0" smtClean="0">
                <a:solidFill>
                  <a:srgbClr val="48FFD5"/>
                </a:solidFill>
              </a:rPr>
              <a:t>               </a:t>
            </a:r>
            <a:r>
              <a:rPr lang="en-US" dirty="0">
                <a:solidFill>
                  <a:srgbClr val="48FFD5"/>
                </a:solidFill>
              </a:rPr>
              <a:t>2              </a:t>
            </a:r>
            <a:r>
              <a:rPr lang="en-US" dirty="0" smtClean="0">
                <a:solidFill>
                  <a:srgbClr val="48FFD5"/>
                </a:solidFill>
              </a:rPr>
              <a:t>         </a:t>
            </a:r>
            <a:r>
              <a:rPr lang="en-US" dirty="0">
                <a:solidFill>
                  <a:srgbClr val="48FFD5"/>
                </a:solidFill>
              </a:rPr>
              <a:t>2</a:t>
            </a:r>
          </a:p>
        </p:txBody>
      </p:sp>
      <p:sp>
        <p:nvSpPr>
          <p:cNvPr id="16" name="Left Brace 15"/>
          <p:cNvSpPr/>
          <p:nvPr/>
        </p:nvSpPr>
        <p:spPr>
          <a:xfrm rot="5400000">
            <a:off x="3764980" y="3815216"/>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1304230" y="3815212"/>
            <a:ext cx="123661"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5400000">
            <a:off x="2518085" y="3815214"/>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4986092" y="3815215"/>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4446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469552" y="1354412"/>
            <a:ext cx="2674448" cy="3347514"/>
          </a:xfrm>
        </p:spPr>
        <p:txBody>
          <a:bodyPr/>
          <a:lstStyle/>
          <a:p>
            <a:pPr marL="177800" indent="0" algn="r" rtl="1">
              <a:buNone/>
            </a:pPr>
            <a:r>
              <a:rPr lang="fa-IR" sz="1800" dirty="0">
                <a:solidFill>
                  <a:srgbClr val="0E2A47"/>
                </a:solidFill>
                <a:latin typeface="Dana" panose="020B0604020202020204" charset="-78"/>
                <a:cs typeface="Dana" panose="020B0604020202020204" charset="-78"/>
              </a:rPr>
              <a:t>اما بقیه‌ی کاراکترها چی؟</a:t>
            </a:r>
          </a:p>
          <a:p>
            <a:pPr marL="177800" indent="0" algn="r" rtl="1">
              <a:buNone/>
            </a:pPr>
            <a:r>
              <a:rPr lang="fa-IR" sz="1800" dirty="0">
                <a:solidFill>
                  <a:srgbClr val="0E2A47"/>
                </a:solidFill>
                <a:latin typeface="Dana" panose="020B0604020202020204" charset="-78"/>
                <a:cs typeface="Dana" panose="020B0604020202020204" charset="-78"/>
              </a:rPr>
              <a:t>کاراکترهای زبان فارسی، زبان چینی، عربی، کاراکترهای ریاضی حتی موسیقی و ... هزاران کاراکتر دیگر آیا با ۷ بیت که تازه بخشی از آن هم برای کاراکترهای انگلیسی مصرف شده کافی‌است؟</a:t>
            </a:r>
          </a:p>
        </p:txBody>
      </p:sp>
      <p:sp>
        <p:nvSpPr>
          <p:cNvPr id="4" name="Text Placeholder 2"/>
          <p:cNvSpPr txBox="1">
            <a:spLocks/>
          </p:cNvSpPr>
          <p:nvPr/>
        </p:nvSpPr>
        <p:spPr>
          <a:xfrm>
            <a:off x="247506" y="1354412"/>
            <a:ext cx="6222045"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r" rtl="1">
              <a:buNone/>
            </a:pPr>
            <a:r>
              <a:rPr lang="fa-IR" sz="1600" dirty="0">
                <a:solidFill>
                  <a:schemeClr val="accent6">
                    <a:lumMod val="60000"/>
                    <a:lumOff val="40000"/>
                  </a:schemeClr>
                </a:solidFill>
                <a:latin typeface="Dana" panose="020B0604020202020204" charset="-78"/>
                <a:cs typeface="Dana" panose="020B0604020202020204" charset="-78"/>
              </a:rPr>
              <a:t>راه حل اولی که به ذهن همه می‌رسید چیست؟</a:t>
            </a:r>
          </a:p>
          <a:p>
            <a:pPr marL="177800" indent="0" algn="r" rtl="1">
              <a:buNone/>
            </a:pPr>
            <a:r>
              <a:rPr lang="fa-IR" sz="1600" dirty="0">
                <a:solidFill>
                  <a:schemeClr val="accent6">
                    <a:lumMod val="60000"/>
                    <a:lumOff val="40000"/>
                  </a:schemeClr>
                </a:solidFill>
                <a:latin typeface="Dana" panose="020B0604020202020204" charset="-78"/>
                <a:cs typeface="Dana" panose="020B0604020202020204" charset="-78"/>
              </a:rPr>
              <a:t>افزایش تعداد بیت‌ها. در این صورت</a:t>
            </a:r>
          </a:p>
          <a:p>
            <a:pPr marL="177800" indent="0" algn="l">
              <a:buNone/>
            </a:pPr>
            <a:r>
              <a:rPr lang="en-US" sz="1600" dirty="0">
                <a:solidFill>
                  <a:schemeClr val="accent6">
                    <a:lumMod val="60000"/>
                    <a:lumOff val="40000"/>
                  </a:schemeClr>
                </a:solidFill>
                <a:latin typeface="Dana" panose="020B0604020202020204" charset="-78"/>
                <a:cs typeface="Dana" panose="020B0604020202020204" charset="-78"/>
              </a:rPr>
              <a:t>A = (10</a:t>
            </a:r>
            <a:r>
              <a:rPr lang="en-SE" sz="1600" dirty="0">
                <a:solidFill>
                  <a:schemeClr val="accent6">
                    <a:lumMod val="60000"/>
                    <a:lumOff val="40000"/>
                  </a:schemeClr>
                </a:solidFill>
                <a:latin typeface="Dana" panose="020B0604020202020204" charset="-78"/>
                <a:cs typeface="Dana" panose="020B0604020202020204" charset="-78"/>
              </a:rPr>
              <a:t>…</a:t>
            </a:r>
            <a:r>
              <a:rPr lang="en-US" sz="1600" dirty="0">
                <a:solidFill>
                  <a:schemeClr val="accent6">
                    <a:lumMod val="60000"/>
                    <a:lumOff val="40000"/>
                  </a:schemeClr>
                </a:solidFill>
                <a:latin typeface="Dana" panose="020B0604020202020204" charset="-78"/>
                <a:cs typeface="Dana" panose="020B0604020202020204" charset="-78"/>
              </a:rPr>
              <a:t>000</a:t>
            </a:r>
            <a:r>
              <a:rPr lang="en-SE" sz="1600" dirty="0">
                <a:solidFill>
                  <a:schemeClr val="accent6">
                    <a:lumMod val="60000"/>
                    <a:lumOff val="40000"/>
                  </a:schemeClr>
                </a:solidFill>
                <a:latin typeface="Dana" panose="020B0604020202020204" charset="-78"/>
                <a:cs typeface="Dana" panose="020B0604020202020204" charset="-78"/>
              </a:rPr>
              <a:t>…</a:t>
            </a:r>
            <a:r>
              <a:rPr lang="en-US" sz="1600" dirty="0">
                <a:solidFill>
                  <a:schemeClr val="accent6">
                    <a:lumMod val="60000"/>
                    <a:lumOff val="40000"/>
                  </a:schemeClr>
                </a:solidFill>
                <a:latin typeface="Dana" panose="020B0604020202020204" charset="-78"/>
                <a:cs typeface="Dana" panose="020B0604020202020204" charset="-78"/>
              </a:rPr>
              <a:t>00001</a:t>
            </a:r>
            <a:r>
              <a:rPr lang="en-US" sz="1600" dirty="0" smtClean="0">
                <a:solidFill>
                  <a:schemeClr val="accent6">
                    <a:lumMod val="60000"/>
                    <a:lumOff val="40000"/>
                  </a:schemeClr>
                </a:solidFill>
                <a:latin typeface="Dana" panose="020B0604020202020204" charset="-78"/>
                <a:cs typeface="Dana" panose="020B0604020202020204" charset="-78"/>
              </a:rPr>
              <a:t>)</a:t>
            </a:r>
            <a:endParaRPr lang="fa-IR" sz="1600" dirty="0" smtClean="0">
              <a:solidFill>
                <a:schemeClr val="accent6">
                  <a:lumMod val="60000"/>
                  <a:lumOff val="40000"/>
                </a:schemeClr>
              </a:solidFill>
              <a:latin typeface="Dana" panose="020B0604020202020204" charset="-78"/>
              <a:cs typeface="Dana" panose="020B0604020202020204" charset="-78"/>
            </a:endParaRPr>
          </a:p>
          <a:p>
            <a:pPr marL="177800" indent="0" algn="l">
              <a:buNone/>
            </a:pP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r" rtl="1">
              <a:buNone/>
            </a:pPr>
            <a:r>
              <a:rPr lang="fa-IR" sz="1600" dirty="0">
                <a:solidFill>
                  <a:schemeClr val="accent6">
                    <a:lumMod val="60000"/>
                    <a:lumOff val="40000"/>
                  </a:schemeClr>
                </a:solidFill>
                <a:latin typeface="Dana" panose="020B0604020202020204" charset="-78"/>
                <a:cs typeface="Dana" panose="020B0604020202020204" charset="-78"/>
              </a:rPr>
              <a:t>همانطور که می‌بینید تعداد بیت زیادی بی‌استفاده می‌ماند تا فقط یک کاراکتر نمایش داده شود.</a:t>
            </a:r>
          </a:p>
          <a:p>
            <a:pPr marL="177800" indent="0" algn="r" rtl="1">
              <a:buNone/>
            </a:pPr>
            <a:r>
              <a:rPr lang="fa-IR" sz="1600" dirty="0">
                <a:solidFill>
                  <a:schemeClr val="accent6">
                    <a:lumMod val="60000"/>
                    <a:lumOff val="40000"/>
                  </a:schemeClr>
                </a:solidFill>
                <a:latin typeface="Dana" panose="020B0604020202020204" charset="-78"/>
                <a:cs typeface="Dana" panose="020B0604020202020204" charset="-78"/>
              </a:rPr>
              <a:t>از طرفی کاراکتری به نام </a:t>
            </a:r>
            <a:r>
              <a:rPr lang="en-US" sz="1600" dirty="0">
                <a:solidFill>
                  <a:schemeClr val="accent6">
                    <a:lumMod val="60000"/>
                    <a:lumOff val="40000"/>
                  </a:schemeClr>
                </a:solidFill>
                <a:latin typeface="Dana" panose="020B0604020202020204" charset="-78"/>
                <a:cs typeface="Dana" panose="020B0604020202020204" charset="-78"/>
              </a:rPr>
              <a:t>null</a:t>
            </a:r>
            <a:r>
              <a:rPr lang="fa-IR" sz="1600" dirty="0">
                <a:solidFill>
                  <a:schemeClr val="accent6">
                    <a:lumMod val="60000"/>
                    <a:lumOff val="40000"/>
                  </a:schemeClr>
                </a:solidFill>
                <a:latin typeface="Dana" panose="020B0604020202020204" charset="-78"/>
                <a:cs typeface="Dana" panose="020B0604020202020204" charset="-78"/>
              </a:rPr>
              <a:t> وجود دارد (که به زودی با آن آشنا خواهید شد) که پترن آن تمام صفر است. با وجود این تعداد صفری که در کاراکترها می‌تواند به وجود بیاید، ممکن است بخشی از آن به اشتباه به عنوان </a:t>
            </a:r>
            <a:r>
              <a:rPr lang="en-US" sz="1600" dirty="0">
                <a:solidFill>
                  <a:schemeClr val="accent6">
                    <a:lumMod val="60000"/>
                    <a:lumOff val="40000"/>
                  </a:schemeClr>
                </a:solidFill>
                <a:latin typeface="Dana" panose="020B0604020202020204" charset="-78"/>
                <a:cs typeface="Dana" panose="020B0604020202020204" charset="-78"/>
              </a:rPr>
              <a:t>null</a:t>
            </a:r>
            <a:r>
              <a:rPr lang="fa-IR" sz="1600" dirty="0">
                <a:solidFill>
                  <a:schemeClr val="accent6">
                    <a:lumMod val="60000"/>
                    <a:lumOff val="40000"/>
                  </a:schemeClr>
                </a:solidFill>
                <a:latin typeface="Dana" panose="020B0604020202020204" charset="-78"/>
                <a:cs typeface="Dana" panose="020B0604020202020204" charset="-78"/>
              </a:rPr>
              <a:t> برداشت شود و مشکلات زیادی به وجود بیاید. برای رفع این مشکل راه دیگری پیشنهاد شد...</a:t>
            </a:r>
            <a:endParaRPr lang="en-US" sz="1600" dirty="0">
              <a:solidFill>
                <a:schemeClr val="accent6">
                  <a:lumMod val="60000"/>
                  <a:lumOff val="40000"/>
                </a:schemeClr>
              </a:solidFill>
              <a:latin typeface="Dana" panose="020B0604020202020204" charset="-78"/>
              <a:cs typeface="Dana" panose="020B0604020202020204" charset="-78"/>
            </a:endParaRPr>
          </a:p>
        </p:txBody>
      </p:sp>
      <p:sp>
        <p:nvSpPr>
          <p:cNvPr id="21" name="TextBox 20"/>
          <p:cNvSpPr txBox="1"/>
          <p:nvPr/>
        </p:nvSpPr>
        <p:spPr>
          <a:xfrm>
            <a:off x="1911562" y="1658363"/>
            <a:ext cx="460762" cy="307777"/>
          </a:xfrm>
          <a:prstGeom prst="rect">
            <a:avLst/>
          </a:prstGeom>
          <a:noFill/>
        </p:spPr>
        <p:txBody>
          <a:bodyPr wrap="square" rtlCol="0">
            <a:spAutoFit/>
          </a:bodyPr>
          <a:lstStyle/>
          <a:p>
            <a:r>
              <a:rPr lang="en-US" dirty="0">
                <a:solidFill>
                  <a:srgbClr val="48FFD5"/>
                </a:solidFill>
              </a:rPr>
              <a:t>1</a:t>
            </a:r>
          </a:p>
        </p:txBody>
      </p:sp>
      <p:sp>
        <p:nvSpPr>
          <p:cNvPr id="27" name="Left Brace 26"/>
          <p:cNvSpPr/>
          <p:nvPr/>
        </p:nvSpPr>
        <p:spPr>
          <a:xfrm rot="5400000">
            <a:off x="2030645" y="1701446"/>
            <a:ext cx="65734" cy="5293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44972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 سیستم </a:t>
            </a:r>
            <a:r>
              <a:rPr lang="en-US" dirty="0">
                <a:latin typeface="Lalezar" panose="00000500000000000000" pitchFamily="2" charset="-78"/>
                <a:cs typeface="Lalezar" panose="00000500000000000000" pitchFamily="2" charset="-78"/>
              </a:rPr>
              <a:t>UTF-8</a:t>
            </a:r>
            <a:r>
              <a:rPr lang="fa-IR" dirty="0">
                <a:latin typeface="Lalezar" panose="00000500000000000000" pitchFamily="2" charset="-78"/>
                <a:cs typeface="Lalezar" panose="00000500000000000000" pitchFamily="2" charset="-78"/>
              </a:rPr>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469552" y="1354412"/>
            <a:ext cx="2674448" cy="3347514"/>
          </a:xfrm>
        </p:spPr>
        <p:txBody>
          <a:bodyPr/>
          <a:lstStyle/>
          <a:p>
            <a:pPr marL="177800" indent="0" algn="l">
              <a:buNone/>
            </a:pPr>
            <a:r>
              <a:rPr lang="en-US" sz="1800" dirty="0">
                <a:solidFill>
                  <a:srgbClr val="0E2A47"/>
                </a:solidFill>
                <a:latin typeface="Dana" panose="020B0604020202020204" charset="-78"/>
                <a:cs typeface="Dana" panose="020B0604020202020204" charset="-78"/>
              </a:rPr>
              <a:t>1110xxxx   10xxxxxx  </a:t>
            </a:r>
            <a:r>
              <a:rPr lang="en-US" sz="1800" dirty="0" err="1">
                <a:solidFill>
                  <a:srgbClr val="0E2A47"/>
                </a:solidFill>
                <a:latin typeface="Dana" panose="020B0604020202020204" charset="-78"/>
                <a:cs typeface="Dana" panose="020B0604020202020204" charset="-78"/>
              </a:rPr>
              <a:t>10xxxxxx</a:t>
            </a:r>
            <a:r>
              <a:rPr lang="fa-IR" sz="1800" dirty="0">
                <a:solidFill>
                  <a:srgbClr val="0E2A47"/>
                </a:solidFill>
                <a:latin typeface="Dana" panose="020B0604020202020204" charset="-78"/>
                <a:cs typeface="Dana" panose="020B0604020202020204" charset="-78"/>
              </a:rPr>
              <a:t> </a:t>
            </a:r>
            <a:r>
              <a:rPr lang="en-US" sz="1800" dirty="0">
                <a:solidFill>
                  <a:srgbClr val="0E2A47"/>
                </a:solidFill>
                <a:latin typeface="Dana" panose="020B0604020202020204" charset="-78"/>
                <a:cs typeface="Dana" panose="020B0604020202020204" charset="-78"/>
              </a:rPr>
              <a:t>: 3 byte code, 16bits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US" sz="1800" dirty="0">
                <a:solidFill>
                  <a:srgbClr val="0E2A47"/>
                </a:solidFill>
                <a:latin typeface="Dana" panose="020B0604020202020204" charset="-78"/>
                <a:cs typeface="Dana" panose="020B0604020202020204" charset="-78"/>
              </a:rPr>
              <a:t>11110xxx    10xxxxxx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 4 byte code, 21bits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SE" sz="1800" dirty="0">
                <a:solidFill>
                  <a:srgbClr val="0E2A47"/>
                </a:solidFill>
                <a:latin typeface="Dana" panose="020B0604020202020204" charset="-78"/>
                <a:cs typeface="Dana" panose="020B0604020202020204" charset="-78"/>
              </a:rPr>
              <a:t>…</a:t>
            </a:r>
            <a:endParaRPr lang="fa-IR" sz="18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47506" y="1354412"/>
            <a:ext cx="6222045"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r" rtl="1">
              <a:buNone/>
            </a:pPr>
            <a:r>
              <a:rPr lang="fa-IR" sz="1600" dirty="0">
                <a:solidFill>
                  <a:schemeClr val="accent6">
                    <a:lumMod val="60000"/>
                    <a:lumOff val="40000"/>
                  </a:schemeClr>
                </a:solidFill>
                <a:latin typeface="Dana" panose="020B0604020202020204" charset="-78"/>
                <a:cs typeface="Dana" panose="020B0604020202020204" charset="-78"/>
              </a:rPr>
              <a:t>در صورتی که به تعداد کمی بیت نیاز داریم -یعنی حداکثر ۷ بیت (برابر تعداد </a:t>
            </a:r>
            <a:r>
              <a:rPr lang="en-US" sz="1600" dirty="0">
                <a:solidFill>
                  <a:schemeClr val="accent6">
                    <a:lumMod val="60000"/>
                    <a:lumOff val="40000"/>
                  </a:schemeClr>
                </a:solidFill>
                <a:latin typeface="Dana" panose="020B0604020202020204" charset="-78"/>
                <a:cs typeface="Dana" panose="020B0604020202020204" charset="-78"/>
              </a:rPr>
              <a:t>x</a:t>
            </a:r>
            <a:r>
              <a:rPr lang="fa-IR" sz="1600" dirty="0">
                <a:solidFill>
                  <a:schemeClr val="accent6">
                    <a:lumMod val="60000"/>
                    <a:lumOff val="40000"/>
                  </a:schemeClr>
                </a:solidFill>
                <a:latin typeface="Dana" panose="020B0604020202020204" charset="-78"/>
                <a:cs typeface="Dana" panose="020B0604020202020204" charset="-78"/>
              </a:rPr>
              <a:t> ها)- از این مدل کد استفاده می‌کنیم. </a:t>
            </a:r>
          </a:p>
          <a:p>
            <a:pPr marL="177800" indent="0">
              <a:buNone/>
            </a:pPr>
            <a:r>
              <a:rPr lang="en-US" sz="1600" dirty="0">
                <a:solidFill>
                  <a:schemeClr val="accent6">
                    <a:lumMod val="60000"/>
                    <a:lumOff val="40000"/>
                  </a:schemeClr>
                </a:solidFill>
                <a:latin typeface="Dana" panose="020B0604020202020204" charset="-78"/>
                <a:cs typeface="Dana" panose="020B0604020202020204" charset="-78"/>
              </a:rPr>
              <a:t>0xxxxxxx: 1 byte </a:t>
            </a:r>
            <a:r>
              <a:rPr lang="en-US" sz="1600" dirty="0" smtClean="0">
                <a:solidFill>
                  <a:schemeClr val="accent6">
                    <a:lumMod val="60000"/>
                    <a:lumOff val="40000"/>
                  </a:schemeClr>
                </a:solidFill>
                <a:latin typeface="Dana" panose="020B0604020202020204" charset="-78"/>
                <a:cs typeface="Dana" panose="020B0604020202020204" charset="-78"/>
              </a:rPr>
              <a:t>code</a:t>
            </a:r>
            <a:endParaRPr lang="fa-IR" sz="1600" dirty="0" smtClean="0">
              <a:solidFill>
                <a:schemeClr val="accent6">
                  <a:lumMod val="60000"/>
                  <a:lumOff val="40000"/>
                </a:schemeClr>
              </a:solidFill>
              <a:latin typeface="Dana" panose="020B0604020202020204" charset="-78"/>
              <a:cs typeface="Dana" panose="020B0604020202020204" charset="-78"/>
            </a:endParaRPr>
          </a:p>
          <a:p>
            <a:pPr marL="177800" indent="0">
              <a:buNone/>
            </a:pPr>
            <a:endParaRPr lang="fa-IR" sz="1600" dirty="0">
              <a:solidFill>
                <a:schemeClr val="accent6">
                  <a:lumMod val="60000"/>
                  <a:lumOff val="40000"/>
                </a:schemeClr>
              </a:solidFill>
              <a:latin typeface="Dana" panose="020B0604020202020204" charset="-78"/>
              <a:cs typeface="Dana" panose="020B0604020202020204" charset="-78"/>
            </a:endParaRPr>
          </a:p>
          <a:p>
            <a:pPr marL="177800" indent="0" algn="r" rtl="1">
              <a:buNone/>
            </a:pPr>
            <a:r>
              <a:rPr lang="fa-IR" sz="1600" dirty="0">
                <a:solidFill>
                  <a:schemeClr val="accent6">
                    <a:lumMod val="60000"/>
                    <a:lumOff val="40000"/>
                  </a:schemeClr>
                </a:solidFill>
                <a:latin typeface="Dana" panose="020B0604020202020204" charset="-78"/>
                <a:cs typeface="Dana" panose="020B0604020202020204" charset="-78"/>
              </a:rPr>
              <a:t>اگر به تعداد بیت بیش‌تری نیاز داشتیم -تا حداکثر ۱۱ بیت- از مدل دیگری استفاده می‌کنیم. در این مدل بایت اول (هشت بیت اول) با </a:t>
            </a:r>
            <a:r>
              <a:rPr lang="en-US" sz="1600" dirty="0">
                <a:solidFill>
                  <a:schemeClr val="accent6">
                    <a:lumMod val="60000"/>
                    <a:lumOff val="40000"/>
                  </a:schemeClr>
                </a:solidFill>
                <a:latin typeface="Dana" panose="020B0604020202020204" charset="-78"/>
                <a:cs typeface="Dana" panose="020B0604020202020204" charset="-78"/>
              </a:rPr>
              <a:t>110</a:t>
            </a:r>
            <a:r>
              <a:rPr lang="fa-IR" sz="1600" dirty="0">
                <a:solidFill>
                  <a:schemeClr val="accent6">
                    <a:lumMod val="60000"/>
                    <a:lumOff val="40000"/>
                  </a:schemeClr>
                </a:solidFill>
                <a:latin typeface="Dana" panose="020B0604020202020204" charset="-78"/>
                <a:cs typeface="Dana" panose="020B0604020202020204" charset="-78"/>
              </a:rPr>
              <a:t> شروع شده است. دو تا </a:t>
            </a:r>
            <a:r>
              <a:rPr lang="en-US" sz="1600" dirty="0">
                <a:solidFill>
                  <a:schemeClr val="accent6">
                    <a:lumMod val="60000"/>
                    <a:lumOff val="40000"/>
                  </a:schemeClr>
                </a:solidFill>
                <a:latin typeface="Dana" panose="020B0604020202020204" charset="-78"/>
                <a:cs typeface="Dana" panose="020B0604020202020204" charset="-78"/>
              </a:rPr>
              <a:t>1</a:t>
            </a:r>
            <a:r>
              <a:rPr lang="fa-IR" sz="1600" dirty="0">
                <a:solidFill>
                  <a:schemeClr val="accent6">
                    <a:lumMod val="60000"/>
                    <a:lumOff val="40000"/>
                  </a:schemeClr>
                </a:solidFill>
                <a:latin typeface="Dana" panose="020B0604020202020204" charset="-78"/>
                <a:cs typeface="Dana" panose="020B0604020202020204" charset="-78"/>
              </a:rPr>
              <a:t> یعنی کد ما دو بایت است. سپس دو بایت دوم با </a:t>
            </a:r>
            <a:r>
              <a:rPr lang="en-US" sz="1600" dirty="0">
                <a:solidFill>
                  <a:schemeClr val="accent6">
                    <a:lumMod val="60000"/>
                    <a:lumOff val="40000"/>
                  </a:schemeClr>
                </a:solidFill>
                <a:latin typeface="Dana" panose="020B0604020202020204" charset="-78"/>
                <a:cs typeface="Dana" panose="020B0604020202020204" charset="-78"/>
              </a:rPr>
              <a:t>10</a:t>
            </a:r>
            <a:r>
              <a:rPr lang="fa-IR" sz="1600" dirty="0">
                <a:solidFill>
                  <a:schemeClr val="accent6">
                    <a:lumMod val="60000"/>
                    <a:lumOff val="40000"/>
                  </a:schemeClr>
                </a:solidFill>
                <a:latin typeface="Dana" panose="020B0604020202020204" charset="-78"/>
                <a:cs typeface="Dana" panose="020B0604020202020204" charset="-78"/>
              </a:rPr>
              <a:t> شروع شده که معنای ادامه‌ی کاراکتر است. بنابراین ۳ بیت اول و ۲ بیت نهم و دهم برای در کد یک کاراکتر نقشی ندارند و فقط برای طولانی‌تر کردن فضای کد حضور دارند.</a:t>
            </a:r>
            <a:endParaRPr lang="en-US" sz="1600" dirty="0">
              <a:solidFill>
                <a:schemeClr val="accent6">
                  <a:lumMod val="60000"/>
                  <a:lumOff val="40000"/>
                </a:schemeClr>
              </a:solidFill>
              <a:latin typeface="Dana" panose="020B0604020202020204" charset="-78"/>
              <a:cs typeface="Dana" panose="020B0604020202020204" charset="-78"/>
            </a:endParaRPr>
          </a:p>
          <a:p>
            <a:pPr marL="177800" indent="0">
              <a:buNone/>
            </a:pPr>
            <a:r>
              <a:rPr lang="en-US" sz="1600" dirty="0">
                <a:solidFill>
                  <a:schemeClr val="accent6">
                    <a:lumMod val="60000"/>
                    <a:lumOff val="40000"/>
                  </a:schemeClr>
                </a:solidFill>
                <a:latin typeface="Dana" panose="020B0604020202020204" charset="-78"/>
                <a:cs typeface="Dana" panose="020B0604020202020204" charset="-78"/>
              </a:rPr>
              <a:t>110xxxxx  10xxxxxx: 2 byte code</a:t>
            </a:r>
          </a:p>
        </p:txBody>
      </p:sp>
    </p:spTree>
    <p:extLst>
      <p:ext uri="{BB962C8B-B14F-4D97-AF65-F5344CB8AC3E}">
        <p14:creationId xmlns:p14="http://schemas.microsoft.com/office/powerpoint/2010/main" val="1936805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72490" y="431634"/>
            <a:ext cx="7739128" cy="3946401"/>
          </a:xfrm>
        </p:spPr>
        <p:txBody>
          <a:bodyPr anchor="t"/>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برای حل مسئله‌ی پیش‌رو، در صورت نیاز می‌توانید به جدول تبدیل کد اسکی</a:t>
            </a:r>
            <a:r>
              <a:rPr lang="fa-IR" sz="1800" b="0" i="0" u="none" strike="noStrike" baseline="50000" dirty="0">
                <a:solidFill>
                  <a:schemeClr val="bg1"/>
                </a:solidFill>
                <a:effectLst/>
                <a:latin typeface="Dana" panose="00000500000000000000" pitchFamily="2" charset="-78"/>
                <a:cs typeface="Dana" panose="00000500000000000000" pitchFamily="2" charset="-78"/>
              </a:rPr>
              <a:t>۱</a:t>
            </a:r>
            <a:r>
              <a:rPr lang="fa-IR" sz="1800" b="0" i="0" u="none" strike="noStrike" dirty="0">
                <a:solidFill>
                  <a:schemeClr val="bg1"/>
                </a:solidFill>
                <a:effectLst/>
                <a:latin typeface="Dana" panose="00000500000000000000" pitchFamily="2" charset="-78"/>
                <a:cs typeface="Dana" panose="00000500000000000000" pitchFamily="2" charset="-78"/>
              </a:rPr>
              <a:t> به کاراکتر که در لینک زیر آمده‌است مراجعه کنید.</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en-US" sz="1800" dirty="0">
                <a:solidFill>
                  <a:schemeClr val="bg1"/>
                </a:solidFill>
                <a:latin typeface="Dana" panose="00000500000000000000" pitchFamily="2" charset="-78"/>
                <a:cs typeface="Dana" panose="00000500000000000000" pitchFamily="2" charset="-78"/>
              </a:rPr>
              <a:t/>
            </a:r>
            <a:br>
              <a:rPr lang="en-US" sz="1800" dirty="0">
                <a:solidFill>
                  <a:schemeClr val="bg1"/>
                </a:solidFill>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با هم‌گروهی خود برنامه‌ای بنویسید که ابتدا در ورودی یک عدد و یک کاراکتر الفبایی دریافت کند.</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سپس کاراکتر الفبایی را به اندازه‌ی عدد شیفت دهد. خروجی برنامه هر دو صورت حرف بزرگ و حرف کوچک آن کاراکتر خواهد بود.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مثال:  اگر در ورودی کاراکتر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و عدد +3  باشد، در خروجی </a:t>
            </a:r>
            <a:r>
              <a:rPr lang="en-US" sz="1800" dirty="0">
                <a:solidFill>
                  <a:schemeClr val="bg1"/>
                </a:solidFill>
                <a:latin typeface="Dana" panose="00000500000000000000" pitchFamily="2" charset="-78"/>
                <a:cs typeface="Dana" panose="00000500000000000000" pitchFamily="2" charset="-78"/>
              </a:rPr>
              <a:t>E</a:t>
            </a:r>
            <a:r>
              <a:rPr lang="fa-IR" sz="1800" dirty="0">
                <a:solidFill>
                  <a:schemeClr val="bg1"/>
                </a:solidFill>
                <a:latin typeface="Dana" panose="00000500000000000000" pitchFamily="2" charset="-78"/>
                <a:cs typeface="Dana" panose="00000500000000000000" pitchFamily="2" charset="-78"/>
              </a:rPr>
              <a:t> و</a:t>
            </a:r>
            <a:r>
              <a:rPr lang="en-US" sz="1800" dirty="0">
                <a:solidFill>
                  <a:schemeClr val="bg1"/>
                </a:solidFill>
                <a:latin typeface="Dana" panose="00000500000000000000" pitchFamily="2" charset="-78"/>
                <a:cs typeface="Dana" panose="00000500000000000000" pitchFamily="2" charset="-78"/>
              </a:rPr>
              <a:t>e </a:t>
            </a:r>
            <a:r>
              <a:rPr lang="fa-IR" sz="1800" dirty="0">
                <a:solidFill>
                  <a:schemeClr val="bg1"/>
                </a:solidFill>
                <a:latin typeface="Dana" panose="00000500000000000000" pitchFamily="2" charset="-78"/>
                <a:cs typeface="Dana" panose="00000500000000000000" pitchFamily="2" charset="-78"/>
              </a:rPr>
              <a:t> چاپ شود.</a:t>
            </a:r>
            <a:endParaRPr lang="fa-IR" sz="1800" b="0" i="0" u="none" strike="noStrike" dirty="0">
              <a:solidFill>
                <a:schemeClr val="bg1"/>
              </a:solidFill>
              <a:effectLst/>
              <a:latin typeface="Dana" panose="00000500000000000000" pitchFamily="2" charset="-78"/>
              <a:cs typeface="Dana" panose="00000500000000000000" pitchFamily="2" charset="-78"/>
            </a:endParaRPr>
          </a:p>
        </p:txBody>
      </p:sp>
      <p:grpSp>
        <p:nvGrpSpPr>
          <p:cNvPr id="11" name="Google Shape;4800;p45"/>
          <p:cNvGrpSpPr/>
          <p:nvPr/>
        </p:nvGrpSpPr>
        <p:grpSpPr>
          <a:xfrm>
            <a:off x="8439723" y="625637"/>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 name="Rectangle 9"/>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8</a:t>
            </a:fld>
            <a:endParaRPr lang="en-US" dirty="0"/>
          </a:p>
        </p:txBody>
      </p:sp>
      <p:sp>
        <p:nvSpPr>
          <p:cNvPr id="22" name="Google Shape;6755;p49"/>
          <p:cNvSpPr/>
          <p:nvPr/>
        </p:nvSpPr>
        <p:spPr>
          <a:xfrm>
            <a:off x="8495200" y="3978221"/>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Footer Placeholder 4"/>
          <p:cNvSpPr>
            <a:spLocks noGrp="1"/>
          </p:cNvSpPr>
          <p:nvPr>
            <p:ph type="ftr" sz="quarter" idx="10"/>
          </p:nvPr>
        </p:nvSpPr>
        <p:spPr/>
        <p:txBody>
          <a:bodyPr/>
          <a:lstStyle/>
          <a:p>
            <a:r>
              <a:rPr lang="en-US" dirty="0"/>
              <a:t>1- ASCII CODE</a:t>
            </a:r>
          </a:p>
        </p:txBody>
      </p:sp>
      <p:sp>
        <p:nvSpPr>
          <p:cNvPr id="23" name="TextBox 22"/>
          <p:cNvSpPr txBox="1"/>
          <p:nvPr/>
        </p:nvSpPr>
        <p:spPr>
          <a:xfrm>
            <a:off x="3026338" y="1516165"/>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https://b2n.ir/202623</a:t>
            </a:r>
            <a:endParaRPr lang="en-US" sz="1800" dirty="0">
              <a:solidFill>
                <a:schemeClr val="bg1"/>
              </a:solidFill>
              <a:latin typeface="Dana" panose="00000500000000000000" pitchFamily="2" charset="-78"/>
              <a:cs typeface="Dana" panose="00000500000000000000" pitchFamily="2" charset="-78"/>
            </a:endParaRPr>
          </a:p>
        </p:txBody>
      </p:sp>
      <p:grpSp>
        <p:nvGrpSpPr>
          <p:cNvPr id="32" name="Google Shape;9359;p55"/>
          <p:cNvGrpSpPr/>
          <p:nvPr/>
        </p:nvGrpSpPr>
        <p:grpSpPr>
          <a:xfrm>
            <a:off x="8411618" y="2238750"/>
            <a:ext cx="334346" cy="332168"/>
            <a:chOff x="580725" y="3617925"/>
            <a:chExt cx="299325" cy="297375"/>
          </a:xfrm>
        </p:grpSpPr>
        <p:sp>
          <p:nvSpPr>
            <p:cNvPr id="3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98;p26"/>
          <p:cNvSpPr/>
          <p:nvPr/>
        </p:nvSpPr>
        <p:spPr>
          <a:xfrm>
            <a:off x="1128442" y="1464401"/>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ASCII lookup table</a:t>
            </a:r>
          </a:p>
        </p:txBody>
      </p:sp>
      <p:grpSp>
        <p:nvGrpSpPr>
          <p:cNvPr id="39" name="Group 38"/>
          <p:cNvGrpSpPr/>
          <p:nvPr/>
        </p:nvGrpSpPr>
        <p:grpSpPr>
          <a:xfrm>
            <a:off x="698863" y="1452060"/>
            <a:ext cx="373368" cy="375166"/>
            <a:chOff x="383988" y="2894540"/>
            <a:chExt cx="314875" cy="320323"/>
          </a:xfrm>
          <a:solidFill>
            <a:srgbClr val="48FFD5"/>
          </a:solidFill>
        </p:grpSpPr>
        <p:sp>
          <p:nvSpPr>
            <p:cNvPr id="4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971623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8;p25"/>
          <p:cNvSpPr/>
          <p:nvPr/>
        </p:nvSpPr>
        <p:spPr>
          <a:xfrm>
            <a:off x="6431609" y="792317"/>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79;p25"/>
          <p:cNvSpPr/>
          <p:nvPr/>
        </p:nvSpPr>
        <p:spPr>
          <a:xfrm>
            <a:off x="6854417" y="792317"/>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80;p25"/>
          <p:cNvSpPr/>
          <p:nvPr/>
        </p:nvSpPr>
        <p:spPr>
          <a:xfrm>
            <a:off x="6431609" y="972147"/>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81;p25"/>
          <p:cNvSpPr/>
          <p:nvPr/>
        </p:nvSpPr>
        <p:spPr>
          <a:xfrm>
            <a:off x="6854417" y="972147"/>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2;p25"/>
          <p:cNvSpPr/>
          <p:nvPr/>
        </p:nvSpPr>
        <p:spPr>
          <a:xfrm>
            <a:off x="6431609" y="1153907"/>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3;p25"/>
          <p:cNvSpPr/>
          <p:nvPr/>
        </p:nvSpPr>
        <p:spPr>
          <a:xfrm>
            <a:off x="6854417" y="1153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4;p25"/>
          <p:cNvSpPr/>
          <p:nvPr/>
        </p:nvSpPr>
        <p:spPr>
          <a:xfrm>
            <a:off x="6431609" y="1335668"/>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5;p25"/>
          <p:cNvSpPr/>
          <p:nvPr/>
        </p:nvSpPr>
        <p:spPr>
          <a:xfrm>
            <a:off x="6854417" y="1335668"/>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6;p25"/>
          <p:cNvSpPr/>
          <p:nvPr/>
        </p:nvSpPr>
        <p:spPr>
          <a:xfrm>
            <a:off x="6127370" y="857350"/>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 name="Title 2"/>
          <p:cNvSpPr>
            <a:spLocks noGrp="1"/>
          </p:cNvSpPr>
          <p:nvPr>
            <p:ph type="ctrTitle"/>
          </p:nvPr>
        </p:nvSpPr>
        <p:spPr>
          <a:xfrm>
            <a:off x="2243138" y="1363401"/>
            <a:ext cx="4611279" cy="2302952"/>
          </a:xfrm>
        </p:spPr>
        <p:txBody>
          <a:bodyPr/>
          <a:lstStyle/>
          <a:p>
            <a:r>
              <a:rPr lang="fa-IR" sz="1600" dirty="0">
                <a:latin typeface="Dana" panose="00000500000000000000" pitchFamily="2" charset="-78"/>
                <a:cs typeface="Dana" panose="00000500000000000000" pitchFamily="2" charset="-78"/>
              </a:rPr>
              <a:t>به عنوان یه برنامه‌نویس خوب باید حواسمون باشه که بتونیم ورودی‌هایی که اشتباه هستند و با اون‌ها نمی‌تونیم خروجی مناسب رو تولید کنیم،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محدودیت روی ورودی می‌نویسیم.</a:t>
            </a:r>
            <a:endParaRPr lang="en-US" sz="1600" dirty="0"/>
          </a:p>
        </p:txBody>
      </p:sp>
    </p:spTree>
    <p:extLst>
      <p:ext uri="{BB962C8B-B14F-4D97-AF65-F5344CB8AC3E}">
        <p14:creationId xmlns:p14="http://schemas.microsoft.com/office/powerpoint/2010/main" val="4147160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5006</TotalTime>
  <Words>2391</Words>
  <Application>Microsoft Office PowerPoint</Application>
  <PresentationFormat>On-screen Show (16:9)</PresentationFormat>
  <Paragraphs>180</Paragraphs>
  <Slides>28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Consolas</vt:lpstr>
      <vt:lpstr>Roboto Light</vt:lpstr>
      <vt:lpstr>Lalezar</vt:lpstr>
      <vt:lpstr>Roboto Thin</vt:lpstr>
      <vt:lpstr>Arial</vt:lpstr>
      <vt:lpstr>Bree Serif</vt:lpstr>
      <vt:lpstr>Dana</vt:lpstr>
      <vt:lpstr>Didact Gothic</vt:lpstr>
      <vt:lpstr>Roboto Black</vt:lpstr>
      <vt:lpstr>Wingdings</vt:lpstr>
      <vt:lpstr>WEB PROPOSAL</vt:lpstr>
      <vt:lpstr>بسم الله الرحمن الرحیم</vt:lpstr>
      <vt:lpstr>PowerPoint Presentation</vt:lpstr>
      <vt:lpstr>PowerPoint Presentation</vt:lpstr>
      <vt:lpstr>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اعداد نیز با هم متفاوت است.  اما حروف را چطور باید کدگذاری کرد؟ آیا شیوه‌ی فهماندن حروف به کامپیوتر را به یاد دارید؟</vt:lpstr>
      <vt:lpstr>یک نکته‌ی خیلی جالب :)                           برای مطالعه</vt:lpstr>
      <vt:lpstr>یک نکته‌ی خیلی جالب :)                           برای مطالعه (ادامه)</vt:lpstr>
      <vt:lpstr>یک نکته‌ی خیلی جالب :) سیستم UTF-8                           برای مطالعه (ادامه)</vt:lpstr>
      <vt:lpstr>برای حل مسئله‌ی پیش‌رو، در صورت نیاز می‌توانید به جدول تبدیل کد اسکی۱ به کاراکتر که در لینک زیر آمده‌است مراجعه کنید.   با هم‌گروهی خود برنامه‌ای بنویسید که ابتدا در ورودی یک عدد و یک کاراکتر الفبایی دریافت کند. سپس کاراکتر الفبایی را به اندازه‌ی عدد شیفت دهد. خروجی برنامه هر دو صورت حرف بزرگ و حرف کوچک آن کاراکتر خواهد بود.  مثال:  اگر در ورودی کاراکتر B و عدد +3  باشد، در خروجی E وe  چاپ شود.</vt:lpstr>
      <vt:lpstr>به عنوان یه برنامه‌نویس خوب باید حواسمون باشه که بتونیم ورودی‌هایی که اشتباه هستند و با اون‌ها نمی‌تونیم خروجی مناسب رو تولید کنیم،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محدودیت روی ورودی می‌نویسیم.</vt:lpstr>
      <vt:lpstr>چرا اعداد رندوم مهم هستند؟ به نظر شما این اعداد چه کاربردی در دنیای کامپیوتر دارند؟ در برنامه‌نویسی خیلی وقت‌ها ما می‌خواهیم مسائل دنیای واقعی را شبیه‌سازی کنیم که بسیاری از آن‌ها حداقل از دید ما تصادفی هستند. مثلا شکل ابرها یا بُر زدن دسته‌ای کارت و نحوه‌ی قرار گرفتن آن‌ها. 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بازی شطرنج. بازی ریاضی جلسه‌ی قبل را به یاد دارید؟ اگر همیشه ترتیب کارت‌ و شماره‌های بازی یکسان باشد آیا ادامه‌ی بازی معنایی دارد؟  یکی دیگر از کاربردهای خیلی مهم اعداد رندوم در آمار و احتمالات و حل و پیاده‌سازی مسائل مربوط به آن‌ است که با آن در ترم‌های آینده به طور کامل آشنا خواهید شد.</vt:lpstr>
      <vt:lpstr>حال اعداد رندوم چگونه تولید می‌شوند؟ آیا واقعا کامپیوتر قدرت این‌که اعدادی کاملا تصادفی تولید کند را دارد؟ جواب این پرسش خیر است!  اعداد تصادفی‌ای که کامپیوتر تولید می‌کند به هیچ وجه کاملا تصادفی نیستند و کامپیوتر تنها بر اساس الگوریتم‌های تولید عدد رندومی که دارای قطعیت هستند این اعداد را تولید می‌کند. یعنی با کمک برخی توابع ریاضی از پیش تعریف شده این اعداد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vt:lpstr>
      <vt:lpstr>اعداد شبه‌رندوم یا pseudo random number                        برای مطالعه</vt:lpstr>
      <vt:lpstr>اعداد شبه‌رندوم یا pseudo random number                        برای مطالعه (ادامه)</vt:lpstr>
      <vt:lpstr>تا الان متوجه شدیم که اعداد تولید شده به هیچ عنوان تصادفی نیستند و به کمک برخی توابع و فرمول‌های ریاضی تولید می‌شوند. حال لازم است تا با مفهومی به نام seed آشنا شوید. می‌توان گفتseed  نقطه‌ی شروع تابع تولید عدد رندوم است. بدیهی‌ است در صورتی که این مقدار تغییر نکند، تابع همواره رشته‌ای از اعداد ثابت تولید می‌کند و دیگر تصادفی نیست. برای مثال، تکه کد زیر را اجرا کنید.</vt:lpstr>
      <vt:lpstr>در این مرحله تابعsrand  به کمک ما می‌آید. این تابع خروجی ندارد و کاربرد آن تنها این است که مقدارseed  را برای تابعrand  مشخص می‌کند. به این شکل که ورودی آن یک عدد صحیح است که به عنوانseed  تابعrand  انتخاب می‌شود. (در حالت قبلی که از این تابع استفاده نکردیم مقدارseed  به شکل پیش‌فرض ۱ قرار گرفت). برای استفاده از این تابع هم چالش‌هایی وجود دارد، زیرا ما نیاز داریم برای این‌که عددمان هر بار تصادفی باشد، مقدارseed  در هر بار اجرا تفاوت کند و ثابت نباشد. به نظر شما چگونه می‌توان این مشکل را حل کرد؟ چه چیزی را می‌توان به عنوان هسته یا seed رندوم انتخاب کرد که مدام در حال تغییر باشد و خروجی ثابت ایجاد نکند؟</vt:lpstr>
      <vt:lpstr>یکی از راه‌حل‌های اصلی این است که از تابعtime  استفاده کنیم زیرا این تابع هربار بر اساس زمانِ سیستم عدد مختلفی را به عنوان خروجی برمی‌گرداند.  برای مثال کد زیر را اجرا کنید.</vt:lpstr>
      <vt:lpstr>PowerPoint Presentation</vt:lpstr>
      <vt:lpstr>فرض کنید مثلثی دارید که دو ضلع و زاویه‌ی بین آن مشخص است، حال می‌خواهید با استفاده از اطلاعات فعلی، اندازه‌ی ضلع دیگر مثلث را حساب کنید. برای محاسبه‌ی ضلع سوم، احتمالا از دبیرستان به‌خاطر دارید که می‌توان از قانون کسینوس‌ها استفاده نمود. (اگر یادتون نیست با گوگل احساس راحتی کنین! از اون بپرسین!)</vt:lpstr>
      <vt:lpstr>مشابه جلسه‌ی قبل،‌ سوالی مربوط به ساعت اما با رویکردی متفاوت را می‌خواهیم بررسی کنیم. این بار از شما می‌خواهیم برنامه‌ای بنویسید که با دریافت تعداد ثانیه‌ها به صورت یک عدد صحیح،‌ محاسبه کند عدد داده شده معادل چند روز،‌ چند ساعت،‌ چند دقیقه و چند ثانیه است. عدد 9876543210 را وارد کنید و ببینید آیا برنامه به درستی کار می‌کند؟</vt:lpstr>
      <vt:lpstr>سوال آخر مثل همیشه اختصاص دارد به کُدخدا و Botfather‌. این دو کدر۱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vt:lpstr>
      <vt:lpstr>برای رفع کردن اشکالات من سعی می‌کنم راهنمایی‌هایی بکنم تا راحت‌تر بتوانید آن‌ها را پیدا کنید. از Botfather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 آیا این اتفاق برای کد شما هم افتاد؟ پس باید سعی کنیم تا مشکل به وجود آمده را رفع کنیم. به نظر شما چه چیزی این مشکل را به وجود آورده؟  این خطا قبل از اجرا شدن برنامه رخ داده است به همین دلیل به آن خطای زمان کامپایل۱ یا خطای نوشتاری۲ می‌گویند. هر گونه خطا در نوشتن برنامه مثل نبودن " ; " یا دقت نکردن به کوچک و بزرگ نوشتن حروف در زبانC  می‌تواند منجر به این خطا شود. چون کامپایلر برای تبدیل کد نوشته شده به یک برنامه‌ی اجرایی، ابتدا خط به خط کد را چک می‌کند و فایل اجرایی را می‌سازد.</vt:lpstr>
      <vt:lpstr>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vt:lpstr>
      <vt:lpstr>PowerPoint Presentation</vt:lpstr>
      <vt:lpstr>خب خطاهای مربوط به بخشLinker  هم برطرف شدند.</vt:lpstr>
      <vt:lpstr>به یاد داشته باشید که قرار ندادن &amp; درscanf  یکی از معروف‌ترین خطا‌ها در زمان اجرای برنامه است. در این زمان برنامه‌ی شما به خانه‌ای از حافظه دسترسی پیدا کرده که سیستم عامل اجازه‌ی دسترسی‌اش را به برنامه نمی‌دهد و به همین دلیل مانع ادامه پیدا کردن برنامه خواهد شد.</vt:lpstr>
      <vt:lpstr>بالاخره می‌توانیم خود برنامه را تست کنیم که آیا ماشین حساب درست کار می‌کند یا خیر؟ برای شروع خیلی راحت از اولین عملگر یعنی + آغاز می‌کنیم.  آیا حاصل ۲ + ۳ درست است؟  حاصل ۲.۵ + ۶.۳ چطور؟  این خطای آخر، یک خطای منطقی۱ 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vt:lpstr>
      <vt:lpstr>می‌توانید برای تسلط بیشتر روی خطاها به هر کدام از لینک‌های زیر مراجعه کنید و اگر دوست دارید در کلاس تدریس‌یاری راجع به آن‌ها با تدریس‌یارها صحبت کنید و یا از طریق ایمیل با من و کدخدا در ارتباط باشید تا بتوانیم شما را در رسیدن به پاسخ سوال‌هایتان راهنمایی کنیم.</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217</cp:revision>
  <dcterms:modified xsi:type="dcterms:W3CDTF">2020-12-05T14:04:41Z</dcterms:modified>
</cp:coreProperties>
</file>