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handoutMasterIdLst>
    <p:handoutMasterId r:id="rId16"/>
  </p:handoutMasterIdLst>
  <p:sldIdLst>
    <p:sldId id="294" r:id="rId2"/>
    <p:sldId id="295" r:id="rId3"/>
    <p:sldId id="325" r:id="rId4"/>
    <p:sldId id="302" r:id="rId5"/>
    <p:sldId id="335" r:id="rId6"/>
    <p:sldId id="311" r:id="rId7"/>
    <p:sldId id="312" r:id="rId8"/>
    <p:sldId id="331" r:id="rId9"/>
    <p:sldId id="318" r:id="rId10"/>
    <p:sldId id="314" r:id="rId11"/>
    <p:sldId id="336" r:id="rId12"/>
    <p:sldId id="337" r:id="rId13"/>
    <p:sldId id="326" r:id="rId14"/>
  </p:sldIdLst>
  <p:sldSz cx="9144000" cy="5143500" type="screen16x9"/>
  <p:notesSz cx="6858000" cy="9144000"/>
  <p:embeddedFontLst>
    <p:embeddedFont>
      <p:font typeface="Dana" panose="020B0604020202020204" charset="-78"/>
      <p:regular r:id="rId17"/>
      <p:bold r:id="rId18"/>
      <p:italic r:id="rId19"/>
      <p:boldItalic r:id="rId20"/>
    </p:embeddedFont>
    <p:embeddedFont>
      <p:font typeface="Roboto Light" panose="020B0604020202020204" charset="0"/>
      <p:regular r:id="rId21"/>
      <p:bold r:id="rId22"/>
      <p:italic r:id="rId23"/>
      <p:boldItalic r:id="rId24"/>
    </p:embeddedFont>
    <p:embeddedFont>
      <p:font typeface="Didact Gothic" panose="020B0604020202020204" charset="0"/>
      <p:regular r:id="rId25"/>
    </p:embeddedFont>
    <p:embeddedFont>
      <p:font typeface="Consolas" panose="020B0609020204030204" pitchFamily="49" charset="0"/>
      <p:regular r:id="rId26"/>
      <p:bold r:id="rId27"/>
      <p:italic r:id="rId28"/>
      <p:boldItalic r:id="rId29"/>
    </p:embeddedFont>
    <p:embeddedFont>
      <p:font typeface="Roboto Black" panose="020B0604020202020204" charset="0"/>
      <p:bold r:id="rId30"/>
      <p:boldItalic r:id="rId31"/>
    </p:embeddedFont>
    <p:embeddedFont>
      <p:font typeface="Lalezar" panose="00000500000000000000" pitchFamily="2" charset="-78"/>
      <p:regular r:id="rId32"/>
    </p:embeddedFont>
    <p:embeddedFont>
      <p:font typeface="Roboto Thin" panose="020B0604020202020204" charset="0"/>
      <p:regular r:id="rId33"/>
      <p:bold r:id="rId34"/>
      <p:italic r:id="rId35"/>
      <p:boldItalic r:id="rId36"/>
    </p:embeddedFont>
    <p:embeddedFont>
      <p:font typeface="Bree Serif"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5"/>
            <p14:sldId id="311"/>
            <p14:sldId id="312"/>
            <p14:sldId id="331"/>
            <p14:sldId id="318"/>
            <p14:sldId id="314"/>
            <p14:sldId id="336"/>
            <p14:sldId id="33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041C30"/>
    <a:srgbClr val="48FFD5"/>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111" d="100"/>
          <a:sy n="111" d="100"/>
        </p:scale>
        <p:origin x="682" y="8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12/4/2020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28999" y="2021363"/>
            <a:ext cx="279031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en-US" sz="4000" dirty="0" smtClean="0">
                <a:solidFill>
                  <a:srgbClr val="0E2A47"/>
                </a:solidFill>
                <a:latin typeface="Lalezar" panose="00000500000000000000" pitchFamily="2" charset="-78"/>
                <a:cs typeface="Lalezar" panose="00000500000000000000" pitchFamily="2" charset="-78"/>
                <a:sym typeface="Roboto Black"/>
              </a:rPr>
              <a:t>Condition</a:t>
            </a:r>
            <a:endParaRPr lang="en-US" sz="40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پنجم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2619131" y="2439274"/>
            <a:ext cx="13027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chemeClr val="accent6"/>
                </a:solidFill>
                <a:latin typeface="Lalezar" panose="00000500000000000000" pitchFamily="2" charset="-78"/>
                <a:cs typeface="Lalezar" panose="00000500000000000000" pitchFamily="2" charset="-78"/>
                <a:sym typeface="Roboto Black"/>
              </a:rPr>
              <a:t>شرط</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1900" y="2233997"/>
            <a:ext cx="7739128" cy="1994241"/>
          </a:xfrm>
        </p:spPr>
        <p:txBody>
          <a:bodyPr/>
          <a:lstStyle/>
          <a:p>
            <a:pPr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سلام </a:t>
            </a:r>
            <a:r>
              <a:rPr lang="fa-IR" sz="1600" b="0" i="0" u="none" strike="noStrike" dirty="0">
                <a:solidFill>
                  <a:schemeClr val="bg1"/>
                </a:solidFill>
                <a:effectLst/>
                <a:latin typeface="Dana" panose="00000500000000000000" pitchFamily="2" charset="-78"/>
                <a:cs typeface="Dana" panose="00000500000000000000" pitchFamily="2" charset="-78"/>
              </a:rPr>
              <a:t>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smtClean="0">
                <a:solidFill>
                  <a:schemeClr val="bg1"/>
                </a:solidFill>
                <a:effectLst/>
                <a:latin typeface="Dana" panose="00000500000000000000" pitchFamily="2" charset="-78"/>
                <a:cs typeface="Dana" panose="00000500000000000000" pitchFamily="2" charset="-78"/>
              </a:rPr>
              <a:t>از </a:t>
            </a:r>
            <a:r>
              <a:rPr lang="fa-IR" sz="1600" b="0" i="0" u="none" strike="noStrike" dirty="0">
                <a:solidFill>
                  <a:schemeClr val="bg1"/>
                </a:solidFill>
                <a:effectLst/>
                <a:latin typeface="Dana" panose="00000500000000000000" pitchFamily="2" charset="-78"/>
                <a:cs typeface="Dana" panose="00000500000000000000" pitchFamily="2" charset="-78"/>
              </a:rPr>
              <a:t>شما می‌خوایم قبل از هر کاری، کد ارسالی رو بررسی کنین. فکر می‌کنین برنامه‌‌ای که نوشته شده (با این‌که الان ناقصه و قراره که کاملش کنیم) داره قوانین کدوم بازی رو می‌گه؟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848480" y="445460"/>
            <a:ext cx="72800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به یاد بازی‌ های کودکانه</a:t>
            </a:r>
          </a:p>
        </p:txBody>
      </p:sp>
      <p:grpSp>
        <p:nvGrpSpPr>
          <p:cNvPr id="5" name="Google Shape;7046;p50"/>
          <p:cNvGrpSpPr/>
          <p:nvPr/>
        </p:nvGrpSpPr>
        <p:grpSpPr>
          <a:xfrm>
            <a:off x="8129969" y="538924"/>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10</a:t>
            </a:fld>
            <a:endParaRPr lang="en-US" dirty="0"/>
          </a:p>
        </p:txBody>
      </p:sp>
      <p:grpSp>
        <p:nvGrpSpPr>
          <p:cNvPr id="20" name="Google Shape;4779;p45"/>
          <p:cNvGrpSpPr/>
          <p:nvPr/>
        </p:nvGrpSpPr>
        <p:grpSpPr>
          <a:xfrm>
            <a:off x="1884186" y="1805583"/>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6885739" y="1318769"/>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itle 1">
            <a:extLst>
              <a:ext uri="{FF2B5EF4-FFF2-40B4-BE49-F238E27FC236}">
                <a16:creationId xmlns:a16="http://schemas.microsoft.com/office/drawing/2014/main" id="{846E5198-7AF0-44E1-803C-BC2DB5C8B697}"/>
              </a:ext>
            </a:extLst>
          </p:cNvPr>
          <p:cNvSpPr txBox="1">
            <a:spLocks/>
          </p:cNvSpPr>
          <p:nvPr/>
        </p:nvSpPr>
        <p:spPr>
          <a:xfrm>
            <a:off x="2729450" y="1363586"/>
            <a:ext cx="4068437"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100" dirty="0" smtClean="0">
                <a:solidFill>
                  <a:schemeClr val="bg1"/>
                </a:solidFill>
                <a:latin typeface="Dana" panose="00000500000000000000" pitchFamily="2" charset="-78"/>
                <a:cs typeface="Dana" panose="00000500000000000000" pitchFamily="2" charset="-78"/>
              </a:rPr>
              <a:t>بابا می‌خوایم بازی کنیم نمی‌شه که خشک صحبت کنیم.</a:t>
            </a:r>
          </a:p>
          <a:p>
            <a:pPr rtl="1">
              <a:lnSpc>
                <a:spcPct val="150000"/>
              </a:lnSpc>
            </a:pPr>
            <a:r>
              <a:rPr lang="fa-IR" sz="1100" dirty="0" smtClean="0">
                <a:solidFill>
                  <a:schemeClr val="bg1"/>
                </a:solidFill>
                <a:latin typeface="Dana" panose="00000500000000000000" pitchFamily="2" charset="-78"/>
                <a:cs typeface="Dana" panose="00000500000000000000" pitchFamily="2" charset="-78"/>
              </a:rPr>
              <a:t>همون دستورکار قبلی کافی بود. من نمی‌تونم کتابی حرف بزنم.</a:t>
            </a:r>
            <a:endParaRPr lang="fa-IR" sz="1100" dirty="0">
              <a:solidFill>
                <a:schemeClr val="bg1"/>
              </a:solidFill>
              <a:latin typeface="Dana" panose="00000500000000000000" pitchFamily="2" charset="-78"/>
              <a:cs typeface="Dana" panose="00000500000000000000" pitchFamily="2" charset="-78"/>
            </a:endParaRP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2204110" y="1845103"/>
            <a:ext cx="3227290"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rtl="1">
              <a:lnSpc>
                <a:spcPct val="150000"/>
              </a:lnSpc>
            </a:pPr>
            <a:r>
              <a:rPr lang="fa-IR" sz="1100" dirty="0" smtClean="0">
                <a:solidFill>
                  <a:schemeClr val="bg1"/>
                </a:solidFill>
                <a:latin typeface="Dana" panose="00000500000000000000" pitchFamily="2" charset="-78"/>
                <a:cs typeface="Dana" panose="00000500000000000000" pitchFamily="2" charset="-78"/>
              </a:rPr>
              <a:t>باشه باشه قبول کردم دیگه همون عادی صحبت کنیم. بریم بچه‌ها منتظرن... برو شروع کن.</a:t>
            </a:r>
            <a:endParaRPr lang="fa-IR" sz="1100" dirty="0">
              <a:solidFill>
                <a:schemeClr val="bg1"/>
              </a:solidFill>
              <a:latin typeface="Dana" panose="00000500000000000000" pitchFamily="2" charset="-78"/>
              <a:cs typeface="Dana" panose="00000500000000000000" pitchFamily="2" charset="-78"/>
            </a:endParaRPr>
          </a:p>
        </p:txBody>
      </p:sp>
      <p:grpSp>
        <p:nvGrpSpPr>
          <p:cNvPr id="36" name="Google Shape;4771;p45"/>
          <p:cNvGrpSpPr/>
          <p:nvPr/>
        </p:nvGrpSpPr>
        <p:grpSpPr>
          <a:xfrm>
            <a:off x="8450368" y="2301471"/>
            <a:ext cx="347452" cy="397343"/>
            <a:chOff x="3330525" y="4399275"/>
            <a:chExt cx="390650" cy="481850"/>
          </a:xfrm>
        </p:grpSpPr>
        <p:sp>
          <p:nvSpPr>
            <p:cNvPr id="3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4779;p45"/>
          <p:cNvGrpSpPr/>
          <p:nvPr/>
        </p:nvGrpSpPr>
        <p:grpSpPr>
          <a:xfrm>
            <a:off x="8445018" y="3382123"/>
            <a:ext cx="319924" cy="397322"/>
            <a:chOff x="3938800" y="4399275"/>
            <a:chExt cx="359700" cy="481825"/>
          </a:xfrm>
        </p:grpSpPr>
        <p:sp>
          <p:nvSpPr>
            <p:cNvPr id="4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313899"/>
            <a:ext cx="7778245" cy="4527644"/>
          </a:xfrm>
        </p:spPr>
        <p:txBody>
          <a:bodyPr/>
          <a:lstStyle/>
          <a:p>
            <a:pPr rtl="1">
              <a:lnSpc>
                <a:spcPct val="150000"/>
              </a:lnSpc>
            </a:pPr>
            <a:r>
              <a:rPr lang="fa-IR" sz="1500" b="0" i="0" u="none" strike="noStrike" dirty="0" smtClean="0">
                <a:solidFill>
                  <a:schemeClr val="bg1"/>
                </a:solidFill>
                <a:effectLst/>
                <a:latin typeface="Dana" panose="00000500000000000000" pitchFamily="2" charset="-78"/>
                <a:cs typeface="Dana" panose="00000500000000000000" pitchFamily="2" charset="-78"/>
              </a:rPr>
              <a:t>همونطور </a:t>
            </a:r>
            <a:r>
              <a:rPr lang="fa-IR" sz="1500" b="0" i="0" u="none" strike="noStrike" dirty="0">
                <a:solidFill>
                  <a:schemeClr val="bg1"/>
                </a:solidFill>
                <a:effectLst/>
                <a:latin typeface="Dana" panose="00000500000000000000" pitchFamily="2" charset="-78"/>
                <a:cs typeface="Dana" panose="00000500000000000000" pitchFamily="2" charset="-78"/>
              </a:rPr>
              <a:t>که احتمالا حدس زدین این پروژه دقیقا همون بازی سنگ کاغذ قیچیه… پس می‌خوایم با کامپیوتر سنگ کاغذ قیچی بازی کنیم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چطوری؟</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شروع بازی اول باید با هم به توافق برسین که برنده‌ی بازی باید چند امتیاز بگیره؟ یعنی شرط خاتمه‌ی بازی رو لازمه که کامپیوتر بدونه وگرنه تا جان در بدن داشته باشه باید با اون بازی کنین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smtClean="0">
                <a:solidFill>
                  <a:schemeClr val="bg1"/>
                </a:solidFill>
                <a:effectLst/>
                <a:latin typeface="Dana" panose="00000500000000000000" pitchFamily="2" charset="-78"/>
                <a:cs typeface="Dana" panose="00000500000000000000" pitchFamily="2" charset="-78"/>
              </a:rPr>
              <a:t>قدم </a:t>
            </a:r>
            <a:r>
              <a:rPr lang="fa-IR" sz="1500" b="0" i="0" u="none" strike="noStrike" dirty="0">
                <a:solidFill>
                  <a:schemeClr val="bg1"/>
                </a:solidFill>
                <a:effectLst/>
                <a:latin typeface="Dana" panose="00000500000000000000" pitchFamily="2" charset="-78"/>
                <a:cs typeface="Dana" panose="00000500000000000000" pitchFamily="2" charset="-78"/>
              </a:rPr>
              <a:t>دوم چیه؟ یه دستتون رو ببرین پشتتون یه دست رو کنار صورتتون نگه دارین تا تعداد دفعاتی که برنده می‌شین رو بشمرین.</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حالا کامپیوتر وارد بازی می‌شه. متاسفانه یا خوشبختانه دستی برای این سبک بازی نداره و بازی براش یه مدل دیگه تعریف شده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پس دست و بالتونو جمع کنین و بذارین رو کیبورد :دی</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smtClean="0">
                <a:solidFill>
                  <a:schemeClr val="bg1"/>
                </a:solidFill>
                <a:effectLst/>
                <a:latin typeface="Dana" panose="00000500000000000000" pitchFamily="2" charset="-78"/>
                <a:cs typeface="Dana" panose="00000500000000000000" pitchFamily="2" charset="-78"/>
              </a:rPr>
              <a:t>اذیت </a:t>
            </a:r>
            <a:r>
              <a:rPr lang="fa-IR" sz="1500" b="0" i="0" u="none" strike="noStrike" dirty="0">
                <a:solidFill>
                  <a:schemeClr val="bg1"/>
                </a:solidFill>
                <a:effectLst/>
                <a:latin typeface="Dana" panose="00000500000000000000" pitchFamily="2" charset="-78"/>
                <a:cs typeface="Dana" panose="00000500000000000000" pitchFamily="2" charset="-78"/>
              </a:rPr>
              <a:t>نکن ملت رو :|</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11</a:t>
            </a:fld>
            <a:endParaRPr lang="en-US" dirty="0"/>
          </a:p>
        </p:txBody>
      </p:sp>
      <p:grpSp>
        <p:nvGrpSpPr>
          <p:cNvPr id="5" name="Google Shape;4779;p45"/>
          <p:cNvGrpSpPr/>
          <p:nvPr/>
        </p:nvGrpSpPr>
        <p:grpSpPr>
          <a:xfrm>
            <a:off x="8477107" y="313899"/>
            <a:ext cx="319924" cy="397322"/>
            <a:chOff x="3938800" y="4399275"/>
            <a:chExt cx="359700" cy="481825"/>
          </a:xfrm>
        </p:grpSpPr>
        <p:sp>
          <p:nvSpPr>
            <p:cNvPr id="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779;p45"/>
          <p:cNvGrpSpPr/>
          <p:nvPr/>
        </p:nvGrpSpPr>
        <p:grpSpPr>
          <a:xfrm>
            <a:off x="8477107" y="4376667"/>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1;p45"/>
          <p:cNvGrpSpPr/>
          <p:nvPr/>
        </p:nvGrpSpPr>
        <p:grpSpPr>
          <a:xfrm>
            <a:off x="8449579" y="2345272"/>
            <a:ext cx="347452" cy="397343"/>
            <a:chOff x="3330525" y="4399275"/>
            <a:chExt cx="390650" cy="481850"/>
          </a:xfrm>
        </p:grpSpPr>
        <p:sp>
          <p:nvSpPr>
            <p:cNvPr id="1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855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6068" y="501889"/>
            <a:ext cx="7681991" cy="4138863"/>
          </a:xfrm>
        </p:spPr>
        <p:txBody>
          <a:bodyPr anchor="t"/>
          <a:lstStyle/>
          <a:p>
            <a:pPr rtl="1">
              <a:lnSpc>
                <a:spcPct val="150000"/>
              </a:lnSpc>
            </a:pPr>
            <a:r>
              <a:rPr lang="fa-IR" sz="1500" b="0" i="0" u="none" strike="noStrike" dirty="0" smtClean="0">
                <a:solidFill>
                  <a:schemeClr val="bg1"/>
                </a:solidFill>
                <a:effectLst/>
                <a:latin typeface="Dana" panose="00000500000000000000" pitchFamily="2" charset="-78"/>
                <a:cs typeface="Dana" panose="00000500000000000000" pitchFamily="2" charset="-78"/>
              </a:rPr>
              <a:t>خب </a:t>
            </a:r>
            <a:r>
              <a:rPr lang="fa-IR" sz="1500" b="0" i="0" u="none" strike="noStrike" dirty="0">
                <a:solidFill>
                  <a:schemeClr val="bg1"/>
                </a:solidFill>
                <a:effectLst/>
                <a:latin typeface="Dana" panose="00000500000000000000" pitchFamily="2" charset="-78"/>
                <a:cs typeface="Dana" panose="00000500000000000000" pitchFamily="2" charset="-78"/>
              </a:rPr>
              <a:t>حالا دوباره به کد برگردین و سعی کنین توضیح بدین که کامپیوتر قراره با شما چطور بازی کنه.</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یه نکته‌ی خوب اینه که دیگه لازم نیست تعداد دفعات برنده‌شدن‌تون رو بشمرین، چون حریف هوشمندتون بدون اشتباه این کار رو براتون انجام می‌ده. فقط کافیه سنگ کاغذ یا قیچی رو‌ با انتخاب یک عدد مشخص کنین. </a:t>
            </a:r>
            <a:r>
              <a:rPr lang="fa-IR" sz="1500" b="0" i="0" u="none" strike="noStrike" dirty="0" smtClean="0">
                <a:solidFill>
                  <a:schemeClr val="bg1"/>
                </a:solidFill>
                <a:effectLst/>
                <a:latin typeface="Dana" panose="00000500000000000000" pitchFamily="2" charset="-78"/>
                <a:cs typeface="Dana" panose="00000500000000000000" pitchFamily="2" charset="-78"/>
              </a:rPr>
              <a:t/>
            </a:r>
            <a:br>
              <a:rPr lang="fa-IR" sz="1500" b="0" i="0" u="none" strike="noStrike" dirty="0" smtClean="0">
                <a:solidFill>
                  <a:schemeClr val="bg1"/>
                </a:solidFill>
                <a:effectLst/>
                <a:latin typeface="Dana" panose="00000500000000000000" pitchFamily="2" charset="-78"/>
                <a:cs typeface="Dana" panose="00000500000000000000" pitchFamily="2" charset="-78"/>
              </a:rPr>
            </a:br>
            <a:r>
              <a:rPr lang="fa-IR" sz="1500" b="0" i="0" u="none" strike="noStrike" dirty="0" smtClean="0">
                <a:solidFill>
                  <a:schemeClr val="bg1"/>
                </a:solidFill>
                <a:effectLst/>
                <a:latin typeface="Dana" panose="00000500000000000000" pitchFamily="2" charset="-78"/>
                <a:cs typeface="Dana" panose="00000500000000000000" pitchFamily="2" charset="-78"/>
              </a:rPr>
              <a:t>حریف </a:t>
            </a:r>
            <a:r>
              <a:rPr lang="fa-IR" sz="1500" b="0" i="0" u="none" strike="noStrike" dirty="0">
                <a:solidFill>
                  <a:schemeClr val="bg1"/>
                </a:solidFill>
                <a:effectLst/>
                <a:latin typeface="Dana" panose="00000500000000000000" pitchFamily="2" charset="-78"/>
                <a:cs typeface="Dana" panose="00000500000000000000" pitchFamily="2" charset="-78"/>
              </a:rPr>
              <a:t>هم از تابع رندوم رو برای این انتخاب استفاده می‌کنه.</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قبل از بازی کد رو کامل کنید تا کامپیوتر (این رقیب و داور شریف) با هر دور بازی، امتیاز برنده رو افزایش بده</a:t>
            </a:r>
            <a:r>
              <a:rPr lang="fa-IR" sz="1500" b="0" i="0" u="none" strike="noStrike" dirty="0" smtClean="0">
                <a:solidFill>
                  <a:schemeClr val="bg1"/>
                </a:solidFill>
                <a:effectLst/>
                <a:latin typeface="Dana" panose="00000500000000000000" pitchFamily="2" charset="-78"/>
                <a:cs typeface="Dana" panose="00000500000000000000" pitchFamily="2" charset="-78"/>
              </a:rPr>
              <a:t>.</a:t>
            </a:r>
            <a:br>
              <a:rPr lang="fa-IR" sz="1500" b="0" i="0" u="none" strike="noStrike" dirty="0" smtClean="0">
                <a:solidFill>
                  <a:schemeClr val="bg1"/>
                </a:solidFill>
                <a:effectLst/>
                <a:latin typeface="Dana" panose="00000500000000000000" pitchFamily="2" charset="-78"/>
                <a:cs typeface="Dana" panose="00000500000000000000" pitchFamily="2" charset="-78"/>
              </a:rPr>
            </a:br>
            <a:r>
              <a:rPr lang="fa-IR" sz="1500" dirty="0" smtClean="0">
                <a:solidFill>
                  <a:schemeClr val="bg1"/>
                </a:solidFill>
                <a:latin typeface="Dana" panose="00000500000000000000" pitchFamily="2" charset="-78"/>
                <a:cs typeface="Dana" panose="00000500000000000000" pitchFamily="2" charset="-78"/>
              </a:rPr>
              <a:t/>
            </a:r>
            <a:br>
              <a:rPr lang="fa-IR" sz="1500" dirty="0" smtClean="0">
                <a:solidFill>
                  <a:schemeClr val="bg1"/>
                </a:solidFill>
                <a:latin typeface="Dana" panose="00000500000000000000" pitchFamily="2" charset="-78"/>
                <a:cs typeface="Dana" panose="00000500000000000000" pitchFamily="2" charset="-78"/>
              </a:rPr>
            </a:br>
            <a:r>
              <a:rPr lang="fa-IR" sz="1500" dirty="0" smtClean="0">
                <a:solidFill>
                  <a:schemeClr val="bg1"/>
                </a:solidFill>
                <a:latin typeface="Dana" panose="00000500000000000000" pitchFamily="2" charset="-78"/>
                <a:cs typeface="Dana" panose="00000500000000000000" pitchFamily="2" charset="-78"/>
              </a:rPr>
              <a:t>امیدواریم که از این بازی لذت برده باشین. تا کارگاه بعدی خدا نگه‌دار همگی *ـ*</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12</a:t>
            </a:fld>
            <a:endParaRPr lang="en-US" dirty="0"/>
          </a:p>
        </p:txBody>
      </p:sp>
      <p:grpSp>
        <p:nvGrpSpPr>
          <p:cNvPr id="5" name="Google Shape;4771;p45"/>
          <p:cNvGrpSpPr/>
          <p:nvPr/>
        </p:nvGrpSpPr>
        <p:grpSpPr>
          <a:xfrm>
            <a:off x="8378059" y="2617888"/>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779;p45"/>
          <p:cNvGrpSpPr/>
          <p:nvPr/>
        </p:nvGrpSpPr>
        <p:grpSpPr>
          <a:xfrm>
            <a:off x="8380499" y="589365"/>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376125" y="3629330"/>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633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951932" y="1038153"/>
            <a:ext cx="3620068" cy="2048805"/>
          </a:xfrm>
        </p:spPr>
        <p:txBody>
          <a:bodyPr anchor="t"/>
          <a:lstStyle/>
          <a:p>
            <a:pPr algn="ct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دنیایی که صفرها و یک‌ها زندگی می‌کنند باید برای تصمیم‌گیری، نتیجه‌ی یک </a:t>
            </a:r>
            <a:r>
              <a:rPr lang="fa-IR" sz="1600" b="0" i="0" u="none" strike="noStrike" dirty="0">
                <a:solidFill>
                  <a:schemeClr val="accent1"/>
                </a:solidFill>
                <a:effectLst/>
                <a:latin typeface="Dana" panose="00000500000000000000" pitchFamily="2" charset="-78"/>
                <a:cs typeface="Dana" panose="00000500000000000000" pitchFamily="2" charset="-78"/>
              </a:rPr>
              <a:t>آزمون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accent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را بررسی کرد. آزمون منطقی محاسبه‌ای است که نتیجه‌ی آن درست یا نادرست است. </a:t>
            </a:r>
            <a:r>
              <a:rPr lang="fa-IR" sz="1600" b="0" i="0" u="none" strike="noStrike" dirty="0" smtClean="0">
                <a:solidFill>
                  <a:schemeClr val="bg1"/>
                </a:solidFill>
                <a:effectLst/>
                <a:latin typeface="Dana" panose="00000500000000000000" pitchFamily="2" charset="-78"/>
                <a:cs typeface="Dana" panose="00000500000000000000" pitchFamily="2" charset="-78"/>
              </a:rPr>
              <a:t>غیر </a:t>
            </a:r>
            <a:r>
              <a:rPr lang="fa-IR" sz="1600" b="0" i="0" u="none" strike="noStrike" dirty="0">
                <a:solidFill>
                  <a:schemeClr val="bg1"/>
                </a:solidFill>
                <a:effectLst/>
                <a:latin typeface="Dana" panose="00000500000000000000" pitchFamily="2" charset="-78"/>
                <a:cs typeface="Dana" panose="00000500000000000000" pitchFamily="2" charset="-78"/>
              </a:rPr>
              <a:t>صفر یا صفر!</a:t>
            </a:r>
          </a:p>
        </p:txBody>
      </p:sp>
      <p:sp>
        <p:nvSpPr>
          <p:cNvPr id="6" name="Google Shape;663;p32"/>
          <p:cNvSpPr/>
          <p:nvPr/>
        </p:nvSpPr>
        <p:spPr>
          <a:xfrm>
            <a:off x="713819" y="673505"/>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4991669" y="465006"/>
            <a:ext cx="3749722" cy="417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rtl="1">
              <a:lnSpc>
                <a:spcPct val="150000"/>
              </a:lnSpc>
            </a:pPr>
            <a:r>
              <a:rPr lang="fa-IR" sz="1600" dirty="0">
                <a:solidFill>
                  <a:schemeClr val="bg1"/>
                </a:solidFill>
                <a:latin typeface="Dana" panose="00000500000000000000" pitchFamily="2" charset="-78"/>
                <a:cs typeface="Dana" panose="00000500000000000000" pitchFamily="2" charset="-78"/>
              </a:rPr>
              <a:t>ما هر روز برای انجام هر یک از کارهایمان در حال تصمیم‌گیری هستیم. مثل این که انتخاب کنیم چه غذایی بخوریم و یا آیا لازم هست برای خروج از خانه لباس گرم بپوشیم یا نه؟ همه‌ی این تصمیم‌گیری‌ها بر اساس شرایط خاصی به وجود می‌آیند که با عوض شدن اوضاع ممکن است تصمیم ما هم تغییر پیدا کند. اهمیت شرط در زندگی کاملا مشهود است و نیازی به بازگو کردن آن نیست، پس باید ببینیم چطور می‌توانیم شرط‌های مورد نظرمان را در دنیای کامپیوتر اعمال کنیم.</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7" name="Footer Placeholder 6"/>
          <p:cNvSpPr>
            <a:spLocks noGrp="1"/>
          </p:cNvSpPr>
          <p:nvPr>
            <p:ph type="ftr" sz="quarter" idx="10"/>
          </p:nvPr>
        </p:nvSpPr>
        <p:spPr/>
        <p:txBody>
          <a:bodyPr/>
          <a:lstStyle/>
          <a:p>
            <a:r>
              <a:rPr lang="en-US" sz="1200" dirty="0"/>
              <a:t>1- Logical test</a:t>
            </a:r>
          </a:p>
        </p:txBody>
      </p:sp>
    </p:spTree>
    <p:extLst>
      <p:ext uri="{BB962C8B-B14F-4D97-AF65-F5344CB8AC3E}">
        <p14:creationId xmlns:p14="http://schemas.microsoft.com/office/powerpoint/2010/main" val="226082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81147" y="2986779"/>
            <a:ext cx="1094656" cy="430684"/>
          </a:xfrm>
          <a:prstGeom prst="rect">
            <a:avLst/>
          </a:prstGeom>
        </p:spPr>
      </p:pic>
      <p:sp>
        <p:nvSpPr>
          <p:cNvPr id="7" name="Google Shape;1001;p35"/>
          <p:cNvSpPr/>
          <p:nvPr/>
        </p:nvSpPr>
        <p:spPr>
          <a:xfrm>
            <a:off x="3165788"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22193" y="2657979"/>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17197" y="1992821"/>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445514" y="2021123"/>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82132" y="2112700"/>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90135" y="199282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38726" y="270960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95131" y="2657979"/>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555901" y="2057741"/>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519267" y="2021123"/>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453674" y="3928370"/>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02249"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456994" y="332870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519825" y="3239859"/>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82806" y="3957518"/>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507556" y="3913366"/>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256147" y="2694597"/>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511722" y="3320631"/>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573338" y="3137477"/>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536704" y="3941668"/>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988338" y="4037396"/>
            <a:ext cx="106300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کم‌تر هم می‌شه؟!</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5084370" y="1540495"/>
            <a:ext cx="942245"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نقطه شرط</a:t>
            </a:r>
          </a:p>
        </p:txBody>
      </p:sp>
      <p:sp>
        <p:nvSpPr>
          <p:cNvPr id="44" name="Google Shape;1038;p35"/>
          <p:cNvSpPr txBox="1">
            <a:spLocks/>
          </p:cNvSpPr>
          <p:nvPr/>
        </p:nvSpPr>
        <p:spPr>
          <a:xfrm>
            <a:off x="6012455" y="4071539"/>
            <a:ext cx="1118428"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یک مثقال مثلثات</a:t>
            </a:r>
          </a:p>
        </p:txBody>
      </p:sp>
      <p:sp>
        <p:nvSpPr>
          <p:cNvPr id="49" name="Google Shape;1043;p35"/>
          <p:cNvSpPr txBox="1">
            <a:spLocks/>
          </p:cNvSpPr>
          <p:nvPr/>
        </p:nvSpPr>
        <p:spPr>
          <a:xfrm>
            <a:off x="7272303" y="2860077"/>
            <a:ext cx="548541"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شرط</a:t>
            </a:r>
            <a:endParaRPr lang="en-US" sz="1000" dirty="0"/>
          </a:p>
        </p:txBody>
      </p:sp>
      <p:sp>
        <p:nvSpPr>
          <p:cNvPr id="64" name="TextBox 63"/>
          <p:cNvSpPr txBox="1"/>
          <p:nvPr/>
        </p:nvSpPr>
        <p:spPr>
          <a:xfrm>
            <a:off x="6422429" y="2844869"/>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11754" y="2836100"/>
            <a:ext cx="298480" cy="338554"/>
          </a:xfrm>
          <a:prstGeom prst="rect">
            <a:avLst/>
          </a:prstGeom>
          <a:noFill/>
        </p:spPr>
        <p:txBody>
          <a:bodyPr wrap="none" rtlCol="0" anchor="ctr">
            <a:spAutoFit/>
          </a:bodyPr>
          <a:lstStyle/>
          <a:p>
            <a:pPr algn="ctr"/>
            <a:r>
              <a:rPr lang="en-US" sz="1600" b="1" dirty="0" smtClean="0">
                <a:solidFill>
                  <a:schemeClr val="bg1"/>
                </a:solidFill>
              </a:rPr>
              <a:t>6</a:t>
            </a:r>
            <a:endParaRPr lang="en-US" sz="1600" b="1" dirty="0">
              <a:solidFill>
                <a:schemeClr val="bg1"/>
              </a:solidFill>
            </a:endParaRPr>
          </a:p>
        </p:txBody>
      </p:sp>
      <p:sp>
        <p:nvSpPr>
          <p:cNvPr id="66" name="TextBox 65"/>
          <p:cNvSpPr txBox="1"/>
          <p:nvPr/>
        </p:nvSpPr>
        <p:spPr>
          <a:xfrm>
            <a:off x="4363806" y="2845245"/>
            <a:ext cx="298480" cy="338554"/>
          </a:xfrm>
          <a:prstGeom prst="rect">
            <a:avLst/>
          </a:prstGeom>
          <a:noFill/>
        </p:spPr>
        <p:txBody>
          <a:bodyPr wrap="none" rtlCol="0" anchor="ctr">
            <a:spAutoFit/>
          </a:bodyPr>
          <a:lstStyle/>
          <a:p>
            <a:pPr algn="ctr"/>
            <a:r>
              <a:rPr lang="en-US" sz="1600" b="1" dirty="0" smtClean="0">
                <a:solidFill>
                  <a:schemeClr val="bg1"/>
                </a:solidFill>
              </a:rPr>
              <a:t>7</a:t>
            </a:r>
            <a:endParaRPr lang="en-US" sz="1600" b="1" dirty="0">
              <a:solidFill>
                <a:schemeClr val="bg1"/>
              </a:solidFill>
            </a:endParaRPr>
          </a:p>
        </p:txBody>
      </p:sp>
      <p:sp>
        <p:nvSpPr>
          <p:cNvPr id="67" name="Google Shape;1036;p35"/>
          <p:cNvSpPr txBox="1">
            <a:spLocks/>
          </p:cNvSpPr>
          <p:nvPr/>
        </p:nvSpPr>
        <p:spPr>
          <a:xfrm>
            <a:off x="2866396" y="1541847"/>
            <a:ext cx="123067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زنگ تفریح</a:t>
            </a:r>
          </a:p>
        </p:txBody>
      </p:sp>
      <p:sp>
        <p:nvSpPr>
          <p:cNvPr id="68" name="TextBox 67"/>
          <p:cNvSpPr txBox="1"/>
          <p:nvPr/>
        </p:nvSpPr>
        <p:spPr>
          <a:xfrm>
            <a:off x="3332493" y="2863373"/>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92849" y="394166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141442" y="270375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97847" y="3326423"/>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458340" y="328772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257564" y="2830257"/>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842990" y="298433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860452" y="2614192"/>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90512" y="2972424"/>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94912" y="2625226"/>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1630126" y="4044083"/>
            <a:ext cx="165616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به یاد بازی‌های کودکانه</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323155" y="286545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319;p46">
            <a:extLst>
              <a:ext uri="{FF2B5EF4-FFF2-40B4-BE49-F238E27FC236}">
                <a16:creationId xmlns:a16="http://schemas.microsoft.com/office/drawing/2014/main" id="{DE5F3A95-DDE2-4334-8377-13D7ED790502}"/>
              </a:ext>
            </a:extLst>
          </p:cNvPr>
          <p:cNvGrpSpPr/>
          <p:nvPr/>
        </p:nvGrpSpPr>
        <p:grpSpPr>
          <a:xfrm rot="20426096">
            <a:off x="-212719" y="1539646"/>
            <a:ext cx="1318403" cy="1381048"/>
            <a:chOff x="-65145700" y="3727425"/>
            <a:chExt cx="317425" cy="317425"/>
          </a:xfrm>
        </p:grpSpPr>
        <p:sp>
          <p:nvSpPr>
            <p:cNvPr id="14" name="Google Shape;5320;p46">
              <a:extLst>
                <a:ext uri="{FF2B5EF4-FFF2-40B4-BE49-F238E27FC236}">
                  <a16:creationId xmlns:a16="http://schemas.microsoft.com/office/drawing/2014/main" id="{35600BB2-DA36-4359-BFCC-6B63003CEE42}"/>
                </a:ext>
              </a:extLst>
            </p:cNvPr>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21;p46">
              <a:extLst>
                <a:ext uri="{FF2B5EF4-FFF2-40B4-BE49-F238E27FC236}">
                  <a16:creationId xmlns:a16="http://schemas.microsoft.com/office/drawing/2014/main" id="{E48D5250-8FAD-43BF-8C19-C19C5AE20743}"/>
                </a:ext>
              </a:extLst>
            </p:cNvPr>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48245"/>
            <a:ext cx="7739128" cy="3020343"/>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سینوس و علامت کسینوس یک زاویه را دریافت کند، کسینوس آن را محاسبه کرده و سپس بگوید زاویه در کدام ربع دایره‌ی مثلثاتی واقع شده.</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آیا به خاطر دارید که در جلسه‌ی قبل گفتیم فرض می‌کنیم همه‌ی ورودی‌های برنامه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کاملا منطقی و درست هستند چون هنوز توانایی لازم برای محدود کردن ورودی‌ها را نداریم؟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ممکن است این کد با چه خطاهایی مواجه شود؟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آیا سینوس می‌تواند مقدار ۵ را داشته باشد؟ اگر این عدد را وارد کنید برنامه با چه مشکلی روبه‌رو می‌شود؟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سعی کنید ورودی‌های نادرست را به کمک شرط‌ها محدود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40721" y="66847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یک مثقال مثلثات</a:t>
            </a:r>
          </a:p>
        </p:txBody>
      </p:sp>
      <p:grpSp>
        <p:nvGrpSpPr>
          <p:cNvPr id="4" name="Google Shape;7046;p50"/>
          <p:cNvGrpSpPr/>
          <p:nvPr/>
        </p:nvGrpSpPr>
        <p:grpSpPr>
          <a:xfrm>
            <a:off x="7022404" y="734642"/>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6" name="Google Shape;9359;p55"/>
          <p:cNvGrpSpPr/>
          <p:nvPr/>
        </p:nvGrpSpPr>
        <p:grpSpPr>
          <a:xfrm>
            <a:off x="8438100" y="159814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438100" y="2346096"/>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p:cNvGrpSpPr/>
          <p:nvPr/>
        </p:nvGrpSpPr>
        <p:grpSpPr>
          <a:xfrm>
            <a:off x="8437527" y="3105626"/>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38100" y="4128688"/>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48245"/>
            <a:ext cx="7739128" cy="3057874"/>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بخش می‌توانید به سراغ کد ماشین‌حساب جلسه‌ی قبل بروید که آن را با کمک کدخدا و </a:t>
            </a:r>
            <a:r>
              <a:rPr lang="en-US" sz="1600" b="0" i="0" u="none" strike="noStrike" dirty="0" err="1">
                <a:solidFill>
                  <a:schemeClr val="bg1"/>
                </a:solidFill>
                <a:effectLst/>
                <a:latin typeface="Dana" panose="00000500000000000000" pitchFamily="2" charset="-78"/>
                <a:cs typeface="Dana" panose="00000500000000000000" pitchFamily="2" charset="-78"/>
              </a:rPr>
              <a:t>Botfather</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دیباگ کرده بودید. حال سعی کنید که ماشین‌حساب خود را ارتقا دهید و خواسته‌ی سوال را به عنوان یکی از بخش‌های جدید ماشین‌حساب تصور کنید تا قابلیتی به ماشین‌حساب شما افزوده شود.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چه راه‌هایی می‌توانید این مشکل را برطرف کنید؟</a:t>
            </a:r>
            <a:br>
              <a:rPr lang="fa-IR" sz="1600" b="0" i="0" u="none" strike="noStrike" dirty="0">
                <a:solidFill>
                  <a:schemeClr val="bg1"/>
                </a:solidFill>
                <a:effectLst/>
                <a:latin typeface="Dana" panose="00000500000000000000" pitchFamily="2" charset="-78"/>
                <a:cs typeface="Dana" panose="00000500000000000000" pitchFamily="2" charset="-78"/>
              </a:rPr>
            </a:b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992954" y="641179"/>
            <a:ext cx="659241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امتیازی</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4800;p45">
            <a:extLst>
              <a:ext uri="{FF2B5EF4-FFF2-40B4-BE49-F238E27FC236}">
                <a16:creationId xmlns:a16="http://schemas.microsoft.com/office/drawing/2014/main" id="{D540DFBA-420F-4C3F-853F-657721CF6DF1}"/>
              </a:ext>
            </a:extLst>
          </p:cNvPr>
          <p:cNvGrpSpPr/>
          <p:nvPr/>
        </p:nvGrpSpPr>
        <p:grpSpPr>
          <a:xfrm>
            <a:off x="8438100" y="3108560"/>
            <a:ext cx="350734" cy="357171"/>
            <a:chOff x="1492675" y="4992125"/>
            <a:chExt cx="481825" cy="481825"/>
          </a:xfrm>
        </p:grpSpPr>
        <p:sp>
          <p:nvSpPr>
            <p:cNvPr id="11"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 name="Google Shape;4663;p45">
            <a:extLst>
              <a:ext uri="{FF2B5EF4-FFF2-40B4-BE49-F238E27FC236}">
                <a16:creationId xmlns:a16="http://schemas.microsoft.com/office/drawing/2014/main" id="{13E329AA-C050-41C9-B0CB-C3BC4D1F2832}"/>
              </a:ext>
            </a:extLst>
          </p:cNvPr>
          <p:cNvSpPr/>
          <p:nvPr/>
        </p:nvSpPr>
        <p:spPr>
          <a:xfrm>
            <a:off x="5262032" y="645017"/>
            <a:ext cx="588049" cy="535759"/>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3" name="Google Shape;9359;p55"/>
          <p:cNvGrpSpPr/>
          <p:nvPr/>
        </p:nvGrpSpPr>
        <p:grpSpPr>
          <a:xfrm>
            <a:off x="8438100" y="1636004"/>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127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 در ذهن خود درس هندسه را یک مرور سریع کنید! </a:t>
            </a:r>
            <a:r>
              <a:rPr lang="fa-IR" sz="1500" b="0" i="0" u="none" strike="noStrike" dirty="0" smtClean="0">
                <a:solidFill>
                  <a:schemeClr val="bg1"/>
                </a:solidFill>
                <a:effectLst/>
                <a:latin typeface="Dana" panose="00000500000000000000" pitchFamily="2" charset="-78"/>
                <a:cs typeface="Dana" panose="00000500000000000000" pitchFamily="2" charset="-78"/>
              </a:rPr>
              <a:t/>
            </a:r>
            <a:br>
              <a:rPr lang="fa-IR" sz="1500" b="0" i="0" u="none" strike="noStrike" dirty="0" smtClean="0">
                <a:solidFill>
                  <a:schemeClr val="bg1"/>
                </a:solidFill>
                <a:effectLst/>
                <a:latin typeface="Dana" panose="00000500000000000000" pitchFamily="2" charset="-78"/>
                <a:cs typeface="Dana" panose="00000500000000000000" pitchFamily="2" charset="-78"/>
              </a:rPr>
            </a:br>
            <a:r>
              <a:rPr lang="fa-IR" sz="1500" b="0" i="0" u="none" strike="noStrike" dirty="0" smtClean="0">
                <a:solidFill>
                  <a:schemeClr val="bg1"/>
                </a:solidFill>
                <a:effectLst/>
                <a:latin typeface="Dana" panose="00000500000000000000" pitchFamily="2" charset="-78"/>
                <a:cs typeface="Dana" panose="00000500000000000000" pitchFamily="2" charset="-78"/>
              </a:rPr>
              <a:t>در </a:t>
            </a:r>
            <a:r>
              <a:rPr lang="fa-IR" sz="1500" b="0" i="0" u="none" strike="noStrike" dirty="0">
                <a:solidFill>
                  <a:schemeClr val="bg1"/>
                </a:solidFill>
                <a:effectLst/>
                <a:latin typeface="Dana" panose="00000500000000000000" pitchFamily="2" charset="-78"/>
                <a:cs typeface="Dana" panose="00000500000000000000" pitchFamily="2" charset="-78"/>
              </a:rPr>
              <a:t>نگاهی گذرا هم می‌توانید ببینید که در این درس از شرط‌های زیادی استفاده می‌کنیم؛ مثلا اگر شیب دو خط برابر باشد، می‌گوییم این دو خط موازی هستند. ما می‌توانیم با برنامه‌نویسی، بسیاری از همین شرط‌ها را با سرعت و دقت بیش‌تر چک کنیم تا به نتیجه برسیم</a:t>
            </a:r>
            <a:r>
              <a:rPr lang="fa-IR" sz="1500" b="0" i="0" u="none" strike="noStrike" dirty="0" smtClean="0">
                <a:solidFill>
                  <a:schemeClr val="bg1"/>
                </a:solidFill>
                <a:effectLst/>
                <a:latin typeface="Dana" panose="00000500000000000000" pitchFamily="2" charset="-78"/>
                <a:cs typeface="Dana" panose="00000500000000000000" pitchFamily="2" charset="-78"/>
              </a:rPr>
              <a:t>.</a:t>
            </a:r>
            <a:br>
              <a:rPr lang="fa-IR" sz="1500" b="0" i="0" u="none" strike="noStrike" dirty="0" smtClean="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برنامه‌ای بنویسید که مختصات طول و </a:t>
            </a:r>
            <a:r>
              <a:rPr lang="fa-IR" sz="1500" b="0" i="0" u="none" strike="noStrike" dirty="0" smtClean="0">
                <a:solidFill>
                  <a:schemeClr val="bg1"/>
                </a:solidFill>
                <a:effectLst/>
                <a:latin typeface="Dana" panose="00000500000000000000" pitchFamily="2" charset="-78"/>
                <a:cs typeface="Dana" panose="00000500000000000000" pitchFamily="2" charset="-78"/>
              </a:rPr>
              <a:t>عرض چهار </a:t>
            </a:r>
            <a:r>
              <a:rPr lang="fa-IR" sz="1500" b="0" i="0" u="none" strike="noStrike" dirty="0">
                <a:solidFill>
                  <a:schemeClr val="bg1"/>
                </a:solidFill>
                <a:effectLst/>
                <a:latin typeface="Dana" panose="00000500000000000000" pitchFamily="2" charset="-78"/>
                <a:cs typeface="Dana" panose="00000500000000000000" pitchFamily="2" charset="-78"/>
              </a:rPr>
              <a:t>نقطه را به عنوان ورودی بگیرد و اگر همه‌ی این نقاط روی یک خط باشند، عبارت "</a:t>
            </a:r>
            <a:r>
              <a:rPr lang="en-US" sz="1500" b="0" i="0" u="none" strike="noStrike" dirty="0">
                <a:solidFill>
                  <a:schemeClr val="bg1"/>
                </a:solidFill>
                <a:effectLst/>
                <a:latin typeface="Dana" panose="00000500000000000000" pitchFamily="2" charset="-78"/>
                <a:cs typeface="Dana" panose="00000500000000000000" pitchFamily="2" charset="-78"/>
              </a:rPr>
              <a:t>All in one line</a:t>
            </a:r>
            <a:r>
              <a:rPr lang="fa-IR" sz="1500" b="0" i="0" u="none" strike="noStrike" dirty="0">
                <a:solidFill>
                  <a:schemeClr val="bg1"/>
                </a:solidFill>
                <a:effectLst/>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اگر</a:t>
            </a:r>
            <a:r>
              <a:rPr lang="fa-IR" sz="1500" dirty="0">
                <a:solidFill>
                  <a:schemeClr val="bg1"/>
                </a:solidFill>
                <a:latin typeface="Dana" panose="020B0604020202020204" charset="-78"/>
                <a:cs typeface="Dana" panose="020B0604020202020204" charset="-78"/>
              </a:rPr>
              <a:t> </a:t>
            </a:r>
            <a:r>
              <a:rPr lang="fa-IR" sz="1500" dirty="0" smtClean="0">
                <a:solidFill>
                  <a:schemeClr val="bg1"/>
                </a:solidFill>
                <a:latin typeface="Dana" panose="020B0604020202020204" charset="-78"/>
                <a:cs typeface="Dana" panose="020B0604020202020204" charset="-78"/>
              </a:rPr>
              <a:t>سه</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20B0604020202020204" charset="-78"/>
                <a:cs typeface="Dana" panose="020B0604020202020204" charset="-78"/>
              </a:rPr>
              <a:t>نقطه</a:t>
            </a:r>
            <a:r>
              <a:rPr lang="fa-IR" sz="1500" b="0" i="0" u="none" strike="noStrike" dirty="0">
                <a:solidFill>
                  <a:schemeClr val="bg1"/>
                </a:solidFill>
                <a:effectLst/>
                <a:latin typeface="Dana" panose="00000500000000000000" pitchFamily="2" charset="-78"/>
                <a:cs typeface="Dana" panose="00000500000000000000" pitchFamily="2" charset="-78"/>
              </a:rPr>
              <a:t> روی یک خط باشند، </a:t>
            </a:r>
            <a:r>
              <a:rPr lang="fa-IR" sz="1500" dirty="0">
                <a:solidFill>
                  <a:schemeClr val="bg1"/>
                </a:solidFill>
                <a:latin typeface="Dana" panose="00000500000000000000" pitchFamily="2" charset="-78"/>
                <a:cs typeface="Dana" panose="00000500000000000000" pitchFamily="2" charset="-78"/>
              </a:rPr>
              <a:t>عبارت </a:t>
            </a:r>
            <a:r>
              <a:rPr lang="fa-IR" sz="1500" dirty="0" smtClean="0">
                <a:solidFill>
                  <a:schemeClr val="bg1"/>
                </a:solidFill>
                <a:latin typeface="Dana" panose="00000500000000000000" pitchFamily="2" charset="-78"/>
                <a:cs typeface="Dana" panose="00000500000000000000" pitchFamily="2" charset="-78"/>
              </a:rPr>
              <a:t>"</a:t>
            </a:r>
            <a:r>
              <a:rPr lang="en-US" sz="1500" dirty="0" smtClean="0">
                <a:solidFill>
                  <a:schemeClr val="bg1"/>
                </a:solidFill>
                <a:latin typeface="Dana" panose="00000500000000000000" pitchFamily="2" charset="-78"/>
                <a:cs typeface="Dana" panose="00000500000000000000" pitchFamily="2" charset="-78"/>
              </a:rPr>
              <a:t>Three </a:t>
            </a:r>
            <a:r>
              <a:rPr lang="en-US" sz="1500" dirty="0">
                <a:solidFill>
                  <a:schemeClr val="bg1"/>
                </a:solidFill>
                <a:latin typeface="Dana" panose="00000500000000000000" pitchFamily="2" charset="-78"/>
                <a:cs typeface="Dana" panose="00000500000000000000" pitchFamily="2" charset="-78"/>
              </a:rPr>
              <a:t>in one line</a:t>
            </a:r>
            <a:r>
              <a:rPr lang="fa-IR" sz="1500" dirty="0">
                <a:solidFill>
                  <a:schemeClr val="bg1"/>
                </a:solidFill>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 این </a:t>
            </a:r>
            <a:r>
              <a:rPr lang="fa-IR" sz="1500" b="0" i="0" u="none" strike="noStrike" dirty="0" smtClean="0">
                <a:solidFill>
                  <a:schemeClr val="bg1"/>
                </a:solidFill>
                <a:effectLst/>
                <a:latin typeface="Dana" panose="00000500000000000000" pitchFamily="2" charset="-78"/>
                <a:cs typeface="Dana" panose="00000500000000000000" pitchFamily="2" charset="-78"/>
              </a:rPr>
              <a:t>چهار </a:t>
            </a:r>
            <a:r>
              <a:rPr lang="fa-IR" sz="1500" b="0" i="0" u="none" strike="noStrike" dirty="0">
                <a:solidFill>
                  <a:schemeClr val="bg1"/>
                </a:solidFill>
                <a:effectLst/>
                <a:latin typeface="Dana" panose="00000500000000000000" pitchFamily="2" charset="-78"/>
                <a:cs typeface="Dana" panose="00000500000000000000" pitchFamily="2" charset="-78"/>
              </a:rPr>
              <a:t>نقطه یک لوزی را تشکیل می‌دهند، عبارت "</a:t>
            </a:r>
            <a:r>
              <a:rPr lang="en-US" sz="1500" b="0" i="0" u="none" strike="noStrike" dirty="0">
                <a:solidFill>
                  <a:schemeClr val="bg1"/>
                </a:solidFill>
                <a:effectLst/>
                <a:latin typeface="Dana" panose="00000500000000000000" pitchFamily="2" charset="-78"/>
                <a:cs typeface="Dana" panose="00000500000000000000" pitchFamily="2" charset="-78"/>
              </a:rPr>
              <a:t>"Diamond</a:t>
            </a:r>
            <a:r>
              <a:rPr lang="fa-IR"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و </a:t>
            </a:r>
            <a:r>
              <a:rPr lang="fa-IR" sz="1500" b="0" i="0" u="none" strike="noStrike" dirty="0">
                <a:solidFill>
                  <a:schemeClr val="bg1"/>
                </a:solidFill>
                <a:effectLst/>
                <a:latin typeface="Dana" panose="00000500000000000000" pitchFamily="2" charset="-78"/>
                <a:cs typeface="Dana" panose="00000500000000000000" pitchFamily="2" charset="-78"/>
              </a:rPr>
              <a:t>اگر هیچ یک از شرط‌های بالا درست </a:t>
            </a:r>
            <a:r>
              <a:rPr lang="fa-IR" sz="1500" b="0" i="0" u="none" strike="noStrike" dirty="0" smtClean="0">
                <a:solidFill>
                  <a:schemeClr val="bg1"/>
                </a:solidFill>
                <a:effectLst/>
                <a:latin typeface="Dana" panose="00000500000000000000" pitchFamily="2" charset="-78"/>
                <a:cs typeface="Dana" panose="00000500000000000000" pitchFamily="2" charset="-78"/>
              </a:rPr>
              <a:t>نبود، </a:t>
            </a:r>
            <a:r>
              <a:rPr lang="fa-IR" sz="1500" b="0" i="0" u="none" strike="noStrike" dirty="0">
                <a:solidFill>
                  <a:schemeClr val="bg1"/>
                </a:solidFill>
                <a:effectLst/>
                <a:latin typeface="Dana" panose="00000500000000000000" pitchFamily="2" charset="-78"/>
                <a:cs typeface="Dana" panose="00000500000000000000" pitchFamily="2" charset="-78"/>
              </a:rPr>
              <a:t>عبارت "</a:t>
            </a:r>
            <a:r>
              <a:rPr lang="en-US" sz="1500" b="0" i="0" u="none" strike="noStrike" dirty="0">
                <a:solidFill>
                  <a:schemeClr val="bg1"/>
                </a:solidFill>
                <a:effectLst/>
                <a:latin typeface="Dana" panose="00000500000000000000" pitchFamily="2" charset="-78"/>
                <a:cs typeface="Dana" panose="00000500000000000000" pitchFamily="2" charset="-78"/>
              </a:rPr>
              <a:t>"None</a:t>
            </a:r>
            <a:r>
              <a:rPr lang="fa-IR" sz="1500" b="0" i="0" u="none" strike="noStrike" dirty="0">
                <a:solidFill>
                  <a:schemeClr val="bg1"/>
                </a:solidFill>
                <a:effectLst/>
                <a:latin typeface="Dana" panose="00000500000000000000" pitchFamily="2" charset="-78"/>
                <a:cs typeface="Dana" panose="00000500000000000000" pitchFamily="2" charset="-78"/>
              </a:rPr>
              <a:t> را در خروجی چاپ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272352" y="589366"/>
            <a:ext cx="4157196"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نقطه شرط</a:t>
            </a:r>
          </a:p>
        </p:txBody>
      </p:sp>
      <p:grpSp>
        <p:nvGrpSpPr>
          <p:cNvPr id="5" name="Google Shape;7046;p50"/>
          <p:cNvGrpSpPr/>
          <p:nvPr/>
        </p:nvGrpSpPr>
        <p:grpSpPr>
          <a:xfrm>
            <a:off x="6414135" y="638608"/>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6</a:t>
            </a:fld>
            <a:endParaRPr lang="en-US" dirty="0"/>
          </a:p>
        </p:txBody>
      </p:sp>
      <p:grpSp>
        <p:nvGrpSpPr>
          <p:cNvPr id="10" name="Google Shape;5104;p45"/>
          <p:cNvGrpSpPr/>
          <p:nvPr/>
        </p:nvGrpSpPr>
        <p:grpSpPr>
          <a:xfrm>
            <a:off x="8365255" y="1362928"/>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73203" y="3073052"/>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372765"/>
            <a:ext cx="7739128" cy="3027205"/>
          </a:xfrm>
        </p:spPr>
        <p:txBody>
          <a:bodyPr anchor="t"/>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شکل زیر را ببینید...</a:t>
            </a:r>
            <a:br>
              <a:rPr lang="fa-IR"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smtClean="0">
                <a:solidFill>
                  <a:schemeClr val="bg1"/>
                </a:solidFill>
                <a:effectLst/>
                <a:latin typeface="Dana" panose="00000500000000000000" pitchFamily="2" charset="-78"/>
                <a:cs typeface="Dana" panose="00000500000000000000" pitchFamily="2" charset="-78"/>
              </a:rPr>
              <a:t/>
            </a:r>
            <a:br>
              <a:rPr lang="en-US" sz="1400" b="0" i="0" u="none" strike="noStrike" dirty="0" smtClean="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بازه‌ای که بین هر سه بخش هم‌پوشانی دارد را بیابید. چطور این کار را کردید؟ حال همان شرط‌هایی را که در ذهن خود مرور کردید تا به بخش مشترک بین سه بازه برسید را به کامپیوترتان نیز آموزش دهید!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برای این کار برنامه‌ی شما باید ابتدا سه بازه از اعداد را دریافت کند. این سه بازه در خطوط متوالی داده می‌شود و در هر خط عدد اول و آخر هر بازه داده‌‌ می‌شود. حال شما می‌خواهید با کمک شرط‌ها و مطالب قبلی‌ای که آموخته‌اید ببینید که اشتراک این بازه‌ها چه اعدادی هستند.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نکته‌ی مهم برنامه‌ی شما این است:‌ این کار را با کمترین تعداد شرط ممکن انجام دهید. آیا برنامه‌ای که نوشتید با تعداد شرط کم‌تر هم برقرار می‌شود؟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72724" y="641305"/>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سوم: کم‌تر هم می‌شه؟!</a:t>
            </a:r>
          </a:p>
        </p:txBody>
      </p:sp>
      <p:grpSp>
        <p:nvGrpSpPr>
          <p:cNvPr id="8" name="Google Shape;7046;p50"/>
          <p:cNvGrpSpPr/>
          <p:nvPr/>
        </p:nvGrpSpPr>
        <p:grpSpPr>
          <a:xfrm>
            <a:off x="6862928" y="67131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56" name="Group 55"/>
          <p:cNvGrpSpPr/>
          <p:nvPr/>
        </p:nvGrpSpPr>
        <p:grpSpPr>
          <a:xfrm>
            <a:off x="1608794" y="1956006"/>
            <a:ext cx="5953913" cy="178741"/>
            <a:chOff x="1608794" y="2059131"/>
            <a:chExt cx="5953913" cy="178741"/>
          </a:xfrm>
        </p:grpSpPr>
        <p:cxnSp>
          <p:nvCxnSpPr>
            <p:cNvPr id="5" name="Straight Arrow Connector 4"/>
            <p:cNvCxnSpPr/>
            <p:nvPr/>
          </p:nvCxnSpPr>
          <p:spPr>
            <a:xfrm>
              <a:off x="1608794" y="2145059"/>
              <a:ext cx="595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91375"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43775"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6175"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8575"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00975"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53375" y="20614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5775" y="20625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8175" y="20637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10575" y="20648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2975" y="20591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15375" y="20603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14980" y="20625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67380" y="20636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19780" y="20648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72180" y="20659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24580" y="20602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76980" y="20614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29380"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81780"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34180"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6580"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38980"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70293" y="206484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22693" y="206599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5093" y="20602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27493" y="20614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79893" y="20625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32293" y="20637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84693" y="20648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37093" y="2059143"/>
              <a:ext cx="0" cy="1718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81779" y="1780068"/>
            <a:ext cx="1066795" cy="90809"/>
            <a:chOff x="1157861" y="1621395"/>
            <a:chExt cx="1063994" cy="82503"/>
          </a:xfrm>
        </p:grpSpPr>
        <p:sp>
          <p:nvSpPr>
            <p:cNvPr id="47" name="Half Frame 46"/>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Half Frame 47"/>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a:off x="3738980" y="1608730"/>
            <a:ext cx="1676395" cy="85364"/>
            <a:chOff x="1157861" y="1621395"/>
            <a:chExt cx="1063994" cy="82503"/>
          </a:xfrm>
        </p:grpSpPr>
        <p:sp>
          <p:nvSpPr>
            <p:cNvPr id="51" name="Half Frame 50"/>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Half Frame 51"/>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flipV="1">
            <a:off x="4046580" y="2284992"/>
            <a:ext cx="2133313" cy="84817"/>
            <a:chOff x="1157861" y="1621395"/>
            <a:chExt cx="1063994" cy="82503"/>
          </a:xfrm>
        </p:grpSpPr>
        <p:sp>
          <p:nvSpPr>
            <p:cNvPr id="54" name="Half Frame 53"/>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7" name="TextBox 56"/>
          <p:cNvSpPr txBox="1"/>
          <p:nvPr/>
        </p:nvSpPr>
        <p:spPr>
          <a:xfrm>
            <a:off x="1911302" y="2077480"/>
            <a:ext cx="5857659" cy="230832"/>
          </a:xfrm>
          <a:prstGeom prst="rect">
            <a:avLst/>
          </a:prstGeom>
          <a:noFill/>
        </p:spPr>
        <p:txBody>
          <a:bodyPr wrap="square" rtlCol="0">
            <a:spAutoFit/>
          </a:bodyPr>
          <a:lstStyle/>
          <a:p>
            <a:r>
              <a:rPr lang="en-SE" sz="900" dirty="0" smtClean="0">
                <a:solidFill>
                  <a:schemeClr val="tx2"/>
                </a:solidFill>
              </a:rPr>
              <a:t>…</a:t>
            </a:r>
            <a:r>
              <a:rPr lang="en-US" sz="900" dirty="0" smtClean="0">
                <a:solidFill>
                  <a:schemeClr val="tx2"/>
                </a:solidFill>
              </a:rPr>
              <a:t> -9  -8 -7 -6  -5  -4  -3 -2  -1   0  1   2   3  4    5   6  7   8   9 10 11 12 13 14 15 16 17 18 19</a:t>
            </a:r>
            <a:r>
              <a:rPr lang="en-SE" sz="900" dirty="0" smtClean="0">
                <a:solidFill>
                  <a:schemeClr val="tx2"/>
                </a:solidFill>
              </a:rPr>
              <a:t>…</a:t>
            </a:r>
            <a:endParaRPr lang="en-US" sz="900" dirty="0">
              <a:solidFill>
                <a:schemeClr val="tx2"/>
              </a:solidFill>
            </a:endParaRPr>
          </a:p>
        </p:txBody>
      </p:sp>
      <p:cxnSp>
        <p:nvCxnSpPr>
          <p:cNvPr id="59" name="Straight Connector 58"/>
          <p:cNvCxnSpPr/>
          <p:nvPr/>
        </p:nvCxnSpPr>
        <p:spPr>
          <a:xfrm>
            <a:off x="2056064" y="1956006"/>
            <a:ext cx="0" cy="171879"/>
          </a:xfrm>
          <a:prstGeom prst="line">
            <a:avLst/>
          </a:prstGeom>
        </p:spPr>
        <p:style>
          <a:lnRef idx="1">
            <a:schemeClr val="accent1"/>
          </a:lnRef>
          <a:fillRef idx="0">
            <a:schemeClr val="accent1"/>
          </a:fillRef>
          <a:effectRef idx="0">
            <a:schemeClr val="accent1"/>
          </a:effectRef>
          <a:fontRef idx="minor">
            <a:schemeClr val="tx1"/>
          </a:fontRef>
        </p:style>
      </p:cxnSp>
      <p:grpSp>
        <p:nvGrpSpPr>
          <p:cNvPr id="60" name="Google Shape;7365;p50"/>
          <p:cNvGrpSpPr/>
          <p:nvPr/>
        </p:nvGrpSpPr>
        <p:grpSpPr>
          <a:xfrm>
            <a:off x="8438100" y="1492043"/>
            <a:ext cx="334919" cy="333429"/>
            <a:chOff x="-30735200" y="3552550"/>
            <a:chExt cx="292225" cy="290925"/>
          </a:xfrm>
        </p:grpSpPr>
        <p:sp>
          <p:nvSpPr>
            <p:cNvPr id="6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365;p50"/>
          <p:cNvGrpSpPr/>
          <p:nvPr/>
        </p:nvGrpSpPr>
        <p:grpSpPr>
          <a:xfrm>
            <a:off x="8438100" y="2504226"/>
            <a:ext cx="334919" cy="333429"/>
            <a:chOff x="-30735200" y="3552550"/>
            <a:chExt cx="292225" cy="290925"/>
          </a:xfrm>
        </p:grpSpPr>
        <p:sp>
          <p:nvSpPr>
            <p:cNvPr id="6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359;p55"/>
          <p:cNvGrpSpPr/>
          <p:nvPr/>
        </p:nvGrpSpPr>
        <p:grpSpPr>
          <a:xfrm>
            <a:off x="8438673" y="3085848"/>
            <a:ext cx="334346" cy="332168"/>
            <a:chOff x="580725" y="3617925"/>
            <a:chExt cx="299325" cy="297375"/>
          </a:xfrm>
        </p:grpSpPr>
        <p:sp>
          <p:nvSpPr>
            <p:cNvPr id="6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800;p45">
            <a:extLst>
              <a:ext uri="{FF2B5EF4-FFF2-40B4-BE49-F238E27FC236}">
                <a16:creationId xmlns:a16="http://schemas.microsoft.com/office/drawing/2014/main" id="{D540DFBA-420F-4C3F-853F-657721CF6DF1}"/>
              </a:ext>
            </a:extLst>
          </p:cNvPr>
          <p:cNvGrpSpPr/>
          <p:nvPr/>
        </p:nvGrpSpPr>
        <p:grpSpPr>
          <a:xfrm>
            <a:off x="8438100" y="4053355"/>
            <a:ext cx="350734" cy="357171"/>
            <a:chOff x="1492675" y="4992125"/>
            <a:chExt cx="481825" cy="481825"/>
          </a:xfrm>
        </p:grpSpPr>
        <p:sp>
          <p:nvSpPr>
            <p:cNvPr id="73"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3034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411465" y="555865"/>
            <a:ext cx="4059527"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چهارم: زنگ تفریح</a:t>
            </a:r>
          </a:p>
        </p:txBody>
      </p:sp>
      <p:grpSp>
        <p:nvGrpSpPr>
          <p:cNvPr id="8" name="Google Shape;7046;p50"/>
          <p:cNvGrpSpPr/>
          <p:nvPr/>
        </p:nvGrpSpPr>
        <p:grpSpPr>
          <a:xfrm>
            <a:off x="6470992" y="6063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sp>
        <p:nvSpPr>
          <p:cNvPr id="2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9220"/>
            <a:ext cx="7739128" cy="682166"/>
          </a:xfrm>
        </p:spPr>
        <p:txBody>
          <a:bodyPr/>
          <a:lstStyle/>
          <a:p>
            <a:pPr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قطعه کد زیر را اجرا کنید و در مورد علت هر خروجی‌ای که مشاهده می‌شود، بحث کنید (به جز خط آخر. خط آخر را فقط ببینید </a:t>
            </a:r>
            <a:r>
              <a:rPr lang="en-SE" sz="1600" b="0" i="0" u="none" strike="noStrike" dirty="0" smtClean="0">
                <a:solidFill>
                  <a:schemeClr val="bg1"/>
                </a:solidFill>
                <a:effectLst/>
                <a:latin typeface="Dana" panose="00000500000000000000" pitchFamily="2" charset="-78"/>
                <a:cs typeface="Dana" panose="00000500000000000000" pitchFamily="2" charset="-78"/>
                <a:sym typeface="Wingdings" panose="05000000000000000000" pitchFamily="2" charset="2"/>
              </a:rPr>
              <a:t></a:t>
            </a:r>
            <a:r>
              <a:rPr lang="fa-IR" sz="1600" b="0" i="0" u="none" strike="noStrike" dirty="0" smtClean="0">
                <a:solidFill>
                  <a:schemeClr val="bg1"/>
                </a:solidFill>
                <a:effectLst/>
                <a:latin typeface="Dana" panose="00000500000000000000" pitchFamily="2" charset="-78"/>
                <a:cs typeface="Dana" panose="00000500000000000000" pitchFamily="2" charset="-78"/>
              </a:rPr>
              <a:t> در آینده با این کاراکتر بیشتر آشنا خواهید شد).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grpSp>
        <p:nvGrpSpPr>
          <p:cNvPr id="23" name="Google Shape;4800;p45"/>
          <p:cNvGrpSpPr/>
          <p:nvPr/>
        </p:nvGrpSpPr>
        <p:grpSpPr>
          <a:xfrm>
            <a:off x="8437991" y="1278920"/>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Rectangle 25"/>
          <p:cNvSpPr/>
          <p:nvPr/>
        </p:nvSpPr>
        <p:spPr>
          <a:xfrm>
            <a:off x="867639" y="2001686"/>
            <a:ext cx="7401575" cy="2677656"/>
          </a:xfrm>
          <a:prstGeom prst="rect">
            <a:avLst/>
          </a:prstGeom>
        </p:spPr>
        <p:txBody>
          <a:bodyPr wrap="square">
            <a:spAutoFit/>
          </a:bodyPr>
          <a:lstStyle/>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"true = </a:t>
            </a:r>
            <a:r>
              <a:rPr lang="en-US" dirty="0">
                <a:solidFill>
                  <a:srgbClr val="F280D0"/>
                </a:solidFill>
                <a:latin typeface="Consolas" panose="020B0609020204030204" pitchFamily="49" charset="0"/>
              </a:rPr>
              <a:t>%d\</a:t>
            </a:r>
            <a:r>
              <a:rPr lang="en-US" dirty="0" err="1">
                <a:solidFill>
                  <a:srgbClr val="F280D0"/>
                </a:solidFill>
                <a:latin typeface="Consolas" panose="020B0609020204030204" pitchFamily="49" charset="0"/>
              </a:rPr>
              <a:t>t</a:t>
            </a:r>
            <a:r>
              <a:rPr lang="en-US" dirty="0" err="1">
                <a:solidFill>
                  <a:srgbClr val="22AA44"/>
                </a:solidFill>
                <a:latin typeface="Consolas" panose="020B0609020204030204" pitchFamily="49" charset="0"/>
              </a:rPr>
              <a:t>false</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true</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false</a:t>
            </a:r>
            <a:r>
              <a:rPr lang="en-US" dirty="0">
                <a:solidFill>
                  <a:srgbClr val="BBBBBB"/>
                </a:solidFill>
                <a:latin typeface="Consolas" panose="020B0609020204030204" pitchFamily="49" charset="0"/>
              </a:rPr>
              <a:t>);</a:t>
            </a:r>
          </a:p>
          <a:p>
            <a:r>
              <a:rPr lang="en-US" dirty="0" smtClean="0">
                <a:solidFill>
                  <a:srgbClr val="0070C0"/>
                </a:solidFill>
                <a:latin typeface="Consolas" panose="020B0609020204030204" pitchFamily="49" charset="0"/>
              </a:rPr>
              <a:t>if</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"Result of 3 * 4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smtClean="0">
                <a:solidFill>
                  <a:srgbClr val="BBBBBB"/>
                </a:solidFill>
                <a:latin typeface="Consolas" panose="020B0609020204030204" pitchFamily="49" charset="0"/>
              </a:rPr>
              <a:t>);</a:t>
            </a:r>
          </a:p>
          <a:p>
            <a:r>
              <a:rPr lang="en-US" dirty="0" smtClean="0">
                <a:solidFill>
                  <a:srgbClr val="0070C0"/>
                </a:solidFill>
                <a:latin typeface="Consolas" panose="020B0609020204030204" pitchFamily="49" charset="0"/>
              </a:rPr>
              <a:t>if</a:t>
            </a:r>
            <a:r>
              <a:rPr lang="en-US" dirty="0" smtClean="0">
                <a:solidFill>
                  <a:srgbClr val="BBBBBB"/>
                </a:solidFill>
                <a:latin typeface="Consolas" panose="020B0609020204030204" pitchFamily="49" charset="0"/>
              </a:rPr>
              <a:t> (</a:t>
            </a:r>
            <a:r>
              <a:rPr lang="en-US" dirty="0" smtClean="0">
                <a:solidFill>
                  <a:srgbClr val="F280D0"/>
                </a:solidFill>
                <a:latin typeface="Consolas" panose="020B0609020204030204" pitchFamily="49" charset="0"/>
              </a:rPr>
              <a:t>3</a:t>
            </a:r>
            <a:r>
              <a:rPr lang="en-US" dirty="0" smtClean="0">
                <a:solidFill>
                  <a:srgbClr val="BBBBBB"/>
                </a:solidFill>
                <a:latin typeface="Consolas" panose="020B0609020204030204" pitchFamily="49" charset="0"/>
              </a:rPr>
              <a:t> </a:t>
            </a:r>
            <a:r>
              <a:rPr lang="en-US" dirty="0" smtClean="0">
                <a:solidFill>
                  <a:srgbClr val="0070C0"/>
                </a:solidFill>
                <a:latin typeface="Consolas" panose="020B0609020204030204" pitchFamily="49" charset="0"/>
              </a:rPr>
              <a:t>*</a:t>
            </a:r>
            <a:r>
              <a:rPr lang="en-US" dirty="0" smtClean="0">
                <a:solidFill>
                  <a:srgbClr val="BBBBBB"/>
                </a:solidFill>
                <a:latin typeface="Consolas" panose="020B0609020204030204" pitchFamily="49" charset="0"/>
              </a:rPr>
              <a:t> </a:t>
            </a:r>
            <a:r>
              <a:rPr lang="en-US" dirty="0" smtClean="0">
                <a:solidFill>
                  <a:srgbClr val="F280D0"/>
                </a:solidFill>
                <a:latin typeface="Consolas" panose="020B0609020204030204" pitchFamily="49" charset="0"/>
              </a:rPr>
              <a:t>4</a:t>
            </a:r>
            <a:r>
              <a:rPr lang="en-US" dirty="0" smtClean="0">
                <a:solidFill>
                  <a:srgbClr val="BBBBBB"/>
                </a:solidFill>
                <a:latin typeface="Consolas" panose="020B0609020204030204" pitchFamily="49" charset="0"/>
              </a:rPr>
              <a:t> </a:t>
            </a:r>
            <a:r>
              <a:rPr lang="en-US" dirty="0" smtClean="0">
                <a:solidFill>
                  <a:srgbClr val="0070C0"/>
                </a:solidFill>
                <a:latin typeface="Consolas" panose="020B0609020204030204" pitchFamily="49" charset="0"/>
              </a:rPr>
              <a:t>==</a:t>
            </a:r>
            <a:r>
              <a:rPr lang="en-US" dirty="0" smtClean="0">
                <a:solidFill>
                  <a:srgbClr val="BBBBBB"/>
                </a:solidFill>
                <a:latin typeface="Consolas" panose="020B0609020204030204" pitchFamily="49" charset="0"/>
              </a:rPr>
              <a:t> </a:t>
            </a:r>
            <a:r>
              <a:rPr lang="en-US" dirty="0" smtClean="0">
                <a:solidFill>
                  <a:srgbClr val="F280D0"/>
                </a:solidFill>
                <a:latin typeface="Consolas" panose="020B0609020204030204" pitchFamily="49" charset="0"/>
              </a:rPr>
              <a:t>12</a:t>
            </a:r>
            <a:r>
              <a:rPr lang="en-US" dirty="0" smtClean="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"Result of 3 * 4 == 12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smtClean="0">
                <a:solidFill>
                  <a:srgbClr val="0070C0"/>
                </a:solidFill>
                <a:latin typeface="Consolas" panose="020B0609020204030204" pitchFamily="49" charset="0"/>
              </a:rPr>
              <a:t>if</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"ASCII code of 'b'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smtClean="0">
                <a:solidFill>
                  <a:srgbClr val="0070C0"/>
                </a:solidFill>
                <a:latin typeface="Consolas" panose="020B0609020204030204" pitchFamily="49" charset="0"/>
              </a:rPr>
              <a:t>if</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"What is space ASCII code?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smtClean="0">
                <a:solidFill>
                  <a:srgbClr val="0070C0"/>
                </a:solidFill>
                <a:latin typeface="Consolas" panose="020B0609020204030204" pitchFamily="49" charset="0"/>
              </a:rPr>
              <a:t>if</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\0</a:t>
            </a:r>
            <a:r>
              <a:rPr lang="en-US" dirty="0" smtClean="0">
                <a:solidFill>
                  <a:srgbClr val="22AA44"/>
                </a:solidFill>
                <a:latin typeface="Consolas" panose="020B0609020204030204" pitchFamily="49" charset="0"/>
              </a:rPr>
              <a:t>'</a:t>
            </a:r>
            <a:r>
              <a:rPr lang="en-US" dirty="0" smtClean="0">
                <a:solidFill>
                  <a:srgbClr val="BBBBBB"/>
                </a:solidFill>
                <a:latin typeface="Consolas" panose="020B0609020204030204" pitchFamily="49" charset="0"/>
              </a:rPr>
              <a:t>)</a:t>
            </a:r>
            <a:endParaRPr lang="fa-IR" dirty="0" smtClean="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"****the </a:t>
            </a:r>
            <a:r>
              <a:rPr lang="en-US" dirty="0" smtClean="0">
                <a:solidFill>
                  <a:srgbClr val="22AA44"/>
                </a:solidFill>
                <a:latin typeface="Consolas" panose="020B0609020204030204" pitchFamily="49" charset="0"/>
              </a:rPr>
              <a:t>ASCII </a:t>
            </a:r>
            <a:r>
              <a:rPr lang="en-US" dirty="0">
                <a:solidFill>
                  <a:srgbClr val="22AA44"/>
                </a:solidFill>
                <a:latin typeface="Consolas" panose="020B0609020204030204" pitchFamily="49" charset="0"/>
              </a:rPr>
              <a:t>code of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is 0****</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smtClean="0">
                <a:solidFill>
                  <a:srgbClr val="9966B8"/>
                </a:solidFill>
                <a:latin typeface="Consolas" panose="020B0609020204030204" pitchFamily="49" charset="0"/>
              </a:rPr>
              <a:t>printf</a:t>
            </a:r>
            <a:r>
              <a:rPr lang="en-US" dirty="0" smtClean="0">
                <a:solidFill>
                  <a:srgbClr val="BBBBBB"/>
                </a:solidFill>
                <a:latin typeface="Consolas" panose="020B0609020204030204" pitchFamily="49" charset="0"/>
              </a:rPr>
              <a:t> </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"You will learn more about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in </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String</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 BOOOM</a:t>
            </a:r>
            <a:r>
              <a:rPr lang="en-US" dirty="0" smtClean="0">
                <a:solidFill>
                  <a:srgbClr val="22AA44"/>
                </a:solidFill>
                <a:latin typeface="Consolas" panose="020B0609020204030204" pitchFamily="49" charset="0"/>
              </a:rPr>
              <a:t>!"</a:t>
            </a:r>
            <a:r>
              <a:rPr lang="en-US" dirty="0" smtClean="0">
                <a:solidFill>
                  <a:srgbClr val="BBBBBB"/>
                </a:solidFill>
                <a:latin typeface="Consolas" panose="020B0609020204030204" pitchFamily="49" charset="0"/>
              </a:rPr>
              <a:t>);</a:t>
            </a:r>
            <a:endParaRPr lang="en-US" dirty="0">
              <a:solidFill>
                <a:srgbClr val="BBBBBB"/>
              </a:solidFill>
              <a:latin typeface="Consolas" panose="020B0609020204030204" pitchFamily="49" charset="0"/>
            </a:endParaRPr>
          </a:p>
        </p:txBody>
      </p:sp>
    </p:spTree>
    <p:extLst>
      <p:ext uri="{BB962C8B-B14F-4D97-AF65-F5344CB8AC3E}">
        <p14:creationId xmlns:p14="http://schemas.microsoft.com/office/powerpoint/2010/main" val="404140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19987"/>
            <a:ext cx="7739128" cy="39179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گذاشتن</a:t>
            </a:r>
            <a:r>
              <a:rPr lang="en-US" sz="1400" b="0" i="0" u="none" strike="noStrike" dirty="0" err="1">
                <a:solidFill>
                  <a:schemeClr val="accent1"/>
                </a:solidFill>
                <a:effectLst/>
                <a:latin typeface="Dana" panose="00000500000000000000" pitchFamily="2" charset="-78"/>
                <a:cs typeface="Dana" panose="00000500000000000000" pitchFamily="2" charset="-78"/>
              </a:rPr>
              <a:t>stdbool.h</a:t>
            </a:r>
            <a:r>
              <a:rPr lang="en-US"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در ابتدای برنامه برای شناختن </a:t>
            </a:r>
            <a:r>
              <a:rPr lang="en-US" sz="1400" b="0" i="0" u="none" strike="noStrike" dirty="0">
                <a:solidFill>
                  <a:schemeClr val="accent1"/>
                </a:solidFill>
                <a:effectLst/>
                <a:latin typeface="Dana" panose="00000500000000000000" pitchFamily="2" charset="-78"/>
                <a:cs typeface="Dana" panose="00000500000000000000" pitchFamily="2" charset="-78"/>
              </a:rPr>
              <a:t>true</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accent1"/>
                </a:solidFill>
                <a:effectLst/>
                <a:latin typeface="Dana" panose="00000500000000000000" pitchFamily="2" charset="-78"/>
                <a:cs typeface="Dana" panose="00000500000000000000" pitchFamily="2" charset="-78"/>
              </a:rPr>
              <a:t>false</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فراموش نشود.</a:t>
            </a:r>
          </a:p>
        </p:txBody>
      </p:sp>
      <p:grpSp>
        <p:nvGrpSpPr>
          <p:cNvPr id="14" name="Google Shape;4800;p45"/>
          <p:cNvGrpSpPr/>
          <p:nvPr/>
        </p:nvGrpSpPr>
        <p:grpSpPr>
          <a:xfrm>
            <a:off x="8436084" y="41998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9</a:t>
            </a:fld>
            <a:endParaRPr lang="en-US" dirty="0"/>
          </a:p>
        </p:txBody>
      </p:sp>
      <p:sp>
        <p:nvSpPr>
          <p:cNvPr id="24" name="Title 1">
            <a:extLst>
              <a:ext uri="{FF2B5EF4-FFF2-40B4-BE49-F238E27FC236}">
                <a16:creationId xmlns:a16="http://schemas.microsoft.com/office/drawing/2014/main" id="{027A513F-02E4-47C0-9510-0FFA0AC5EB48}"/>
              </a:ext>
            </a:extLst>
          </p:cNvPr>
          <p:cNvSpPr txBox="1">
            <a:spLocks/>
          </p:cNvSpPr>
          <p:nvPr/>
        </p:nvSpPr>
        <p:spPr>
          <a:xfrm>
            <a:off x="698863" y="1474379"/>
            <a:ext cx="7739128" cy="10474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smtClean="0">
                <a:solidFill>
                  <a:schemeClr val="bg1"/>
                </a:solidFill>
                <a:latin typeface="Dana" panose="00000500000000000000" pitchFamily="2" charset="-78"/>
                <a:cs typeface="Dana" panose="00000500000000000000" pitchFamily="2" charset="-78"/>
              </a:rPr>
              <a:t>به یاد دارید در ابتدای دستورکار </a:t>
            </a:r>
            <a:r>
              <a:rPr lang="fa-IR" sz="1400" dirty="0">
                <a:solidFill>
                  <a:schemeClr val="bg1"/>
                </a:solidFill>
                <a:latin typeface="Dana" panose="00000500000000000000" pitchFamily="2" charset="-78"/>
                <a:cs typeface="Dana" panose="00000500000000000000" pitchFamily="2" charset="-78"/>
              </a:rPr>
              <a:t>گفتیم شرط‌ها نتیجه‌ی یک آزمون منطقی </a:t>
            </a:r>
            <a:r>
              <a:rPr lang="fa-IR" sz="1400" dirty="0" smtClean="0">
                <a:solidFill>
                  <a:schemeClr val="bg1"/>
                </a:solidFill>
                <a:latin typeface="Dana" panose="00000500000000000000" pitchFamily="2" charset="-78"/>
                <a:cs typeface="Dana" panose="00000500000000000000" pitchFamily="2" charset="-78"/>
              </a:rPr>
              <a:t>را </a:t>
            </a:r>
            <a:r>
              <a:rPr lang="fa-IR" sz="1400" dirty="0">
                <a:solidFill>
                  <a:schemeClr val="bg1"/>
                </a:solidFill>
                <a:latin typeface="Dana" panose="00000500000000000000" pitchFamily="2" charset="-78"/>
                <a:cs typeface="Dana" panose="00000500000000000000" pitchFamily="2" charset="-78"/>
              </a:rPr>
              <a:t>چک </a:t>
            </a:r>
            <a:r>
              <a:rPr lang="fa-IR" sz="1400" dirty="0" smtClean="0">
                <a:solidFill>
                  <a:schemeClr val="bg1"/>
                </a:solidFill>
                <a:latin typeface="Dana" panose="00000500000000000000" pitchFamily="2" charset="-78"/>
                <a:cs typeface="Dana" panose="00000500000000000000" pitchFamily="2" charset="-78"/>
              </a:rPr>
              <a:t>می‌کنند </a:t>
            </a:r>
            <a:r>
              <a:rPr lang="fa-IR" sz="1400" dirty="0">
                <a:solidFill>
                  <a:schemeClr val="bg1"/>
                </a:solidFill>
                <a:latin typeface="Dana" panose="00000500000000000000" pitchFamily="2" charset="-78"/>
                <a:cs typeface="Dana" panose="00000500000000000000" pitchFamily="2" charset="-78"/>
              </a:rPr>
              <a:t>و این نتیجه </a:t>
            </a:r>
            <a:r>
              <a:rPr lang="fa-IR" sz="1400" dirty="0" smtClean="0">
                <a:solidFill>
                  <a:schemeClr val="bg1"/>
                </a:solidFill>
                <a:latin typeface="Dana" panose="00000500000000000000" pitchFamily="2" charset="-78"/>
                <a:cs typeface="Dana" panose="00000500000000000000" pitchFamily="2" charset="-78"/>
              </a:rPr>
              <a:t>می‌تواند </a:t>
            </a:r>
            <a:r>
              <a:rPr lang="fa-IR" sz="1400" dirty="0">
                <a:solidFill>
                  <a:schemeClr val="bg1"/>
                </a:solidFill>
                <a:latin typeface="Dana" panose="00000500000000000000" pitchFamily="2" charset="-78"/>
                <a:cs typeface="Dana" panose="00000500000000000000" pitchFamily="2" charset="-78"/>
              </a:rPr>
              <a:t>صفر </a:t>
            </a:r>
            <a:r>
              <a:rPr lang="fa-IR" sz="1400" dirty="0" smtClean="0">
                <a:solidFill>
                  <a:schemeClr val="bg1"/>
                </a:solidFill>
                <a:latin typeface="Dana" panose="00000500000000000000" pitchFamily="2" charset="-78"/>
                <a:cs typeface="Dana" panose="00000500000000000000" pitchFamily="2" charset="-78"/>
              </a:rPr>
              <a:t>باشد </a:t>
            </a:r>
            <a:r>
              <a:rPr lang="fa-IR" sz="1400" dirty="0">
                <a:solidFill>
                  <a:schemeClr val="bg1"/>
                </a:solidFill>
                <a:latin typeface="Dana" panose="00000500000000000000" pitchFamily="2" charset="-78"/>
                <a:cs typeface="Dana" panose="00000500000000000000" pitchFamily="2" charset="-78"/>
              </a:rPr>
              <a:t>یا غیر صفر؟ </a:t>
            </a:r>
            <a:endParaRPr lang="fa-IR" sz="1400" dirty="0" smtClean="0">
              <a:solidFill>
                <a:schemeClr val="bg1"/>
              </a:solidFill>
              <a:latin typeface="Dana" panose="00000500000000000000" pitchFamily="2" charset="-78"/>
              <a:cs typeface="Dana" panose="00000500000000000000" pitchFamily="2" charset="-78"/>
            </a:endParaRPr>
          </a:p>
          <a:p>
            <a:pPr rtl="1">
              <a:lnSpc>
                <a:spcPct val="150000"/>
              </a:lnSpc>
            </a:pPr>
            <a:r>
              <a:rPr lang="fa-IR" sz="1400" dirty="0" smtClean="0">
                <a:solidFill>
                  <a:schemeClr val="bg1"/>
                </a:solidFill>
                <a:latin typeface="Dana" panose="00000500000000000000" pitchFamily="2" charset="-78"/>
                <a:cs typeface="Dana" panose="00000500000000000000" pitchFamily="2" charset="-78"/>
              </a:rPr>
              <a:t>اینجا دیدید </a:t>
            </a:r>
            <a:r>
              <a:rPr lang="fa-IR" sz="1400" dirty="0">
                <a:solidFill>
                  <a:schemeClr val="bg1"/>
                </a:solidFill>
                <a:latin typeface="Dana" panose="00000500000000000000" pitchFamily="2" charset="-78"/>
                <a:cs typeface="Dana" panose="00000500000000000000" pitchFamily="2" charset="-78"/>
              </a:rPr>
              <a:t>با وجودی که باید ۰ معادل نادرست و ۱ معادل درست </a:t>
            </a:r>
            <a:r>
              <a:rPr lang="fa-IR" sz="1400" dirty="0" smtClean="0">
                <a:solidFill>
                  <a:schemeClr val="bg1"/>
                </a:solidFill>
                <a:latin typeface="Dana" panose="00000500000000000000" pitchFamily="2" charset="-78"/>
                <a:cs typeface="Dana" panose="00000500000000000000" pitchFamily="2" charset="-78"/>
              </a:rPr>
              <a:t>باشد، </a:t>
            </a:r>
            <a:r>
              <a:rPr lang="fa-IR" sz="1400" dirty="0">
                <a:solidFill>
                  <a:schemeClr val="bg1"/>
                </a:solidFill>
                <a:latin typeface="Dana" panose="00000500000000000000" pitchFamily="2" charset="-78"/>
                <a:cs typeface="Dana" panose="00000500000000000000" pitchFamily="2" charset="-78"/>
              </a:rPr>
              <a:t>اینطور نیست </a:t>
            </a:r>
            <a:r>
              <a:rPr lang="fa-IR" sz="1400" dirty="0" smtClean="0">
                <a:solidFill>
                  <a:schemeClr val="bg1"/>
                </a:solidFill>
                <a:latin typeface="Dana" panose="00000500000000000000" pitchFamily="2" charset="-78"/>
                <a:cs typeface="Dana" panose="00000500000000000000" pitchFamily="2" charset="-78"/>
              </a:rPr>
              <a:t>و</a:t>
            </a:r>
            <a:r>
              <a:rPr lang="en-US" sz="1400" dirty="0" smtClean="0">
                <a:solidFill>
                  <a:schemeClr val="bg1"/>
                </a:solidFill>
                <a:latin typeface="Dana" panose="00000500000000000000" pitchFamily="2" charset="-78"/>
                <a:cs typeface="Dana" panose="00000500000000000000" pitchFamily="2" charset="-78"/>
              </a:rPr>
              <a:t>if </a:t>
            </a:r>
            <a:r>
              <a:rPr lang="fa-IR" sz="1400" dirty="0" smtClean="0">
                <a:solidFill>
                  <a:schemeClr val="bg1"/>
                </a:solidFill>
                <a:latin typeface="Dana" panose="00000500000000000000" pitchFamily="2" charset="-78"/>
                <a:cs typeface="Dana" panose="00000500000000000000" pitchFamily="2" charset="-78"/>
              </a:rPr>
              <a:t> هر </a:t>
            </a:r>
            <a:r>
              <a:rPr lang="fa-IR" sz="1400" dirty="0">
                <a:solidFill>
                  <a:schemeClr val="bg1"/>
                </a:solidFill>
                <a:latin typeface="Dana" panose="00000500000000000000" pitchFamily="2" charset="-78"/>
                <a:cs typeface="Dana" panose="00000500000000000000" pitchFamily="2" charset="-78"/>
              </a:rPr>
              <a:t>عددی غیر </a:t>
            </a:r>
            <a:r>
              <a:rPr lang="fa-IR" sz="1400" dirty="0" smtClean="0">
                <a:solidFill>
                  <a:schemeClr val="bg1"/>
                </a:solidFill>
                <a:latin typeface="Dana" panose="00000500000000000000" pitchFamily="2" charset="-78"/>
                <a:cs typeface="Dana" panose="00000500000000000000" pitchFamily="2" charset="-78"/>
              </a:rPr>
              <a:t>از صفر را </a:t>
            </a:r>
            <a:r>
              <a:rPr lang="fa-IR" sz="1400" dirty="0">
                <a:solidFill>
                  <a:schemeClr val="bg1"/>
                </a:solidFill>
                <a:latin typeface="Dana" panose="00000500000000000000" pitchFamily="2" charset="-78"/>
                <a:cs typeface="Dana" panose="00000500000000000000" pitchFamily="2" charset="-78"/>
              </a:rPr>
              <a:t>درست در نظر </a:t>
            </a:r>
            <a:r>
              <a:rPr lang="fa-IR" sz="1400" dirty="0" smtClean="0">
                <a:solidFill>
                  <a:schemeClr val="bg1"/>
                </a:solidFill>
                <a:latin typeface="Dana" panose="00000500000000000000" pitchFamily="2" charset="-78"/>
                <a:cs typeface="Dana" panose="00000500000000000000" pitchFamily="2" charset="-78"/>
              </a:rPr>
              <a:t>می‌گیرد</a:t>
            </a:r>
            <a:r>
              <a:rPr lang="fa-IR" sz="1400" dirty="0" smtClean="0">
                <a:solidFill>
                  <a:schemeClr val="bg1"/>
                </a:solidFill>
                <a:latin typeface="Dana" panose="00000500000000000000" pitchFamily="2" charset="-78"/>
                <a:cs typeface="Dana" panose="00000500000000000000" pitchFamily="2" charset="-78"/>
              </a:rPr>
              <a:t>.</a:t>
            </a:r>
          </a:p>
          <a:p>
            <a:pPr rtl="1">
              <a:lnSpc>
                <a:spcPct val="150000"/>
              </a:lnSpc>
            </a:pPr>
            <a:r>
              <a:rPr lang="fa-IR" sz="1400" dirty="0" smtClean="0">
                <a:solidFill>
                  <a:schemeClr val="bg1"/>
                </a:solidFill>
                <a:latin typeface="Dana" panose="00000500000000000000" pitchFamily="2" charset="-78"/>
                <a:cs typeface="Dana" panose="00000500000000000000" pitchFamily="2" charset="-78"/>
              </a:rPr>
              <a:t>حالا در ادامه خطوط زیر را بررسی کنید...</a:t>
            </a:r>
            <a:endParaRPr lang="fa-IR" sz="1400" dirty="0">
              <a:solidFill>
                <a:schemeClr val="bg1"/>
              </a:solidFill>
              <a:latin typeface="Dana" panose="00000500000000000000" pitchFamily="2" charset="-78"/>
              <a:cs typeface="Dana" panose="00000500000000000000" pitchFamily="2" charset="-78"/>
            </a:endParaRPr>
          </a:p>
        </p:txBody>
      </p:sp>
      <p:grpSp>
        <p:nvGrpSpPr>
          <p:cNvPr id="23" name="Google Shape;7365;p50"/>
          <p:cNvGrpSpPr/>
          <p:nvPr/>
        </p:nvGrpSpPr>
        <p:grpSpPr>
          <a:xfrm>
            <a:off x="8451899" y="904780"/>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800;p45"/>
          <p:cNvGrpSpPr/>
          <p:nvPr/>
        </p:nvGrpSpPr>
        <p:grpSpPr>
          <a:xfrm>
            <a:off x="8436084" y="1470916"/>
            <a:ext cx="350734" cy="357171"/>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Rectangle 2"/>
          <p:cNvSpPr/>
          <p:nvPr/>
        </p:nvSpPr>
        <p:spPr>
          <a:xfrm>
            <a:off x="965964" y="1918341"/>
            <a:ext cx="5998601" cy="2893100"/>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"Condition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 a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 {</a:t>
            </a:r>
          </a:p>
          <a:p>
            <a:r>
              <a:rPr lang="en-US" dirty="0">
                <a:solidFill>
                  <a:srgbClr val="9966B8"/>
                </a:solidFill>
                <a:latin typeface="Consolas" panose="020B0609020204030204" pitchFamily="49" charset="0"/>
              </a:rPr>
              <a:t> </a:t>
            </a:r>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c);</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Condition is not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 am true"</a:t>
            </a:r>
            <a:r>
              <a:rPr lang="en-US" dirty="0">
                <a:solidFill>
                  <a:srgbClr val="BBBBBB"/>
                </a:solidFill>
                <a:latin typeface="Consolas" panose="020B0609020204030204" pitchFamily="49" charset="0"/>
              </a:rPr>
              <a:t>) ) {</a:t>
            </a:r>
          </a:p>
          <a:p>
            <a:r>
              <a:rPr lang="en-US" dirty="0" smtClean="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2 - Condition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90306165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TotalTime>
  <Words>629</Words>
  <Application>Microsoft Office PowerPoint</Application>
  <PresentationFormat>On-screen Show (16:9)</PresentationFormat>
  <Paragraphs>80</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Dana</vt:lpstr>
      <vt:lpstr>Roboto Light</vt:lpstr>
      <vt:lpstr>Didact Gothic</vt:lpstr>
      <vt:lpstr>Wingdings</vt:lpstr>
      <vt:lpstr>Consolas</vt:lpstr>
      <vt:lpstr>Roboto Black</vt:lpstr>
      <vt:lpstr>Lalezar</vt:lpstr>
      <vt:lpstr>Roboto Thin</vt:lpstr>
      <vt:lpstr>Bree Serif</vt:lpstr>
      <vt:lpstr>WEB PROPOSAL</vt:lpstr>
      <vt:lpstr>بسم الله الرحمن الرحیم</vt:lpstr>
      <vt:lpstr>در دنیایی که صفرها و یک‌ها زندگی می‌کنند باید برای تصمیم‌گیری، نتیجه‌ی یک آزمون منطقی۱ را بررسی کرد. آزمون منطقی محاسبه‌ای است که نتیجه‌ی آن درست یا نادرست است. غیر صفر یا صفر!</vt:lpstr>
      <vt:lpstr>PowerPoint Presentation</vt:lpstr>
      <vt:lpstr>برنامه‌ای بنویسید که سینوس و علامت کسینوس یک زاویه را دریافت کند، کسینوس آن را محاسبه کرده و سپس بگوید زاویه در کدام ربع دایره‌ی مثلثاتی واقع شده. آیا به خاطر دارید که در جلسه‌ی قبل گفتیم فرض می‌کنیم همه‌ی ورودی‌های برنامه  کاملا منطقی و درست هستند چون هنوز توانایی لازم برای محدود کردن ورودی‌ها را نداریم؟  به نظر شما ممکن است این کد با چه خطاهایی مواجه شود؟ برای مثال، آیا سینوس می‌تواند مقدار ۵ را داشته باشد؟ اگر این عدد را وارد کنید برنامه با چه مشکلی روبه‌رو می‌شود؟ سعی کنید ورودی‌های نادرست را به کمک شرط‌ها محدود کنید.</vt:lpstr>
      <vt:lpstr>در این بخش می‌توانید به سراغ کد ماشین‌حساب جلسه‌ی قبل بروید که آن را با کمک کدخدا و Botfather  دیباگ کرده بودید. حال سعی کنید که ماشین‌حساب خود را ارتقا دهید و خواسته‌ی سوال را به عنوان یکی از بخش‌های جدید ماشین‌حساب تصور کنید تا قابلیتی به ماشین‌حساب شما افزوده شود.  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 از چه راه‌هایی می‌توانید این مشکل را برطرف کنید؟ </vt:lpstr>
      <vt:lpstr> در ذهن خود درس هندسه را یک مرور سریع کنید!  در نگاهی گذرا هم می‌توانید ببینید که در این درس از شرط‌های زیادی استفاده می‌کنیم؛ مثلا اگر شیب دو خط برابر باشد، می‌گوییم این دو خط موازی هستند. ما می‌توانیم با برنامه‌نویسی، بسیاری از همین شرط‌ها را با سرعت و دقت بیش‌تر چک کنیم تا به نتیجه برسیم.  برنامه‌ای بنویسید که مختصات طول و عرض چهار نقطه را به عنوان ورودی بگیرد و اگر همه‌ی این نقاط روی یک خط باشند، عبارت "All in one line"، اگر سه نقطه روی یک خط باشند، عبارت "Three in one line"، اگر این چهار نقطه یک لوزی را تشکیل می‌دهند، عبارت ""Diamond و اگر هیچ یک از شرط‌های بالا درست نبود، عبارت ""None را در خروجی چاپ کند.</vt:lpstr>
      <vt:lpstr>شکل زیر را ببینید...   بازه‌ای که بین هر سه بخش هم‌پوشانی دارد را بیابید. چطور این کار را کردید؟ حال همان شرط‌هایی را که در ذهن خود مرور کردید تا به بخش مشترک بین سه بازه برسید را به کامپیوترتان نیز آموزش دهید! برای این کار برنامه‌ی شما باید ابتدا سه بازه از اعداد را دریافت کند. این سه بازه در خطوط متوالی داده می‌شود و در هر خط عدد اول و آخر هر بازه داده‌‌ می‌شود. حال شما می‌خواهید با کمک شرط‌ها و مطالب قبلی‌ای که آموخته‌اید ببینید که اشتراک این بازه‌ها چه اعدادی هستند.  نکته‌ی مهم برنامه‌ی شما این است:‌ این کار را با کمترین تعداد شرط ممکن انجام دهید. آیا برنامه‌ای که نوشتید با تعداد شرط کم‌تر هم برقرار می‌شود؟</vt:lpstr>
      <vt:lpstr>قطعه کد زیر را اجرا کنید و در مورد علت هر خروجی‌ای که مشاهده می‌شود، بحث کنید (به جز خط آخر. خط آخر را فقط ببینید  در آینده با این کاراکتر بیشتر آشنا خواهید شد).</vt:lpstr>
      <vt:lpstr>گذاشتنstdbool.h‌  در ابتدای برنامه برای شناختن true  و false  فراموش نشود.</vt:lpstr>
      <vt:lpstr>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  از شما می‌خوایم قبل از هر کاری، کد ارسالی رو بررسی کنین. فکر می‌کنین برنامه‌‌ای که نوشته شده (با این‌که الان ناقصه و قراره که کاملش کنیم) داره قوانین کدوم بازی رو می‌گه؟</vt:lpstr>
      <vt:lpstr>همونطور که احتمالا حدس زدین این پروژه دقیقا همون بازی سنگ کاغذ قیچیه… پس می‌خوایم با کامپیوتر سنگ کاغذ قیچی بازی کنیم :) چطوری؟ برای شروع بازی اول باید با هم به توافق برسین که برنده‌ی بازی باید چند امتیاز بگیره؟ یعنی شرط خاتمه‌ی بازی رو لازمه که کامپیوتر بدونه وگرنه تا جان در بدن داشته باشه باید با اون بازی کنین =))  قدم دوم چیه؟ یه دستتون رو ببرین پشتتون یه دست رو کنار صورتتون نگه دارین تا تعداد دفعاتی که برنده می‌شین رو بشمرین. حالا کامپیوتر وارد بازی می‌شه. متاسفانه یا خوشبختانه دستی برای این سبک بازی نداره و بازی براش یه مدل دیگه تعریف شده :) پس دست و بالتونو جمع کنین و بذارین رو کیبورد :دی  اذیت نکن ملت رو :|</vt:lpstr>
      <vt:lpstr>خب حالا دوباره به کد برگردین و سعی کنین توضیح بدین که کامپیوتر قراره با شما چطور بازی کنه. یه نکته‌ی خوب اینه که دیگه لازم نیست تعداد دفعات برنده‌شدن‌تون رو بشمرین، چون حریف هوشمندتون بدون اشتباه این کار رو براتون انجام می‌ده. فقط کافیه سنگ کاغذ یا قیچی رو‌ با انتخاب یک عدد مشخص کنین.  حریف هم از تابع رندوم رو برای این انتخاب استفاده می‌کنه.  قبل از بازی کد رو کامل کنید تا کامپیوتر (این رقیب و داور شریف) با هر دور بازی، امتیاز برنده رو افزایش بده.  امیدواریم که از این بازی لذت برده باشین. تا کارگاه بعدی خدا نگه‌دار همگی *ـ*</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170</cp:revision>
  <dcterms:modified xsi:type="dcterms:W3CDTF">2020-12-04T10:38:21Z</dcterms:modified>
</cp:coreProperties>
</file>