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handoutMasterIdLst>
    <p:handoutMasterId r:id="rId30"/>
  </p:handoutMasterIdLst>
  <p:sldIdLst>
    <p:sldId id="294" r:id="rId2"/>
    <p:sldId id="295" r:id="rId3"/>
    <p:sldId id="325" r:id="rId4"/>
    <p:sldId id="302" r:id="rId5"/>
    <p:sldId id="389" r:id="rId6"/>
    <p:sldId id="344" r:id="rId7"/>
    <p:sldId id="378" r:id="rId8"/>
    <p:sldId id="336" r:id="rId9"/>
    <p:sldId id="379" r:id="rId10"/>
    <p:sldId id="380" r:id="rId11"/>
    <p:sldId id="390" r:id="rId12"/>
    <p:sldId id="382" r:id="rId13"/>
    <p:sldId id="345" r:id="rId14"/>
    <p:sldId id="329" r:id="rId15"/>
    <p:sldId id="383" r:id="rId16"/>
    <p:sldId id="384" r:id="rId17"/>
    <p:sldId id="385" r:id="rId18"/>
    <p:sldId id="388" r:id="rId19"/>
    <p:sldId id="392" r:id="rId20"/>
    <p:sldId id="393" r:id="rId21"/>
    <p:sldId id="394" r:id="rId22"/>
    <p:sldId id="395" r:id="rId23"/>
    <p:sldId id="386" r:id="rId24"/>
    <p:sldId id="338" r:id="rId25"/>
    <p:sldId id="346" r:id="rId26"/>
    <p:sldId id="387" r:id="rId27"/>
    <p:sldId id="326" r:id="rId28"/>
  </p:sldIdLst>
  <p:sldSz cx="9144000" cy="5143500" type="screen16x9"/>
  <p:notesSz cx="6858000" cy="9144000"/>
  <p:embeddedFontLst>
    <p:embeddedFont>
      <p:font typeface="Roboto Light" panose="020B0604020202020204" charset="0"/>
      <p:regular r:id="rId31"/>
      <p:bold r:id="rId32"/>
      <p:italic r:id="rId33"/>
      <p:boldItalic r:id="rId34"/>
    </p:embeddedFont>
    <p:embeddedFont>
      <p:font typeface="Didact Gothic" panose="020B0604020202020204" charset="0"/>
      <p:regular r:id="rId35"/>
    </p:embeddedFont>
    <p:embeddedFont>
      <p:font typeface="Consolas" panose="020B0609020204030204" pitchFamily="49" charset="0"/>
      <p:regular r:id="rId36"/>
      <p:bold r:id="rId37"/>
      <p:italic r:id="rId38"/>
      <p:boldItalic r:id="rId39"/>
    </p:embeddedFont>
    <p:embeddedFont>
      <p:font typeface="Roboto Thin" panose="020B0604020202020204" charset="0"/>
      <p:regular r:id="rId40"/>
      <p:bold r:id="rId41"/>
      <p:italic r:id="rId42"/>
      <p:boldItalic r:id="rId43"/>
    </p:embeddedFont>
    <p:embeddedFont>
      <p:font typeface="Bree Serif" panose="020B0604020202020204" charset="0"/>
      <p:regular r:id="rId44"/>
    </p:embeddedFont>
    <p:embeddedFont>
      <p:font typeface="Roboto Black" panose="020B0604020202020204" charset="0"/>
      <p:bold r:id="rId45"/>
      <p:boldItalic r:id="rId46"/>
    </p:embeddedFont>
    <p:embeddedFont>
      <p:font typeface="Cambria Math" panose="02040503050406030204" pitchFamily="18" charset="0"/>
      <p:regular r:id="rId47"/>
    </p:embeddedFont>
    <p:embeddedFont>
      <p:font typeface="Lalezar" panose="00000500000000000000" pitchFamily="2" charset="-78"/>
      <p:regular r:id="rId48"/>
    </p:embeddedFont>
    <p:embeddedFont>
      <p:font typeface="Dana" panose="020B0604020202020204" charset="-78"/>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9"/>
            <p14:sldId id="344"/>
            <p14:sldId id="378"/>
            <p14:sldId id="336"/>
            <p14:sldId id="379"/>
            <p14:sldId id="380"/>
            <p14:sldId id="390"/>
            <p14:sldId id="382"/>
            <p14:sldId id="345"/>
            <p14:sldId id="329"/>
            <p14:sldId id="383"/>
            <p14:sldId id="384"/>
            <p14:sldId id="385"/>
            <p14:sldId id="388"/>
            <p14:sldId id="392"/>
            <p14:sldId id="393"/>
            <p14:sldId id="394"/>
            <p14:sldId id="395"/>
            <p14:sldId id="386"/>
            <p14:sldId id="338"/>
            <p14:sldId id="346"/>
            <p14:sldId id="38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872"/>
    <a:srgbClr val="008666"/>
    <a:srgbClr val="48FFD5"/>
    <a:srgbClr val="041C30"/>
    <a:srgbClr val="DDDDDD"/>
    <a:srgbClr val="0E2A47"/>
    <a:srgbClr val="2EA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86062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74877" y="2290290"/>
            <a:ext cx="1836014"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حلقه‌ها</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ششم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4" name="Arrow: Circular 3">
            <a:extLst>
              <a:ext uri="{FF2B5EF4-FFF2-40B4-BE49-F238E27FC236}">
                <a16:creationId xmlns:a16="http://schemas.microsoft.com/office/drawing/2014/main" id="{9EAAA3D7-91B5-4016-860A-40B064E39D58}"/>
              </a:ext>
            </a:extLst>
          </p:cNvPr>
          <p:cNvSpPr/>
          <p:nvPr/>
        </p:nvSpPr>
        <p:spPr>
          <a:xfrm>
            <a:off x="2669977" y="2196322"/>
            <a:ext cx="925367" cy="962864"/>
          </a:xfrm>
          <a:prstGeom prst="circularArrow">
            <a:avLst>
              <a:gd name="adj1" fmla="val 12500"/>
              <a:gd name="adj2" fmla="val 1021585"/>
              <a:gd name="adj3" fmla="val 20457681"/>
              <a:gd name="adj4" fmla="val 1357704"/>
              <a:gd name="adj5" fmla="val 12949"/>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11150" y="383025"/>
            <a:ext cx="7921700" cy="4377450"/>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مثلا فرض کنید عدد 10.0000564 را می‌خواهیم به مبنای </a:t>
            </a:r>
            <a:r>
              <a:rPr lang="fa-IR" sz="1600" dirty="0" smtClean="0">
                <a:solidFill>
                  <a:schemeClr val="bg1"/>
                </a:solidFill>
                <a:latin typeface="Dana" panose="00000500000000000000" pitchFamily="2" charset="-78"/>
                <a:cs typeface="Dana" panose="00000500000000000000" pitchFamily="2" charset="-78"/>
              </a:rPr>
              <a:t>دو </a:t>
            </a:r>
            <a:r>
              <a:rPr lang="fa-IR" sz="1600" dirty="0">
                <a:solidFill>
                  <a:schemeClr val="bg1"/>
                </a:solidFill>
                <a:latin typeface="Dana" panose="00000500000000000000" pitchFamily="2" charset="-78"/>
                <a:cs typeface="Dana" panose="00000500000000000000" pitchFamily="2" charset="-78"/>
              </a:rPr>
              <a:t>ببریم اما صرفا </a:t>
            </a:r>
            <a:r>
              <a:rPr lang="en-US" sz="1600" dirty="0" smtClean="0">
                <a:solidFill>
                  <a:schemeClr val="bg1"/>
                </a:solidFill>
                <a:latin typeface="Dana" panose="00000500000000000000" pitchFamily="2" charset="-78"/>
                <a:cs typeface="Dana" panose="00000500000000000000" pitchFamily="2" charset="-78"/>
              </a:rPr>
              <a:t>6</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بیت برای ذخیره‌سازی این عدد داریم که چون قسمت صحیح آن اهمیت مقداری بیش‌تری دارد، سعی می‌کنیم تمامی آن را ذخیره کنیم. این باعث می‌شود تعداد بیت کافی برای ذخیره‌کردن قسمت اعشاری عددمان نداشته‌باشیم، پس فقط می‌توانیم آن را تقریب بزنیم و به صورت </a:t>
            </a:r>
            <a:r>
              <a:rPr lang="fa-IR" sz="1600" dirty="0" smtClean="0">
                <a:solidFill>
                  <a:schemeClr val="bg1"/>
                </a:solidFill>
                <a:latin typeface="Dana" panose="00000500000000000000" pitchFamily="2" charset="-78"/>
                <a:cs typeface="Dana" panose="00000500000000000000" pitchFamily="2" charset="-78"/>
              </a:rPr>
              <a:t>1010.00 (باینری) </a:t>
            </a:r>
            <a:r>
              <a:rPr lang="fa-IR" sz="1600" dirty="0">
                <a:solidFill>
                  <a:schemeClr val="bg1"/>
                </a:solidFill>
                <a:latin typeface="Dana" panose="00000500000000000000" pitchFamily="2" charset="-78"/>
                <a:cs typeface="Dana" panose="00000500000000000000" pitchFamily="2" charset="-78"/>
              </a:rPr>
              <a:t>در می‌آید که قسمت اعشاری را کاملا از دست می‌دهیم. روش‌های تقریب‌زدن مختلفی برای ذخیره‌کردن این نوع اعداد اعشاری وجود دارد. پس هنگامی که کامپیوتر در حال محاسبه‌ی این جمع است این تقریب را در برخی مراحل انجام می‌دهد که هنگام جمع کردن از چپ و جمع کردن از راست این تقریب در مراحل متفاوتی رخ می‌دهند که منجر به نتیجه‌ی نهایی متفاوتی می‌شود.</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همان‌طور که دیدیم، </a:t>
            </a:r>
            <a:r>
              <a:rPr lang="en-US" sz="1600" dirty="0">
                <a:solidFill>
                  <a:schemeClr val="bg1"/>
                </a:solidFill>
                <a:latin typeface="Dana" panose="00000500000000000000" pitchFamily="2" charset="-78"/>
                <a:cs typeface="Dana" panose="00000500000000000000" pitchFamily="2" charset="-78"/>
              </a:rPr>
              <a:t>There's no free lunch!</a:t>
            </a:r>
            <a:r>
              <a:rPr lang="fa-IR" sz="1600" dirty="0">
                <a:solidFill>
                  <a:schemeClr val="bg1"/>
                </a:solidFill>
                <a:latin typeface="Dana" panose="00000500000000000000" pitchFamily="2" charset="-78"/>
                <a:cs typeface="Dana" panose="00000500000000000000" pitchFamily="2" charset="-78"/>
              </a:rPr>
              <a:t> یا 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a:t>
            </a:r>
          </a:p>
        </p:txBody>
      </p:sp>
      <p:grpSp>
        <p:nvGrpSpPr>
          <p:cNvPr id="4" name="Google Shape;4800;p45"/>
          <p:cNvGrpSpPr/>
          <p:nvPr/>
        </p:nvGrpSpPr>
        <p:grpSpPr>
          <a:xfrm>
            <a:off x="8529589" y="44108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6434;p48"/>
          <p:cNvGrpSpPr/>
          <p:nvPr/>
        </p:nvGrpSpPr>
        <p:grpSpPr>
          <a:xfrm>
            <a:off x="8532850" y="3744925"/>
            <a:ext cx="330936" cy="332429"/>
            <a:chOff x="-49764975" y="3551225"/>
            <a:chExt cx="299300" cy="300650"/>
          </a:xfrm>
        </p:grpSpPr>
        <p:sp>
          <p:nvSpPr>
            <p:cNvPr id="11" name="Google Shape;6435;p48"/>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36;p48"/>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37;p48"/>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38;p48"/>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9;p48"/>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0;p48"/>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1;p48"/>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2;p48"/>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3;p48"/>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44;p48"/>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45;p48"/>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87714"/>
                <a:ext cx="7770223" cy="1841096"/>
              </a:xfrm>
            </p:spPr>
            <p:txBody>
              <a:bodyPr anchor="ct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روش اول بیش‌تر جنبه‌ی آموزشی داشت، توی روش دوم که بیشتر توسط کامپیوترهای امروزی استفاده می‌شود، اعداد اعشاری به صورت نماد علمی یعنی </a:t>
                </a:r>
                <a14:m>
                  <m:oMath xmlns:m="http://schemas.openxmlformats.org/officeDocument/2006/math">
                    <m:r>
                      <a:rPr lang="fa-IR" sz="1600" i="1" dirty="0" smtClean="0">
                        <a:solidFill>
                          <a:schemeClr val="bg1"/>
                        </a:solidFill>
                        <a:latin typeface="Cambria Math" panose="02040503050406030204" pitchFamily="18" charset="0"/>
                        <a:cs typeface="Dana" panose="00000500000000000000" pitchFamily="2" charset="-78"/>
                      </a:rPr>
                      <m:t>𝑎</m:t>
                    </m:r>
                    <m:r>
                      <a:rPr lang="fa-IR" sz="1600" i="1" dirty="0" smtClean="0">
                        <a:solidFill>
                          <a:schemeClr val="bg1"/>
                        </a:solidFill>
                        <a:latin typeface="Cambria Math" panose="02040503050406030204" pitchFamily="18" charset="0"/>
                        <a:cs typeface="Dana" panose="00000500000000000000" pitchFamily="2" charset="-78"/>
                      </a:rPr>
                      <m:t> ∗ </m:t>
                    </m:r>
                    <m:sSup>
                      <m:sSupPr>
                        <m:ctrlPr>
                          <a:rPr lang="en-SE" sz="1600" i="1" dirty="0" smtClean="0">
                            <a:solidFill>
                              <a:schemeClr val="bg1"/>
                            </a:solidFill>
                            <a:latin typeface="Cambria Math" panose="02040503050406030204" pitchFamily="18" charset="0"/>
                            <a:cs typeface="Dana" panose="00000500000000000000" pitchFamily="2" charset="-78"/>
                          </a:rPr>
                        </m:ctrlPr>
                      </m:sSupPr>
                      <m:e>
                        <m:r>
                          <a:rPr lang="en-US" sz="1600" b="0" i="1" dirty="0" smtClean="0">
                            <a:solidFill>
                              <a:schemeClr val="bg1"/>
                            </a:solidFill>
                            <a:latin typeface="Cambria Math" panose="02040503050406030204" pitchFamily="18" charset="0"/>
                            <a:cs typeface="Dana" panose="00000500000000000000" pitchFamily="2" charset="-78"/>
                          </a:rPr>
                          <m:t>10</m:t>
                        </m:r>
                      </m:e>
                      <m:sup>
                        <m:r>
                          <a:rPr lang="en-US" sz="1600" b="0" i="1" dirty="0" smtClean="0">
                            <a:solidFill>
                              <a:schemeClr val="bg1"/>
                            </a:solidFill>
                            <a:latin typeface="Cambria Math" panose="02040503050406030204" pitchFamily="18" charset="0"/>
                            <a:cs typeface="Dana" panose="00000500000000000000" pitchFamily="2" charset="-78"/>
                          </a:rPr>
                          <m:t>𝑏</m:t>
                        </m:r>
                      </m:sup>
                    </m:sSup>
                  </m:oMath>
                </a14:m>
                <a:r>
                  <a:rPr lang="fa-IR" sz="1600" dirty="0" smtClean="0">
                    <a:solidFill>
                      <a:schemeClr val="bg1"/>
                    </a:solidFill>
                    <a:latin typeface="Dana" panose="00000500000000000000" pitchFamily="2" charset="-78"/>
                    <a:cs typeface="Dana" panose="00000500000000000000" pitchFamily="2" charset="-78"/>
                  </a:rPr>
                  <a:t> ذخیره </a:t>
                </a:r>
                <a:r>
                  <a:rPr lang="fa-IR" sz="1600" dirty="0">
                    <a:solidFill>
                      <a:schemeClr val="bg1"/>
                    </a:solidFill>
                    <a:latin typeface="Dana" panose="00000500000000000000" pitchFamily="2" charset="-78"/>
                    <a:cs typeface="Dana" panose="00000500000000000000" pitchFamily="2" charset="-78"/>
                  </a:rPr>
                  <a:t>می‌شوند. مثلا عدد 0.000002 را می‌توان به صورت 2 ضرب‌در 10 به توان </a:t>
                </a:r>
                <a:r>
                  <a:rPr lang="en-US" sz="1600" dirty="0" smtClean="0">
                    <a:solidFill>
                      <a:schemeClr val="bg1"/>
                    </a:solidFill>
                    <a:latin typeface="Dana" panose="00000500000000000000" pitchFamily="2" charset="-78"/>
                    <a:cs typeface="Dana" panose="00000500000000000000" pitchFamily="2" charset="-78"/>
                  </a:rPr>
                  <a:t>-6</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ذخیره کرد و کامپیوترها نیز همین کار را (اما با مبنای دو) انجام می‌دهند</a:t>
                </a:r>
                <a:r>
                  <a:rPr lang="fa-IR" sz="1600" dirty="0" smtClean="0">
                    <a:solidFill>
                      <a:schemeClr val="bg1"/>
                    </a:solidFill>
                    <a:latin typeface="Dana" panose="00000500000000000000" pitchFamily="2" charset="-78"/>
                    <a:cs typeface="Dana" panose="00000500000000000000" pitchFamily="2" charset="-78"/>
                  </a:rPr>
                  <a:t>.</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a:t>
                </a:r>
                <a:r>
                  <a:rPr lang="fa-IR" sz="1600" dirty="0" smtClean="0">
                    <a:solidFill>
                      <a:schemeClr val="bg1"/>
                    </a:solidFill>
                    <a:latin typeface="Dana" panose="00000500000000000000" pitchFamily="2" charset="-78"/>
                    <a:cs typeface="Dana" panose="00000500000000000000" pitchFamily="2" charset="-78"/>
                  </a:rPr>
                  <a:t>نشوند </a:t>
                </a:r>
                <a:r>
                  <a:rPr lang="fa-IR" sz="1600" dirty="0">
                    <a:solidFill>
                      <a:schemeClr val="bg1"/>
                    </a:solidFill>
                    <a:latin typeface="Dana" panose="00000500000000000000" pitchFamily="2" charset="-78"/>
                    <a:cs typeface="Dana" panose="00000500000000000000" pitchFamily="2" charset="-78"/>
                  </a:rPr>
                  <a:t>(تفاوت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a:t>
                </a:r>
                <a:r>
                  <a:rPr lang="fa-IR" sz="1600" dirty="0" smtClean="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a:t>
                </a:r>
              </a:p>
            </p:txBody>
          </p:sp>
        </mc:Choice>
        <mc:Fallback xmlns="">
          <p:sp>
            <p:nvSpPr>
              <p:cNvPr id="2" name="Title 1">
                <a:extLst>
                  <a:ext uri="{FF2B5EF4-FFF2-40B4-BE49-F238E27FC236}">
                    <a16:creationId xmlns:a16="http://schemas.microsoft.com/office/drawing/2014/main" id="{846E5198-7AF0-44E1-803C-BC2DB5C8B697}"/>
                  </a:ext>
                </a:extLst>
              </p:cNvPr>
              <p:cNvSpPr>
                <a:spLocks noGrp="1" noRot="1" noChangeAspect="1" noMove="1" noResize="1" noEditPoints="1" noAdjustHandles="1" noChangeArrowheads="1" noChangeShapeType="1" noTextEdit="1"/>
              </p:cNvSpPr>
              <p:nvPr>
                <p:ph type="ctrTitle"/>
              </p:nvPr>
            </p:nvSpPr>
            <p:spPr>
              <a:xfrm>
                <a:off x="698863" y="1487714"/>
                <a:ext cx="7770223" cy="1841096"/>
              </a:xfrm>
              <a:blipFill>
                <a:blip r:embed="rId2"/>
                <a:stretch>
                  <a:fillRect t="-56291" r="-549" b="-66225"/>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12" name="Google Shape;4800;p45"/>
          <p:cNvGrpSpPr/>
          <p:nvPr/>
        </p:nvGrpSpPr>
        <p:grpSpPr>
          <a:xfrm>
            <a:off x="8529589" y="441082"/>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529589" y="222967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35212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1287"/>
            <a:ext cx="7804620" cy="2681180"/>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جلسه قصد داریم مروری برای مباحثی ویژه خارج از آنچه در کلاس آموخته‌اید داشته باشیم. در اولین قسمت قصد داریم از </a:t>
            </a:r>
            <a:r>
              <a:rPr lang="en-US" sz="1400" b="0" i="0" u="none" strike="noStrike" dirty="0" err="1">
                <a:solidFill>
                  <a:schemeClr val="accent6"/>
                </a:solidFill>
                <a:effectLst/>
                <a:latin typeface="Dana" panose="00000500000000000000" pitchFamily="2" charset="-78"/>
                <a:cs typeface="Dana" panose="00000500000000000000" pitchFamily="2" charset="-78"/>
              </a:rPr>
              <a:t>gcc</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برای کامپایل کردن برنامه به صورت دستی استفاده کنیم. همانطور که در درس آموخته‌اید عملیات کامپایل کردن از مراحل زیر تشکیل شده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smtClean="0">
                <a:solidFill>
                  <a:schemeClr val="bg1"/>
                </a:solidFill>
                <a:effectLst/>
                <a:latin typeface="Dana" panose="00000500000000000000" pitchFamily="2" charset="-78"/>
                <a:cs typeface="Dana" panose="00000500000000000000" pitchFamily="2" charset="-78"/>
              </a:rPr>
              <a:t>۱</a:t>
            </a:r>
            <a:r>
              <a:rPr lang="fa-IR" sz="1400" b="0" i="0" u="none" strike="noStrike" dirty="0">
                <a:solidFill>
                  <a:schemeClr val="bg1"/>
                </a:solidFill>
                <a:effectLst/>
                <a:latin typeface="Dana" panose="00000500000000000000" pitchFamily="2" charset="-78"/>
                <a:cs typeface="Dana" panose="00000500000000000000" pitchFamily="2" charset="-78"/>
              </a:rPr>
              <a:t>. پیش پردازش</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۲. کامپایل کردن</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۳. اسمبلر</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۴. لینکر</a:t>
            </a:r>
            <a:br>
              <a:rPr lang="fa-IR" sz="1400" b="0" i="0" u="none" strike="noStrike" dirty="0">
                <a:solidFill>
                  <a:schemeClr val="bg1"/>
                </a:solidFill>
                <a:effectLst/>
                <a:latin typeface="Dana" panose="00000500000000000000" pitchFamily="2" charset="-78"/>
                <a:cs typeface="Dana" panose="00000500000000000000" pitchFamily="2" charset="-78"/>
              </a:rPr>
            </a:b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089001" y="355834"/>
            <a:ext cx="6345232"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مباحث ویژه: کار با  </a:t>
            </a:r>
            <a:r>
              <a:rPr lang="en-US" sz="4000" b="0" i="0" u="none" strike="noStrike" dirty="0">
                <a:solidFill>
                  <a:schemeClr val="bg1"/>
                </a:solidFill>
                <a:effectLst/>
                <a:latin typeface="Lalezar" panose="00000500000000000000" pitchFamily="2" charset="-78"/>
                <a:cs typeface="Lalezar" panose="00000500000000000000" pitchFamily="2" charset="-78"/>
              </a:rPr>
              <a:t>command line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0" name="Title 1">
            <a:extLst>
              <a:ext uri="{FF2B5EF4-FFF2-40B4-BE49-F238E27FC236}">
                <a16:creationId xmlns:a16="http://schemas.microsoft.com/office/drawing/2014/main" id="{D230F522-C134-4969-BCCC-E7373F7CA802}"/>
              </a:ext>
            </a:extLst>
          </p:cNvPr>
          <p:cNvSpPr txBox="1">
            <a:spLocks/>
          </p:cNvSpPr>
          <p:nvPr/>
        </p:nvSpPr>
        <p:spPr>
          <a:xfrm>
            <a:off x="972457" y="4011152"/>
            <a:ext cx="7362729" cy="6579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windows + R</a:t>
            </a:r>
            <a:endParaRPr lang="fa-I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cmd</a:t>
            </a:r>
          </a:p>
        </p:txBody>
      </p:sp>
      <p:sp>
        <p:nvSpPr>
          <p:cNvPr id="11" name="Title 1">
            <a:extLst>
              <a:ext uri="{FF2B5EF4-FFF2-40B4-BE49-F238E27FC236}">
                <a16:creationId xmlns:a16="http://schemas.microsoft.com/office/drawing/2014/main" id="{07A525FC-0BBF-444F-B096-71111A357BCA}"/>
              </a:ext>
            </a:extLst>
          </p:cNvPr>
          <p:cNvSpPr txBox="1">
            <a:spLocks/>
          </p:cNvSpPr>
          <p:nvPr/>
        </p:nvSpPr>
        <p:spPr>
          <a:xfrm>
            <a:off x="698863" y="3331338"/>
            <a:ext cx="7779044" cy="6735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این عملیات‌ها غالبا به صورت یک جا توسط یک برنامه (کامپایلر) صورت می‌گیرند. یکی از کامپایلرهای موجود</a:t>
            </a:r>
            <a:r>
              <a:rPr lang="en-US" sz="1400" dirty="0" err="1">
                <a:solidFill>
                  <a:schemeClr val="accent6"/>
                </a:solidFill>
                <a:latin typeface="Dana" panose="00000500000000000000" pitchFamily="2" charset="-78"/>
                <a:cs typeface="Dana" panose="00000500000000000000" pitchFamily="2" charset="-78"/>
              </a:rPr>
              <a:t>gcc</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می‌باشد که ما از آن استفاده خواهیم کرد. برای شروع با دستور زیر وارد </a:t>
            </a:r>
            <a:r>
              <a:rPr lang="en-US" sz="1400" dirty="0">
                <a:solidFill>
                  <a:schemeClr val="bg1"/>
                </a:solidFill>
                <a:latin typeface="Dana" panose="00000500000000000000" pitchFamily="2" charset="-78"/>
                <a:cs typeface="Dana" panose="00000500000000000000" pitchFamily="2" charset="-78"/>
              </a:rPr>
              <a:t>command prompt</a:t>
            </a:r>
            <a:r>
              <a:rPr lang="fa-IR" sz="1400" dirty="0">
                <a:solidFill>
                  <a:schemeClr val="bg1"/>
                </a:solidFill>
                <a:latin typeface="Dana" panose="00000500000000000000" pitchFamily="2" charset="-78"/>
                <a:cs typeface="Dana" panose="00000500000000000000" pitchFamily="2" charset="-78"/>
              </a:rPr>
              <a:t> شوید:</a:t>
            </a:r>
          </a:p>
        </p:txBody>
      </p:sp>
      <p:grpSp>
        <p:nvGrpSpPr>
          <p:cNvPr id="15" name="Google Shape;6715;p49"/>
          <p:cNvGrpSpPr/>
          <p:nvPr/>
        </p:nvGrpSpPr>
        <p:grpSpPr>
          <a:xfrm>
            <a:off x="7449890" y="429234"/>
            <a:ext cx="542921" cy="561086"/>
            <a:chOff x="-42062025" y="2316000"/>
            <a:chExt cx="319000" cy="317700"/>
          </a:xfrm>
        </p:grpSpPr>
        <p:sp>
          <p:nvSpPr>
            <p:cNvPr id="16" name="Google Shape;6716;p49"/>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17;p49"/>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800;p45"/>
          <p:cNvGrpSpPr/>
          <p:nvPr/>
        </p:nvGrpSpPr>
        <p:grpSpPr>
          <a:xfrm>
            <a:off x="8477907" y="110733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77907" y="3374955"/>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4628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9" y="706798"/>
            <a:ext cx="7806702" cy="1999823"/>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محیط</a:t>
            </a:r>
            <a:r>
              <a:rPr lang="en-US" sz="1600" dirty="0">
                <a:solidFill>
                  <a:schemeClr val="accent6"/>
                </a:solidFill>
                <a:latin typeface="Dana" panose="00000500000000000000" pitchFamily="2" charset="-78"/>
                <a:cs typeface="Dana" panose="00000500000000000000" pitchFamily="2" charset="-78"/>
              </a:rPr>
              <a:t>command prompt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شما می‌توانید تمام آنچه که در محیط گرافیکی انجام می‌دهید را انجام دهید. یکی از ویژگی‌های این محیط قابلیت‌های آن می‌باشد که از محیط گرافیکی بسیار بیشتر است. در ابتدا اندکی با این محیط بیشتر آشنا می‌شویم. به مانند محیط گرافیکی، </a:t>
            </a:r>
            <a:r>
              <a:rPr lang="en-US" sz="1600" dirty="0">
                <a:solidFill>
                  <a:schemeClr val="accent6"/>
                </a:solidFill>
                <a:latin typeface="Dana" panose="00000500000000000000" pitchFamily="2" charset="-78"/>
                <a:cs typeface="Dana" panose="00000500000000000000" pitchFamily="2" charset="-78"/>
              </a:rPr>
              <a:t>command prompt</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هم در یک پوشه از سیستم شما اجرا می‌شود</a:t>
            </a:r>
            <a:r>
              <a:rPr lang="fa-IR" sz="1600" dirty="0" smtClean="0">
                <a:solidFill>
                  <a:schemeClr val="bg1"/>
                </a:solidFill>
                <a:latin typeface="Dana" panose="00000500000000000000" pitchFamily="2" charset="-78"/>
                <a:cs typeface="Dana" panose="00000500000000000000" pitchFamily="2" charset="-78"/>
              </a:rPr>
              <a:t>.</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پوشه‌ای که در آن قرار دارید را می‌توانید در خط فرمان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8" y="3701859"/>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1600" dirty="0" err="1">
                <a:solidFill>
                  <a:schemeClr val="accent1"/>
                </a:solidFill>
                <a:latin typeface="Dana" panose="00000500000000000000" pitchFamily="2" charset="-78"/>
                <a:cs typeface="Dana" panose="00000500000000000000" pitchFamily="2" charset="-78"/>
              </a:rPr>
              <a:t>dir</a:t>
            </a:r>
            <a:endParaRPr lang="pt-BR" sz="1600" dirty="0">
              <a:solidFill>
                <a:schemeClr val="accent1"/>
              </a:solidFill>
              <a:latin typeface="Dana" panose="00000500000000000000" pitchFamily="2" charset="-78"/>
              <a:cs typeface="Dana" panose="00000500000000000000" pitchFamily="2" charset="-78"/>
            </a:endParaRP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525083" y="3063792"/>
            <a:ext cx="7950268" cy="549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محتوای این پوشه را ببینید: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8" y="2706621"/>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C:\Users\parham</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51" y="7067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50" y="252585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50" y="3258980"/>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8534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pic>
        <p:nvPicPr>
          <p:cNvPr id="8" name="Picture 7">
            <a:extLst>
              <a:ext uri="{FF2B5EF4-FFF2-40B4-BE49-F238E27FC236}">
                <a16:creationId xmlns:a16="http://schemas.microsoft.com/office/drawing/2014/main" id="{03F79EC8-960C-4FF4-ABBF-BBC3D371D547}"/>
              </a:ext>
            </a:extLst>
          </p:cNvPr>
          <p:cNvPicPr>
            <a:picLocks noChangeAspect="1"/>
          </p:cNvPicPr>
          <p:nvPr/>
        </p:nvPicPr>
        <p:blipFill rotWithShape="1">
          <a:blip r:embed="rId2"/>
          <a:srcRect l="357" t="443"/>
          <a:stretch/>
        </p:blipFill>
        <p:spPr>
          <a:xfrm>
            <a:off x="1894115" y="566057"/>
            <a:ext cx="5832418" cy="4009260"/>
          </a:xfrm>
          <a:prstGeom prst="rect">
            <a:avLst/>
          </a:prstGeom>
        </p:spPr>
      </p:pic>
    </p:spTree>
    <p:extLst>
      <p:ext uri="{BB962C8B-B14F-4D97-AF65-F5344CB8AC3E}">
        <p14:creationId xmlns:p14="http://schemas.microsoft.com/office/powerpoint/2010/main" val="366219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8" y="1104090"/>
            <a:ext cx="7806702"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پوشه را به یک پوشه دیگر تغییر دهید:</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8" y="2740299"/>
            <a:ext cx="7739492" cy="1121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خط فرمان دستوراتی که فراخوانی می‌شوند در واقع برنامه‌هایی می‌باشند که روی سیستم شما قابل دسترسی می‌باشند. برای هر دستور مسیرهای مشخصی در سیستم شما جستجو می‌شود تا برنامه مورد نظر شما پیدا شود.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35858" y="1720652"/>
            <a:ext cx="7636323" cy="7438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cd Downloads</a:t>
            </a:r>
            <a:endParaRPr lang="fa-IR" sz="1600" dirty="0">
              <a:solidFill>
                <a:schemeClr val="accent1"/>
              </a:solidFill>
              <a:latin typeface="Dana" panose="00000500000000000000" pitchFamily="2" charset="-78"/>
              <a:cs typeface="Dana" panose="00000500000000000000" pitchFamily="2" charset="-78"/>
            </a:endParaRPr>
          </a:p>
          <a:p>
            <a:pPr algn="l"/>
            <a:endParaRPr lang="pt-B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C:\Users\parham\Downloads</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7" name="Google Shape;4800;p45"/>
          <p:cNvGrpSpPr/>
          <p:nvPr/>
        </p:nvGrpSpPr>
        <p:grpSpPr>
          <a:xfrm>
            <a:off x="8475350" y="1283250"/>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75350" y="279273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0440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5042253" y="2108877"/>
            <a:ext cx="3442012"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مسیرها در پنجره روبرو قابل تنظیم می‌باشند:</a:t>
            </a:r>
          </a:p>
        </p:txBody>
      </p:sp>
      <p:pic>
        <p:nvPicPr>
          <p:cNvPr id="6146" name="Picture 2">
            <a:extLst>
              <a:ext uri="{FF2B5EF4-FFF2-40B4-BE49-F238E27FC236}">
                <a16:creationId xmlns:a16="http://schemas.microsoft.com/office/drawing/2014/main" id="{7DF317DD-2082-46F3-AD23-C839F2F93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8" y="584871"/>
            <a:ext cx="4192095" cy="397375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8484265" y="201987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95910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35858" y="1949693"/>
            <a:ext cx="3870046" cy="1244113"/>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صورتی که می‌خواهید بتوانید از</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محیط خط فرمان استفاده کنید، می‌بایست آدرس محل نصب آن را به این متغیر اضافه کنید.</a:t>
            </a:r>
          </a:p>
        </p:txBody>
      </p:sp>
      <p:pic>
        <p:nvPicPr>
          <p:cNvPr id="7170" name="Picture 2">
            <a:extLst>
              <a:ext uri="{FF2B5EF4-FFF2-40B4-BE49-F238E27FC236}">
                <a16:creationId xmlns:a16="http://schemas.microsoft.com/office/drawing/2014/main" id="{E923E339-99FB-466A-842F-49A0D2F3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988" y="1019175"/>
            <a:ext cx="3257550" cy="3105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4605904" y="194252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2477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3606801" y="327928"/>
            <a:ext cx="4844256" cy="367904"/>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یک برنامه ساده را در فایل </a:t>
            </a:r>
            <a:r>
              <a:rPr lang="en-US" sz="1600" dirty="0" err="1">
                <a:solidFill>
                  <a:schemeClr val="bg1"/>
                </a:solidFill>
                <a:latin typeface="Dana" panose="00000500000000000000" pitchFamily="2" charset="-78"/>
                <a:cs typeface="Dana" panose="00000500000000000000" pitchFamily="2" charset="-78"/>
              </a:rPr>
              <a:t>hello.c</a:t>
            </a:r>
            <a:r>
              <a:rPr lang="en-US"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می‌نویسیم</a:t>
            </a:r>
            <a:r>
              <a:rPr lang="fa-IR" sz="1600" dirty="0">
                <a:solidFill>
                  <a:schemeClr val="bg1"/>
                </a:solidFill>
                <a:latin typeface="Dana" panose="00000500000000000000" pitchFamily="2" charset="-78"/>
                <a:cs typeface="Dana" panose="00000500000000000000" pitchFamily="2" charset="-78"/>
              </a:rPr>
              <a:t>:</a:t>
            </a:r>
          </a:p>
        </p:txBody>
      </p:sp>
      <p:sp>
        <p:nvSpPr>
          <p:cNvPr id="7" name="Title 1">
            <a:extLst>
              <a:ext uri="{FF2B5EF4-FFF2-40B4-BE49-F238E27FC236}">
                <a16:creationId xmlns:a16="http://schemas.microsoft.com/office/drawing/2014/main" id="{9D08E0AB-BA5D-4C15-AA53-477F34932094}"/>
              </a:ext>
            </a:extLst>
          </p:cNvPr>
          <p:cNvSpPr txBox="1">
            <a:spLocks/>
          </p:cNvSpPr>
          <p:nvPr/>
        </p:nvSpPr>
        <p:spPr>
          <a:xfrm>
            <a:off x="953691" y="2847470"/>
            <a:ext cx="7497365" cy="14995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حال فرض کنید که </a:t>
            </a:r>
            <a:r>
              <a:rPr lang="fa-IR" sz="1600" dirty="0" err="1">
                <a:solidFill>
                  <a:schemeClr val="bg1"/>
                </a:solidFill>
                <a:latin typeface="Dana" panose="00000500000000000000" pitchFamily="2" charset="-78"/>
                <a:cs typeface="Dana" panose="00000500000000000000" pitchFamily="2" charset="-78"/>
              </a:rPr>
              <a:t>می‌خواهیم</a:t>
            </a:r>
            <a:r>
              <a:rPr lang="fa-IR" sz="1600" dirty="0">
                <a:solidFill>
                  <a:schemeClr val="bg1"/>
                </a:solidFill>
                <a:latin typeface="Dana" panose="00000500000000000000" pitchFamily="2" charset="-78"/>
                <a:cs typeface="Dana" panose="00000500000000000000" pitchFamily="2" charset="-78"/>
              </a:rPr>
              <a:t>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را که در پوشه فعلی قرار دارد </a:t>
            </a:r>
            <a:r>
              <a:rPr lang="fa-IR" sz="1600" dirty="0" err="1">
                <a:solidFill>
                  <a:schemeClr val="bg1"/>
                </a:solidFill>
                <a:latin typeface="Dana" panose="00000500000000000000" pitchFamily="2" charset="-78"/>
                <a:cs typeface="Dana" panose="00000500000000000000" pitchFamily="2" charset="-78"/>
              </a:rPr>
              <a:t>کامپایل</a:t>
            </a:r>
            <a:r>
              <a:rPr lang="fa-IR" sz="1600" dirty="0">
                <a:solidFill>
                  <a:schemeClr val="bg1"/>
                </a:solidFill>
                <a:latin typeface="Dana" panose="00000500000000000000" pitchFamily="2" charset="-78"/>
                <a:cs typeface="Dana" panose="00000500000000000000" pitchFamily="2" charset="-78"/>
              </a:rPr>
              <a:t> کنیم:</a:t>
            </a:r>
          </a:p>
          <a:p>
            <a:pPr algn="just">
              <a:spcBef>
                <a:spcPts val="1200"/>
              </a:spcBef>
              <a:spcAft>
                <a:spcPts val="1200"/>
              </a:spcAft>
            </a:pPr>
            <a:r>
              <a:rPr lang="en-US" sz="1600" dirty="0" err="1">
                <a:solidFill>
                  <a:schemeClr val="accent1"/>
                </a:solidFill>
                <a:latin typeface="Dana" panose="00000500000000000000" pitchFamily="2" charset="-78"/>
                <a:cs typeface="Dana" panose="00000500000000000000" pitchFamily="2" charset="-78"/>
              </a:rPr>
              <a:t>gcc</a:t>
            </a:r>
            <a:r>
              <a:rPr lang="en-US" sz="1600" dirty="0">
                <a:solidFill>
                  <a:schemeClr val="accent1"/>
                </a:solidFill>
                <a:latin typeface="Dana" panose="00000500000000000000" pitchFamily="2" charset="-78"/>
                <a:cs typeface="Dana" panose="00000500000000000000" pitchFamily="2" charset="-78"/>
              </a:rPr>
              <a:t> -o hello.exe </a:t>
            </a:r>
            <a:r>
              <a:rPr lang="en-US" sz="1600" dirty="0" err="1">
                <a:solidFill>
                  <a:schemeClr val="accent1"/>
                </a:solidFill>
                <a:latin typeface="Dana" panose="00000500000000000000" pitchFamily="2" charset="-78"/>
                <a:cs typeface="Dana" panose="00000500000000000000" pitchFamily="2" charset="-78"/>
              </a:rPr>
              <a:t>hello.c</a:t>
            </a:r>
            <a:endParaRPr lang="en-US" sz="1600" dirty="0">
              <a:solidFill>
                <a:schemeClr val="accent1"/>
              </a:solidFill>
              <a:latin typeface="Dana" panose="00000500000000000000" pitchFamily="2" charset="-78"/>
              <a:cs typeface="Dana" panose="00000500000000000000" pitchFamily="2" charset="-78"/>
            </a:endParaRPr>
          </a:p>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در ادامه برنامه را اجرا </a:t>
            </a:r>
            <a:r>
              <a:rPr lang="fa-IR" sz="1600" dirty="0" err="1">
                <a:solidFill>
                  <a:schemeClr val="bg1"/>
                </a:solidFill>
                <a:latin typeface="Dana" panose="00000500000000000000" pitchFamily="2" charset="-78"/>
                <a:cs typeface="Dana" panose="00000500000000000000" pitchFamily="2" charset="-78"/>
              </a:rPr>
              <a:t>می‌کنیم</a:t>
            </a:r>
            <a:r>
              <a:rPr lang="fa-IR" sz="1600" dirty="0">
                <a:solidFill>
                  <a:schemeClr val="bg1"/>
                </a:solidFill>
                <a:latin typeface="Dana" panose="00000500000000000000" pitchFamily="2" charset="-78"/>
                <a:cs typeface="Dana" panose="00000500000000000000" pitchFamily="2" charset="-78"/>
              </a:rPr>
              <a:t>:</a:t>
            </a:r>
          </a:p>
          <a:p>
            <a:pPr algn="just">
              <a:spcBef>
                <a:spcPts val="1200"/>
              </a:spcBef>
              <a:spcAft>
                <a:spcPts val="1200"/>
              </a:spcAft>
            </a:pPr>
            <a:r>
              <a:rPr lang="en-US" sz="1600" dirty="0" smtClean="0">
                <a:solidFill>
                  <a:schemeClr val="accent1"/>
                </a:solidFill>
                <a:latin typeface="Dana" panose="00000500000000000000" pitchFamily="2" charset="-78"/>
                <a:cs typeface="Dana" panose="00000500000000000000" pitchFamily="2" charset="-78"/>
              </a:rPr>
              <a:t>hello.exe</a:t>
            </a:r>
            <a:endParaRPr lang="en-US" sz="1600" dirty="0">
              <a:solidFill>
                <a:schemeClr val="accent1"/>
              </a:solidFill>
              <a:latin typeface="Dana" panose="00000500000000000000" pitchFamily="2" charset="-78"/>
              <a:cs typeface="Dana" panose="00000500000000000000" pitchFamily="2" charset="-78"/>
            </a:endParaRPr>
          </a:p>
        </p:txBody>
      </p:sp>
      <p:sp>
        <p:nvSpPr>
          <p:cNvPr id="2" name="Rectangle 1"/>
          <p:cNvSpPr/>
          <p:nvPr/>
        </p:nvSpPr>
        <p:spPr>
          <a:xfrm>
            <a:off x="953691" y="600701"/>
            <a:ext cx="4572000" cy="1815882"/>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smtClean="0">
                <a:solidFill>
                  <a:srgbClr val="9966B8"/>
                </a:solidFill>
                <a:latin typeface="Consolas" panose="020B0609020204030204" pitchFamily="49" charset="0"/>
              </a:rPr>
              <a:t>    int</a:t>
            </a:r>
            <a:r>
              <a:rPr lang="en-US" dirty="0" smtClean="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smtClean="0">
                <a:solidFill>
                  <a:srgbClr val="BBBBBB"/>
                </a:solidFill>
                <a:latin typeface="Consolas" panose="020B0609020204030204" pitchFamily="49" charset="0"/>
              </a:rPr>
              <a:t>    </a:t>
            </a:r>
            <a:r>
              <a:rPr lang="en-US" i="1" dirty="0" smtClean="0">
                <a:solidFill>
                  <a:srgbClr val="9966B8"/>
                </a:solidFill>
                <a:latin typeface="Consolas" panose="020B0609020204030204" pitchFamily="49" charset="0"/>
              </a:rPr>
              <a:t>int</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n;</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smtClean="0">
                <a:solidFill>
                  <a:srgbClr val="BBBBBB"/>
                </a:solidFill>
                <a:latin typeface="Consolas" panose="020B0609020204030204" pitchFamily="49" charset="0"/>
              </a:rPr>
              <a:t>    </a:t>
            </a:r>
            <a:r>
              <a:rPr lang="en-US" dirty="0" err="1" smtClean="0">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n);</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"Hello World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n);</a:t>
            </a:r>
          </a:p>
          <a:p>
            <a:r>
              <a:rPr lang="en-US" dirty="0" smtClean="0">
                <a:solidFill>
                  <a:srgbClr val="BBBBBB"/>
                </a:solidFill>
                <a:latin typeface="Consolas" panose="020B0609020204030204" pitchFamily="49" charset="0"/>
              </a:rPr>
              <a:t>}</a:t>
            </a:r>
            <a:endParaRPr lang="en-US" dirty="0">
              <a:solidFill>
                <a:srgbClr val="BBBBBB"/>
              </a:solidFill>
              <a:latin typeface="Consolas" panose="020B0609020204030204" pitchFamily="49" charset="0"/>
            </a:endParaRPr>
          </a:p>
        </p:txBody>
      </p:sp>
      <p:grpSp>
        <p:nvGrpSpPr>
          <p:cNvPr id="11" name="Google Shape;8830;p54"/>
          <p:cNvGrpSpPr/>
          <p:nvPr/>
        </p:nvGrpSpPr>
        <p:grpSpPr>
          <a:xfrm>
            <a:off x="8451056" y="392473"/>
            <a:ext cx="318930" cy="303359"/>
            <a:chOff x="-6690625" y="3631325"/>
            <a:chExt cx="307225" cy="292225"/>
          </a:xfrm>
        </p:grpSpPr>
        <p:sp>
          <p:nvSpPr>
            <p:cNvPr id="12"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451056" y="2598093"/>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4800;p45"/>
          <p:cNvGrpSpPr/>
          <p:nvPr/>
        </p:nvGrpSpPr>
        <p:grpSpPr>
          <a:xfrm>
            <a:off x="8451056" y="3698757"/>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0438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946550" y="1664664"/>
            <a:ext cx="3232137" cy="2016933"/>
          </a:xfrm>
        </p:spPr>
        <p:txBody>
          <a:bodyPr anchor="ct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در اکثر مواقع</a:t>
            </a:r>
            <a:r>
              <a:rPr lang="fa-IR" sz="1400" dirty="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 کامپایل </a:t>
            </a:r>
            <a:r>
              <a:rPr lang="fa-IR" sz="1400" dirty="0">
                <a:solidFill>
                  <a:schemeClr val="bg1"/>
                </a:solidFill>
                <a:latin typeface="Dana" panose="00000500000000000000" pitchFamily="2" charset="-78"/>
                <a:cs typeface="Dana" panose="00000500000000000000" pitchFamily="2" charset="-78"/>
              </a:rPr>
              <a:t>و اجرای برنامه با زدن یک دکمه در </a:t>
            </a:r>
            <a:r>
              <a:rPr lang="en-US" sz="1400" dirty="0">
                <a:solidFill>
                  <a:schemeClr val="bg1"/>
                </a:solidFill>
                <a:latin typeface="Dana" panose="00000500000000000000" pitchFamily="2" charset="-78"/>
                <a:cs typeface="Dana" panose="00000500000000000000" pitchFamily="2" charset="-78"/>
              </a:rPr>
              <a:t>IDE</a:t>
            </a:r>
            <a:r>
              <a:rPr lang="fa-IR" sz="1400" dirty="0">
                <a:solidFill>
                  <a:schemeClr val="bg1"/>
                </a:solidFill>
                <a:latin typeface="Dana" panose="00000500000000000000" pitchFamily="2" charset="-78"/>
                <a:cs typeface="Dana" panose="00000500000000000000" pitchFamily="2" charset="-78"/>
              </a:rPr>
              <a:t>ها انجام می‌شود. اما بیاید کمی دقیق‌تر به این پروسه نگاه کنیم. به طور کلی، مراحلی که از زدن کد تا اجرای آن </a:t>
            </a:r>
            <a:r>
              <a:rPr lang="fa-IR" sz="1400" dirty="0" smtClean="0">
                <a:solidFill>
                  <a:schemeClr val="bg1"/>
                </a:solidFill>
                <a:latin typeface="Dana" panose="00000500000000000000" pitchFamily="2" charset="-78"/>
                <a:cs typeface="Dana" panose="00000500000000000000" pitchFamily="2" charset="-78"/>
              </a:rPr>
              <a:t>روی</a:t>
            </a:r>
            <a:r>
              <a:rPr lang="en-US" sz="1400" dirty="0" smtClean="0">
                <a:solidFill>
                  <a:schemeClr val="bg1"/>
                </a:solidFill>
                <a:latin typeface="Dana" panose="00000500000000000000" pitchFamily="2" charset="-78"/>
                <a:cs typeface="Dana" panose="00000500000000000000" pitchFamily="2" charset="-78"/>
              </a:rPr>
              <a:t>CPU </a:t>
            </a:r>
            <a:r>
              <a:rPr lang="fa-IR" sz="1400" dirty="0" smtClean="0">
                <a:solidFill>
                  <a:schemeClr val="bg1"/>
                </a:solidFill>
                <a:latin typeface="Dana" panose="00000500000000000000" pitchFamily="2" charset="-78"/>
                <a:cs typeface="Dana" panose="00000500000000000000" pitchFamily="2" charset="-78"/>
              </a:rPr>
              <a:t> طی </a:t>
            </a:r>
            <a:r>
              <a:rPr lang="fa-IR" sz="1400" dirty="0">
                <a:solidFill>
                  <a:schemeClr val="bg1"/>
                </a:solidFill>
                <a:latin typeface="Dana" panose="00000500000000000000" pitchFamily="2" charset="-78"/>
                <a:cs typeface="Dana" panose="00000500000000000000" pitchFamily="2" charset="-78"/>
              </a:rPr>
              <a:t>می‌شود این‌ها </a:t>
            </a:r>
            <a:r>
              <a:rPr lang="fa-IR" sz="1400" dirty="0" smtClean="0">
                <a:solidFill>
                  <a:schemeClr val="bg1"/>
                </a:solidFill>
                <a:latin typeface="Dana" panose="00000500000000000000" pitchFamily="2" charset="-78"/>
                <a:cs typeface="Dana" panose="00000500000000000000" pitchFamily="2" charset="-78"/>
              </a:rPr>
              <a:t>هستند:</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4144593" y="436600"/>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smtClean="0">
                <a:solidFill>
                  <a:schemeClr val="bg1"/>
                </a:solidFill>
                <a:latin typeface="Lalezar" panose="00000500000000000000" pitchFamily="2" charset="-78"/>
                <a:cs typeface="Lalezar" panose="00000500000000000000" pitchFamily="2" charset="-78"/>
              </a:rPr>
              <a:t>کامپایلر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19</a:t>
            </a:fld>
            <a:endParaRPr lang="en-US" dirty="0"/>
          </a:p>
        </p:txBody>
      </p:sp>
      <p:grpSp>
        <p:nvGrpSpPr>
          <p:cNvPr id="17" name="Google Shape;4800;p45"/>
          <p:cNvGrpSpPr/>
          <p:nvPr/>
        </p:nvGrpSpPr>
        <p:grpSpPr>
          <a:xfrm>
            <a:off x="8225261" y="1880449"/>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6867;p49"/>
          <p:cNvGrpSpPr/>
          <p:nvPr/>
        </p:nvGrpSpPr>
        <p:grpSpPr>
          <a:xfrm>
            <a:off x="7876844" y="586768"/>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flipH="1">
            <a:off x="412190" y="313736"/>
            <a:ext cx="1274207" cy="307777"/>
          </a:xfrm>
          <a:prstGeom prst="rect">
            <a:avLst/>
          </a:prstGeom>
          <a:noFill/>
        </p:spPr>
        <p:txBody>
          <a:bodyPr vert="horz" wrap="square" rtlCol="0">
            <a:spAutoFit/>
          </a:bodyPr>
          <a:lstStyle/>
          <a:p>
            <a:r>
              <a:rPr lang="en-US" dirty="0" smtClean="0">
                <a:solidFill>
                  <a:schemeClr val="bg1"/>
                </a:solidFill>
              </a:rPr>
              <a:t>Source Code</a:t>
            </a:r>
            <a:endParaRPr lang="en-US" dirty="0">
              <a:solidFill>
                <a:schemeClr val="bg1"/>
              </a:solidFill>
            </a:endParaRPr>
          </a:p>
        </p:txBody>
      </p:sp>
      <p:sp>
        <p:nvSpPr>
          <p:cNvPr id="51" name="Rectangle 50"/>
          <p:cNvSpPr/>
          <p:nvPr/>
        </p:nvSpPr>
        <p:spPr>
          <a:xfrm rot="5400000">
            <a:off x="2723400" y="25422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Pre Processor</a:t>
            </a:r>
            <a:endParaRPr lang="en-US" dirty="0"/>
          </a:p>
        </p:txBody>
      </p:sp>
      <p:sp>
        <p:nvSpPr>
          <p:cNvPr id="52" name="Rectangle 51"/>
          <p:cNvSpPr/>
          <p:nvPr/>
        </p:nvSpPr>
        <p:spPr>
          <a:xfrm rot="5400000">
            <a:off x="2723399" y="991906"/>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Compiler</a:t>
            </a:r>
            <a:endParaRPr lang="en-US" dirty="0"/>
          </a:p>
        </p:txBody>
      </p:sp>
      <p:sp>
        <p:nvSpPr>
          <p:cNvPr id="53" name="Rectangle 52"/>
          <p:cNvSpPr/>
          <p:nvPr/>
        </p:nvSpPr>
        <p:spPr>
          <a:xfrm rot="5400000">
            <a:off x="2723398" y="1731019"/>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Assembler</a:t>
            </a:r>
            <a:endParaRPr lang="en-US" dirty="0"/>
          </a:p>
        </p:txBody>
      </p:sp>
      <p:sp>
        <p:nvSpPr>
          <p:cNvPr id="54" name="Rectangle 53"/>
          <p:cNvSpPr/>
          <p:nvPr/>
        </p:nvSpPr>
        <p:spPr>
          <a:xfrm rot="5400000">
            <a:off x="2714848" y="247099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Linker</a:t>
            </a:r>
            <a:endParaRPr lang="en-US" dirty="0"/>
          </a:p>
        </p:txBody>
      </p:sp>
      <p:sp>
        <p:nvSpPr>
          <p:cNvPr id="55" name="Rectangle 54"/>
          <p:cNvSpPr/>
          <p:nvPr/>
        </p:nvSpPr>
        <p:spPr>
          <a:xfrm rot="5400000">
            <a:off x="2714847" y="3210105"/>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Loader</a:t>
            </a:r>
            <a:endParaRPr lang="en-US" dirty="0"/>
          </a:p>
        </p:txBody>
      </p:sp>
      <p:sp>
        <p:nvSpPr>
          <p:cNvPr id="56" name="Rectangle 55"/>
          <p:cNvSpPr/>
          <p:nvPr/>
        </p:nvSpPr>
        <p:spPr>
          <a:xfrm rot="5400000">
            <a:off x="2714846" y="395026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Memory</a:t>
            </a:r>
            <a:endParaRPr lang="en-US" dirty="0"/>
          </a:p>
        </p:txBody>
      </p:sp>
      <p:cxnSp>
        <p:nvCxnSpPr>
          <p:cNvPr id="57" name="Straight Arrow Connector 56"/>
          <p:cNvCxnSpPr>
            <a:stCxn id="51" idx="3"/>
            <a:endCxn id="52" idx="1"/>
          </p:cNvCxnSpPr>
          <p:nvPr/>
        </p:nvCxnSpPr>
        <p:spPr>
          <a:xfrm flipH="1">
            <a:off x="2912738" y="1051801"/>
            <a:ext cx="1" cy="359006"/>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3" idx="1"/>
          </p:cNvCxnSpPr>
          <p:nvPr/>
        </p:nvCxnSpPr>
        <p:spPr>
          <a:xfrm flipH="1">
            <a:off x="2912737" y="1789485"/>
            <a:ext cx="1" cy="360434"/>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3"/>
            <a:endCxn id="54" idx="1"/>
          </p:cNvCxnSpPr>
          <p:nvPr/>
        </p:nvCxnSpPr>
        <p:spPr>
          <a:xfrm flipH="1">
            <a:off x="2904187" y="2528598"/>
            <a:ext cx="8550" cy="36129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3"/>
            <a:endCxn id="55" idx="1"/>
          </p:cNvCxnSpPr>
          <p:nvPr/>
        </p:nvCxnSpPr>
        <p:spPr>
          <a:xfrm flipH="1">
            <a:off x="2904186" y="3268571"/>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2904184" y="4006255"/>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flipH="1">
            <a:off x="1030050" y="1072929"/>
            <a:ext cx="650592" cy="307777"/>
          </a:xfrm>
          <a:prstGeom prst="rect">
            <a:avLst/>
          </a:prstGeom>
          <a:noFill/>
        </p:spPr>
        <p:txBody>
          <a:bodyPr vert="horz" wrap="square" rtlCol="0">
            <a:spAutoFit/>
          </a:bodyPr>
          <a:lstStyle/>
          <a:p>
            <a:r>
              <a:rPr lang="en-US" dirty="0" smtClean="0">
                <a:solidFill>
                  <a:schemeClr val="bg1"/>
                </a:solidFill>
              </a:rPr>
              <a:t>Code</a:t>
            </a:r>
            <a:endParaRPr lang="en-US" dirty="0">
              <a:solidFill>
                <a:schemeClr val="bg1"/>
              </a:solidFill>
            </a:endParaRPr>
          </a:p>
        </p:txBody>
      </p:sp>
      <p:sp>
        <p:nvSpPr>
          <p:cNvPr id="66" name="TextBox 65"/>
          <p:cNvSpPr txBox="1"/>
          <p:nvPr/>
        </p:nvSpPr>
        <p:spPr>
          <a:xfrm flipH="1">
            <a:off x="230399" y="1827690"/>
            <a:ext cx="1455996" cy="307777"/>
          </a:xfrm>
          <a:prstGeom prst="rect">
            <a:avLst/>
          </a:prstGeom>
          <a:noFill/>
        </p:spPr>
        <p:txBody>
          <a:bodyPr vert="horz" wrap="square" rtlCol="0">
            <a:spAutoFit/>
          </a:bodyPr>
          <a:lstStyle/>
          <a:p>
            <a:r>
              <a:rPr lang="en-US" dirty="0" smtClean="0">
                <a:solidFill>
                  <a:schemeClr val="bg1"/>
                </a:solidFill>
              </a:rPr>
              <a:t>Assembly Code</a:t>
            </a:r>
            <a:endParaRPr lang="en-US" dirty="0">
              <a:solidFill>
                <a:schemeClr val="bg1"/>
              </a:solidFill>
            </a:endParaRPr>
          </a:p>
        </p:txBody>
      </p:sp>
      <p:cxnSp>
        <p:nvCxnSpPr>
          <p:cNvPr id="67" name="Curved Connector 66"/>
          <p:cNvCxnSpPr/>
          <p:nvPr/>
        </p:nvCxnSpPr>
        <p:spPr>
          <a:xfrm>
            <a:off x="1635180" y="197652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a:off x="1635180" y="123848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a:off x="1635180" y="490904"/>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flipH="1">
            <a:off x="311701" y="2516891"/>
            <a:ext cx="1374696" cy="307777"/>
          </a:xfrm>
          <a:prstGeom prst="rect">
            <a:avLst/>
          </a:prstGeom>
          <a:noFill/>
        </p:spPr>
        <p:txBody>
          <a:bodyPr vert="horz" wrap="square" rtlCol="0">
            <a:spAutoFit/>
          </a:bodyPr>
          <a:lstStyle/>
          <a:p>
            <a:r>
              <a:rPr lang="en-US" dirty="0" smtClean="0">
                <a:solidFill>
                  <a:schemeClr val="bg1"/>
                </a:solidFill>
              </a:rPr>
              <a:t>Machine Code</a:t>
            </a:r>
            <a:endParaRPr lang="en-US" dirty="0">
              <a:solidFill>
                <a:schemeClr val="bg1"/>
              </a:solidFill>
            </a:endParaRPr>
          </a:p>
        </p:txBody>
      </p:sp>
      <p:cxnSp>
        <p:nvCxnSpPr>
          <p:cNvPr id="81" name="Curved Connector 80"/>
          <p:cNvCxnSpPr/>
          <p:nvPr/>
        </p:nvCxnSpPr>
        <p:spPr>
          <a:xfrm>
            <a:off x="1635180" y="3441642"/>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1635180" y="2694059"/>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flipH="1">
            <a:off x="313011" y="3273862"/>
            <a:ext cx="1374696" cy="307777"/>
          </a:xfrm>
          <a:prstGeom prst="rect">
            <a:avLst/>
          </a:prstGeom>
          <a:noFill/>
        </p:spPr>
        <p:txBody>
          <a:bodyPr vert="horz" wrap="square" rtlCol="0">
            <a:spAutoFit/>
          </a:bodyPr>
          <a:lstStyle/>
          <a:p>
            <a:r>
              <a:rPr lang="en-US" dirty="0" smtClean="0">
                <a:solidFill>
                  <a:schemeClr val="bg1"/>
                </a:solidFill>
              </a:rPr>
              <a:t>Machine Code</a:t>
            </a:r>
            <a:endParaRPr lang="en-US" dirty="0">
              <a:solidFill>
                <a:schemeClr val="bg1"/>
              </a:solidFill>
            </a:endParaRPr>
          </a:p>
        </p:txBody>
      </p:sp>
      <p:cxnSp>
        <p:nvCxnSpPr>
          <p:cNvPr id="92" name="Elbow Connector 91"/>
          <p:cNvCxnSpPr/>
          <p:nvPr/>
        </p:nvCxnSpPr>
        <p:spPr>
          <a:xfrm rot="10800000">
            <a:off x="1865139" y="3079233"/>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a:off x="1839761" y="2331651"/>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a:off x="1839760" y="1598416"/>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a:off x="1839760" y="857765"/>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flipH="1">
            <a:off x="532836" y="681376"/>
            <a:ext cx="1381994" cy="307777"/>
          </a:xfrm>
          <a:prstGeom prst="rect">
            <a:avLst/>
          </a:prstGeom>
          <a:noFill/>
        </p:spPr>
        <p:txBody>
          <a:bodyPr vert="horz" wrap="square" rtlCol="0">
            <a:spAutoFit/>
          </a:bodyPr>
          <a:lstStyle/>
          <a:p>
            <a:r>
              <a:rPr lang="en-US" dirty="0" smtClean="0">
                <a:solidFill>
                  <a:schemeClr val="accent6"/>
                </a:solidFill>
              </a:rPr>
              <a:t>Pre-processed</a:t>
            </a:r>
            <a:endParaRPr lang="en-US" dirty="0">
              <a:solidFill>
                <a:schemeClr val="accent6"/>
              </a:solidFill>
            </a:endParaRPr>
          </a:p>
        </p:txBody>
      </p:sp>
      <p:sp>
        <p:nvSpPr>
          <p:cNvPr id="101" name="TextBox 100"/>
          <p:cNvSpPr txBox="1"/>
          <p:nvPr/>
        </p:nvSpPr>
        <p:spPr>
          <a:xfrm flipH="1">
            <a:off x="1197587" y="1430972"/>
            <a:ext cx="723070" cy="307777"/>
          </a:xfrm>
          <a:prstGeom prst="rect">
            <a:avLst/>
          </a:prstGeom>
          <a:noFill/>
        </p:spPr>
        <p:txBody>
          <a:bodyPr vert="horz" wrap="square" rtlCol="0">
            <a:spAutoFit/>
          </a:bodyPr>
          <a:lstStyle/>
          <a:p>
            <a:r>
              <a:rPr lang="en-US" dirty="0" smtClean="0">
                <a:solidFill>
                  <a:schemeClr val="accent6"/>
                </a:solidFill>
              </a:rPr>
              <a:t>Target</a:t>
            </a:r>
            <a:endParaRPr lang="en-US" dirty="0">
              <a:solidFill>
                <a:schemeClr val="accent6"/>
              </a:solidFill>
            </a:endParaRPr>
          </a:p>
        </p:txBody>
      </p:sp>
      <p:sp>
        <p:nvSpPr>
          <p:cNvPr id="102" name="TextBox 101"/>
          <p:cNvSpPr txBox="1"/>
          <p:nvPr/>
        </p:nvSpPr>
        <p:spPr>
          <a:xfrm flipH="1">
            <a:off x="755999" y="2172290"/>
            <a:ext cx="1158829" cy="307777"/>
          </a:xfrm>
          <a:prstGeom prst="rect">
            <a:avLst/>
          </a:prstGeom>
          <a:noFill/>
        </p:spPr>
        <p:txBody>
          <a:bodyPr vert="horz" wrap="square" rtlCol="0">
            <a:spAutoFit/>
          </a:bodyPr>
          <a:lstStyle/>
          <a:p>
            <a:r>
              <a:rPr lang="en-US" dirty="0" smtClean="0">
                <a:solidFill>
                  <a:schemeClr val="accent6"/>
                </a:solidFill>
              </a:rPr>
              <a:t>Relocatable</a:t>
            </a:r>
            <a:endParaRPr lang="en-US" dirty="0">
              <a:solidFill>
                <a:schemeClr val="accent6"/>
              </a:solidFill>
            </a:endParaRPr>
          </a:p>
        </p:txBody>
      </p:sp>
      <p:sp>
        <p:nvSpPr>
          <p:cNvPr id="103" name="TextBox 102"/>
          <p:cNvSpPr txBox="1"/>
          <p:nvPr/>
        </p:nvSpPr>
        <p:spPr>
          <a:xfrm flipH="1">
            <a:off x="826211" y="2909542"/>
            <a:ext cx="1088617" cy="307777"/>
          </a:xfrm>
          <a:prstGeom prst="rect">
            <a:avLst/>
          </a:prstGeom>
          <a:noFill/>
        </p:spPr>
        <p:txBody>
          <a:bodyPr vert="horz" wrap="square" rtlCol="0">
            <a:spAutoFit/>
          </a:bodyPr>
          <a:lstStyle/>
          <a:p>
            <a:r>
              <a:rPr lang="en-US" dirty="0" smtClean="0">
                <a:solidFill>
                  <a:schemeClr val="accent6"/>
                </a:solidFill>
              </a:rPr>
              <a:t>Executable</a:t>
            </a:r>
            <a:endParaRPr lang="en-US" dirty="0">
              <a:solidFill>
                <a:schemeClr val="accent6"/>
              </a:solidFill>
            </a:endParaRPr>
          </a:p>
        </p:txBody>
      </p:sp>
      <p:cxnSp>
        <p:nvCxnSpPr>
          <p:cNvPr id="105" name="Straight Arrow Connector 104"/>
          <p:cNvCxnSpPr/>
          <p:nvPr/>
        </p:nvCxnSpPr>
        <p:spPr>
          <a:xfrm>
            <a:off x="3520977" y="2889893"/>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flipH="1">
            <a:off x="3877366" y="2752717"/>
            <a:ext cx="943681" cy="600164"/>
          </a:xfrm>
          <a:prstGeom prst="rect">
            <a:avLst/>
          </a:prstGeom>
          <a:noFill/>
        </p:spPr>
        <p:txBody>
          <a:bodyPr vert="horz" wrap="square" rtlCol="0">
            <a:spAutoFit/>
          </a:bodyPr>
          <a:lstStyle/>
          <a:p>
            <a:r>
              <a:rPr lang="en-US" sz="1100" dirty="0" smtClean="0">
                <a:solidFill>
                  <a:schemeClr val="bg1"/>
                </a:solidFill>
              </a:rPr>
              <a:t>Library files/ </a:t>
            </a:r>
          </a:p>
          <a:p>
            <a:r>
              <a:rPr lang="en-US" sz="1100" dirty="0" smtClean="0">
                <a:solidFill>
                  <a:schemeClr val="bg1"/>
                </a:solidFill>
              </a:rPr>
              <a:t>Relocatable</a:t>
            </a:r>
          </a:p>
          <a:p>
            <a:r>
              <a:rPr lang="en-US" sz="1100" dirty="0" smtClean="0">
                <a:solidFill>
                  <a:schemeClr val="bg1"/>
                </a:solidFill>
              </a:rPr>
              <a:t>modules</a:t>
            </a:r>
            <a:endParaRPr lang="en-US" sz="1100" dirty="0">
              <a:solidFill>
                <a:schemeClr val="bg1"/>
              </a:solidFill>
            </a:endParaRPr>
          </a:p>
        </p:txBody>
      </p:sp>
      <p:cxnSp>
        <p:nvCxnSpPr>
          <p:cNvPr id="107" name="Straight Arrow Connector 106"/>
          <p:cNvCxnSpPr/>
          <p:nvPr/>
        </p:nvCxnSpPr>
        <p:spPr>
          <a:xfrm flipH="1">
            <a:off x="3520977" y="3228412"/>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1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400982" y="770400"/>
            <a:ext cx="8335108" cy="35301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آیا شما از انجام دادن یک کار تکراری به تعداد زیااااد لذت می‌برید؟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تعداد زیادی از ما از کارهای تکراری خوشمان نمیاید اما می‌دانیم که این کارهای تکرارشونده در حل مشکلات زیادی به کار میایند و می‌توانیم از آن‌ها استفاده کنیم. برخی از پدیده‌هایی که اطرافمان می‌بینیم، همیشه در حال تکرار شدن هستند. علاوه بر  آن‌ها، تکرارها را در الگوریتم‌های زیادی نیز می‌توانیم ببینیم.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برای به دست آوردن ب.م.م دو عدد یا مرتب کردن تعدادی از اعداد باید کارهای تکرار شونده انجام دهیم که می‌توانیم برای انجامشان از قالب حلقه‌ها استفاده کنیم. حلقه‌ها می‌توانند قالبی برای چند خط کد باشند که قرار هست به تعداد مشخصی، تکرار شوند. در این صورت یک کار را چند بار انجام می‌دهیم اما دستورالعمل مربوط به آن را فقط یک بار می‌نویسیم. به همین دلیل کارگاه این هفته به مبحث مهم حلقه‌ها اختصاص یافته‌است.</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20815244">
            <a:off x="1101920" y="4167134"/>
            <a:ext cx="429415" cy="537920"/>
            <a:chOff x="3650719" y="3330334"/>
            <a:chExt cx="429415" cy="537920"/>
          </a:xfrm>
        </p:grpSpPr>
        <p:sp>
          <p:nvSpPr>
            <p:cNvPr id="6"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3;p20"/>
          <p:cNvSpPr/>
          <p:nvPr/>
        </p:nvSpPr>
        <p:spPr>
          <a:xfrm rot="812842">
            <a:off x="876587" y="265331"/>
            <a:ext cx="841296" cy="824754"/>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p20"/>
          <p:cNvSpPr/>
          <p:nvPr/>
        </p:nvSpPr>
        <p:spPr>
          <a:xfrm>
            <a:off x="1670035" y="324000"/>
            <a:ext cx="727565" cy="718867"/>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p20"/>
          <p:cNvSpPr/>
          <p:nvPr/>
        </p:nvSpPr>
        <p:spPr>
          <a:xfrm>
            <a:off x="5706704" y="4146946"/>
            <a:ext cx="564496" cy="565902"/>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3;p25"/>
          <p:cNvSpPr/>
          <p:nvPr/>
        </p:nvSpPr>
        <p:spPr>
          <a:xfrm rot="7439012">
            <a:off x="5508523" y="4027012"/>
            <a:ext cx="807931" cy="96523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18" name="Group 17"/>
          <p:cNvGrpSpPr/>
          <p:nvPr/>
        </p:nvGrpSpPr>
        <p:grpSpPr>
          <a:xfrm>
            <a:off x="7814822" y="261008"/>
            <a:ext cx="542528" cy="469852"/>
            <a:chOff x="-1249978" y="-58154"/>
            <a:chExt cx="542528" cy="469852"/>
          </a:xfrm>
        </p:grpSpPr>
        <p:sp>
          <p:nvSpPr>
            <p:cNvPr id="16" name="Google Shape;1220;p38"/>
            <p:cNvSpPr/>
            <p:nvPr/>
          </p:nvSpPr>
          <p:spPr>
            <a:xfrm flipH="1">
              <a:off x="-1249978" y="-58154"/>
              <a:ext cx="542528" cy="469852"/>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1;p38"/>
            <p:cNvSpPr/>
            <p:nvPr/>
          </p:nvSpPr>
          <p:spPr>
            <a:xfrm flipH="1">
              <a:off x="-968853" y="27715"/>
              <a:ext cx="105222" cy="246019"/>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roup 18"/>
          <p:cNvGrpSpPr/>
          <p:nvPr/>
        </p:nvGrpSpPr>
        <p:grpSpPr>
          <a:xfrm rot="841845">
            <a:off x="4741031" y="18943"/>
            <a:ext cx="461985" cy="585110"/>
            <a:chOff x="-3656814" y="3396885"/>
            <a:chExt cx="461985" cy="585110"/>
          </a:xfrm>
        </p:grpSpPr>
        <p:sp>
          <p:nvSpPr>
            <p:cNvPr id="20" name="Google Shape;1247;p38"/>
            <p:cNvSpPr/>
            <p:nvPr/>
          </p:nvSpPr>
          <p:spPr>
            <a:xfrm flipH="1">
              <a:off x="-3418438" y="3451748"/>
              <a:ext cx="182512" cy="475412"/>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8;p38"/>
            <p:cNvSpPr/>
            <p:nvPr/>
          </p:nvSpPr>
          <p:spPr>
            <a:xfrm flipH="1">
              <a:off x="-3620647" y="3450077"/>
              <a:ext cx="184164" cy="477082"/>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p38"/>
            <p:cNvSpPr/>
            <p:nvPr/>
          </p:nvSpPr>
          <p:spPr>
            <a:xfrm flipH="1">
              <a:off x="-3523634" y="3546491"/>
              <a:ext cx="190721" cy="121365"/>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0;p38"/>
            <p:cNvSpPr/>
            <p:nvPr/>
          </p:nvSpPr>
          <p:spPr>
            <a:xfrm flipH="1">
              <a:off x="-3563105" y="3709381"/>
              <a:ext cx="269638" cy="217778"/>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1;p38"/>
            <p:cNvSpPr/>
            <p:nvPr/>
          </p:nvSpPr>
          <p:spPr>
            <a:xfrm flipH="1">
              <a:off x="-3428299" y="3709381"/>
              <a:ext cx="26" cy="26"/>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2;p38"/>
            <p:cNvSpPr/>
            <p:nvPr/>
          </p:nvSpPr>
          <p:spPr>
            <a:xfrm flipH="1">
              <a:off x="-3656814" y="3396885"/>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3;p38"/>
            <p:cNvSpPr/>
            <p:nvPr/>
          </p:nvSpPr>
          <p:spPr>
            <a:xfrm flipH="1">
              <a:off x="-3656814" y="3940418"/>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3851;p44"/>
          <p:cNvGrpSpPr/>
          <p:nvPr/>
        </p:nvGrpSpPr>
        <p:grpSpPr>
          <a:xfrm>
            <a:off x="220399" y="4337093"/>
            <a:ext cx="557038" cy="562772"/>
            <a:chOff x="4906800" y="1507500"/>
            <a:chExt cx="70350" cy="71075"/>
          </a:xfrm>
        </p:grpSpPr>
        <p:sp>
          <p:nvSpPr>
            <p:cNvPr id="28" name="Google Shape;3852;p44"/>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3;p44"/>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4;p44"/>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5;p44"/>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56;p44"/>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846;p44"/>
          <p:cNvGrpSpPr/>
          <p:nvPr/>
        </p:nvGrpSpPr>
        <p:grpSpPr>
          <a:xfrm>
            <a:off x="8651397" y="3280724"/>
            <a:ext cx="955522" cy="945382"/>
            <a:chOff x="4721450" y="1509475"/>
            <a:chExt cx="79350" cy="74325"/>
          </a:xfrm>
        </p:grpSpPr>
        <p:sp>
          <p:nvSpPr>
            <p:cNvPr id="34" name="Google Shape;3847;p44"/>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8;p44"/>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9;p44"/>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0;p44"/>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27;p44"/>
          <p:cNvGrpSpPr/>
          <p:nvPr/>
        </p:nvGrpSpPr>
        <p:grpSpPr>
          <a:xfrm>
            <a:off x="2566269" y="3438963"/>
            <a:ext cx="848219" cy="753765"/>
            <a:chOff x="4903200" y="1331525"/>
            <a:chExt cx="73575" cy="67425"/>
          </a:xfrm>
          <a:solidFill>
            <a:schemeClr val="accent6">
              <a:alpha val="24000"/>
            </a:schemeClr>
          </a:solidFill>
        </p:grpSpPr>
        <p:sp>
          <p:nvSpPr>
            <p:cNvPr id="39" name="Google Shape;3828;p44"/>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9;p44"/>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3834;p44"/>
          <p:cNvGrpSpPr/>
          <p:nvPr/>
        </p:nvGrpSpPr>
        <p:grpSpPr>
          <a:xfrm>
            <a:off x="5704458" y="1497985"/>
            <a:ext cx="1237362" cy="1176635"/>
            <a:chOff x="4815575" y="1416800"/>
            <a:chExt cx="73750" cy="71400"/>
          </a:xfrm>
          <a:solidFill>
            <a:schemeClr val="accent6">
              <a:alpha val="29000"/>
            </a:schemeClr>
          </a:solidFill>
        </p:grpSpPr>
        <p:sp>
          <p:nvSpPr>
            <p:cNvPr id="42" name="Google Shape;3835;p44"/>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6;p44"/>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7;p44"/>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طور خلاصه، </a:t>
            </a:r>
            <a:r>
              <a:rPr lang="fa-IR" sz="1600" dirty="0" smtClean="0">
                <a:solidFill>
                  <a:schemeClr val="bg1"/>
                </a:solidFill>
                <a:latin typeface="Dana" panose="00000500000000000000" pitchFamily="2" charset="-78"/>
                <a:cs typeface="Dana" panose="00000500000000000000" pitchFamily="2" charset="-78"/>
              </a:rPr>
              <a:t>وظیفه‌ی</a:t>
            </a:r>
            <a:r>
              <a:rPr lang="en-US" sz="1600" dirty="0" smtClean="0">
                <a:solidFill>
                  <a:schemeClr val="bg1"/>
                </a:solidFill>
                <a:latin typeface="Dana" panose="00000500000000000000" pitchFamily="2" charset="-78"/>
                <a:cs typeface="Dana" panose="00000500000000000000" pitchFamily="2" charset="-78"/>
              </a:rPr>
              <a:t>pre-processor </a:t>
            </a:r>
            <a:r>
              <a:rPr lang="fa-IR" sz="1600" dirty="0" smtClean="0">
                <a:solidFill>
                  <a:schemeClr val="bg1"/>
                </a:solidFill>
                <a:latin typeface="Dana" panose="00000500000000000000" pitchFamily="2" charset="-78"/>
                <a:cs typeface="Dana" panose="00000500000000000000" pitchFamily="2" charset="-78"/>
              </a:rPr>
              <a:t> یا پیش‌پردازنده، انجام دادن </a:t>
            </a:r>
            <a:r>
              <a:rPr lang="fa-IR" sz="1600" dirty="0">
                <a:solidFill>
                  <a:schemeClr val="bg1"/>
                </a:solidFill>
                <a:latin typeface="Dana" panose="00000500000000000000" pitchFamily="2" charset="-78"/>
                <a:cs typeface="Dana" panose="00000500000000000000" pitchFamily="2" charset="-78"/>
              </a:rPr>
              <a:t>مراحل اولیه مثل حذف کامنت‌ها، یکی کردن فایل‌های کد و تبدیل خط‌هایی از کد که با # شروع می‌شود (</a:t>
            </a:r>
            <a:r>
              <a:rPr lang="fa-IR" sz="1600" dirty="0" smtClean="0">
                <a:solidFill>
                  <a:schemeClr val="bg1"/>
                </a:solidFill>
                <a:latin typeface="Dana" panose="00000500000000000000" pitchFamily="2" charset="-78"/>
                <a:cs typeface="Dana" panose="00000500000000000000" pitchFamily="2" charset="-78"/>
              </a:rPr>
              <a:t>ماکروها</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 رهنمودهایی برای مراحل بعد کامپایل </a:t>
            </a:r>
            <a:r>
              <a:rPr lang="fa-IR" sz="1600" dirty="0" smtClean="0">
                <a:solidFill>
                  <a:schemeClr val="bg1"/>
                </a:solidFill>
                <a:latin typeface="Dana" panose="00000500000000000000" pitchFamily="2" charset="-78"/>
                <a:cs typeface="Dana" panose="00000500000000000000" pitchFamily="2" charset="-78"/>
              </a:rPr>
              <a:t>(در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است</a:t>
            </a:r>
            <a:r>
              <a:rPr lang="fa-IR" sz="1600" dirty="0">
                <a:solidFill>
                  <a:schemeClr val="bg1"/>
                </a:solidFill>
                <a:latin typeface="Dana" panose="00000500000000000000" pitchFamily="2" charset="-78"/>
                <a:cs typeface="Dana" panose="00000500000000000000" pitchFamily="2" charset="-78"/>
              </a:rPr>
              <a:t>. مثلا با دیدن خط </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7" y="3484183"/>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-E main.c -o main.i</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7"/>
            <a:ext cx="7739491" cy="12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فایل</a:t>
            </a:r>
            <a:r>
              <a:rPr lang="en-US" sz="1600" dirty="0" err="1" smtClean="0">
                <a:solidFill>
                  <a:schemeClr val="bg1"/>
                </a:solidFill>
                <a:latin typeface="Dana" panose="00000500000000000000" pitchFamily="2" charset="-78"/>
                <a:cs typeface="Dana" panose="00000500000000000000" pitchFamily="2" charset="-78"/>
              </a:rPr>
              <a:t>stdio.h</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در کد </a:t>
            </a:r>
            <a:r>
              <a:rPr lang="fa-IR" sz="1600" dirty="0" smtClean="0">
                <a:solidFill>
                  <a:schemeClr val="bg1"/>
                </a:solidFill>
                <a:latin typeface="Dana" panose="00000500000000000000" pitchFamily="2" charset="-78"/>
                <a:cs typeface="Dana" panose="00000500000000000000" pitchFamily="2" charset="-78"/>
              </a:rPr>
              <a:t>ما</a:t>
            </a:r>
            <a:r>
              <a:rPr lang="en-US" sz="1600" dirty="0" smtClean="0">
                <a:solidFill>
                  <a:schemeClr val="bg1"/>
                </a:solidFill>
                <a:latin typeface="Dana" panose="00000500000000000000" pitchFamily="2" charset="-78"/>
                <a:cs typeface="Dana" panose="00000500000000000000" pitchFamily="2" charset="-78"/>
              </a:rPr>
              <a:t>include </a:t>
            </a:r>
            <a:r>
              <a:rPr lang="fa-IR" sz="1600" dirty="0" smtClean="0">
                <a:solidFill>
                  <a:schemeClr val="bg1"/>
                </a:solidFill>
                <a:latin typeface="Dana" panose="00000500000000000000" pitchFamily="2" charset="-78"/>
                <a:cs typeface="Dana" panose="00000500000000000000" pitchFamily="2" charset="-78"/>
              </a:rPr>
              <a:t> می‌کند </a:t>
            </a:r>
            <a:r>
              <a:rPr lang="fa-IR" sz="1600" dirty="0">
                <a:solidFill>
                  <a:schemeClr val="bg1"/>
                </a:solidFill>
                <a:latin typeface="Dana" panose="00000500000000000000" pitchFamily="2" charset="-78"/>
                <a:cs typeface="Dana" panose="00000500000000000000" pitchFamily="2" charset="-78"/>
              </a:rPr>
              <a:t>و این </a:t>
            </a:r>
            <a:r>
              <a:rPr lang="fa-IR" sz="1600" dirty="0" smtClean="0">
                <a:solidFill>
                  <a:schemeClr val="bg1"/>
                </a:solidFill>
                <a:latin typeface="Dana" panose="00000500000000000000" pitchFamily="2" charset="-78"/>
                <a:cs typeface="Dana" panose="00000500000000000000" pitchFamily="2" charset="-78"/>
              </a:rPr>
              <a:t>هدر</a:t>
            </a:r>
            <a:r>
              <a:rPr lang="fa-IR" sz="1600" baseline="30000" dirty="0" smtClean="0">
                <a:solidFill>
                  <a:schemeClr val="bg1"/>
                </a:solidFill>
                <a:latin typeface="Dana" panose="00000500000000000000" pitchFamily="2" charset="-78"/>
                <a:cs typeface="Dana" panose="00000500000000000000" pitchFamily="2" charset="-78"/>
              </a:rPr>
              <a:t>۲</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مانند یک قسمت عادی در کنار کد ما قرار می‌گیرد تا به همراه هم کامپایل شوند</a:t>
            </a:r>
            <a:r>
              <a:rPr lang="fa-IR" sz="1600" dirty="0" smtClean="0">
                <a:solidFill>
                  <a:schemeClr val="bg1"/>
                </a:solidFill>
                <a:latin typeface="Dana" panose="00000500000000000000" pitchFamily="2" charset="-78"/>
                <a:cs typeface="Dana" panose="00000500000000000000" pitchFamily="2" charset="-78"/>
              </a:rPr>
              <a:t>.</a:t>
            </a:r>
            <a:endParaRPr lang="en-US" sz="1600" dirty="0" smtClean="0">
              <a:solidFill>
                <a:schemeClr val="bg1"/>
              </a:solidFill>
              <a:latin typeface="Dana" panose="00000500000000000000" pitchFamily="2" charset="-78"/>
              <a:cs typeface="Dana" panose="00000500000000000000" pitchFamily="2" charset="-78"/>
            </a:endParaRPr>
          </a:p>
          <a:p>
            <a:pPr rtl="1">
              <a:lnSpc>
                <a:spcPct val="150000"/>
              </a:lnSpc>
            </a:pPr>
            <a:r>
              <a:rPr lang="fa-IR" sz="1600" dirty="0">
                <a:solidFill>
                  <a:schemeClr val="bg1"/>
                </a:solidFill>
                <a:latin typeface="Dana" panose="00000500000000000000" pitchFamily="2" charset="-78"/>
                <a:cs typeface="Dana" panose="00000500000000000000" pitchFamily="2" charset="-78"/>
              </a:rPr>
              <a:t>با اضافه کردن </a:t>
            </a:r>
            <a:r>
              <a:rPr lang="fa-IR" sz="1600" dirty="0" smtClean="0">
                <a:solidFill>
                  <a:schemeClr val="bg1"/>
                </a:solidFill>
                <a:latin typeface="Dana" panose="00000500000000000000" pitchFamily="2" charset="-78"/>
                <a:cs typeface="Dana" panose="00000500000000000000" pitchFamily="2" charset="-78"/>
              </a:rPr>
              <a:t>فلگ</a:t>
            </a:r>
            <a:r>
              <a:rPr lang="fa-IR" sz="1600" baseline="30000" dirty="0" smtClean="0">
                <a:solidFill>
                  <a:schemeClr val="bg1"/>
                </a:solidFill>
                <a:latin typeface="Dana" panose="00000500000000000000" pitchFamily="2" charset="-78"/>
                <a:cs typeface="Dana" panose="00000500000000000000" pitchFamily="2" charset="-78"/>
              </a:rPr>
              <a:t>۳</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accent6"/>
                </a:solidFill>
                <a:latin typeface="Dana" panose="00000500000000000000" pitchFamily="2" charset="-78"/>
                <a:cs typeface="Dana" panose="00000500000000000000" pitchFamily="2" charset="-78"/>
              </a:rPr>
              <a:t>-E</a:t>
            </a:r>
            <a:r>
              <a:rPr lang="fa-IR" sz="1600" dirty="0" smtClean="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هنگام </a:t>
            </a:r>
            <a:r>
              <a:rPr lang="fa-IR" sz="1600" dirty="0">
                <a:solidFill>
                  <a:schemeClr val="bg1"/>
                </a:solidFill>
                <a:latin typeface="Dana" panose="00000500000000000000" pitchFamily="2" charset="-78"/>
                <a:cs typeface="Dana" panose="00000500000000000000" pitchFamily="2" charset="-78"/>
              </a:rPr>
              <a:t>فراخوانی </a:t>
            </a:r>
            <a:r>
              <a:rPr lang="fa-IR" sz="1600" dirty="0" smtClean="0">
                <a:solidFill>
                  <a:schemeClr val="bg1"/>
                </a:solidFill>
                <a:latin typeface="Dana" panose="00000500000000000000" pitchFamily="2" charset="-78"/>
                <a:cs typeface="Dana" panose="00000500000000000000" pitchFamily="2" charset="-78"/>
              </a:rPr>
              <a:t>دستور</a:t>
            </a:r>
            <a:r>
              <a:rPr lang="en-US" sz="1600" dirty="0" err="1" smtClean="0">
                <a:solidFill>
                  <a:schemeClr val="accent6"/>
                </a:solidFill>
                <a:latin typeface="Dana" panose="00000500000000000000" pitchFamily="2" charset="-78"/>
                <a:cs typeface="Dana" panose="00000500000000000000" pitchFamily="2" charset="-78"/>
              </a:rPr>
              <a:t>gcc</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می‌توان </a:t>
            </a:r>
            <a:r>
              <a:rPr lang="fa-IR" sz="1600" dirty="0">
                <a:solidFill>
                  <a:schemeClr val="bg1"/>
                </a:solidFill>
                <a:latin typeface="Dana" panose="00000500000000000000" pitchFamily="2" charset="-78"/>
                <a:cs typeface="Dana" panose="00000500000000000000" pitchFamily="2" charset="-78"/>
              </a:rPr>
              <a:t>این مرحله را به صورت دقیق‌تر دید:</a:t>
            </a:r>
          </a:p>
          <a:p>
            <a:pPr rtl="1">
              <a:lnSpc>
                <a:spcPct val="150000"/>
              </a:lnSpc>
            </a:pPr>
            <a:endParaRPr lang="fa-IR" sz="1600" dirty="0">
              <a:solidFill>
                <a:schemeClr val="bg1"/>
              </a:solidFill>
              <a:latin typeface="Dana" panose="00000500000000000000" pitchFamily="2" charset="-78"/>
              <a:cs typeface="Dana" panose="00000500000000000000" pitchFamily="2" charset="-78"/>
            </a:endParaRP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7" y="1642374"/>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#include </a:t>
            </a:r>
            <a:r>
              <a:rPr lang="fa-IR" sz="1600" dirty="0" smtClean="0">
                <a:solidFill>
                  <a:schemeClr val="accent1"/>
                </a:solidFill>
                <a:latin typeface="Dana" panose="00000500000000000000" pitchFamily="2" charset="-78"/>
                <a:cs typeface="Dana" panose="00000500000000000000" pitchFamily="2" charset="-78"/>
              </a:rPr>
              <a:t>&gt;</a:t>
            </a:r>
            <a:r>
              <a:rPr lang="pt-BR" sz="1600" dirty="0" smtClean="0">
                <a:solidFill>
                  <a:schemeClr val="accent1"/>
                </a:solidFill>
                <a:latin typeface="Dana" panose="00000500000000000000" pitchFamily="2" charset="-78"/>
                <a:cs typeface="Dana" panose="00000500000000000000" pitchFamily="2" charset="-78"/>
              </a:rPr>
              <a:t>stdio.h</a:t>
            </a:r>
            <a:r>
              <a:rPr lang="fa-IR" sz="1600" dirty="0" smtClean="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9" y="221774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294903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lstStyle/>
          <a:p>
            <a:r>
              <a:rPr lang="en-US" dirty="0" smtClean="0"/>
              <a:t>1- Macro             3- Flag</a:t>
            </a:r>
          </a:p>
          <a:p>
            <a:r>
              <a:rPr lang="en-US" dirty="0" smtClean="0"/>
              <a:t>2- Header</a:t>
            </a:r>
            <a:endParaRPr lang="en-US" dirty="0"/>
          </a:p>
        </p:txBody>
      </p:sp>
    </p:spTree>
    <p:extLst>
      <p:ext uri="{BB962C8B-B14F-4D97-AF65-F5344CB8AC3E}">
        <p14:creationId xmlns:p14="http://schemas.microsoft.com/office/powerpoint/2010/main" val="95989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21</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مرحله‌ی </a:t>
            </a:r>
            <a:r>
              <a:rPr lang="fa-IR" sz="1600" dirty="0" smtClean="0">
                <a:solidFill>
                  <a:schemeClr val="bg1"/>
                </a:solidFill>
                <a:latin typeface="Dana" panose="00000500000000000000" pitchFamily="2" charset="-78"/>
                <a:cs typeface="Dana" panose="00000500000000000000" pitchFamily="2" charset="-78"/>
              </a:rPr>
              <a:t>بعد،</a:t>
            </a:r>
            <a:r>
              <a:rPr lang="en-US" sz="1600" dirty="0" smtClean="0">
                <a:solidFill>
                  <a:schemeClr val="bg1"/>
                </a:solidFill>
                <a:latin typeface="Dana" panose="00000500000000000000" pitchFamily="2" charset="-78"/>
                <a:cs typeface="Dana" panose="00000500000000000000" pitchFamily="2" charset="-78"/>
              </a:rPr>
              <a:t>compiler </a:t>
            </a:r>
            <a:r>
              <a:rPr lang="fa-IR" sz="1600" dirty="0" smtClean="0">
                <a:solidFill>
                  <a:schemeClr val="bg1"/>
                </a:solidFill>
                <a:latin typeface="Dana" panose="00000500000000000000" pitchFamily="2" charset="-78"/>
                <a:cs typeface="Dana" panose="00000500000000000000" pitchFamily="2" charset="-78"/>
              </a:rPr>
              <a:t> با </a:t>
            </a:r>
            <a:r>
              <a:rPr lang="fa-IR" sz="1600" dirty="0">
                <a:solidFill>
                  <a:schemeClr val="bg1"/>
                </a:solidFill>
                <a:latin typeface="Dana" panose="00000500000000000000" pitchFamily="2" charset="-78"/>
                <a:cs typeface="Dana" panose="00000500000000000000" pitchFamily="2" charset="-78"/>
              </a:rPr>
              <a:t>دریافت یک فایل واحد از مرحله‌ی </a:t>
            </a:r>
            <a:r>
              <a:rPr lang="fa-IR" sz="1600" dirty="0" smtClean="0">
                <a:solidFill>
                  <a:schemeClr val="bg1"/>
                </a:solidFill>
                <a:latin typeface="Dana" panose="00000500000000000000" pitchFamily="2" charset="-78"/>
                <a:cs typeface="Dana" panose="00000500000000000000" pitchFamily="2" charset="-78"/>
              </a:rPr>
              <a:t>قبل،</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کدی </a:t>
            </a:r>
            <a:r>
              <a:rPr lang="fa-IR" sz="1600" dirty="0">
                <a:solidFill>
                  <a:schemeClr val="bg1"/>
                </a:solidFill>
                <a:latin typeface="Dana" panose="00000500000000000000" pitchFamily="2" charset="-78"/>
                <a:cs typeface="Dana" panose="00000500000000000000" pitchFamily="2" charset="-78"/>
              </a:rPr>
              <a:t>به </a:t>
            </a:r>
            <a:r>
              <a:rPr lang="fa-IR" sz="1600" dirty="0" smtClean="0">
                <a:solidFill>
                  <a:schemeClr val="bg1"/>
                </a:solidFill>
                <a:latin typeface="Dana" panose="00000500000000000000" pitchFamily="2" charset="-78"/>
                <a:cs typeface="Dana" panose="00000500000000000000" pitchFamily="2" charset="-78"/>
              </a:rPr>
              <a:t>زبان</a:t>
            </a:r>
            <a:r>
              <a:rPr lang="en-US" sz="1600" dirty="0" smtClean="0">
                <a:solidFill>
                  <a:schemeClr val="bg1"/>
                </a:solidFill>
                <a:latin typeface="Dana" panose="00000500000000000000" pitchFamily="2" charset="-78"/>
                <a:cs typeface="Dana" panose="00000500000000000000" pitchFamily="2" charset="-78"/>
              </a:rPr>
              <a:t>Assembly </a:t>
            </a:r>
            <a:r>
              <a:rPr lang="fa-IR" sz="1600" dirty="0" smtClean="0">
                <a:solidFill>
                  <a:schemeClr val="bg1"/>
                </a:solidFill>
                <a:latin typeface="Dana" panose="00000500000000000000" pitchFamily="2" charset="-78"/>
                <a:cs typeface="Dana" panose="00000500000000000000" pitchFamily="2" charset="-78"/>
              </a:rPr>
              <a:t> تولید </a:t>
            </a:r>
            <a:r>
              <a:rPr lang="fa-IR" sz="1600" dirty="0">
                <a:solidFill>
                  <a:schemeClr val="bg1"/>
                </a:solidFill>
                <a:latin typeface="Dana" panose="00000500000000000000" pitchFamily="2" charset="-78"/>
                <a:cs typeface="Dana" panose="00000500000000000000" pitchFamily="2" charset="-78"/>
              </a:rPr>
              <a:t>می‌کند </a:t>
            </a:r>
            <a:r>
              <a:rPr lang="fa-IR" sz="1600" dirty="0" smtClean="0">
                <a:solidFill>
                  <a:schemeClr val="bg1"/>
                </a:solidFill>
                <a:latin typeface="Dana" panose="00000500000000000000" pitchFamily="2" charset="-78"/>
                <a:cs typeface="Dana" panose="00000500000000000000" pitchFamily="2" charset="-78"/>
              </a:rPr>
              <a:t>که </a:t>
            </a:r>
            <a:r>
              <a:rPr lang="fa-IR" sz="1600" dirty="0">
                <a:solidFill>
                  <a:schemeClr val="bg1"/>
                </a:solidFill>
                <a:latin typeface="Dana" panose="00000500000000000000" pitchFamily="2" charset="-78"/>
                <a:cs typeface="Dana" panose="00000500000000000000" pitchFamily="2" charset="-78"/>
              </a:rPr>
              <a:t>می‌توانید آن را به صورت دقیق با اضافه‌کردن فلگ </a:t>
            </a:r>
            <a:r>
              <a:rPr lang="en-US" sz="1600" dirty="0" smtClean="0">
                <a:solidFill>
                  <a:schemeClr val="accent6"/>
                </a:solidFill>
                <a:latin typeface="Dana" panose="00000500000000000000" pitchFamily="2" charset="-78"/>
                <a:cs typeface="Dana" panose="00000500000000000000" pitchFamily="2" charset="-78"/>
              </a:rPr>
              <a:t>-S</a:t>
            </a:r>
            <a:r>
              <a:rPr lang="fa-IR" sz="1600" dirty="0" smtClean="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به</a:t>
            </a:r>
            <a:r>
              <a:rPr lang="en-US" sz="1600" dirty="0" err="1" smtClean="0">
                <a:solidFill>
                  <a:schemeClr val="accent6"/>
                </a:solidFill>
                <a:latin typeface="Dana" panose="00000500000000000000" pitchFamily="2" charset="-78"/>
                <a:cs typeface="Dana" panose="00000500000000000000" pitchFamily="2" charset="-78"/>
              </a:rPr>
              <a:t>gcc</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هنگام </a:t>
            </a:r>
            <a:r>
              <a:rPr lang="fa-IR" sz="1600" dirty="0">
                <a:solidFill>
                  <a:schemeClr val="bg1"/>
                </a:solidFill>
                <a:latin typeface="Dana" panose="00000500000000000000" pitchFamily="2" charset="-78"/>
                <a:cs typeface="Dana" panose="00000500000000000000" pitchFamily="2" charset="-78"/>
              </a:rPr>
              <a:t>کامپایل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945994" y="4269601"/>
            <a:ext cx="7444165" cy="5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-c main.c -o main.o</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6"/>
            <a:ext cx="7739491" cy="1606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مرحله‌ی </a:t>
            </a:r>
            <a:r>
              <a:rPr lang="fa-IR" sz="1600" dirty="0" smtClean="0">
                <a:solidFill>
                  <a:schemeClr val="bg1"/>
                </a:solidFill>
                <a:latin typeface="Dana" panose="00000500000000000000" pitchFamily="2" charset="-78"/>
                <a:cs typeface="Dana" panose="00000500000000000000" pitchFamily="2" charset="-78"/>
              </a:rPr>
              <a:t>بعد،</a:t>
            </a:r>
            <a:r>
              <a:rPr lang="en-US" sz="1600" dirty="0" smtClean="0">
                <a:solidFill>
                  <a:schemeClr val="bg1"/>
                </a:solidFill>
                <a:latin typeface="Dana" panose="00000500000000000000" pitchFamily="2" charset="-78"/>
                <a:cs typeface="Dana" panose="00000500000000000000" pitchFamily="2" charset="-78"/>
              </a:rPr>
              <a:t>assembler </a:t>
            </a:r>
            <a:r>
              <a:rPr lang="fa-IR" sz="1600" dirty="0" smtClean="0">
                <a:solidFill>
                  <a:schemeClr val="bg1"/>
                </a:solidFill>
                <a:latin typeface="Dana" panose="00000500000000000000" pitchFamily="2" charset="-78"/>
                <a:cs typeface="Dana" panose="00000500000000000000" pitchFamily="2" charset="-78"/>
              </a:rPr>
              <a:t> کد</a:t>
            </a:r>
            <a:r>
              <a:rPr lang="en-US" sz="1600" dirty="0" smtClean="0">
                <a:solidFill>
                  <a:schemeClr val="bg1"/>
                </a:solidFill>
                <a:latin typeface="Dana" panose="00000500000000000000" pitchFamily="2" charset="-78"/>
                <a:cs typeface="Dana" panose="00000500000000000000" pitchFamily="2" charset="-78"/>
              </a:rPr>
              <a:t>assembly </a:t>
            </a:r>
            <a:r>
              <a:rPr lang="fa-IR" sz="1600" dirty="0" smtClean="0">
                <a:solidFill>
                  <a:schemeClr val="bg1"/>
                </a:solidFill>
                <a:latin typeface="Dana" panose="00000500000000000000" pitchFamily="2" charset="-78"/>
                <a:cs typeface="Dana" panose="00000500000000000000" pitchFamily="2" charset="-78"/>
              </a:rPr>
              <a:t> تولید </a:t>
            </a:r>
            <a:r>
              <a:rPr lang="fa-IR" sz="1600" dirty="0">
                <a:solidFill>
                  <a:schemeClr val="bg1"/>
                </a:solidFill>
                <a:latin typeface="Dana" panose="00000500000000000000" pitchFamily="2" charset="-78"/>
                <a:cs typeface="Dana" panose="00000500000000000000" pitchFamily="2" charset="-78"/>
              </a:rPr>
              <a:t>شده را </a:t>
            </a:r>
            <a:r>
              <a:rPr lang="fa-IR" sz="1600" dirty="0" smtClean="0">
                <a:solidFill>
                  <a:schemeClr val="bg1"/>
                </a:solidFill>
                <a:latin typeface="Dana" panose="00000500000000000000" pitchFamily="2" charset="-78"/>
                <a:cs typeface="Dana" panose="00000500000000000000" pitchFamily="2" charset="-78"/>
              </a:rPr>
              <a:t>به</a:t>
            </a:r>
            <a:r>
              <a:rPr lang="en-US" sz="1600" dirty="0" smtClean="0">
                <a:solidFill>
                  <a:schemeClr val="bg1"/>
                </a:solidFill>
                <a:latin typeface="Dana" panose="00000500000000000000" pitchFamily="2" charset="-78"/>
                <a:cs typeface="Dana" panose="00000500000000000000" pitchFamily="2" charset="-78"/>
              </a:rPr>
              <a:t>machine </a:t>
            </a:r>
            <a:r>
              <a:rPr lang="en-US" sz="1600" dirty="0">
                <a:solidFill>
                  <a:schemeClr val="bg1"/>
                </a:solidFill>
                <a:latin typeface="Dana" panose="00000500000000000000" pitchFamily="2" charset="-78"/>
                <a:cs typeface="Dana" panose="00000500000000000000" pitchFamily="2" charset="-78"/>
              </a:rPr>
              <a:t>code </a:t>
            </a:r>
            <a:r>
              <a:rPr lang="fa-IR" sz="1600" dirty="0" smtClean="0">
                <a:solidFill>
                  <a:schemeClr val="bg1"/>
                </a:solidFill>
                <a:latin typeface="Dana" panose="00000500000000000000" pitchFamily="2" charset="-78"/>
                <a:cs typeface="Dana" panose="00000500000000000000" pitchFamily="2" charset="-78"/>
              </a:rPr>
              <a:t> تبدیل می‌کند.</a:t>
            </a:r>
          </a:p>
          <a:p>
            <a:pPr rtl="1">
              <a:lnSpc>
                <a:spcPct val="150000"/>
              </a:lnSpc>
            </a:pPr>
            <a:r>
              <a:rPr lang="en-US" sz="1600" dirty="0" smtClean="0">
                <a:solidFill>
                  <a:schemeClr val="bg1"/>
                </a:solidFill>
                <a:latin typeface="Dana" panose="00000500000000000000" pitchFamily="2" charset="-78"/>
                <a:cs typeface="Dana" panose="00000500000000000000" pitchFamily="2" charset="-78"/>
              </a:rPr>
              <a:t>Machine code</a:t>
            </a:r>
            <a:r>
              <a:rPr lang="fa-IR" sz="1600" dirty="0" smtClean="0">
                <a:solidFill>
                  <a:schemeClr val="bg1"/>
                </a:solidFill>
                <a:latin typeface="Dana" panose="00000500000000000000" pitchFamily="2" charset="-78"/>
                <a:cs typeface="Dana" panose="00000500000000000000" pitchFamily="2" charset="-78"/>
              </a:rPr>
              <a:t> کدی‌ست </a:t>
            </a:r>
            <a:r>
              <a:rPr lang="fa-IR" sz="1600" dirty="0">
                <a:solidFill>
                  <a:schemeClr val="bg1"/>
                </a:solidFill>
                <a:latin typeface="Dana" panose="00000500000000000000" pitchFamily="2" charset="-78"/>
                <a:cs typeface="Dana" panose="00000500000000000000" pitchFamily="2" charset="-78"/>
              </a:rPr>
              <a:t>که با توجه به معماری پردازنده‌ی کامپیوتر تولید می‌شود و در اکثر اوقات </a:t>
            </a:r>
            <a:r>
              <a:rPr lang="fa-IR" sz="1600" dirty="0" smtClean="0">
                <a:solidFill>
                  <a:schemeClr val="bg1"/>
                </a:solidFill>
                <a:latin typeface="Dana" panose="00000500000000000000" pitchFamily="2" charset="-78"/>
                <a:cs typeface="Dana" panose="00000500000000000000" pitchFamily="2" charset="-78"/>
              </a:rPr>
              <a:t>روی سایر پردازنده‌ها قابل اجرا نمی‌باشد. برای مثال، اکثرا نمی‌توان </a:t>
            </a:r>
            <a:r>
              <a:rPr lang="fa-IR" sz="1600" dirty="0">
                <a:solidFill>
                  <a:schemeClr val="bg1"/>
                </a:solidFill>
                <a:latin typeface="Dana" panose="00000500000000000000" pitchFamily="2" charset="-78"/>
                <a:cs typeface="Dana" panose="00000500000000000000" pitchFamily="2" charset="-78"/>
              </a:rPr>
              <a:t>کدی که توسط کامپیوتری با </a:t>
            </a:r>
            <a:r>
              <a:rPr lang="fa-IR" sz="1600" dirty="0" smtClean="0">
                <a:solidFill>
                  <a:schemeClr val="bg1"/>
                </a:solidFill>
                <a:latin typeface="Dana" panose="00000500000000000000" pitchFamily="2" charset="-78"/>
                <a:cs typeface="Dana" panose="00000500000000000000" pitchFamily="2" charset="-78"/>
              </a:rPr>
              <a:t>پردازنده</a:t>
            </a:r>
            <a:r>
              <a:rPr lang="en-US" sz="1600" dirty="0" smtClean="0">
                <a:solidFill>
                  <a:schemeClr val="bg1"/>
                </a:solidFill>
                <a:latin typeface="Dana" panose="00000500000000000000" pitchFamily="2" charset="-78"/>
                <a:cs typeface="Dana" panose="00000500000000000000" pitchFamily="2" charset="-78"/>
              </a:rPr>
              <a:t>Intel </a:t>
            </a:r>
            <a:r>
              <a:rPr lang="fa-IR" sz="1600" dirty="0" smtClean="0">
                <a:solidFill>
                  <a:schemeClr val="bg1"/>
                </a:solidFill>
                <a:latin typeface="Dana" panose="00000500000000000000" pitchFamily="2" charset="-78"/>
                <a:cs typeface="Dana" panose="00000500000000000000" pitchFamily="2" charset="-78"/>
              </a:rPr>
              <a:t> تولید </a:t>
            </a:r>
            <a:r>
              <a:rPr lang="fa-IR" sz="1600" dirty="0">
                <a:solidFill>
                  <a:schemeClr val="bg1"/>
                </a:solidFill>
                <a:latin typeface="Dana" panose="00000500000000000000" pitchFamily="2" charset="-78"/>
                <a:cs typeface="Dana" panose="00000500000000000000" pitchFamily="2" charset="-78"/>
              </a:rPr>
              <a:t>شده را بر روی کامپیوتری با </a:t>
            </a:r>
            <a:r>
              <a:rPr lang="fa-IR" sz="1600" dirty="0" smtClean="0">
                <a:solidFill>
                  <a:schemeClr val="bg1"/>
                </a:solidFill>
                <a:latin typeface="Dana" panose="00000500000000000000" pitchFamily="2" charset="-78"/>
                <a:cs typeface="Dana" panose="00000500000000000000" pitchFamily="2" charset="-78"/>
              </a:rPr>
              <a:t>پردازنده</a:t>
            </a:r>
            <a:r>
              <a:rPr lang="en-US" sz="1600" dirty="0" smtClean="0">
                <a:solidFill>
                  <a:schemeClr val="bg1"/>
                </a:solidFill>
                <a:latin typeface="Dana" panose="00000500000000000000" pitchFamily="2" charset="-78"/>
                <a:cs typeface="Dana" panose="00000500000000000000" pitchFamily="2" charset="-78"/>
              </a:rPr>
              <a:t>AMD </a:t>
            </a:r>
            <a:r>
              <a:rPr lang="fa-IR" sz="1600" dirty="0" smtClean="0">
                <a:solidFill>
                  <a:schemeClr val="bg1"/>
                </a:solidFill>
                <a:latin typeface="Dana" panose="00000500000000000000" pitchFamily="2" charset="-78"/>
                <a:cs typeface="Dana" panose="00000500000000000000" pitchFamily="2" charset="-78"/>
              </a:rPr>
              <a:t> اجرا </a:t>
            </a:r>
            <a:r>
              <a:rPr lang="fa-IR" sz="1600" dirty="0">
                <a:solidFill>
                  <a:schemeClr val="bg1"/>
                </a:solidFill>
                <a:latin typeface="Dana" panose="00000500000000000000" pitchFamily="2" charset="-78"/>
                <a:cs typeface="Dana" panose="00000500000000000000" pitchFamily="2" charset="-78"/>
              </a:rPr>
              <a:t>کرد. </a:t>
            </a:r>
            <a:endParaRPr lang="fa-IR" sz="1600" dirty="0" smtClean="0">
              <a:solidFill>
                <a:schemeClr val="bg1"/>
              </a:solidFill>
              <a:latin typeface="Dana" panose="00000500000000000000" pitchFamily="2" charset="-78"/>
              <a:cs typeface="Dana" panose="00000500000000000000" pitchFamily="2" charset="-78"/>
            </a:endParaRPr>
          </a:p>
          <a:p>
            <a:pPr rtl="1">
              <a:lnSpc>
                <a:spcPct val="150000"/>
              </a:lnSpc>
            </a:pPr>
            <a:r>
              <a:rPr lang="fa-IR" sz="1600" dirty="0" smtClean="0">
                <a:solidFill>
                  <a:schemeClr val="bg1"/>
                </a:solidFill>
                <a:latin typeface="Dana" panose="00000500000000000000" pitchFamily="2" charset="-78"/>
                <a:cs typeface="Dana" panose="00000500000000000000" pitchFamily="2" charset="-78"/>
              </a:rPr>
              <a:t>این </a:t>
            </a:r>
            <a:r>
              <a:rPr lang="fa-IR" sz="1600" dirty="0">
                <a:solidFill>
                  <a:schemeClr val="bg1"/>
                </a:solidFill>
                <a:latin typeface="Dana" panose="00000500000000000000" pitchFamily="2" charset="-78"/>
                <a:cs typeface="Dana" panose="00000500000000000000" pitchFamily="2" charset="-78"/>
              </a:rPr>
              <a:t>کدها در فایل‌هایی با پسوند </a:t>
            </a:r>
            <a:r>
              <a:rPr lang="en-US" sz="1600" dirty="0" smtClean="0">
                <a:solidFill>
                  <a:schemeClr val="accent6"/>
                </a:solidFill>
                <a:latin typeface="Dana" panose="00000500000000000000" pitchFamily="2" charset="-78"/>
                <a:cs typeface="Dana" panose="00000500000000000000" pitchFamily="2" charset="-78"/>
              </a:rPr>
              <a:t>.o</a:t>
            </a:r>
            <a:r>
              <a:rPr lang="fa-IR" sz="1600" dirty="0" smtClean="0">
                <a:solidFill>
                  <a:schemeClr val="bg1"/>
                </a:solidFill>
                <a:latin typeface="Dana" panose="00000500000000000000" pitchFamily="2" charset="-78"/>
                <a:cs typeface="Dana" panose="00000500000000000000" pitchFamily="2" charset="-78"/>
              </a:rPr>
              <a:t> یا </a:t>
            </a:r>
            <a:r>
              <a:rPr lang="en-US" sz="1600" dirty="0" smtClean="0">
                <a:solidFill>
                  <a:schemeClr val="accent6"/>
                </a:solidFill>
                <a:latin typeface="Dana" panose="00000500000000000000" pitchFamily="2" charset="-78"/>
                <a:cs typeface="Dana" panose="00000500000000000000" pitchFamily="2" charset="-78"/>
              </a:rPr>
              <a:t>.</a:t>
            </a:r>
            <a:r>
              <a:rPr lang="en-US" sz="1600" dirty="0" err="1" smtClean="0">
                <a:solidFill>
                  <a:schemeClr val="accent6"/>
                </a:solidFill>
                <a:latin typeface="Dana" panose="00000500000000000000" pitchFamily="2" charset="-78"/>
                <a:cs typeface="Dana" panose="00000500000000000000" pitchFamily="2" charset="-78"/>
              </a:rPr>
              <a:t>obj</a:t>
            </a:r>
            <a:r>
              <a:rPr lang="fa-IR" sz="1600" dirty="0" smtClean="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به معنای</a:t>
            </a:r>
            <a:r>
              <a:rPr lang="en-US" sz="1600" dirty="0" smtClean="0">
                <a:solidFill>
                  <a:schemeClr val="bg1"/>
                </a:solidFill>
                <a:latin typeface="Dana" panose="00000500000000000000" pitchFamily="2" charset="-78"/>
                <a:cs typeface="Dana" panose="00000500000000000000" pitchFamily="2" charset="-78"/>
              </a:rPr>
              <a:t>object </a:t>
            </a:r>
            <a:r>
              <a:rPr lang="en-US" sz="1600" dirty="0">
                <a:solidFill>
                  <a:schemeClr val="bg1"/>
                </a:solidFill>
                <a:latin typeface="Dana" panose="00000500000000000000" pitchFamily="2" charset="-78"/>
                <a:cs typeface="Dana" panose="00000500000000000000" pitchFamily="2" charset="-78"/>
              </a:rPr>
              <a:t>code </a:t>
            </a:r>
            <a:r>
              <a:rPr lang="fa-IR" sz="1600" dirty="0" smtClean="0">
                <a:solidFill>
                  <a:schemeClr val="bg1"/>
                </a:solidFill>
                <a:latin typeface="Dana" panose="00000500000000000000" pitchFamily="2" charset="-78"/>
                <a:cs typeface="Dana" panose="00000500000000000000" pitchFamily="2" charset="-78"/>
              </a:rPr>
              <a:t> ذخیره </a:t>
            </a:r>
            <a:r>
              <a:rPr lang="fa-IR" sz="1600" dirty="0">
                <a:solidFill>
                  <a:schemeClr val="bg1"/>
                </a:solidFill>
                <a:latin typeface="Dana" panose="00000500000000000000" pitchFamily="2" charset="-78"/>
                <a:cs typeface="Dana" panose="00000500000000000000" pitchFamily="2" charset="-78"/>
              </a:rPr>
              <a:t>می‌شوند و با اضافه کردن فلگ </a:t>
            </a:r>
            <a:r>
              <a:rPr lang="en-US" sz="1600" dirty="0" smtClean="0">
                <a:solidFill>
                  <a:schemeClr val="accent6"/>
                </a:solidFill>
                <a:latin typeface="Dana" panose="00000500000000000000" pitchFamily="2" charset="-78"/>
                <a:cs typeface="Dana" panose="00000500000000000000" pitchFamily="2" charset="-78"/>
              </a:rPr>
              <a:t>-c</a:t>
            </a:r>
            <a:r>
              <a:rPr lang="fa-IR" sz="1600" dirty="0" smtClean="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هنگام </a:t>
            </a:r>
            <a:r>
              <a:rPr lang="fa-IR" sz="1600" dirty="0">
                <a:solidFill>
                  <a:schemeClr val="bg1"/>
                </a:solidFill>
                <a:latin typeface="Dana" panose="00000500000000000000" pitchFamily="2" charset="-78"/>
                <a:cs typeface="Dana" panose="00000500000000000000" pitchFamily="2" charset="-78"/>
              </a:rPr>
              <a:t>فراخوانی دستور </a:t>
            </a:r>
            <a:r>
              <a:rPr lang="en-US" sz="1600" dirty="0" err="1" smtClean="0">
                <a:solidFill>
                  <a:schemeClr val="accent6"/>
                </a:solidFill>
                <a:latin typeface="Dana" panose="00000500000000000000" pitchFamily="2" charset="-78"/>
                <a:cs typeface="Dana" panose="00000500000000000000" pitchFamily="2" charset="-78"/>
              </a:rPr>
              <a:t>gcc</a:t>
            </a:r>
            <a:r>
              <a:rPr lang="fa-IR" sz="1600" dirty="0" smtClean="0">
                <a:solidFill>
                  <a:schemeClr val="bg1"/>
                </a:solidFill>
                <a:latin typeface="Dana" panose="00000500000000000000" pitchFamily="2" charset="-78"/>
                <a:cs typeface="Dana" panose="00000500000000000000" pitchFamily="2" charset="-78"/>
              </a:rPr>
              <a:t> می‌توان </a:t>
            </a:r>
            <a:r>
              <a:rPr lang="fa-IR" sz="1600" dirty="0">
                <a:solidFill>
                  <a:schemeClr val="bg1"/>
                </a:solidFill>
                <a:latin typeface="Dana" panose="00000500000000000000" pitchFamily="2" charset="-78"/>
                <a:cs typeface="Dana" panose="00000500000000000000" pitchFamily="2" charset="-78"/>
              </a:rPr>
              <a:t>این مرحله را به صورت دقیق‌تر دید: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6" y="1497600"/>
            <a:ext cx="7636323" cy="43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-S main.i -o main.s</a:t>
            </a: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198287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3452018"/>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0282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22</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4296308"/>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مرحله‌ی </a:t>
            </a:r>
            <a:r>
              <a:rPr lang="fa-IR" sz="1600" dirty="0" smtClean="0">
                <a:solidFill>
                  <a:schemeClr val="bg1"/>
                </a:solidFill>
                <a:latin typeface="Dana" panose="00000500000000000000" pitchFamily="2" charset="-78"/>
                <a:cs typeface="Dana" panose="00000500000000000000" pitchFamily="2" charset="-78"/>
              </a:rPr>
              <a:t>بعد،</a:t>
            </a:r>
            <a:r>
              <a:rPr lang="en-US" sz="1600" dirty="0" smtClean="0">
                <a:solidFill>
                  <a:schemeClr val="bg1"/>
                </a:solidFill>
                <a:latin typeface="Dana" panose="00000500000000000000" pitchFamily="2" charset="-78"/>
                <a:cs typeface="Dana" panose="00000500000000000000" pitchFamily="2" charset="-78"/>
              </a:rPr>
              <a:t>linker </a:t>
            </a:r>
            <a:r>
              <a:rPr lang="fa-IR" sz="1600" dirty="0" smtClean="0">
                <a:solidFill>
                  <a:schemeClr val="bg1"/>
                </a:solidFill>
                <a:latin typeface="Dana" panose="00000500000000000000" pitchFamily="2" charset="-78"/>
                <a:cs typeface="Dana" panose="00000500000000000000" pitchFamily="2" charset="-78"/>
              </a:rPr>
              <a:t> تمامی</a:t>
            </a:r>
            <a:r>
              <a:rPr lang="en-US" sz="1600" dirty="0" smtClean="0">
                <a:solidFill>
                  <a:schemeClr val="bg1"/>
                </a:solidFill>
                <a:latin typeface="Dana" panose="00000500000000000000" pitchFamily="2" charset="-78"/>
                <a:cs typeface="Dana" panose="00000500000000000000" pitchFamily="2" charset="-78"/>
              </a:rPr>
              <a:t>object </a:t>
            </a:r>
            <a:r>
              <a:rPr lang="en-US" sz="1600" dirty="0">
                <a:solidFill>
                  <a:schemeClr val="bg1"/>
                </a:solidFill>
                <a:latin typeface="Dana" panose="00000500000000000000" pitchFamily="2" charset="-78"/>
                <a:cs typeface="Dana" panose="00000500000000000000" pitchFamily="2" charset="-78"/>
              </a:rPr>
              <a:t>code </a:t>
            </a:r>
            <a:r>
              <a:rPr lang="fa-IR" sz="1600" dirty="0" smtClean="0">
                <a:solidFill>
                  <a:schemeClr val="bg1"/>
                </a:solidFill>
                <a:latin typeface="Dana" panose="00000500000000000000" pitchFamily="2" charset="-78"/>
                <a:cs typeface="Dana" panose="00000500000000000000" pitchFamily="2" charset="-78"/>
              </a:rPr>
              <a:t> های </a:t>
            </a:r>
            <a:r>
              <a:rPr lang="fa-IR" sz="1600" dirty="0">
                <a:solidFill>
                  <a:schemeClr val="bg1"/>
                </a:solidFill>
                <a:latin typeface="Dana" panose="00000500000000000000" pitchFamily="2" charset="-78"/>
                <a:cs typeface="Dana" panose="00000500000000000000" pitchFamily="2" charset="-78"/>
              </a:rPr>
              <a:t>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a:t>
            </a:r>
            <a:r>
              <a:rPr lang="en-US" sz="1600" dirty="0" smtClean="0">
                <a:solidFill>
                  <a:schemeClr val="bg1"/>
                </a:solidFill>
                <a:latin typeface="Dana" panose="00000500000000000000" pitchFamily="2" charset="-78"/>
                <a:cs typeface="Dana" panose="00000500000000000000" pitchFamily="2" charset="-78"/>
              </a:rPr>
              <a:t>printf</a:t>
            </a:r>
            <a:r>
              <a:rPr lang="fa-IR" sz="1600" dirty="0" smtClean="0">
                <a:solidFill>
                  <a:schemeClr val="bg1"/>
                </a:solidFill>
                <a:latin typeface="Dana" panose="00000500000000000000" pitchFamily="2" charset="-78"/>
                <a:cs typeface="Dana" panose="00000500000000000000" pitchFamily="2" charset="-78"/>
              </a:rPr>
              <a:t> معنای </a:t>
            </a:r>
            <a:r>
              <a:rPr lang="fa-IR" sz="1600" dirty="0">
                <a:solidFill>
                  <a:schemeClr val="bg1"/>
                </a:solidFill>
                <a:latin typeface="Dana" panose="00000500000000000000" pitchFamily="2" charset="-78"/>
                <a:cs typeface="Dana" panose="00000500000000000000" pitchFamily="2" charset="-78"/>
              </a:rPr>
              <a:t>خاصی برای برنامه ندارد، اما بعد از وصل شدن فایل‌های سیستم‌عامل به کد ما در این مرحله، دستور </a:t>
            </a:r>
            <a:r>
              <a:rPr lang="en-US" sz="1600" dirty="0" smtClean="0">
                <a:solidFill>
                  <a:schemeClr val="bg1"/>
                </a:solidFill>
                <a:latin typeface="Dana" panose="00000500000000000000" pitchFamily="2" charset="-78"/>
                <a:cs typeface="Dana" panose="00000500000000000000" pitchFamily="2" charset="-78"/>
              </a:rPr>
              <a:t>printf</a:t>
            </a:r>
            <a:r>
              <a:rPr lang="fa-IR" sz="1600" dirty="0" smtClean="0">
                <a:solidFill>
                  <a:schemeClr val="bg1"/>
                </a:solidFill>
                <a:latin typeface="Dana" panose="00000500000000000000" pitchFamily="2" charset="-78"/>
                <a:cs typeface="Dana" panose="00000500000000000000" pitchFamily="2" charset="-78"/>
              </a:rPr>
              <a:t> معنای </a:t>
            </a:r>
            <a:r>
              <a:rPr lang="fa-IR" sz="1600" dirty="0">
                <a:solidFill>
                  <a:schemeClr val="bg1"/>
                </a:solidFill>
                <a:latin typeface="Dana" panose="00000500000000000000" pitchFamily="2" charset="-78"/>
                <a:cs typeface="Dana" panose="00000500000000000000" pitchFamily="2" charset="-78"/>
              </a:rPr>
              <a:t>نوشتن در </a:t>
            </a:r>
            <a:r>
              <a:rPr lang="fa-IR" sz="1600" dirty="0" smtClean="0">
                <a:solidFill>
                  <a:schemeClr val="bg1"/>
                </a:solidFill>
                <a:latin typeface="Dana" panose="00000500000000000000" pitchFamily="2" charset="-78"/>
                <a:cs typeface="Dana" panose="00000500000000000000" pitchFamily="2" charset="-78"/>
              </a:rPr>
              <a:t>خروجی </a:t>
            </a:r>
            <a:r>
              <a:rPr lang="fa-IR" sz="1600" dirty="0">
                <a:solidFill>
                  <a:schemeClr val="bg1"/>
                </a:solidFill>
                <a:latin typeface="Dana" panose="00000500000000000000" pitchFamily="2" charset="-78"/>
                <a:cs typeface="Dana" panose="00000500000000000000" pitchFamily="2" charset="-78"/>
              </a:rPr>
              <a:t>تهیه شده توسط سیستم‌عامل را پیدا می‌کند.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 در </a:t>
            </a:r>
            <a:r>
              <a:rPr lang="fa-IR" sz="1600" dirty="0" smtClean="0">
                <a:solidFill>
                  <a:schemeClr val="bg1"/>
                </a:solidFill>
                <a:latin typeface="Dana" panose="00000500000000000000" pitchFamily="2" charset="-78"/>
                <a:cs typeface="Dana" panose="00000500000000000000" pitchFamily="2" charset="-78"/>
              </a:rPr>
              <a:t>نهایت،</a:t>
            </a:r>
            <a:r>
              <a:rPr lang="en-US" sz="1600" dirty="0" smtClean="0">
                <a:solidFill>
                  <a:schemeClr val="bg1"/>
                </a:solidFill>
                <a:latin typeface="Dana" panose="00000500000000000000" pitchFamily="2" charset="-78"/>
                <a:cs typeface="Dana" panose="00000500000000000000" pitchFamily="2" charset="-78"/>
              </a:rPr>
              <a:t>Loader </a:t>
            </a:r>
            <a:r>
              <a:rPr lang="fa-IR" sz="1600" dirty="0" smtClean="0">
                <a:solidFill>
                  <a:schemeClr val="bg1"/>
                </a:solidFill>
                <a:latin typeface="Dana" panose="00000500000000000000" pitchFamily="2" charset="-78"/>
                <a:cs typeface="Dana" panose="00000500000000000000" pitchFamily="2" charset="-78"/>
              </a:rPr>
              <a:t> که </a:t>
            </a:r>
            <a:r>
              <a:rPr lang="fa-IR" sz="1600" dirty="0">
                <a:solidFill>
                  <a:schemeClr val="bg1"/>
                </a:solidFill>
                <a:latin typeface="Dana" panose="00000500000000000000" pitchFamily="2" charset="-78"/>
                <a:cs typeface="Dana" panose="00000500000000000000" pitchFamily="2" charset="-78"/>
              </a:rPr>
              <a:t>جزوی از سیستم‌عامل است، حجم برنامه‌ی ساخته شده را آنالیز می‌کند، بر روی مموری </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RAM</a:t>
            </a:r>
            <a:r>
              <a:rPr lang="fa-IR" sz="1600" dirty="0" smtClean="0">
                <a:solidFill>
                  <a:schemeClr val="bg1"/>
                </a:solidFill>
                <a:latin typeface="Dana" panose="00000500000000000000" pitchFamily="2" charset="-78"/>
                <a:cs typeface="Dana" panose="00000500000000000000" pitchFamily="2" charset="-78"/>
              </a:rPr>
              <a:t>) کامپیوتر </a:t>
            </a:r>
            <a:r>
              <a:rPr lang="fa-IR" sz="1600" dirty="0">
                <a:solidFill>
                  <a:schemeClr val="bg1"/>
                </a:solidFill>
                <a:latin typeface="Dana" panose="00000500000000000000" pitchFamily="2" charset="-78"/>
                <a:cs typeface="Dana" panose="00000500000000000000" pitchFamily="2" charset="-78"/>
              </a:rPr>
              <a:t>حافظه‌‌ای برای آن تخصیص می‌دهد و آن را در صف اجرا توسط پردازنده قرار می‌دهد.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توضیحات بیش‌تر درباره‌ی کامپایلر و چگونگی ارتباط آن با سیستم‌عامل را در درس‌های «طراحی کامپایلر» و «سیستم‌عامل‌ها» خواهید خواند.</a:t>
            </a:r>
          </a:p>
        </p:txBody>
      </p:sp>
      <p:grpSp>
        <p:nvGrpSpPr>
          <p:cNvPr id="8" name="Google Shape;4800;p45"/>
          <p:cNvGrpSpPr/>
          <p:nvPr/>
        </p:nvGrpSpPr>
        <p:grpSpPr>
          <a:xfrm>
            <a:off x="8475348" y="46289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263138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4134615"/>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2180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41849" y="826432"/>
            <a:ext cx="8053374" cy="3863954"/>
          </a:xfrm>
        </p:spPr>
        <p:txBody>
          <a:bodyPr anchor="ctr"/>
          <a:lstStyle/>
          <a:p>
            <a:pPr rtl="1">
              <a:lnSpc>
                <a:spcPct val="150000"/>
              </a:lnSpc>
            </a:pPr>
            <a:r>
              <a:rPr lang="fa-IR" sz="1500" b="0" i="0" u="none" strike="noStrike" dirty="0" smtClean="0">
                <a:solidFill>
                  <a:schemeClr val="bg1"/>
                </a:solidFill>
                <a:effectLst/>
                <a:latin typeface="Dana" panose="00000500000000000000" pitchFamily="2" charset="-78"/>
                <a:cs typeface="Dana" panose="00000500000000000000" pitchFamily="2" charset="-78"/>
              </a:rPr>
              <a:t>سلام </a:t>
            </a:r>
            <a:r>
              <a:rPr lang="fa-IR" sz="1500" b="0" i="0" u="none" strike="noStrike" dirty="0">
                <a:solidFill>
                  <a:schemeClr val="bg1"/>
                </a:solidFill>
                <a:effectLst/>
                <a:latin typeface="Dana" panose="00000500000000000000" pitchFamily="2" charset="-78"/>
                <a:cs typeface="Dana" panose="00000500000000000000" pitchFamily="2" charset="-78"/>
              </a:rPr>
              <a:t>بچه‌ها امیدواریم حالتون خوب باشه. امروز می‌خوایم یکم راجع به الگویابی صحبت کنیم.</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smtClean="0">
                <a:solidFill>
                  <a:schemeClr val="bg1"/>
                </a:solidFill>
                <a:effectLst/>
                <a:latin typeface="Dana" panose="00000500000000000000" pitchFamily="2" charset="-78"/>
                <a:cs typeface="Dana" panose="00000500000000000000" pitchFamily="2" charset="-78"/>
              </a:rPr>
              <a:t>می‌دونیم </a:t>
            </a:r>
            <a:r>
              <a:rPr lang="fa-IR" sz="1500" b="0" i="0" u="none" strike="noStrike" dirty="0">
                <a:solidFill>
                  <a:schemeClr val="bg1"/>
                </a:solidFill>
                <a:effectLst/>
                <a:latin typeface="Dana" panose="00000500000000000000" pitchFamily="2" charset="-78"/>
                <a:cs typeface="Dana" panose="00000500000000000000" pitchFamily="2" charset="-78"/>
              </a:rPr>
              <a:t>که توی برنامه 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 نویس دید متفاوتی به اطراف و اتفاقات و مسائل داشته باشیم. یکی از این تمرین‌ها پیدا کردن الگوریتم چاپ الگوها و پترن‌های مختلف است.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smtClean="0">
                <a:solidFill>
                  <a:schemeClr val="bg1"/>
                </a:solidFill>
                <a:effectLst/>
                <a:latin typeface="Dana" panose="00000500000000000000" pitchFamily="2" charset="-78"/>
                <a:cs typeface="Dana" panose="00000500000000000000" pitchFamily="2" charset="-78"/>
              </a:rPr>
              <a:t>برای </a:t>
            </a:r>
            <a:r>
              <a:rPr lang="fa-IR" sz="1500" b="0" i="0" u="none" strike="noStrike" dirty="0">
                <a:solidFill>
                  <a:schemeClr val="bg1"/>
                </a:solidFill>
                <a:effectLst/>
                <a:latin typeface="Dana" panose="00000500000000000000" pitchFamily="2" charset="-78"/>
                <a:cs typeface="Dana" panose="00000500000000000000" pitchFamily="2" charset="-78"/>
              </a:rPr>
              <a:t>چاپ هر یک از این پترن‌ها با کد باید اول هر کدوم رو طبق مختصات </a:t>
            </a:r>
            <a:r>
              <a:rPr lang="en-US" sz="1500" dirty="0">
                <a:solidFill>
                  <a:schemeClr val="bg1"/>
                </a:solidFill>
                <a:latin typeface="Dana" panose="00000500000000000000" pitchFamily="2" charset="-78"/>
                <a:cs typeface="Dana" panose="00000500000000000000" pitchFamily="2" charset="-78"/>
              </a:rPr>
              <a:t>2</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R</a:t>
            </a:r>
            <a:r>
              <a:rPr lang="fa-IR" sz="1500" b="0" i="0" u="none" strike="noStrike" dirty="0">
                <a:solidFill>
                  <a:schemeClr val="bg1"/>
                </a:solidFill>
                <a:effectLst/>
                <a:latin typeface="Dana" panose="00000500000000000000" pitchFamily="2" charset="-78"/>
                <a:cs typeface="Dana" panose="00000500000000000000" pitchFamily="2" charset="-78"/>
              </a:rPr>
              <a:t>بررسی کنیم و الگوی تکرار شونده‌ی اجزای اون الگو رو بدست آوریم</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(این اجزا می‌تونن فاصله، ستاره، اعداد و یا هر کاراکتر تشکیل دهنده‌ی الگو باشن) بعد با کمک حلقه‌ها این الگوی تکرار شونده رو پیاده سازی کنیم.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9" name="Google Shape;4771;p45"/>
          <p:cNvGrpSpPr/>
          <p:nvPr/>
        </p:nvGrpSpPr>
        <p:grpSpPr>
          <a:xfrm>
            <a:off x="8561703" y="1419239"/>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559769" y="982353"/>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58490" y="345696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و اما سوال </a:t>
            </a:r>
            <a:r>
              <a:rPr lang="fa-IR" sz="4000" b="0" i="0" u="none" strike="noStrike" dirty="0">
                <a:solidFill>
                  <a:schemeClr val="bg1"/>
                </a:solidFill>
                <a:effectLst/>
                <a:latin typeface="Lalezar" panose="00000500000000000000" pitchFamily="2" charset="-78"/>
                <a:cs typeface="Lalezar" panose="00000500000000000000" pitchFamily="2" charset="-78"/>
              </a:rPr>
              <a:t>آخر: الگویابی</a:t>
            </a:r>
          </a:p>
        </p:txBody>
      </p:sp>
      <p:grpSp>
        <p:nvGrpSpPr>
          <p:cNvPr id="30" name="Google Shape;7046;p50"/>
          <p:cNvGrpSpPr/>
          <p:nvPr/>
        </p:nvGrpSpPr>
        <p:grpSpPr>
          <a:xfrm>
            <a:off x="6797810" y="417653"/>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274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24</a:t>
            </a:fld>
            <a:endParaRPr lang="en-US" dirty="0"/>
          </a:p>
        </p:txBody>
      </p:sp>
      <p:sp>
        <p:nvSpPr>
          <p:cNvPr id="6" name="Title 1">
            <a:extLst>
              <a:ext uri="{FF2B5EF4-FFF2-40B4-BE49-F238E27FC236}">
                <a16:creationId xmlns:a16="http://schemas.microsoft.com/office/drawing/2014/main" id="{56AD257E-1385-4BF8-9A89-D6FD9813BB57}"/>
              </a:ext>
            </a:extLst>
          </p:cNvPr>
          <p:cNvSpPr txBox="1">
            <a:spLocks/>
          </p:cNvSpPr>
          <p:nvPr/>
        </p:nvSpPr>
        <p:spPr>
          <a:xfrm>
            <a:off x="5909361" y="361716"/>
            <a:ext cx="2561947" cy="545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شکل‌های </a:t>
            </a:r>
            <a:r>
              <a:rPr lang="fa-IR" sz="1600" dirty="0">
                <a:solidFill>
                  <a:schemeClr val="bg1"/>
                </a:solidFill>
                <a:latin typeface="Dana" panose="00000500000000000000" pitchFamily="2" charset="-78"/>
                <a:cs typeface="Dana" panose="00000500000000000000" pitchFamily="2" charset="-78"/>
              </a:rPr>
              <a:t>روبرو رو ببینین </a:t>
            </a:r>
          </a:p>
        </p:txBody>
      </p:sp>
      <p:grpSp>
        <p:nvGrpSpPr>
          <p:cNvPr id="2" name="Group 1">
            <a:extLst>
              <a:ext uri="{FF2B5EF4-FFF2-40B4-BE49-F238E27FC236}">
                <a16:creationId xmlns:a16="http://schemas.microsoft.com/office/drawing/2014/main" id="{CF681E69-E080-4286-B0C3-6CB81ACA4255}"/>
              </a:ext>
            </a:extLst>
          </p:cNvPr>
          <p:cNvGrpSpPr/>
          <p:nvPr/>
        </p:nvGrpSpPr>
        <p:grpSpPr>
          <a:xfrm>
            <a:off x="480144" y="361716"/>
            <a:ext cx="2194282" cy="1420698"/>
            <a:chOff x="735858" y="194910"/>
            <a:chExt cx="2905966" cy="1748190"/>
          </a:xfrm>
        </p:grpSpPr>
        <p:sp>
          <p:nvSpPr>
            <p:cNvPr id="14" name="Title 1">
              <a:extLst>
                <a:ext uri="{FF2B5EF4-FFF2-40B4-BE49-F238E27FC236}">
                  <a16:creationId xmlns:a16="http://schemas.microsoft.com/office/drawing/2014/main" id="{6E281D88-52AB-4F94-98EC-2A0B97A3F12A}"/>
                </a:ext>
              </a:extLst>
            </p:cNvPr>
            <p:cNvSpPr txBox="1">
              <a:spLocks/>
            </p:cNvSpPr>
            <p:nvPr/>
          </p:nvSpPr>
          <p:spPr>
            <a:xfrm>
              <a:off x="735858" y="397378"/>
              <a:ext cx="1447801" cy="15457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400" dirty="0">
                  <a:solidFill>
                    <a:schemeClr val="bg1"/>
                  </a:solidFill>
                  <a:latin typeface="Dana" panose="020B0604020202020204" charset="-78"/>
                  <a:cs typeface="Dana" panose="020B0604020202020204" charset="-78"/>
                </a:rPr>
                <a:t>A</a:t>
              </a:r>
            </a:p>
            <a:p>
              <a:pPr algn="l">
                <a:lnSpc>
                  <a:spcPct val="150000"/>
                </a:lnSpc>
              </a:pPr>
              <a:r>
                <a:rPr lang="en-US" sz="1400" dirty="0">
                  <a:solidFill>
                    <a:schemeClr val="bg1"/>
                  </a:solidFill>
                  <a:latin typeface="Dana" panose="020B0604020202020204" charset="-78"/>
                  <a:cs typeface="Dana" panose="020B0604020202020204" charset="-78"/>
                </a:rPr>
                <a:t>B </a:t>
              </a:r>
              <a:r>
                <a:rPr lang="en-US" sz="1400" dirty="0" err="1">
                  <a:solidFill>
                    <a:schemeClr val="bg1"/>
                  </a:solidFill>
                  <a:latin typeface="Dana" panose="020B0604020202020204" charset="-78"/>
                  <a:cs typeface="Dana" panose="020B0604020202020204" charset="-78"/>
                </a:rPr>
                <a:t>B</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C </a:t>
              </a:r>
              <a:r>
                <a:rPr lang="en-US" sz="1400" dirty="0" err="1">
                  <a:solidFill>
                    <a:schemeClr val="bg1"/>
                  </a:solidFill>
                  <a:latin typeface="Dana" panose="020B0604020202020204" charset="-78"/>
                  <a:cs typeface="Dana" panose="020B0604020202020204" charset="-78"/>
                </a:rPr>
                <a:t>C</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C</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D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E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endParaRPr lang="en-US" sz="1400" dirty="0">
                <a:solidFill>
                  <a:schemeClr val="bg1"/>
                </a:solidFill>
                <a:latin typeface="Dana" panose="020B0604020202020204" charset="-78"/>
                <a:cs typeface="Dana" panose="020B0604020202020204" charset="-78"/>
              </a:endParaRPr>
            </a:p>
          </p:txBody>
        </p:sp>
        <p:sp>
          <p:nvSpPr>
            <p:cNvPr id="15" name="Title 1">
              <a:extLst>
                <a:ext uri="{FF2B5EF4-FFF2-40B4-BE49-F238E27FC236}">
                  <a16:creationId xmlns:a16="http://schemas.microsoft.com/office/drawing/2014/main" id="{82D596BE-B1E5-446A-B566-66043325E481}"/>
                </a:ext>
              </a:extLst>
            </p:cNvPr>
            <p:cNvSpPr txBox="1">
              <a:spLocks/>
            </p:cNvSpPr>
            <p:nvPr/>
          </p:nvSpPr>
          <p:spPr>
            <a:xfrm>
              <a:off x="2194023" y="194910"/>
              <a:ext cx="1447801"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۲:</a:t>
              </a:r>
            </a:p>
          </p:txBody>
        </p:sp>
      </p:grpSp>
      <p:grpSp>
        <p:nvGrpSpPr>
          <p:cNvPr id="4" name="Group 3">
            <a:extLst>
              <a:ext uri="{FF2B5EF4-FFF2-40B4-BE49-F238E27FC236}">
                <a16:creationId xmlns:a16="http://schemas.microsoft.com/office/drawing/2014/main" id="{D01D65D8-B52D-4660-BF87-2F8EA53C5DF9}"/>
              </a:ext>
            </a:extLst>
          </p:cNvPr>
          <p:cNvGrpSpPr/>
          <p:nvPr/>
        </p:nvGrpSpPr>
        <p:grpSpPr>
          <a:xfrm>
            <a:off x="3485089" y="354832"/>
            <a:ext cx="2091701" cy="1414628"/>
            <a:chOff x="3900853" y="202380"/>
            <a:chExt cx="2770113" cy="1740720"/>
          </a:xfrm>
        </p:grpSpPr>
        <p:sp>
          <p:nvSpPr>
            <p:cNvPr id="16" name="Title 1">
              <a:extLst>
                <a:ext uri="{FF2B5EF4-FFF2-40B4-BE49-F238E27FC236}">
                  <a16:creationId xmlns:a16="http://schemas.microsoft.com/office/drawing/2014/main" id="{556E518D-6811-4BF5-98A2-973587D76E1F}"/>
                </a:ext>
              </a:extLst>
            </p:cNvPr>
            <p:cNvSpPr txBox="1">
              <a:spLocks/>
            </p:cNvSpPr>
            <p:nvPr/>
          </p:nvSpPr>
          <p:spPr>
            <a:xfrm>
              <a:off x="3900853" y="442948"/>
              <a:ext cx="1413890" cy="1500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fa-IR" sz="1400" dirty="0">
                  <a:solidFill>
                    <a:schemeClr val="bg1"/>
                  </a:solidFill>
                  <a:latin typeface="Dana" panose="00000500000000000000" pitchFamily="2" charset="-78"/>
                  <a:cs typeface="Dana" panose="00000500000000000000" pitchFamily="2" charset="-78"/>
                </a:rPr>
                <a:t>*</a:t>
              </a:r>
            </a:p>
            <a:p>
              <a:pPr algn="l">
                <a:lnSpc>
                  <a:spcPct val="150000"/>
                </a:lnSpc>
              </a:pPr>
              <a:r>
                <a:rPr lang="fa-IR" sz="1400" dirty="0">
                  <a:solidFill>
                    <a:schemeClr val="bg1"/>
                  </a:solidFill>
                  <a:latin typeface="Dana" panose="00000500000000000000" pitchFamily="2" charset="-78"/>
                  <a:cs typeface="Dana" panose="00000500000000000000" pitchFamily="2" charset="-78"/>
                </a:rPr>
                <a:t>* *</a:t>
              </a:r>
            </a:p>
            <a:p>
              <a:pPr algn="l">
                <a:lnSpc>
                  <a:spcPct val="150000"/>
                </a:lnSpc>
              </a:pPr>
              <a:r>
                <a:rPr lang="fa-IR" sz="1400" dirty="0">
                  <a:solidFill>
                    <a:schemeClr val="bg1"/>
                  </a:solidFill>
                  <a:latin typeface="Dana" panose="00000500000000000000" pitchFamily="2" charset="-78"/>
                  <a:cs typeface="Dana" panose="00000500000000000000" pitchFamily="2" charset="-78"/>
                </a:rPr>
                <a:t>*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 *</a:t>
              </a:r>
            </a:p>
          </p:txBody>
        </p:sp>
        <p:sp>
          <p:nvSpPr>
            <p:cNvPr id="17" name="Title 1">
              <a:extLst>
                <a:ext uri="{FF2B5EF4-FFF2-40B4-BE49-F238E27FC236}">
                  <a16:creationId xmlns:a16="http://schemas.microsoft.com/office/drawing/2014/main" id="{F28DC2CF-A367-448A-AAE6-33825D1097C2}"/>
                </a:ext>
              </a:extLst>
            </p:cNvPr>
            <p:cNvSpPr txBox="1">
              <a:spLocks/>
            </p:cNvSpPr>
            <p:nvPr/>
          </p:nvSpPr>
          <p:spPr>
            <a:xfrm>
              <a:off x="5178574" y="202380"/>
              <a:ext cx="1492392"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۱:</a:t>
              </a:r>
            </a:p>
          </p:txBody>
        </p:sp>
      </p:grpSp>
      <p:sp>
        <p:nvSpPr>
          <p:cNvPr id="18" name="Title 1">
            <a:extLst>
              <a:ext uri="{FF2B5EF4-FFF2-40B4-BE49-F238E27FC236}">
                <a16:creationId xmlns:a16="http://schemas.microsoft.com/office/drawing/2014/main" id="{2458812A-A141-4832-A859-96636061D2DF}"/>
              </a:ext>
            </a:extLst>
          </p:cNvPr>
          <p:cNvSpPr txBox="1">
            <a:spLocks/>
          </p:cNvSpPr>
          <p:nvPr/>
        </p:nvSpPr>
        <p:spPr>
          <a:xfrm>
            <a:off x="4356770" y="1853209"/>
            <a:ext cx="4144924" cy="545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پیاده </a:t>
            </a:r>
            <a:r>
              <a:rPr lang="fa-IR" sz="1600" dirty="0">
                <a:solidFill>
                  <a:schemeClr val="bg1"/>
                </a:solidFill>
                <a:latin typeface="Dana" panose="00000500000000000000" pitchFamily="2" charset="-78"/>
                <a:cs typeface="Dana" panose="00000500000000000000" pitchFamily="2" charset="-78"/>
              </a:rPr>
              <a:t>سازی الگوی شماره ۱ به شکل روبرو هست:</a:t>
            </a:r>
          </a:p>
        </p:txBody>
      </p:sp>
      <p:grpSp>
        <p:nvGrpSpPr>
          <p:cNvPr id="12" name="Google Shape;4779;p45"/>
          <p:cNvGrpSpPr/>
          <p:nvPr/>
        </p:nvGrpSpPr>
        <p:grpSpPr>
          <a:xfrm>
            <a:off x="8501693" y="2001008"/>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1;p45"/>
          <p:cNvGrpSpPr/>
          <p:nvPr/>
        </p:nvGrpSpPr>
        <p:grpSpPr>
          <a:xfrm>
            <a:off x="8476644" y="44433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95829" y="2055772"/>
            <a:ext cx="4572000" cy="2893100"/>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p>
          <a:p>
            <a:r>
              <a:rPr lang="en-US" i="1" dirty="0" smtClean="0">
                <a:solidFill>
                  <a:srgbClr val="9966B8"/>
                </a:solidFill>
                <a:latin typeface="Consolas" panose="020B0609020204030204" pitchFamily="49" charset="0"/>
              </a:rPr>
              <a:t>    int</a:t>
            </a:r>
            <a:r>
              <a:rPr lang="en-US" dirty="0" smtClean="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rows;</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"Enter the number of rows:"</a:t>
            </a:r>
            <a:r>
              <a:rPr lang="en-US" dirty="0">
                <a:solidFill>
                  <a:srgbClr val="BBBBBB"/>
                </a:solidFill>
                <a:latin typeface="Consolas" panose="020B0609020204030204" pitchFamily="49" charset="0"/>
              </a:rPr>
              <a:t>);</a:t>
            </a:r>
          </a:p>
          <a:p>
            <a:r>
              <a:rPr lang="en-US" dirty="0" smtClean="0">
                <a:solidFill>
                  <a:srgbClr val="9966B8"/>
                </a:solidFill>
                <a:latin typeface="Consolas" panose="020B0609020204030204" pitchFamily="49" charset="0"/>
              </a:rPr>
              <a:t>    </a:t>
            </a:r>
            <a:r>
              <a:rPr lang="en-US" dirty="0" err="1" smtClean="0">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rows);</a:t>
            </a:r>
          </a:p>
          <a:p>
            <a:r>
              <a:rPr lang="en-US" dirty="0" smtClean="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smtClean="0">
                <a:solidFill>
                  <a:srgbClr val="BBBBBB"/>
                </a:solidFill>
                <a:latin typeface="Consolas" panose="020B0609020204030204" pitchFamily="49" charset="0"/>
              </a:rPr>
              <a:t>(</a:t>
            </a:r>
            <a:r>
              <a:rPr lang="en-US" dirty="0" err="1" smtClean="0">
                <a:solidFill>
                  <a:srgbClr val="BBBBBB"/>
                </a:solidFill>
                <a:latin typeface="Consolas" panose="020B0609020204030204" pitchFamily="49" charset="0"/>
              </a:rPr>
              <a:t>i</a:t>
            </a:r>
            <a:r>
              <a:rPr lang="en-US" dirty="0" smtClean="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rows; </a:t>
            </a:r>
            <a:r>
              <a:rPr lang="en-US" dirty="0">
                <a:solidFill>
                  <a:srgbClr val="0070C0"/>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smtClean="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smtClean="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        }</a:t>
            </a:r>
            <a:endParaRPr lang="en-US" dirty="0">
              <a:solidFill>
                <a:srgbClr val="BBBBBB"/>
              </a:solidFill>
              <a:latin typeface="Consolas" panose="020B0609020204030204" pitchFamily="49" charset="0"/>
            </a:endParaRP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    }</a:t>
            </a:r>
            <a:endParaRPr lang="en-US" dirty="0">
              <a:solidFill>
                <a:srgbClr val="BBBBBB"/>
              </a:solidFill>
              <a:latin typeface="Consolas" panose="020B0609020204030204" pitchFamily="49" charset="0"/>
            </a:endParaRPr>
          </a:p>
          <a:p>
            <a:r>
              <a:rPr lang="en-US" dirty="0" smtClean="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smtClean="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a:t>
            </a:r>
            <a:endParaRPr lang="en-US"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73693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25</a:t>
            </a:fld>
            <a:endParaRPr lang="en-US" dirty="0"/>
          </a:p>
        </p:txBody>
      </p:sp>
      <p:sp>
        <p:nvSpPr>
          <p:cNvPr id="8" name="Google Shape;662;p32">
            <a:extLst>
              <a:ext uri="{FF2B5EF4-FFF2-40B4-BE49-F238E27FC236}">
                <a16:creationId xmlns:a16="http://schemas.microsoft.com/office/drawing/2014/main" id="{109272EF-152C-409B-A369-EF9CA18C69C5}"/>
              </a:ext>
            </a:extLst>
          </p:cNvPr>
          <p:cNvSpPr txBox="1">
            <a:spLocks/>
          </p:cNvSpPr>
          <p:nvPr/>
        </p:nvSpPr>
        <p:spPr>
          <a:xfrm>
            <a:off x="3100113" y="554912"/>
            <a:ext cx="5262015" cy="448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حالا بعد گرم کردن ذهن‌ها، الگوی زیر رو شما پیاده سازی کنین :)</a:t>
            </a:r>
          </a:p>
        </p:txBody>
      </p:sp>
      <p:grpSp>
        <p:nvGrpSpPr>
          <p:cNvPr id="6" name="Google Shape;4771;p45"/>
          <p:cNvGrpSpPr/>
          <p:nvPr/>
        </p:nvGrpSpPr>
        <p:grpSpPr>
          <a:xfrm>
            <a:off x="8425844" y="580271"/>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 name="Rectangle 14"/>
          <p:cNvSpPr/>
          <p:nvPr/>
        </p:nvSpPr>
        <p:spPr>
          <a:xfrm>
            <a:off x="3453146" y="1483861"/>
            <a:ext cx="1619597" cy="1938992"/>
          </a:xfrm>
          <a:prstGeom prst="rect">
            <a:avLst/>
          </a:prstGeom>
        </p:spPr>
        <p:txBody>
          <a:bodyPr wrap="square">
            <a:spAutoFit/>
          </a:bodyPr>
          <a:lstStyle/>
          <a:p>
            <a:r>
              <a:rPr lang="en-US" sz="2400" dirty="0" smtClean="0">
                <a:solidFill>
                  <a:srgbClr val="BBBBBB"/>
                </a:solidFill>
                <a:latin typeface="Dana" panose="020B0604020202020204" charset="-78"/>
                <a:cs typeface="Dana" panose="020B0604020202020204" charset="-78"/>
              </a:rPr>
              <a:t>1              1</a:t>
            </a:r>
          </a:p>
          <a:p>
            <a:r>
              <a:rPr lang="en-US" sz="2400" dirty="0" smtClean="0">
                <a:solidFill>
                  <a:srgbClr val="BBBBBB"/>
                </a:solidFill>
                <a:latin typeface="Dana" panose="020B0604020202020204" charset="-78"/>
                <a:cs typeface="Dana" panose="020B0604020202020204" charset="-78"/>
              </a:rPr>
              <a:t>12          21</a:t>
            </a:r>
          </a:p>
          <a:p>
            <a:r>
              <a:rPr lang="en-US" sz="2400" dirty="0" smtClean="0">
                <a:solidFill>
                  <a:srgbClr val="BBBBBB"/>
                </a:solidFill>
                <a:latin typeface="Dana" panose="020B0604020202020204" charset="-78"/>
                <a:cs typeface="Dana" panose="020B0604020202020204" charset="-78"/>
              </a:rPr>
              <a:t>123      321</a:t>
            </a:r>
          </a:p>
          <a:p>
            <a:r>
              <a:rPr lang="en-US" sz="2400" dirty="0" smtClean="0">
                <a:solidFill>
                  <a:srgbClr val="BBBBBB"/>
                </a:solidFill>
                <a:latin typeface="Dana" panose="020B0604020202020204" charset="-78"/>
                <a:cs typeface="Dana" panose="020B0604020202020204" charset="-78"/>
              </a:rPr>
              <a:t>1234  4321</a:t>
            </a:r>
          </a:p>
          <a:p>
            <a:r>
              <a:rPr lang="en-US" sz="2400" dirty="0" smtClean="0">
                <a:solidFill>
                  <a:srgbClr val="BBBBBB"/>
                </a:solidFill>
                <a:latin typeface="Dana" panose="020B0604020202020204" charset="-78"/>
                <a:cs typeface="Dana" panose="020B0604020202020204" charset="-78"/>
              </a:rPr>
              <a:t>123454321</a:t>
            </a:r>
            <a:endParaRPr lang="en-US" sz="2400" dirty="0">
              <a:solidFill>
                <a:srgbClr val="BBBBBB"/>
              </a:solidFill>
              <a:latin typeface="Dana" panose="020B0604020202020204" charset="-78"/>
              <a:cs typeface="Dana" panose="020B0604020202020204" charset="-78"/>
            </a:endParaRPr>
          </a:p>
        </p:txBody>
      </p:sp>
      <p:sp>
        <p:nvSpPr>
          <p:cNvPr id="16" name="Title 1">
            <a:extLst>
              <a:ext uri="{FF2B5EF4-FFF2-40B4-BE49-F238E27FC236}">
                <a16:creationId xmlns:a16="http://schemas.microsoft.com/office/drawing/2014/main" id="{2458812A-A141-4832-A859-96636061D2DF}"/>
              </a:ext>
            </a:extLst>
          </p:cNvPr>
          <p:cNvSpPr txBox="1">
            <a:spLocks/>
          </p:cNvSpPr>
          <p:nvPr/>
        </p:nvSpPr>
        <p:spPr>
          <a:xfrm>
            <a:off x="735858" y="3422853"/>
            <a:ext cx="7633032" cy="9876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بعد از پیاده‌سازی شکل بالا، اگر دوست داشتید خود را بیش‌تر به چالش بکشید، می‌توانید شکل بعدی که به مثلث سرپینسکی معروف است را الگویابی کنید.</a:t>
            </a:r>
            <a:endParaRPr lang="fa-IR" sz="1600" dirty="0">
              <a:solidFill>
                <a:schemeClr val="bg1"/>
              </a:solidFill>
              <a:latin typeface="Dana" panose="00000500000000000000" pitchFamily="2" charset="-78"/>
              <a:cs typeface="Dana" panose="00000500000000000000" pitchFamily="2" charset="-78"/>
            </a:endParaRPr>
          </a:p>
        </p:txBody>
      </p:sp>
      <p:grpSp>
        <p:nvGrpSpPr>
          <p:cNvPr id="17" name="Google Shape;4779;p45"/>
          <p:cNvGrpSpPr/>
          <p:nvPr/>
        </p:nvGrpSpPr>
        <p:grpSpPr>
          <a:xfrm>
            <a:off x="8368889" y="3570652"/>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133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1560510" y="298288"/>
            <a:ext cx="542303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امتیازی: مثلث سرپینسکی</a:t>
            </a:r>
          </a:p>
        </p:txBody>
      </p:sp>
      <p:grpSp>
        <p:nvGrpSpPr>
          <p:cNvPr id="4" name="Google Shape;7046;p50"/>
          <p:cNvGrpSpPr/>
          <p:nvPr/>
        </p:nvGrpSpPr>
        <p:grpSpPr>
          <a:xfrm>
            <a:off x="6725119" y="33797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26</a:t>
            </a:fld>
            <a:endParaRPr lang="en-US" dirty="0"/>
          </a:p>
        </p:txBody>
      </p:sp>
      <p:pic>
        <p:nvPicPr>
          <p:cNvPr id="9218" name="Picture 2">
            <a:extLst>
              <a:ext uri="{FF2B5EF4-FFF2-40B4-BE49-F238E27FC236}">
                <a16:creationId xmlns:a16="http://schemas.microsoft.com/office/drawing/2014/main" id="{76108CDA-E4AB-4C81-8A07-50EA5E760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15" y="2503802"/>
            <a:ext cx="6096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CAFDB31-C537-44AA-AD76-C4DA7882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428" y="2289490"/>
            <a:ext cx="10096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5A5EE3-F1DB-4F5E-9B71-E7DFA743F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699" y="1837053"/>
            <a:ext cx="1905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8356800-1EB2-4BAB-91D3-1B0C0B410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111" y="1103323"/>
            <a:ext cx="3212942" cy="35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18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224077" y="1738851"/>
            <a:ext cx="6695846" cy="2323714"/>
            <a:chOff x="1254634" y="1725071"/>
            <a:chExt cx="6695846" cy="2323714"/>
          </a:xfrm>
        </p:grpSpPr>
        <p:sp>
          <p:nvSpPr>
            <p:cNvPr id="7" name="Google Shape;1001;p35"/>
            <p:cNvSpPr/>
            <p:nvPr/>
          </p:nvSpPr>
          <p:spPr>
            <a:xfrm>
              <a:off x="3224520"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80925" y="256840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75929" y="220804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3540879" y="23335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548867" y="220804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97458" y="261277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553863" y="256840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5614648" y="231586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60981"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314879" y="259776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756430" y="36329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مباحث ویژه</a:t>
              </a:r>
            </a:p>
            <a:p>
              <a:pPr algn="ctr" rtl="1"/>
              <a:r>
                <a:rPr lang="fa-IR" sz="1100" dirty="0">
                  <a:solidFill>
                    <a:schemeClr val="bg1"/>
                  </a:solidFill>
                  <a:latin typeface="Dana" panose="00000500000000000000" pitchFamily="2" charset="-78"/>
                  <a:cs typeface="Dana" panose="00000500000000000000" pitchFamily="2" charset="-78"/>
                </a:rPr>
                <a:t> کار با  </a:t>
              </a:r>
              <a:r>
                <a:rPr lang="en-US" sz="1100" dirty="0">
                  <a:solidFill>
                    <a:schemeClr val="bg1"/>
                  </a:solidFill>
                  <a:latin typeface="Dana" panose="00000500000000000000" pitchFamily="2" charset="-78"/>
                  <a:cs typeface="Dana" panose="00000500000000000000" pitchFamily="2" charset="-78"/>
                </a:rPr>
                <a:t>command line</a:t>
              </a:r>
            </a:p>
          </p:txBody>
        </p:sp>
        <p:sp>
          <p:nvSpPr>
            <p:cNvPr id="43" name="Google Shape;1037;p35"/>
            <p:cNvSpPr txBox="1">
              <a:spLocks/>
            </p:cNvSpPr>
            <p:nvPr/>
          </p:nvSpPr>
          <p:spPr>
            <a:xfrm>
              <a:off x="5144729" y="174418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شعبده بازی</a:t>
              </a:r>
            </a:p>
          </p:txBody>
        </p:sp>
        <p:sp>
          <p:nvSpPr>
            <p:cNvPr id="44" name="Google Shape;1038;p35"/>
            <p:cNvSpPr txBox="1">
              <a:spLocks/>
            </p:cNvSpPr>
            <p:nvPr/>
          </p:nvSpPr>
          <p:spPr>
            <a:xfrm>
              <a:off x="6030266" y="363293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اعداد خوش‌شانس</a:t>
              </a:r>
            </a:p>
          </p:txBody>
        </p:sp>
        <p:sp>
          <p:nvSpPr>
            <p:cNvPr id="49" name="Google Shape;1043;p35"/>
            <p:cNvSpPr txBox="1">
              <a:spLocks/>
            </p:cNvSpPr>
            <p:nvPr/>
          </p:nvSpPr>
          <p:spPr>
            <a:xfrm>
              <a:off x="7352584" y="2758374"/>
              <a:ext cx="597896" cy="313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100" dirty="0">
                  <a:solidFill>
                    <a:schemeClr val="bg1"/>
                  </a:solidFill>
                  <a:latin typeface="Dana" panose="00000500000000000000" pitchFamily="2" charset="-78"/>
                  <a:cs typeface="Dana" panose="00000500000000000000" pitchFamily="2" charset="-78"/>
                </a:rPr>
                <a:t>حلقه‌ها</a:t>
              </a:r>
              <a:endParaRPr lang="en-US" sz="1100" dirty="0"/>
            </a:p>
          </p:txBody>
        </p:sp>
        <p:sp>
          <p:nvSpPr>
            <p:cNvPr id="64" name="TextBox 63"/>
            <p:cNvSpPr txBox="1"/>
            <p:nvPr/>
          </p:nvSpPr>
          <p:spPr>
            <a:xfrm>
              <a:off x="6481161" y="274804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64985" y="2751768"/>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66" name="TextBox 65"/>
            <p:cNvSpPr txBox="1"/>
            <p:nvPr/>
          </p:nvSpPr>
          <p:spPr>
            <a:xfrm>
              <a:off x="4365632" y="2748417"/>
              <a:ext cx="412293" cy="338554"/>
            </a:xfrm>
            <a:prstGeom prst="rect">
              <a:avLst/>
            </a:prstGeom>
            <a:noFill/>
          </p:spPr>
          <p:txBody>
            <a:bodyPr wrap="none" rtlCol="0" anchor="ctr">
              <a:spAutoFit/>
            </a:bodyPr>
            <a:lstStyle/>
            <a:p>
              <a:pPr algn="ctr"/>
              <a:r>
                <a:rPr lang="en-US" sz="1600" b="1" dirty="0" smtClean="0">
                  <a:solidFill>
                    <a:schemeClr val="bg1"/>
                  </a:solidFill>
                </a:rPr>
                <a:t>12</a:t>
              </a:r>
              <a:endParaRPr lang="en-US" sz="1600" b="1" dirty="0">
                <a:solidFill>
                  <a:schemeClr val="bg1"/>
                </a:solidFill>
              </a:endParaRPr>
            </a:p>
          </p:txBody>
        </p:sp>
        <p:sp>
          <p:nvSpPr>
            <p:cNvPr id="67" name="Google Shape;1036;p35"/>
            <p:cNvSpPr txBox="1">
              <a:spLocks/>
            </p:cNvSpPr>
            <p:nvPr/>
          </p:nvSpPr>
          <p:spPr>
            <a:xfrm>
              <a:off x="1891343" y="3632937"/>
              <a:ext cx="1230673"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الگویابی</a:t>
              </a:r>
            </a:p>
          </p:txBody>
        </p:sp>
        <p:sp>
          <p:nvSpPr>
            <p:cNvPr id="68" name="TextBox 67"/>
            <p:cNvSpPr txBox="1"/>
            <p:nvPr/>
          </p:nvSpPr>
          <p:spPr>
            <a:xfrm>
              <a:off x="3335038" y="2739684"/>
              <a:ext cx="412293" cy="338554"/>
            </a:xfrm>
            <a:prstGeom prst="rect">
              <a:avLst/>
            </a:prstGeom>
            <a:noFill/>
          </p:spPr>
          <p:txBody>
            <a:bodyPr wrap="square" rtlCol="0" anchor="ctr">
              <a:spAutoFit/>
            </a:bodyPr>
            <a:lstStyle/>
            <a:p>
              <a:pPr algn="ctr"/>
              <a:r>
                <a:rPr lang="en-US" sz="1600" b="1" dirty="0" smtClean="0">
                  <a:solidFill>
                    <a:schemeClr val="bg1"/>
                  </a:solidFill>
                </a:rPr>
                <a:t>19</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901722" y="2887509"/>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919184" y="2517364"/>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949244" y="2875596"/>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853644" y="2528398"/>
              <a:ext cx="1118428" cy="440038"/>
            </a:xfrm>
            <a:prstGeom prst="rect">
              <a:avLst/>
            </a:prstGeom>
          </p:spPr>
        </p:pic>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54634" y="275728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91" name="Google Shape;1002;p35"/>
            <p:cNvSpPr/>
            <p:nvPr/>
          </p:nvSpPr>
          <p:spPr>
            <a:xfrm flipV="1">
              <a:off x="4512465"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4507469"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4572419"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13;p35"/>
            <p:cNvSpPr/>
            <p:nvPr/>
          </p:nvSpPr>
          <p:spPr>
            <a:xfrm flipV="1">
              <a:off x="6580407" y="350306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6585403" y="322236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6646188" y="318989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5" name="Google Shape;1021;p35"/>
            <p:cNvSpPr/>
            <p:nvPr/>
          </p:nvSpPr>
          <p:spPr>
            <a:xfrm>
              <a:off x="2195883"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6" name="Google Shape;1025;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7" name="Google Shape;1026;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36;p35"/>
            <p:cNvSpPr txBox="1">
              <a:spLocks/>
            </p:cNvSpPr>
            <p:nvPr/>
          </p:nvSpPr>
          <p:spPr>
            <a:xfrm>
              <a:off x="2701617" y="172507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 زیر </a:t>
              </a:r>
              <a:r>
                <a:rPr lang="fa-IR" sz="1100" dirty="0" smtClean="0">
                  <a:solidFill>
                    <a:schemeClr val="bg1"/>
                  </a:solidFill>
                  <a:latin typeface="Dana" panose="00000500000000000000" pitchFamily="2" charset="-78"/>
                  <a:cs typeface="Dana" panose="00000500000000000000" pitchFamily="2" charset="-78"/>
                </a:rPr>
                <a:t>ذره‌بین</a:t>
              </a:r>
              <a:endParaRPr lang="en-US" sz="1100" dirty="0" smtClean="0">
                <a:solidFill>
                  <a:schemeClr val="bg1"/>
                </a:solidFill>
                <a:latin typeface="Dana" panose="00000500000000000000" pitchFamily="2" charset="-78"/>
                <a:cs typeface="Dana" panose="00000500000000000000" pitchFamily="2" charset="-78"/>
              </a:endParaRPr>
            </a:p>
            <a:p>
              <a:pPr algn="ctr" rtl="1"/>
              <a:r>
                <a:rPr lang="fa-IR" sz="1100" dirty="0" smtClean="0">
                  <a:solidFill>
                    <a:schemeClr val="bg1"/>
                  </a:solidFill>
                  <a:latin typeface="Dana" panose="00000500000000000000" pitchFamily="2" charset="-78"/>
                  <a:cs typeface="Dana" panose="00000500000000000000" pitchFamily="2" charset="-78"/>
                </a:rPr>
                <a:t>کامپایلر</a:t>
              </a:r>
              <a:endParaRPr lang="fa-IR" sz="1100" dirty="0">
                <a:solidFill>
                  <a:schemeClr val="bg1"/>
                </a:solidFill>
                <a:latin typeface="Dana" panose="00000500000000000000" pitchFamily="2" charset="-78"/>
                <a:cs typeface="Dana" panose="00000500000000000000" pitchFamily="2" charset="-78"/>
              </a:endParaRPr>
            </a:p>
          </p:txBody>
        </p:sp>
        <p:sp>
          <p:nvSpPr>
            <p:cNvPr id="59" name="TextBox 58"/>
            <p:cNvSpPr txBox="1"/>
            <p:nvPr/>
          </p:nvSpPr>
          <p:spPr>
            <a:xfrm>
              <a:off x="2300534" y="2748417"/>
              <a:ext cx="412293" cy="338554"/>
            </a:xfrm>
            <a:prstGeom prst="rect">
              <a:avLst/>
            </a:prstGeom>
            <a:noFill/>
          </p:spPr>
          <p:txBody>
            <a:bodyPr wrap="none" rtlCol="0" anchor="ctr">
              <a:spAutoFit/>
            </a:bodyPr>
            <a:lstStyle/>
            <a:p>
              <a:pPr algn="ctr"/>
              <a:r>
                <a:rPr lang="en-US" sz="1600" b="1" dirty="0" smtClean="0">
                  <a:solidFill>
                    <a:schemeClr val="bg1"/>
                  </a:solidFill>
                </a:rPr>
                <a:t>23</a:t>
              </a:r>
              <a:endParaRPr lang="en-US" sz="1600" b="1" dirty="0">
                <a:solidFill>
                  <a:schemeClr val="bg1"/>
                </a:solidFill>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836624" y="2887509"/>
              <a:ext cx="1094656" cy="430684"/>
            </a:xfrm>
            <a:prstGeom prst="rect">
              <a:avLst/>
            </a:prstGeom>
          </p:spPr>
        </p:pic>
        <p:sp>
          <p:nvSpPr>
            <p:cNvPr id="61" name="Google Shape;1002;p35"/>
            <p:cNvSpPr/>
            <p:nvPr/>
          </p:nvSpPr>
          <p:spPr>
            <a:xfrm flipV="1">
              <a:off x="2447367"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3;p35"/>
            <p:cNvSpPr/>
            <p:nvPr/>
          </p:nvSpPr>
          <p:spPr>
            <a:xfrm flipV="1">
              <a:off x="2442371"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9" name="Google Shape;1005;p35"/>
            <p:cNvSpPr/>
            <p:nvPr/>
          </p:nvSpPr>
          <p:spPr>
            <a:xfrm flipH="1" flipV="1">
              <a:off x="2507321"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246159"/>
            <a:ext cx="7739128" cy="1535881"/>
          </a:xfrm>
        </p:spPr>
        <p:txBody>
          <a:bodyPr anchor="ctr"/>
          <a:lstStyle/>
          <a:p>
            <a:pPr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بیاید اول یک مثال حل شده را با هم ببینیم...</a:t>
            </a:r>
            <a:r>
              <a:rPr lang="en-US" sz="1600" b="0" i="0" u="none" strike="noStrike" dirty="0" smtClean="0">
                <a:solidFill>
                  <a:schemeClr val="bg1"/>
                </a:solidFill>
                <a:effectLst/>
                <a:latin typeface="Dana" panose="00000500000000000000" pitchFamily="2" charset="-78"/>
                <a:cs typeface="Dana" panose="00000500000000000000" pitchFamily="2" charset="-78"/>
              </a:rPr>
              <a:t/>
            </a:r>
            <a:br>
              <a:rPr lang="en-US" sz="1600" b="0" i="0" u="none" strike="noStrike" dirty="0" smtClean="0">
                <a:solidFill>
                  <a:schemeClr val="bg1"/>
                </a:solidFill>
                <a:effectLst/>
                <a:latin typeface="Dana" panose="00000500000000000000" pitchFamily="2" charset="-78"/>
                <a:cs typeface="Dana" panose="00000500000000000000" pitchFamily="2" charset="-78"/>
              </a:rPr>
            </a:br>
            <a:r>
              <a:rPr lang="fa-IR" sz="1600" b="0" i="0" u="none" strike="noStrike" dirty="0" smtClean="0">
                <a:solidFill>
                  <a:schemeClr val="bg1"/>
                </a:solidFill>
                <a:effectLst/>
                <a:latin typeface="Dana" panose="00000500000000000000" pitchFamily="2" charset="-78"/>
                <a:cs typeface="Dana" panose="00000500000000000000" pitchFamily="2" charset="-78"/>
              </a:rPr>
              <a:t>اگر </a:t>
            </a:r>
            <a:r>
              <a:rPr lang="fa-IR" sz="1600" b="0" i="0" u="none" strike="noStrike" dirty="0">
                <a:solidFill>
                  <a:schemeClr val="bg1"/>
                </a:solidFill>
                <a:effectLst/>
                <a:latin typeface="Dana" panose="00000500000000000000" pitchFamily="2" charset="-78"/>
                <a:cs typeface="Dana" panose="00000500000000000000" pitchFamily="2" charset="-78"/>
              </a:rPr>
              <a:t>اعدادی که تنها از عوامل اول 2 , 3 و 5 تشکیل شده‌اند را اعداد زشت بدانیم، از شما می‌خواهیم برنامه‌ای بنویسید که در تشخیص زشت بودن یا نبودن یک عدد به ما کمک کند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r>
            <a:br>
              <a:rPr lang="en-US"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خب برای پیاده‌سازی چنین سوالی باید تمام مقسوم‌علیه‌های یک عدد بررسی شود که آیا برابر با یکی از اعداد </a:t>
            </a:r>
            <a:r>
              <a:rPr lang="en-US" sz="1600" dirty="0" smtClean="0">
                <a:solidFill>
                  <a:schemeClr val="bg1"/>
                </a:solidFill>
                <a:latin typeface="Dana" panose="00000500000000000000" pitchFamily="2" charset="-78"/>
                <a:cs typeface="Dana" panose="00000500000000000000" pitchFamily="2" charset="-78"/>
              </a:rPr>
              <a:t>2</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3</a:t>
            </a:r>
            <a:r>
              <a:rPr lang="fa-IR" sz="1600" dirty="0" smtClean="0">
                <a:solidFill>
                  <a:schemeClr val="bg1"/>
                </a:solidFill>
                <a:latin typeface="Dana" panose="00000500000000000000" pitchFamily="2" charset="-78"/>
                <a:cs typeface="Dana" panose="00000500000000000000" pitchFamily="2" charset="-78"/>
              </a:rPr>
              <a:t> یا </a:t>
            </a:r>
            <a:r>
              <a:rPr lang="en-US" sz="1600" dirty="0" smtClean="0">
                <a:solidFill>
                  <a:schemeClr val="bg1"/>
                </a:solidFill>
                <a:latin typeface="Dana" panose="00000500000000000000" pitchFamily="2" charset="-78"/>
                <a:cs typeface="Dana" panose="00000500000000000000" pitchFamily="2" charset="-78"/>
              </a:rPr>
              <a:t>5</a:t>
            </a:r>
            <a:r>
              <a:rPr lang="fa-IR" sz="1600" dirty="0" smtClean="0">
                <a:solidFill>
                  <a:schemeClr val="bg1"/>
                </a:solidFill>
                <a:latin typeface="Dana" panose="00000500000000000000" pitchFamily="2" charset="-78"/>
                <a:cs typeface="Dana" panose="00000500000000000000" pitchFamily="2" charset="-78"/>
              </a:rPr>
              <a:t> هست؟ هر گاه یکی از این مقسوم‌علیه‌ها چنین شرطی نداشت متوجه می‌شویم که عدد ما زشت نیست.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پس باید کاری را به صورت تکراری انجام دهیم که شرط پایان آن رسیدن به یک مقسوم‌علیه دیگر است یا بررسی شدن تمام مقسوم علیه‌ها.</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01030" y="580673"/>
            <a:ext cx="544169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اعداد خوش‌شانس</a:t>
            </a:r>
          </a:p>
        </p:txBody>
      </p:sp>
      <p:grpSp>
        <p:nvGrpSpPr>
          <p:cNvPr id="4" name="Google Shape;7046;p50"/>
          <p:cNvGrpSpPr/>
          <p:nvPr/>
        </p:nvGrpSpPr>
        <p:grpSpPr>
          <a:xfrm>
            <a:off x="7048769" y="65551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8830;p54"/>
          <p:cNvGrpSpPr/>
          <p:nvPr/>
        </p:nvGrpSpPr>
        <p:grpSpPr>
          <a:xfrm>
            <a:off x="8437991" y="1407957"/>
            <a:ext cx="318930" cy="303359"/>
            <a:chOff x="-6690625" y="3631325"/>
            <a:chExt cx="307225" cy="292225"/>
          </a:xfrm>
        </p:grpSpPr>
        <p:sp>
          <p:nvSpPr>
            <p:cNvPr id="1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359;p55"/>
          <p:cNvGrpSpPr/>
          <p:nvPr/>
        </p:nvGrpSpPr>
        <p:grpSpPr>
          <a:xfrm>
            <a:off x="8419888" y="1812653"/>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p:cNvGrpSpPr/>
          <p:nvPr/>
        </p:nvGrpSpPr>
        <p:grpSpPr>
          <a:xfrm>
            <a:off x="8453153" y="2886762"/>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5104;p45"/>
          <p:cNvGrpSpPr/>
          <p:nvPr/>
        </p:nvGrpSpPr>
        <p:grpSpPr>
          <a:xfrm>
            <a:off x="8437991" y="3985874"/>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26358"/>
            <a:ext cx="7739128" cy="554399"/>
          </a:xfrm>
        </p:spPr>
        <p:txBody>
          <a:bodyPr anchor="ctr"/>
          <a:lstStyle/>
          <a:p>
            <a:pPr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برای انجام این کار را‌ه‌های مختلفی پیش‌رو داریم. برای مثال در کد زیر ابتدا عدد مورد نظر تا جایی که بر</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2</a:t>
            </a:r>
            <a:r>
              <a:rPr lang="fa-IR" sz="1600" b="0" i="0" u="none" strike="noStrike" dirty="0" smtClean="0">
                <a:solidFill>
                  <a:schemeClr val="bg1"/>
                </a:solidFill>
                <a:effectLst/>
                <a:latin typeface="Dana" panose="00000500000000000000" pitchFamily="2" charset="-78"/>
                <a:cs typeface="Dana" panose="00000500000000000000" pitchFamily="2" charset="-78"/>
              </a:rPr>
              <a:t> بخش‌پدیر است بر </a:t>
            </a:r>
            <a:r>
              <a:rPr lang="en-US" sz="1600" b="0" i="0" u="none" strike="noStrike" dirty="0" smtClean="0">
                <a:solidFill>
                  <a:schemeClr val="bg1"/>
                </a:solidFill>
                <a:effectLst/>
                <a:latin typeface="Dana" panose="00000500000000000000" pitchFamily="2" charset="-78"/>
                <a:cs typeface="Dana" panose="00000500000000000000" pitchFamily="2" charset="-78"/>
              </a:rPr>
              <a:t>2</a:t>
            </a:r>
            <a:r>
              <a:rPr lang="fa-IR" sz="1600" b="0" i="0" u="none" strike="noStrike" dirty="0" smtClean="0">
                <a:solidFill>
                  <a:schemeClr val="bg1"/>
                </a:solidFill>
                <a:effectLst/>
                <a:latin typeface="Dana" panose="00000500000000000000" pitchFamily="2" charset="-78"/>
                <a:cs typeface="Dana" panose="00000500000000000000" pitchFamily="2" charset="-78"/>
              </a:rPr>
              <a:t> تقسیم شده. سپس همین روند برای </a:t>
            </a:r>
            <a:r>
              <a:rPr lang="en-US" sz="1600" b="0" i="0" u="none" strike="noStrike" dirty="0" smtClean="0">
                <a:solidFill>
                  <a:schemeClr val="bg1"/>
                </a:solidFill>
                <a:effectLst/>
                <a:latin typeface="Dana" panose="00000500000000000000" pitchFamily="2" charset="-78"/>
                <a:cs typeface="Dana" panose="00000500000000000000" pitchFamily="2" charset="-78"/>
              </a:rPr>
              <a:t>3</a:t>
            </a:r>
            <a:r>
              <a:rPr lang="fa-IR" sz="1600" b="0" i="0" u="none" strike="noStrike" dirty="0" smtClean="0">
                <a:solidFill>
                  <a:schemeClr val="bg1"/>
                </a:solidFill>
                <a:effectLst/>
                <a:latin typeface="Dana" panose="00000500000000000000" pitchFamily="2" charset="-78"/>
                <a:cs typeface="Dana" panose="00000500000000000000" pitchFamily="2" charset="-78"/>
              </a:rPr>
              <a:t> و </a:t>
            </a:r>
            <a:r>
              <a:rPr lang="en-US" sz="1600" b="0" i="0" u="none" strike="noStrike" dirty="0" smtClean="0">
                <a:solidFill>
                  <a:schemeClr val="bg1"/>
                </a:solidFill>
                <a:effectLst/>
                <a:latin typeface="Dana" panose="00000500000000000000" pitchFamily="2" charset="-78"/>
                <a:cs typeface="Dana" panose="00000500000000000000" pitchFamily="2" charset="-78"/>
              </a:rPr>
              <a:t>5</a:t>
            </a:r>
            <a:r>
              <a:rPr lang="fa-IR" sz="1600" b="0" i="0" u="none" strike="noStrike" dirty="0" smtClean="0">
                <a:solidFill>
                  <a:schemeClr val="bg1"/>
                </a:solidFill>
                <a:effectLst/>
                <a:latin typeface="Dana" panose="00000500000000000000" pitchFamily="2" charset="-78"/>
                <a:cs typeface="Dana" panose="00000500000000000000" pitchFamily="2" charset="-78"/>
              </a:rPr>
              <a:t> هم اتفاق افتاده. حالا که دیگر عدد ما بر هیچ کدام از این ارقام بخش‌پذیر نیست، اگر حاصل </a:t>
            </a:r>
            <a:r>
              <a:rPr lang="en-US" sz="1600" b="0" i="0" u="none" strike="noStrike" dirty="0" smtClean="0">
                <a:solidFill>
                  <a:schemeClr val="bg1"/>
                </a:solidFill>
                <a:effectLst/>
                <a:latin typeface="Dana" panose="00000500000000000000" pitchFamily="2" charset="-78"/>
                <a:cs typeface="Dana" panose="00000500000000000000" pitchFamily="2" charset="-78"/>
              </a:rPr>
              <a:t>1</a:t>
            </a:r>
            <a:r>
              <a:rPr lang="fa-IR" sz="1600" b="0" i="0" u="none" strike="noStrike" dirty="0" smtClean="0">
                <a:solidFill>
                  <a:schemeClr val="bg1"/>
                </a:solidFill>
                <a:effectLst/>
                <a:latin typeface="Dana" panose="00000500000000000000" pitchFamily="2" charset="-78"/>
                <a:cs typeface="Dana" panose="00000500000000000000" pitchFamily="2" charset="-78"/>
              </a:rPr>
              <a:t> باشد یعنی عدد ما زشت بوده و اگر </a:t>
            </a:r>
            <a:r>
              <a:rPr lang="en-US" sz="1600" b="0" i="0" u="none" strike="noStrike" dirty="0" smtClean="0">
                <a:solidFill>
                  <a:schemeClr val="bg1"/>
                </a:solidFill>
                <a:effectLst/>
                <a:latin typeface="Dana" panose="00000500000000000000" pitchFamily="2" charset="-78"/>
                <a:cs typeface="Dana" panose="00000500000000000000" pitchFamily="2" charset="-78"/>
              </a:rPr>
              <a:t>1</a:t>
            </a:r>
            <a:r>
              <a:rPr lang="fa-IR" sz="1600" b="0" i="0" u="none" strike="noStrike" dirty="0" smtClean="0">
                <a:solidFill>
                  <a:schemeClr val="bg1"/>
                </a:solidFill>
                <a:effectLst/>
                <a:latin typeface="Dana" panose="00000500000000000000" pitchFamily="2" charset="-78"/>
                <a:cs typeface="Dana" panose="00000500000000000000" pitchFamily="2" charset="-78"/>
              </a:rPr>
              <a:t> نباشد یعنی مقسوم‌علیه‌های اول دیگری هم داشته و نمی‌تواند یک عدد زشت باشد.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21" name="Google Shape;4800;p45"/>
          <p:cNvGrpSpPr/>
          <p:nvPr/>
        </p:nvGrpSpPr>
        <p:grpSpPr>
          <a:xfrm>
            <a:off x="8419888" y="445008"/>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Rectangle 26"/>
          <p:cNvSpPr/>
          <p:nvPr/>
        </p:nvSpPr>
        <p:spPr>
          <a:xfrm>
            <a:off x="2637786" y="1990342"/>
            <a:ext cx="2687476" cy="1384995"/>
          </a:xfrm>
          <a:prstGeom prst="rect">
            <a:avLst/>
          </a:prstGeom>
        </p:spPr>
        <p:txBody>
          <a:bodyPr wrap="square">
            <a:spAutoFit/>
          </a:bodyPr>
          <a:lstStyle/>
          <a:p>
            <a:r>
              <a:rPr lang="en-US" dirty="0" smtClean="0">
                <a:solidFill>
                  <a:srgbClr val="0070C0"/>
                </a:solidFill>
                <a:latin typeface="Consolas" panose="020B0609020204030204" pitchFamily="49" charset="0"/>
              </a:rPr>
              <a:t>while </a:t>
            </a:r>
            <a:r>
              <a:rPr lang="en-US" dirty="0" smtClean="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while </a:t>
            </a:r>
            <a:r>
              <a:rPr lang="en-US" dirty="0" smtClean="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while </a:t>
            </a:r>
            <a:r>
              <a:rPr lang="en-US" dirty="0" smtClean="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smtClean="0">
                <a:solidFill>
                  <a:srgbClr val="BBBBBB"/>
                </a:solidFill>
                <a:latin typeface="Consolas" panose="020B0609020204030204" pitchFamily="49" charset="0"/>
              </a:rPr>
              <a:t>;</a:t>
            </a:r>
            <a:endParaRPr lang="en-US" dirty="0">
              <a:solidFill>
                <a:srgbClr val="BBBBBB"/>
              </a:solidFill>
              <a:latin typeface="Consolas" panose="020B0609020204030204" pitchFamily="49" charset="0"/>
            </a:endParaRPr>
          </a:p>
        </p:txBody>
      </p:sp>
      <p:sp>
        <p:nvSpPr>
          <p:cNvPr id="28" name="Rectangle 27"/>
          <p:cNvSpPr/>
          <p:nvPr/>
        </p:nvSpPr>
        <p:spPr>
          <a:xfrm>
            <a:off x="2637786" y="3562922"/>
            <a:ext cx="4572000" cy="954107"/>
          </a:xfrm>
          <a:prstGeom prst="rect">
            <a:avLst/>
          </a:prstGeom>
        </p:spPr>
        <p:txBody>
          <a:bodyPr>
            <a:spAutoFit/>
          </a:bodyPr>
          <a:lstStyle/>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ugly"</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not ugly"</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288355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0C1130-E03C-44BA-9C17-99B948898131}"/>
              </a:ext>
            </a:extLst>
          </p:cNvPr>
          <p:cNvSpPr>
            <a:spLocks noGrp="1"/>
          </p:cNvSpPr>
          <p:nvPr>
            <p:ph type="sldNum" sz="quarter" idx="4"/>
          </p:nvPr>
        </p:nvSpPr>
        <p:spPr/>
        <p:txBody>
          <a:bodyPr/>
          <a:lstStyle/>
          <a:p>
            <a:fld id="{8E2CDA97-BFD5-45CA-9A96-1AD5B5B2566F}" type="slidenum">
              <a:rPr lang="en-US" smtClean="0"/>
              <a:pPr/>
              <a:t>6</a:t>
            </a:fld>
            <a:endParaRPr lang="en-US" dirty="0"/>
          </a:p>
        </p:txBody>
      </p:sp>
      <p:sp>
        <p:nvSpPr>
          <p:cNvPr id="8" name="Title 1">
            <a:extLst>
              <a:ext uri="{FF2B5EF4-FFF2-40B4-BE49-F238E27FC236}">
                <a16:creationId xmlns:a16="http://schemas.microsoft.com/office/drawing/2014/main" id="{E6F3F390-D6E4-4782-B2C5-0707E629DE06}"/>
              </a:ext>
            </a:extLst>
          </p:cNvPr>
          <p:cNvSpPr txBox="1">
            <a:spLocks/>
          </p:cNvSpPr>
          <p:nvPr/>
        </p:nvSpPr>
        <p:spPr>
          <a:xfrm>
            <a:off x="735858" y="448966"/>
            <a:ext cx="7772396" cy="42455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در ادامه سوالی تقریبا مشابه مثال قبل را می‌بینید که </a:t>
            </a:r>
            <a:r>
              <a:rPr lang="en-US" sz="1600" dirty="0" err="1" smtClean="0">
                <a:solidFill>
                  <a:schemeClr val="bg1"/>
                </a:solidFill>
                <a:latin typeface="Dana" panose="00000500000000000000" pitchFamily="2" charset="-78"/>
                <a:cs typeface="Dana" panose="00000500000000000000" pitchFamily="2" charset="-78"/>
              </a:rPr>
              <a:t>Numfather</a:t>
            </a:r>
            <a:r>
              <a:rPr lang="fa-IR" sz="1600" dirty="0" smtClean="0">
                <a:solidFill>
                  <a:schemeClr val="bg1"/>
                </a:solidFill>
                <a:latin typeface="Dana" panose="00000500000000000000" pitchFamily="2" charset="-78"/>
                <a:cs typeface="Dana" panose="00000500000000000000" pitchFamily="2" charset="-78"/>
              </a:rPr>
              <a:t> آن را برای کارگاه طرح کرده. </a:t>
            </a:r>
            <a:r>
              <a:rPr lang="en-US" sz="1600" dirty="0" err="1" smtClean="0">
                <a:solidFill>
                  <a:schemeClr val="bg1"/>
                </a:solidFill>
                <a:latin typeface="Dana" panose="00000500000000000000" pitchFamily="2" charset="-78"/>
                <a:cs typeface="Dana" panose="00000500000000000000" pitchFamily="2" charset="-78"/>
              </a:rPr>
              <a:t>Numfather</a:t>
            </a:r>
            <a:r>
              <a:rPr lang="fa-IR" sz="1600" dirty="0" smtClean="0">
                <a:solidFill>
                  <a:schemeClr val="bg1"/>
                </a:solidFill>
                <a:latin typeface="Dana" panose="00000500000000000000" pitchFamily="2" charset="-78"/>
                <a:cs typeface="Dana" panose="00000500000000000000" pitchFamily="2" charset="-78"/>
              </a:rPr>
              <a:t> به </a:t>
            </a:r>
            <a:r>
              <a:rPr lang="fa-IR" sz="1600" dirty="0">
                <a:solidFill>
                  <a:schemeClr val="bg1"/>
                </a:solidFill>
                <a:latin typeface="Dana" panose="00000500000000000000" pitchFamily="2" charset="-78"/>
                <a:cs typeface="Dana" panose="00000500000000000000" pitchFamily="2" charset="-78"/>
              </a:rPr>
              <a:t>دلیل علاقه‌ی شدیدی که به اعداد </a:t>
            </a:r>
            <a:r>
              <a:rPr lang="en-US" sz="1600" dirty="0" smtClean="0">
                <a:solidFill>
                  <a:schemeClr val="bg1"/>
                </a:solidFill>
                <a:latin typeface="Dana" panose="00000500000000000000" pitchFamily="2" charset="-78"/>
                <a:cs typeface="Dana" panose="00000500000000000000" pitchFamily="2" charset="-78"/>
              </a:rPr>
              <a:t>4</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a:t>
            </a:r>
            <a:r>
              <a:rPr lang="en-US" sz="1600" dirty="0" smtClean="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دارد</a:t>
            </a:r>
            <a:r>
              <a:rPr lang="fa-IR" sz="1600" dirty="0">
                <a:solidFill>
                  <a:schemeClr val="bg1"/>
                </a:solidFill>
                <a:latin typeface="Dana" panose="00000500000000000000" pitchFamily="2" charset="-78"/>
                <a:cs typeface="Dana" panose="00000500000000000000" pitchFamily="2" charset="-78"/>
              </a:rPr>
              <a:t>، تمام عددهایی که ارقامشان فقط از این دو رقم تشکیل شده باشد را خوش‌شانس می‌نامد. مثلا عدد 47، 744 یا 4 به نظر او اعداد خوش‌شانسی بوده‌اند که تمام رقم‌هایشان </a:t>
            </a:r>
            <a:r>
              <a:rPr lang="en-US" sz="1600" dirty="0" smtClean="0">
                <a:solidFill>
                  <a:schemeClr val="bg1"/>
                </a:solidFill>
                <a:latin typeface="Dana" panose="00000500000000000000" pitchFamily="2" charset="-78"/>
                <a:cs typeface="Dana" panose="00000500000000000000" pitchFamily="2" charset="-78"/>
              </a:rPr>
              <a:t>4</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a:t>
            </a:r>
            <a:r>
              <a:rPr lang="en-US" sz="1600" dirty="0" smtClean="0">
                <a:solidFill>
                  <a:schemeClr val="bg1"/>
                </a:solidFill>
                <a:latin typeface="Dana" panose="00000500000000000000" pitchFamily="2" charset="-78"/>
                <a:cs typeface="Dana" panose="00000500000000000000" pitchFamily="2" charset="-78"/>
              </a:rPr>
              <a:t>7</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است اما عدد 17، 467 یا 6 این شانس را نداشته‌اند. </a:t>
            </a:r>
          </a:p>
          <a:p>
            <a:pPr rtl="1">
              <a:lnSpc>
                <a:spcPct val="150000"/>
              </a:lnSpc>
            </a:pPr>
            <a:r>
              <a:rPr lang="fa-IR" sz="1600" dirty="0">
                <a:solidFill>
                  <a:schemeClr val="bg1"/>
                </a:solidFill>
                <a:latin typeface="Dana" panose="00000500000000000000" pitchFamily="2" charset="-78"/>
                <a:cs typeface="Dana" panose="00000500000000000000" pitchFamily="2" charset="-78"/>
              </a:rPr>
              <a:t>او می‌خواهد یک تخفیفی برای برخی اعداد قائل شود و آن‌ها را به عنوان همسایه‌ی اعداد خوش‌شانس حساب کند اما تشخیص این اعداد را از ما خواسته است. طبق گفته‌ی او ما اعدادی را می‌توانیم همسایه‌ی اعداد خوش‌شانس بنامیم که "جمع تعداد </a:t>
            </a:r>
            <a:r>
              <a:rPr lang="en-US" sz="1600" dirty="0" smtClean="0">
                <a:solidFill>
                  <a:schemeClr val="bg1"/>
                </a:solidFill>
                <a:latin typeface="Dana" panose="00000500000000000000" pitchFamily="2" charset="-78"/>
                <a:cs typeface="Dana" panose="00000500000000000000" pitchFamily="2" charset="-78"/>
              </a:rPr>
              <a:t>4</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a:t>
            </a:r>
            <a:r>
              <a:rPr lang="en-US" sz="1600" dirty="0" smtClean="0">
                <a:solidFill>
                  <a:schemeClr val="bg1"/>
                </a:solidFill>
                <a:latin typeface="Dana" panose="00000500000000000000" pitchFamily="2" charset="-78"/>
                <a:cs typeface="Dana" panose="00000500000000000000" pitchFamily="2" charset="-78"/>
              </a:rPr>
              <a:t>7</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های آن‌ها یک عدد خوش‌شانس باشد". </a:t>
            </a:r>
            <a:r>
              <a:rPr lang="fa-IR" sz="1600" dirty="0" smtClean="0">
                <a:solidFill>
                  <a:schemeClr val="bg1"/>
                </a:solidFill>
                <a:latin typeface="Dana" panose="00000500000000000000" pitchFamily="2" charset="-78"/>
                <a:cs typeface="Dana" panose="00000500000000000000" pitchFamily="2" charset="-78"/>
              </a:rPr>
              <a:t>مثل عدد </a:t>
            </a:r>
            <a:r>
              <a:rPr lang="en-US" sz="1600" dirty="0" smtClean="0">
                <a:solidFill>
                  <a:schemeClr val="bg1"/>
                </a:solidFill>
                <a:latin typeface="Dana" panose="00000500000000000000" pitchFamily="2" charset="-78"/>
                <a:cs typeface="Dana" panose="00000500000000000000" pitchFamily="2" charset="-78"/>
              </a:rPr>
              <a:t>44647</a:t>
            </a:r>
            <a:r>
              <a:rPr lang="fa-IR" sz="1600">
                <a:solidFill>
                  <a:schemeClr val="bg1"/>
                </a:solidFill>
                <a:latin typeface="Dana" panose="00000500000000000000" pitchFamily="2" charset="-78"/>
                <a:cs typeface="Dana" panose="00000500000000000000" pitchFamily="2" charset="-78"/>
              </a:rPr>
              <a:t>،</a:t>
            </a:r>
            <a:r>
              <a:rPr lang="fa-IR" sz="1600" smtClean="0">
                <a:solidFill>
                  <a:schemeClr val="bg1"/>
                </a:solidFill>
                <a:latin typeface="Dana" panose="00000500000000000000" pitchFamily="2" charset="-78"/>
                <a:cs typeface="Dana" panose="00000500000000000000" pitchFamily="2" charset="-78"/>
              </a:rPr>
              <a:t> زیرا </a:t>
            </a:r>
            <a:r>
              <a:rPr lang="fa-IR" sz="1600" dirty="0" smtClean="0">
                <a:solidFill>
                  <a:schemeClr val="bg1"/>
                </a:solidFill>
                <a:latin typeface="Dana" panose="00000500000000000000" pitchFamily="2" charset="-78"/>
                <a:cs typeface="Dana" panose="00000500000000000000" pitchFamily="2" charset="-78"/>
              </a:rPr>
              <a:t>سه رقم </a:t>
            </a:r>
            <a:r>
              <a:rPr lang="en-US" sz="1600" dirty="0" smtClean="0">
                <a:solidFill>
                  <a:schemeClr val="bg1"/>
                </a:solidFill>
                <a:latin typeface="Dana" panose="00000500000000000000" pitchFamily="2" charset="-78"/>
                <a:cs typeface="Dana" panose="00000500000000000000" pitchFamily="2" charset="-78"/>
              </a:rPr>
              <a:t>4</a:t>
            </a:r>
            <a:r>
              <a:rPr lang="fa-IR" sz="1600" dirty="0" smtClean="0">
                <a:solidFill>
                  <a:schemeClr val="bg1"/>
                </a:solidFill>
                <a:latin typeface="Dana" panose="00000500000000000000" pitchFamily="2" charset="-78"/>
                <a:cs typeface="Dana" panose="00000500000000000000" pitchFamily="2" charset="-78"/>
              </a:rPr>
              <a:t> و یک رقم </a:t>
            </a:r>
            <a:r>
              <a:rPr lang="en-US" sz="1600" dirty="0" smtClean="0">
                <a:solidFill>
                  <a:schemeClr val="bg1"/>
                </a:solidFill>
                <a:latin typeface="Dana" panose="00000500000000000000" pitchFamily="2" charset="-78"/>
                <a:cs typeface="Dana" panose="00000500000000000000" pitchFamily="2" charset="-78"/>
              </a:rPr>
              <a:t>7</a:t>
            </a:r>
            <a:r>
              <a:rPr lang="fa-IR" sz="1600" dirty="0" smtClean="0">
                <a:solidFill>
                  <a:schemeClr val="bg1"/>
                </a:solidFill>
                <a:latin typeface="Dana" panose="00000500000000000000" pitchFamily="2" charset="-78"/>
                <a:cs typeface="Dana" panose="00000500000000000000" pitchFamily="2" charset="-78"/>
              </a:rPr>
              <a:t> دارد که روی هم می‌شود چهار رقم و عدد </a:t>
            </a:r>
            <a:r>
              <a:rPr lang="en-US" sz="1600" dirty="0" smtClean="0">
                <a:solidFill>
                  <a:schemeClr val="bg1"/>
                </a:solidFill>
                <a:latin typeface="Dana" panose="00000500000000000000" pitchFamily="2" charset="-78"/>
                <a:cs typeface="Dana" panose="00000500000000000000" pitchFamily="2" charset="-78"/>
              </a:rPr>
              <a:t>4</a:t>
            </a:r>
            <a:r>
              <a:rPr lang="fa-IR" sz="1600" dirty="0" smtClean="0">
                <a:solidFill>
                  <a:schemeClr val="bg1"/>
                </a:solidFill>
                <a:latin typeface="Dana" panose="00000500000000000000" pitchFamily="2" charset="-78"/>
                <a:cs typeface="Dana" panose="00000500000000000000" pitchFamily="2" charset="-78"/>
              </a:rPr>
              <a:t> هم یک عدد خوش‌شانس است.</a:t>
            </a:r>
            <a:endParaRPr lang="fa-IR" sz="1600" dirty="0">
              <a:solidFill>
                <a:schemeClr val="bg1"/>
              </a:solidFill>
              <a:latin typeface="Dana" panose="00000500000000000000" pitchFamily="2" charset="-78"/>
              <a:cs typeface="Dana" panose="00000500000000000000" pitchFamily="2" charset="-78"/>
            </a:endParaRPr>
          </a:p>
          <a:p>
            <a:pPr rtl="1">
              <a:lnSpc>
                <a:spcPct val="150000"/>
              </a:lnSpc>
            </a:pPr>
            <a:r>
              <a:rPr lang="fa-IR" sz="1600" dirty="0">
                <a:solidFill>
                  <a:schemeClr val="bg1"/>
                </a:solidFill>
                <a:latin typeface="Dana" panose="00000500000000000000" pitchFamily="2" charset="-78"/>
                <a:cs typeface="Dana" panose="00000500000000000000" pitchFamily="2" charset="-78"/>
              </a:rPr>
              <a:t>بنابراین باید برنامه‌ای نوشته شود که با دریافت</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تشخیص دهد که آیا این عدد یک همسایه برای اعداد خوش‌شانس هست یا خیر.</a:t>
            </a:r>
          </a:p>
        </p:txBody>
      </p:sp>
      <p:grpSp>
        <p:nvGrpSpPr>
          <p:cNvPr id="4" name="Google Shape;9359;p55"/>
          <p:cNvGrpSpPr/>
          <p:nvPr/>
        </p:nvGrpSpPr>
        <p:grpSpPr>
          <a:xfrm>
            <a:off x="8508254" y="4102253"/>
            <a:ext cx="334346" cy="332168"/>
            <a:chOff x="580725" y="3617925"/>
            <a:chExt cx="299325" cy="297375"/>
          </a:xfrm>
        </p:grpSpPr>
        <p:sp>
          <p:nvSpPr>
            <p:cNvPr id="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104;p45"/>
          <p:cNvGrpSpPr/>
          <p:nvPr/>
        </p:nvGrpSpPr>
        <p:grpSpPr>
          <a:xfrm>
            <a:off x="8508369" y="2255882"/>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508369" y="795543"/>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62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0" y="1156510"/>
            <a:ext cx="7739128" cy="1806643"/>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حیطه‌ی کامپیوتر و زیرشاخه‌‌های آن، </a:t>
            </a:r>
            <a:r>
              <a:rPr lang="fa-IR" sz="1600" b="0" i="0" u="none" strike="noStrike" dirty="0" smtClean="0">
                <a:solidFill>
                  <a:schemeClr val="bg1"/>
                </a:solidFill>
                <a:effectLst/>
                <a:latin typeface="Dana" panose="00000500000000000000" pitchFamily="2" charset="-78"/>
                <a:cs typeface="Dana" panose="00000500000000000000" pitchFamily="2" charset="-78"/>
              </a:rPr>
              <a:t>قضیه‌ای </a:t>
            </a:r>
            <a:r>
              <a:rPr lang="fa-IR" sz="1600" b="0" i="0" u="none" strike="noStrike" dirty="0">
                <a:solidFill>
                  <a:schemeClr val="bg1"/>
                </a:solidFill>
                <a:effectLst/>
                <a:latin typeface="Dana" panose="00000500000000000000" pitchFamily="2" charset="-78"/>
                <a:cs typeface="Dana" panose="00000500000000000000" pitchFamily="2" charset="-78"/>
              </a:rPr>
              <a:t>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No Free Lunch </a:t>
            </a:r>
            <a:r>
              <a:rPr lang="fa-IR" sz="1600" b="0" i="0" u="none" strike="noStrike" dirty="0">
                <a:solidFill>
                  <a:schemeClr val="bg1"/>
                </a:solidFill>
                <a:effectLst/>
                <a:latin typeface="Dana" panose="00000500000000000000" pitchFamily="2" charset="-78"/>
                <a:cs typeface="Dana" panose="00000500000000000000" pitchFamily="2" charset="-78"/>
              </a:rPr>
              <a:t>می‌گوید که نمی‌توان بدون از دست دادن قابلیتی، قابلیت دیگری را به دست آورد. این قضیه فراتر از مسائلی مانند مصرف انرژی برای انجام محاسبات بر روی یک کامپیوتر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فهم بهتر آن، برنامه‌ای بنویسید که با دریافت </a:t>
            </a:r>
            <a:r>
              <a:rPr lang="fa-IR" sz="1600" b="0" i="0" u="none" strike="noStrike" dirty="0" smtClean="0">
                <a:solidFill>
                  <a:schemeClr val="bg1"/>
                </a:solidFill>
                <a:effectLst/>
                <a:latin typeface="Dana" panose="00000500000000000000" pitchFamily="2" charset="-78"/>
                <a:cs typeface="Dana" panose="00000500000000000000" pitchFamily="2" charset="-78"/>
              </a:rPr>
              <a:t>عدد</a:t>
            </a:r>
            <a:r>
              <a:rPr lang="en-US" sz="1600" b="0" i="0" u="none" strike="noStrike" dirty="0" smtClean="0">
                <a:solidFill>
                  <a:schemeClr val="bg1"/>
                </a:solidFill>
                <a:effectLst/>
                <a:latin typeface="Dana" panose="00000500000000000000" pitchFamily="2" charset="-78"/>
                <a:cs typeface="Dana" panose="00000500000000000000" pitchFamily="2" charset="-78"/>
              </a:rPr>
              <a:t>n </a:t>
            </a:r>
            <a:r>
              <a:rPr lang="fa-IR" sz="1600" b="0" i="0" u="none" strike="noStrike" dirty="0" smtClean="0">
                <a:solidFill>
                  <a:schemeClr val="bg1"/>
                </a:solidFill>
                <a:effectLst/>
                <a:latin typeface="Dana" panose="00000500000000000000" pitchFamily="2" charset="-78"/>
                <a:cs typeface="Dana" panose="00000500000000000000" pitchFamily="2" charset="-78"/>
              </a:rPr>
              <a:t> از </a:t>
            </a:r>
            <a:r>
              <a:rPr lang="fa-IR" sz="1600" b="0" i="0" u="none" strike="noStrike" dirty="0">
                <a:solidFill>
                  <a:schemeClr val="bg1"/>
                </a:solidFill>
                <a:effectLst/>
                <a:latin typeface="Dana" panose="00000500000000000000" pitchFamily="2" charset="-78"/>
                <a:cs typeface="Dana" panose="00000500000000000000" pitchFamily="2" charset="-78"/>
              </a:rPr>
              <a:t>کاربر، مقدار جمع زیر را یک‌بار از راست به چپ و یک‌بار از چپ به راست محاسبه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01853" y="438962"/>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شعبده بازی</a:t>
            </a:r>
          </a:p>
        </p:txBody>
      </p:sp>
      <p:grpSp>
        <p:nvGrpSpPr>
          <p:cNvPr id="4" name="Google Shape;7046;p50"/>
          <p:cNvGrpSpPr/>
          <p:nvPr/>
        </p:nvGrpSpPr>
        <p:grpSpPr>
          <a:xfrm>
            <a:off x="6547628" y="488465"/>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D230F522-C134-4969-BCCC-E7373F7CA802}"/>
                  </a:ext>
                </a:extLst>
              </p:cNvPr>
              <p:cNvSpPr txBox="1">
                <a:spLocks/>
              </p:cNvSpPr>
              <p:nvPr/>
            </p:nvSpPr>
            <p:spPr>
              <a:xfrm>
                <a:off x="705609" y="254008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1800" i="1" dirty="0" smtClean="0">
                        <a:solidFill>
                          <a:schemeClr val="accent1"/>
                        </a:solidFill>
                        <a:latin typeface="Cambria Math" panose="02040503050406030204" pitchFamily="18" charset="0"/>
                        <a:cs typeface="Dana" panose="00000500000000000000" pitchFamily="2" charset="-78"/>
                      </a:rPr>
                      <m:t>𝐹</m:t>
                    </m:r>
                    <m:r>
                      <a:rPr lang="pt-BR" sz="1800" i="1" dirty="0" smtClean="0">
                        <a:solidFill>
                          <a:schemeClr val="accent1"/>
                        </a:solidFill>
                        <a:latin typeface="Cambria Math" panose="02040503050406030204" pitchFamily="18" charset="0"/>
                        <a:cs typeface="Dana" panose="00000500000000000000" pitchFamily="2" charset="-78"/>
                      </a:rPr>
                      <m:t>(</m:t>
                    </m:r>
                    <m:r>
                      <a:rPr lang="pt-BR" sz="1800" i="1" dirty="0" smtClean="0">
                        <a:solidFill>
                          <a:schemeClr val="accent1"/>
                        </a:solidFill>
                        <a:latin typeface="Cambria Math" panose="02040503050406030204" pitchFamily="18" charset="0"/>
                        <a:cs typeface="Dana" panose="00000500000000000000" pitchFamily="2" charset="-78"/>
                      </a:rPr>
                      <m:t>𝑛</m:t>
                    </m:r>
                    <m:r>
                      <a:rPr lang="pt-BR" sz="1800" i="1" dirty="0" smtClean="0">
                        <a:solidFill>
                          <a:schemeClr val="accent1"/>
                        </a:solidFill>
                        <a:latin typeface="Cambria Math" panose="02040503050406030204" pitchFamily="18" charset="0"/>
                        <a:cs typeface="Dana" panose="00000500000000000000" pitchFamily="2" charset="-78"/>
                      </a:rPr>
                      <m:t>) </m:t>
                    </m:r>
                  </m:oMath>
                </a14:m>
                <a:r>
                  <a:rPr lang="pt-BR" sz="1800" dirty="0">
                    <a:solidFill>
                      <a:schemeClr val="accent1"/>
                    </a:solidFill>
                    <a:latin typeface="Dana" panose="00000500000000000000" pitchFamily="2" charset="-78"/>
                    <a:cs typeface="Dana" panose="00000500000000000000" pitchFamily="2" charset="-78"/>
                  </a:rPr>
                  <a:t>= </a:t>
                </a:r>
                <a14:m>
                  <m:oMath xmlns:m="http://schemas.openxmlformats.org/officeDocument/2006/math">
                    <m:r>
                      <a:rPr lang="fa-IR" sz="1800" i="1" dirty="0" smtClean="0">
                        <a:solidFill>
                          <a:schemeClr val="accent1"/>
                        </a:solidFill>
                        <a:latin typeface="Cambria Math" panose="02040503050406030204" pitchFamily="18" charset="0"/>
                        <a:cs typeface="Dana" panose="00000500000000000000" pitchFamily="2" charset="-78"/>
                      </a:rPr>
                      <m:t>1</m:t>
                    </m:r>
                    <m:r>
                      <a:rPr lang="pt-BR" sz="1800" i="1" dirty="0">
                        <a:solidFill>
                          <a:schemeClr val="accent1"/>
                        </a:solidFill>
                        <a:latin typeface="Cambria Math" panose="02040503050406030204" pitchFamily="18" charset="0"/>
                        <a:cs typeface="Dana" panose="00000500000000000000" pitchFamily="2" charset="-78"/>
                      </a:rPr>
                      <m:t> +</m:t>
                    </m:r>
                    <m:r>
                      <a:rPr lang="fa-IR" sz="1800" b="0" i="1" dirty="0" smtClean="0">
                        <a:solidFill>
                          <a:schemeClr val="accent1"/>
                        </a:solidFill>
                        <a:latin typeface="Cambria Math" panose="02040503050406030204" pitchFamily="18" charset="0"/>
                        <a:cs typeface="Dana" panose="00000500000000000000" pitchFamily="2" charset="-78"/>
                      </a:rPr>
                      <m:t> </m:t>
                    </m:r>
                    <m:f>
                      <m:fPr>
                        <m:ctrlPr>
                          <a:rPr lang="en-SE" sz="1800" b="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2</m:t>
                        </m:r>
                      </m:den>
                    </m:f>
                    <m:r>
                      <a:rPr lang="pt-BR" sz="1800" i="1" dirty="0">
                        <a:solidFill>
                          <a:schemeClr val="accent1"/>
                        </a:solidFill>
                        <a:latin typeface="Cambria Math" panose="02040503050406030204" pitchFamily="18" charset="0"/>
                        <a:cs typeface="Dana" panose="00000500000000000000" pitchFamily="2" charset="-78"/>
                      </a:rPr>
                      <m:t>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3</m:t>
                        </m:r>
                      </m:den>
                    </m:f>
                    <m:r>
                      <a:rPr lang="pt-BR" sz="1800" i="1" dirty="0">
                        <a:solidFill>
                          <a:schemeClr val="accent1"/>
                        </a:solidFill>
                        <a:latin typeface="Cambria Math" panose="02040503050406030204" pitchFamily="18" charset="0"/>
                        <a:cs typeface="Dana" panose="00000500000000000000" pitchFamily="2" charset="-78"/>
                      </a:rPr>
                      <m:t> + …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sSup>
                          <m:sSupPr>
                            <m:ctrlPr>
                              <a:rPr lang="en-SE" sz="1800" i="1" dirty="0" smtClean="0">
                                <a:solidFill>
                                  <a:schemeClr val="accent1"/>
                                </a:solidFill>
                                <a:latin typeface="Cambria Math" panose="02040503050406030204" pitchFamily="18" charset="0"/>
                                <a:cs typeface="Dana" panose="00000500000000000000" pitchFamily="2" charset="-78"/>
                              </a:rPr>
                            </m:ctrlPr>
                          </m:sSupPr>
                          <m:e>
                            <m:r>
                              <a:rPr lang="en-US" sz="1800" b="0" i="1" dirty="0" smtClean="0">
                                <a:solidFill>
                                  <a:schemeClr val="accent1"/>
                                </a:solidFill>
                                <a:latin typeface="Cambria Math" panose="02040503050406030204" pitchFamily="18" charset="0"/>
                                <a:cs typeface="Dana" panose="00000500000000000000" pitchFamily="2" charset="-78"/>
                              </a:rPr>
                              <m:t>2</m:t>
                            </m:r>
                          </m:e>
                          <m:sup>
                            <m:r>
                              <a:rPr lang="en-US" sz="1800" b="0" i="1" dirty="0" smtClean="0">
                                <a:solidFill>
                                  <a:schemeClr val="accent1"/>
                                </a:solidFill>
                                <a:latin typeface="Cambria Math" panose="02040503050406030204" pitchFamily="18" charset="0"/>
                                <a:cs typeface="Dana" panose="00000500000000000000" pitchFamily="2" charset="-78"/>
                              </a:rPr>
                              <m:t>𝑛</m:t>
                            </m:r>
                          </m:sup>
                        </m:sSup>
                      </m:den>
                    </m:f>
                  </m:oMath>
                </a14:m>
                <a:r>
                  <a:rPr lang="pt-BR" sz="1800" dirty="0" smtClean="0">
                    <a:solidFill>
                      <a:schemeClr val="accent1"/>
                    </a:solidFill>
                    <a:latin typeface="Dana" panose="00000500000000000000" pitchFamily="2" charset="-78"/>
                    <a:cs typeface="Dana" panose="00000500000000000000" pitchFamily="2" charset="-78"/>
                  </a:rPr>
                  <a:t> </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0"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705609" y="2540083"/>
                <a:ext cx="7670437" cy="840638"/>
              </a:xfrm>
              <a:prstGeom prst="rect">
                <a:avLst/>
              </a:prstGeom>
              <a:blipFill>
                <a:blip r:embed="rId2"/>
                <a:stretch>
                  <a:fillRect/>
                </a:stretch>
              </a:blipFill>
              <a:ln>
                <a:noFill/>
              </a:ln>
            </p:spPr>
            <p:txBody>
              <a:bodyPr/>
              <a:lstStyle/>
              <a:p>
                <a:r>
                  <a:rPr lang="en-US">
                    <a:noFill/>
                  </a:rPr>
                  <a:t> </a:t>
                </a:r>
              </a:p>
            </p:txBody>
          </p:sp>
        </mc:Fallback>
      </mc:AlternateContent>
      <p:sp>
        <p:nvSpPr>
          <p:cNvPr id="11" name="Title 1">
            <a:extLst>
              <a:ext uri="{FF2B5EF4-FFF2-40B4-BE49-F238E27FC236}">
                <a16:creationId xmlns:a16="http://schemas.microsoft.com/office/drawing/2014/main" id="{07A525FC-0BBF-444F-B096-71111A357BCA}"/>
              </a:ext>
            </a:extLst>
          </p:cNvPr>
          <p:cNvSpPr txBox="1">
            <a:spLocks/>
          </p:cNvSpPr>
          <p:nvPr/>
        </p:nvSpPr>
        <p:spPr>
          <a:xfrm>
            <a:off x="698970" y="3418015"/>
            <a:ext cx="7739128" cy="1130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اجرا کنید. آیا دو مقدار محاسبه‌شده یکسان هستند؟ در مورد علت آن با مدرس آزمایش‌گاه خود گفت‌وگو نمایید. کوچک‌ترین مقدار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ای که به ازای آن این دو جمع با هم مساوی نیستند را بیابید</a:t>
            </a:r>
            <a:r>
              <a:rPr lang="fa-IR" sz="1600" dirty="0" smtClean="0">
                <a:solidFill>
                  <a:schemeClr val="bg1"/>
                </a:solidFill>
                <a:latin typeface="Dana" panose="00000500000000000000" pitchFamily="2" charset="-78"/>
                <a:cs typeface="Dana" panose="00000500000000000000" pitchFamily="2" charset="-78"/>
              </a:rPr>
              <a:t>.</a:t>
            </a:r>
          </a:p>
          <a:p>
            <a:pPr rtl="1">
              <a:lnSpc>
                <a:spcPct val="150000"/>
              </a:lnSpc>
            </a:pPr>
            <a:r>
              <a:rPr lang="fa-IR" sz="1100" dirty="0" smtClean="0">
                <a:solidFill>
                  <a:schemeClr val="bg1"/>
                </a:solidFill>
                <a:latin typeface="Dana" panose="00000500000000000000" pitchFamily="2" charset="-78"/>
                <a:cs typeface="Dana" panose="00000500000000000000" pitchFamily="2" charset="-78"/>
              </a:rPr>
              <a:t>در ادامه می‌توانید علت کامل آن را بخوانید. اما در آینده، در درس معماری کامپیوتر به طور کامل‌تری علت این اتفاق را درک خواهید کرد.</a:t>
            </a:r>
            <a:endParaRPr lang="fa-IR" sz="1100" dirty="0">
              <a:solidFill>
                <a:schemeClr val="bg1"/>
              </a:solidFill>
              <a:latin typeface="Dana" panose="00000500000000000000" pitchFamily="2" charset="-78"/>
              <a:cs typeface="Dana" panose="00000500000000000000" pitchFamily="2" charset="-78"/>
            </a:endParaRPr>
          </a:p>
        </p:txBody>
      </p:sp>
      <p:grpSp>
        <p:nvGrpSpPr>
          <p:cNvPr id="12" name="Google Shape;4800;p45"/>
          <p:cNvGrpSpPr/>
          <p:nvPr/>
        </p:nvGrpSpPr>
        <p:grpSpPr>
          <a:xfrm>
            <a:off x="8423274" y="119094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9359;p55"/>
          <p:cNvGrpSpPr/>
          <p:nvPr/>
        </p:nvGrpSpPr>
        <p:grpSpPr>
          <a:xfrm>
            <a:off x="8426616" y="2315351"/>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359;p55"/>
          <p:cNvGrpSpPr/>
          <p:nvPr/>
        </p:nvGrpSpPr>
        <p:grpSpPr>
          <a:xfrm>
            <a:off x="8426616" y="3338501"/>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104;p45"/>
          <p:cNvGrpSpPr/>
          <p:nvPr/>
        </p:nvGrpSpPr>
        <p:grpSpPr>
          <a:xfrm>
            <a:off x="8434228" y="4378641"/>
            <a:ext cx="351680" cy="358133"/>
            <a:chOff x="1487200" y="4993750"/>
            <a:chExt cx="483125" cy="483125"/>
          </a:xfrm>
        </p:grpSpPr>
        <p:sp>
          <p:nvSpPr>
            <p:cNvPr id="2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11150" y="185959"/>
            <a:ext cx="7921700" cy="1878231"/>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مساوی نبودن برخی از این جمع‌ها می‌تواند دو علت داشته‌باشد، چراکه ممکن است کامپیوترها از دو روش متفاوت برای ذخیره‌سازی اعداد در کامپیوتر استفاده کنند.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روش اول همانند ذخیره سازی اعداد ده‌دهی است، اما در </a:t>
            </a:r>
            <a:r>
              <a:rPr lang="fa-IR" sz="1600" dirty="0" smtClean="0">
                <a:solidFill>
                  <a:schemeClr val="bg1"/>
                </a:solidFill>
                <a:latin typeface="Dana" panose="00000500000000000000" pitchFamily="2" charset="-78"/>
                <a:cs typeface="Dana" panose="00000500000000000000" pitchFamily="2" charset="-78"/>
              </a:rPr>
              <a:t>مبنای دو. </a:t>
            </a:r>
            <a:r>
              <a:rPr lang="fa-IR" sz="1600" dirty="0">
                <a:solidFill>
                  <a:schemeClr val="bg1"/>
                </a:solidFill>
                <a:latin typeface="Dana" panose="00000500000000000000" pitchFamily="2" charset="-78"/>
                <a:cs typeface="Dana" panose="00000500000000000000" pitchFamily="2" charset="-78"/>
              </a:rPr>
              <a:t>برای اعداد صحیح، این محاسبه را به خاطر داریم:</a:t>
            </a:r>
          </a:p>
        </p:txBody>
      </p:sp>
      <p:grpSp>
        <p:nvGrpSpPr>
          <p:cNvPr id="11" name="Google Shape;4800;p45"/>
          <p:cNvGrpSpPr/>
          <p:nvPr/>
        </p:nvGrpSpPr>
        <p:grpSpPr>
          <a:xfrm>
            <a:off x="8532850" y="44966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530826744"/>
              </p:ext>
            </p:extLst>
          </p:nvPr>
        </p:nvGraphicFramePr>
        <p:xfrm>
          <a:off x="1048216" y="2074609"/>
          <a:ext cx="7047567" cy="1112520"/>
        </p:xfrm>
        <a:graphic>
          <a:graphicData uri="http://schemas.openxmlformats.org/drawingml/2006/table">
            <a:tbl>
              <a:tblPr firstRow="1" bandRow="1">
                <a:tableStyleId>{BC89EF96-8CEA-46FF-86C4-4CE0E7609802}</a:tableStyleId>
              </a:tblPr>
              <a:tblGrid>
                <a:gridCol w="783063">
                  <a:extLst>
                    <a:ext uri="{9D8B030D-6E8A-4147-A177-3AD203B41FA5}">
                      <a16:colId xmlns:a16="http://schemas.microsoft.com/office/drawing/2014/main" val="581343237"/>
                    </a:ext>
                  </a:extLst>
                </a:gridCol>
                <a:gridCol w="783063">
                  <a:extLst>
                    <a:ext uri="{9D8B030D-6E8A-4147-A177-3AD203B41FA5}">
                      <a16:colId xmlns:a16="http://schemas.microsoft.com/office/drawing/2014/main" val="3784537685"/>
                    </a:ext>
                  </a:extLst>
                </a:gridCol>
                <a:gridCol w="783063">
                  <a:extLst>
                    <a:ext uri="{9D8B030D-6E8A-4147-A177-3AD203B41FA5}">
                      <a16:colId xmlns:a16="http://schemas.microsoft.com/office/drawing/2014/main" val="968704476"/>
                    </a:ext>
                  </a:extLst>
                </a:gridCol>
                <a:gridCol w="783063">
                  <a:extLst>
                    <a:ext uri="{9D8B030D-6E8A-4147-A177-3AD203B41FA5}">
                      <a16:colId xmlns:a16="http://schemas.microsoft.com/office/drawing/2014/main" val="189592091"/>
                    </a:ext>
                  </a:extLst>
                </a:gridCol>
                <a:gridCol w="783063">
                  <a:extLst>
                    <a:ext uri="{9D8B030D-6E8A-4147-A177-3AD203B41FA5}">
                      <a16:colId xmlns:a16="http://schemas.microsoft.com/office/drawing/2014/main" val="2248108813"/>
                    </a:ext>
                  </a:extLst>
                </a:gridCol>
                <a:gridCol w="783063">
                  <a:extLst>
                    <a:ext uri="{9D8B030D-6E8A-4147-A177-3AD203B41FA5}">
                      <a16:colId xmlns:a16="http://schemas.microsoft.com/office/drawing/2014/main" val="469612086"/>
                    </a:ext>
                  </a:extLst>
                </a:gridCol>
                <a:gridCol w="783063">
                  <a:extLst>
                    <a:ext uri="{9D8B030D-6E8A-4147-A177-3AD203B41FA5}">
                      <a16:colId xmlns:a16="http://schemas.microsoft.com/office/drawing/2014/main" val="3796284318"/>
                    </a:ext>
                  </a:extLst>
                </a:gridCol>
                <a:gridCol w="783063">
                  <a:extLst>
                    <a:ext uri="{9D8B030D-6E8A-4147-A177-3AD203B41FA5}">
                      <a16:colId xmlns:a16="http://schemas.microsoft.com/office/drawing/2014/main" val="2524688735"/>
                    </a:ext>
                  </a:extLst>
                </a:gridCol>
                <a:gridCol w="783063">
                  <a:extLst>
                    <a:ext uri="{9D8B030D-6E8A-4147-A177-3AD203B41FA5}">
                      <a16:colId xmlns:a16="http://schemas.microsoft.com/office/drawing/2014/main" val="886715087"/>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8</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7</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6</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5</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4</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3</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2</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1</a:t>
                      </a:r>
                      <a:endParaRPr lang="en-US" dirty="0">
                        <a:solidFill>
                          <a:schemeClr val="bg1"/>
                        </a:solidFill>
                      </a:endParaRP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smtClean="0">
                          <a:solidFill>
                            <a:schemeClr val="bg1"/>
                          </a:solidFill>
                        </a:rPr>
                        <a:t>Base</a:t>
                      </a:r>
                      <a:r>
                        <a:rPr lang="en-US" baseline="30000" dirty="0" err="1" smtClean="0">
                          <a:solidFill>
                            <a:schemeClr val="bg1"/>
                          </a:solidFill>
                        </a:rPr>
                        <a:t>exp</a:t>
                      </a:r>
                      <a:endParaRPr lang="en-US" baseline="30000" dirty="0">
                        <a:solidFill>
                          <a:schemeClr val="bg1"/>
                        </a:solidFill>
                      </a:endParaRPr>
                    </a:p>
                  </a:txBody>
                  <a:tcPr/>
                </a:tc>
                <a:tc>
                  <a:txBody>
                    <a:bodyPr/>
                    <a:lstStyle/>
                    <a:p>
                      <a:pPr algn="ctr"/>
                      <a:r>
                        <a:rPr lang="en-US" dirty="0" smtClean="0">
                          <a:solidFill>
                            <a:schemeClr val="bg1"/>
                          </a:solidFill>
                        </a:rPr>
                        <a:t>2</a:t>
                      </a:r>
                      <a:r>
                        <a:rPr lang="en-US" baseline="30000" dirty="0" smtClean="0">
                          <a:solidFill>
                            <a:schemeClr val="bg1"/>
                          </a:solidFill>
                        </a:rPr>
                        <a:t>7</a:t>
                      </a:r>
                      <a:endParaRPr lang="en-US" baseline="30000" dirty="0">
                        <a:solidFill>
                          <a:schemeClr val="bg1"/>
                        </a:solidFil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6</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5</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4</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3</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2</a:t>
                      </a:r>
                      <a:endParaRPr lang="en-US" sz="1400" b="0" i="0" u="none" strike="noStrike" cap="none" baseline="30000" dirty="0">
                        <a:solidFill>
                          <a:schemeClr val="bg1"/>
                        </a:solidFill>
                        <a:latin typeface="+mn-lt"/>
                        <a:ea typeface="+mn-ea"/>
                        <a:cs typeface="+mn-cs"/>
                        <a:sym typeface="Arial"/>
                      </a:endParaRPr>
                    </a:p>
                  </a:txBody>
                  <a:tcPr/>
                </a:tc>
                <a:tc>
                  <a:txBody>
                    <a:bodyPr/>
                    <a:lstStyle/>
                    <a:p>
                      <a:pPr algn="ct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1</a:t>
                      </a:r>
                      <a:endParaRPr lang="en-US" sz="1400" b="0" i="0" u="none" strike="noStrike" cap="none" baseline="30000" dirty="0">
                        <a:solidFill>
                          <a:schemeClr val="bg1"/>
                        </a:solidFill>
                        <a:latin typeface="+mn-lt"/>
                        <a:ea typeface="+mn-ea"/>
                        <a:cs typeface="+mn-cs"/>
                        <a:sym typeface="Arial"/>
                      </a:endParaRPr>
                    </a:p>
                  </a:txBody>
                  <a:tcPr/>
                </a:tc>
                <a:tc>
                  <a:txBody>
                    <a:bodyPr/>
                    <a:lstStyle/>
                    <a:p>
                      <a:pPr algn="ct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0</a:t>
                      </a:r>
                      <a:endParaRPr lang="en-US" sz="1400" b="0" i="0" u="none" strike="noStrike" cap="none" baseline="30000" dirty="0">
                        <a:solidFill>
                          <a:schemeClr val="bg1"/>
                        </a:solidFill>
                        <a:latin typeface="+mn-lt"/>
                        <a:ea typeface="+mn-ea"/>
                        <a:cs typeface="+mn-cs"/>
                        <a:sym typeface="Arial"/>
                      </a:endParaRPr>
                    </a:p>
                  </a:txBody>
                  <a:tcPr/>
                </a:tc>
                <a:extLst>
                  <a:ext uri="{0D108BD9-81ED-4DB2-BD59-A6C34878D82A}">
                    <a16:rowId xmlns:a16="http://schemas.microsoft.com/office/drawing/2014/main" val="606077829"/>
                  </a:ext>
                </a:extLst>
              </a:tr>
              <a:tr h="370840">
                <a:tc>
                  <a:txBody>
                    <a:bodyPr/>
                    <a:lstStyle/>
                    <a:p>
                      <a:pPr algn="ctr"/>
                      <a:r>
                        <a:rPr lang="en-US" dirty="0" smtClean="0">
                          <a:solidFill>
                            <a:schemeClr val="bg1"/>
                          </a:solidFill>
                        </a:rPr>
                        <a:t>Weight</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128</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64</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32</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16</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8</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4</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2</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sp>
        <p:nvSpPr>
          <p:cNvPr id="20" name="TextBox 19"/>
          <p:cNvSpPr txBox="1"/>
          <p:nvPr/>
        </p:nvSpPr>
        <p:spPr>
          <a:xfrm rot="5400000">
            <a:off x="7511176" y="3201838"/>
            <a:ext cx="234486" cy="276999"/>
          </a:xfrm>
          <a:prstGeom prst="rect">
            <a:avLst/>
          </a:prstGeom>
          <a:noFill/>
        </p:spPr>
        <p:txBody>
          <a:bodyPr wrap="square" rtlCol="0">
            <a:spAutoFit/>
          </a:bodyPr>
          <a:lstStyle/>
          <a:p>
            <a:r>
              <a:rPr lang="en-US" sz="1200" dirty="0">
                <a:solidFill>
                  <a:schemeClr val="bg1"/>
                </a:solidFill>
              </a:rPr>
              <a:t>1</a:t>
            </a:r>
          </a:p>
        </p:txBody>
      </p:sp>
      <p:sp>
        <p:nvSpPr>
          <p:cNvPr id="43" name="TextBox 42"/>
          <p:cNvSpPr txBox="1"/>
          <p:nvPr/>
        </p:nvSpPr>
        <p:spPr>
          <a:xfrm rot="5400000">
            <a:off x="6741919" y="3201838"/>
            <a:ext cx="234486" cy="276999"/>
          </a:xfrm>
          <a:prstGeom prst="rect">
            <a:avLst/>
          </a:prstGeom>
          <a:noFill/>
        </p:spPr>
        <p:txBody>
          <a:bodyPr wrap="square" rtlCol="0">
            <a:spAutoFit/>
          </a:bodyPr>
          <a:lstStyle/>
          <a:p>
            <a:r>
              <a:rPr lang="en-US" sz="1200" dirty="0" smtClean="0">
                <a:solidFill>
                  <a:schemeClr val="bg1"/>
                </a:solidFill>
              </a:rPr>
              <a:t>2</a:t>
            </a:r>
            <a:endParaRPr lang="en-US" sz="1200" dirty="0">
              <a:solidFill>
                <a:schemeClr val="bg1"/>
              </a:solidFill>
            </a:endParaRPr>
          </a:p>
        </p:txBody>
      </p:sp>
      <p:sp>
        <p:nvSpPr>
          <p:cNvPr id="44" name="TextBox 43"/>
          <p:cNvSpPr txBox="1"/>
          <p:nvPr/>
        </p:nvSpPr>
        <p:spPr>
          <a:xfrm rot="5400000">
            <a:off x="5495490" y="3671799"/>
            <a:ext cx="1188828" cy="276999"/>
          </a:xfrm>
          <a:prstGeom prst="rect">
            <a:avLst/>
          </a:prstGeom>
          <a:noFill/>
        </p:spPr>
        <p:txBody>
          <a:bodyPr wrap="square" rtlCol="0">
            <a:spAutoFit/>
          </a:bodyPr>
          <a:lstStyle/>
          <a:p>
            <a:r>
              <a:rPr lang="en-US" sz="1200" dirty="0" smtClean="0">
                <a:solidFill>
                  <a:schemeClr val="bg1"/>
                </a:solidFill>
              </a:rPr>
              <a:t>2 * 2</a:t>
            </a:r>
            <a:endParaRPr lang="en-US" sz="1200" dirty="0">
              <a:solidFill>
                <a:schemeClr val="bg1"/>
              </a:solidFill>
            </a:endParaRPr>
          </a:p>
        </p:txBody>
      </p:sp>
      <p:sp>
        <p:nvSpPr>
          <p:cNvPr id="45" name="TextBox 44"/>
          <p:cNvSpPr txBox="1"/>
          <p:nvPr/>
        </p:nvSpPr>
        <p:spPr>
          <a:xfrm rot="5400000">
            <a:off x="4726232" y="3671803"/>
            <a:ext cx="1188828" cy="276999"/>
          </a:xfrm>
          <a:prstGeom prst="rect">
            <a:avLst/>
          </a:prstGeom>
          <a:noFill/>
        </p:spPr>
        <p:txBody>
          <a:bodyPr wrap="square" rtlCol="0">
            <a:spAutoFit/>
          </a:bodyPr>
          <a:lstStyle/>
          <a:p>
            <a:r>
              <a:rPr lang="en-US" sz="1200" dirty="0" smtClean="0">
                <a:solidFill>
                  <a:schemeClr val="bg1"/>
                </a:solidFill>
              </a:rPr>
              <a:t>2 * 2 * 2</a:t>
            </a:r>
            <a:endParaRPr lang="en-US" sz="1200" dirty="0">
              <a:solidFill>
                <a:schemeClr val="bg1"/>
              </a:solidFill>
            </a:endParaRPr>
          </a:p>
        </p:txBody>
      </p:sp>
      <p:sp>
        <p:nvSpPr>
          <p:cNvPr id="46" name="TextBox 45"/>
          <p:cNvSpPr txBox="1"/>
          <p:nvPr/>
        </p:nvSpPr>
        <p:spPr>
          <a:xfrm rot="5400000">
            <a:off x="3956974" y="3671802"/>
            <a:ext cx="1188828" cy="276999"/>
          </a:xfrm>
          <a:prstGeom prst="rect">
            <a:avLst/>
          </a:prstGeom>
          <a:noFill/>
        </p:spPr>
        <p:txBody>
          <a:bodyPr wrap="square" rtlCol="0">
            <a:spAutoFit/>
          </a:bodyPr>
          <a:lstStyle/>
          <a:p>
            <a:r>
              <a:rPr lang="en-US" sz="1200" dirty="0" smtClean="0">
                <a:solidFill>
                  <a:schemeClr val="bg1"/>
                </a:solidFill>
              </a:rPr>
              <a:t>2 * 2 * 2 * 2</a:t>
            </a:r>
            <a:endParaRPr lang="en-US" sz="1200" dirty="0">
              <a:solidFill>
                <a:schemeClr val="bg1"/>
              </a:solidFill>
            </a:endParaRPr>
          </a:p>
        </p:txBody>
      </p:sp>
      <p:sp>
        <p:nvSpPr>
          <p:cNvPr id="47" name="TextBox 46"/>
          <p:cNvSpPr txBox="1"/>
          <p:nvPr/>
        </p:nvSpPr>
        <p:spPr>
          <a:xfrm rot="5400000">
            <a:off x="3187716" y="3671803"/>
            <a:ext cx="1188828" cy="276999"/>
          </a:xfrm>
          <a:prstGeom prst="rect">
            <a:avLst/>
          </a:prstGeom>
          <a:noFill/>
        </p:spPr>
        <p:txBody>
          <a:bodyPr wrap="square" rtlCol="0">
            <a:spAutoFit/>
          </a:bodyPr>
          <a:lstStyle/>
          <a:p>
            <a:r>
              <a:rPr lang="en-US" sz="1200" dirty="0" smtClean="0">
                <a:solidFill>
                  <a:schemeClr val="bg1"/>
                </a:solidFill>
              </a:rPr>
              <a:t>2 * 2 * 2 * 2 * 2</a:t>
            </a:r>
            <a:endParaRPr lang="en-US" sz="1200" dirty="0">
              <a:solidFill>
                <a:schemeClr val="bg1"/>
              </a:solidFill>
            </a:endParaRPr>
          </a:p>
        </p:txBody>
      </p:sp>
      <p:sp>
        <p:nvSpPr>
          <p:cNvPr id="48" name="TextBox 47"/>
          <p:cNvSpPr txBox="1"/>
          <p:nvPr/>
        </p:nvSpPr>
        <p:spPr>
          <a:xfrm rot="5400000">
            <a:off x="1376662" y="3936873"/>
            <a:ext cx="1718969" cy="276999"/>
          </a:xfrm>
          <a:prstGeom prst="rect">
            <a:avLst/>
          </a:prstGeom>
          <a:noFill/>
        </p:spPr>
        <p:txBody>
          <a:bodyPr wrap="square" rtlCol="0">
            <a:spAutoFit/>
          </a:bodyPr>
          <a:lstStyle/>
          <a:p>
            <a:r>
              <a:rPr lang="en-US" sz="1200" dirty="0" smtClean="0">
                <a:solidFill>
                  <a:schemeClr val="bg1"/>
                </a:solidFill>
              </a:rPr>
              <a:t>2 * 2 * 2 * 2 * 2 * 2 * 2</a:t>
            </a:r>
            <a:endParaRPr lang="en-US" sz="1200" dirty="0">
              <a:solidFill>
                <a:schemeClr val="bg1"/>
              </a:solidFill>
            </a:endParaRPr>
          </a:p>
        </p:txBody>
      </p:sp>
      <p:sp>
        <p:nvSpPr>
          <p:cNvPr id="49" name="TextBox 48"/>
          <p:cNvSpPr txBox="1"/>
          <p:nvPr/>
        </p:nvSpPr>
        <p:spPr>
          <a:xfrm rot="5400000">
            <a:off x="2290745" y="3798024"/>
            <a:ext cx="1441273" cy="276999"/>
          </a:xfrm>
          <a:prstGeom prst="rect">
            <a:avLst/>
          </a:prstGeom>
          <a:noFill/>
        </p:spPr>
        <p:txBody>
          <a:bodyPr wrap="square" rtlCol="0">
            <a:spAutoFit/>
          </a:bodyPr>
          <a:lstStyle/>
          <a:p>
            <a:r>
              <a:rPr lang="en-US" sz="1200" dirty="0" smtClean="0">
                <a:solidFill>
                  <a:schemeClr val="bg1"/>
                </a:solidFill>
              </a:rPr>
              <a:t>2 * 2 * 2 * 2 * 2 * 2</a:t>
            </a:r>
            <a:endParaRPr lang="en-US" sz="1200" dirty="0">
              <a:solidFill>
                <a:schemeClr val="bg1"/>
              </a:solidFill>
            </a:endParaRPr>
          </a:p>
        </p:txBody>
      </p:sp>
    </p:spTree>
    <p:extLst>
      <p:ext uri="{BB962C8B-B14F-4D97-AF65-F5344CB8AC3E}">
        <p14:creationId xmlns:p14="http://schemas.microsoft.com/office/powerpoint/2010/main" val="49432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11150" y="624251"/>
            <a:ext cx="7921700" cy="1000321"/>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 فرض کنید همین محاسبات را می‌خواهیم برای اعداد اعشاری حساب کنیم، چون قسمت اعشاری اعداد کمتر از ۱ هستند، این‌بار آن‌ها برعکس هستند و توان کم‌تر از ۰ دارند. بدین صورت:</a:t>
            </a:r>
          </a:p>
        </p:txBody>
      </p:sp>
      <p:sp>
        <p:nvSpPr>
          <p:cNvPr id="6" name="Title 1">
            <a:extLst>
              <a:ext uri="{FF2B5EF4-FFF2-40B4-BE49-F238E27FC236}">
                <a16:creationId xmlns:a16="http://schemas.microsoft.com/office/drawing/2014/main" id="{7234B975-D9D5-4A37-9D15-CAFB7EFD28A5}"/>
              </a:ext>
            </a:extLst>
          </p:cNvPr>
          <p:cNvSpPr txBox="1">
            <a:spLocks/>
          </p:cNvSpPr>
          <p:nvPr/>
        </p:nvSpPr>
        <p:spPr>
          <a:xfrm>
            <a:off x="611149" y="3096643"/>
            <a:ext cx="7921700" cy="1124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پس مثلا عدد 2.25 در مبنای ده، تبدیل می‌شود به عدد 10.01 در مبنای </a:t>
            </a:r>
            <a:r>
              <a:rPr lang="fa-IR" sz="1600" dirty="0" smtClean="0">
                <a:solidFill>
                  <a:schemeClr val="bg1"/>
                </a:solidFill>
                <a:latin typeface="Dana" panose="00000500000000000000" pitchFamily="2" charset="-78"/>
                <a:cs typeface="Dana" panose="00000500000000000000" pitchFamily="2" charset="-78"/>
              </a:rPr>
              <a:t>دو.</a:t>
            </a:r>
            <a:endParaRPr lang="fa-IR" sz="1600" dirty="0">
              <a:solidFill>
                <a:schemeClr val="bg1"/>
              </a:solidFill>
              <a:latin typeface="Dana" panose="00000500000000000000" pitchFamily="2" charset="-78"/>
              <a:cs typeface="Dana" panose="00000500000000000000" pitchFamily="2" charset="-78"/>
            </a:endParaRPr>
          </a:p>
          <a:p>
            <a:pPr rtl="1">
              <a:lnSpc>
                <a:spcPct val="150000"/>
              </a:lnSpc>
            </a:pPr>
            <a:r>
              <a:rPr lang="fa-IR" sz="1600" dirty="0">
                <a:solidFill>
                  <a:schemeClr val="bg1"/>
                </a:solidFill>
                <a:latin typeface="Dana" panose="00000500000000000000" pitchFamily="2" charset="-78"/>
                <a:cs typeface="Dana" panose="00000500000000000000" pitchFamily="2" charset="-78"/>
              </a:rPr>
              <a:t>حالا، چون مکان ذخیره سازی ما برای هر عدد محدود است (مثلا به هر عدد تنها هشت بیت اختصاص دهیم)، پس نمی‌توان این اعداد را با دقت بالا ذخیره کرد.</a:t>
            </a:r>
          </a:p>
        </p:txBody>
      </p:sp>
      <p:graphicFrame>
        <p:nvGraphicFramePr>
          <p:cNvPr id="7" name="Table 6"/>
          <p:cNvGraphicFramePr>
            <a:graphicFrameLocks noGrp="1"/>
          </p:cNvGraphicFramePr>
          <p:nvPr>
            <p:extLst>
              <p:ext uri="{D42A27DB-BD31-4B8C-83A1-F6EECF244321}">
                <p14:modId xmlns:p14="http://schemas.microsoft.com/office/powerpoint/2010/main" val="3394003683"/>
              </p:ext>
            </p:extLst>
          </p:nvPr>
        </p:nvGraphicFramePr>
        <p:xfrm>
          <a:off x="2222810" y="1721519"/>
          <a:ext cx="4698378" cy="1112520"/>
        </p:xfrm>
        <a:graphic>
          <a:graphicData uri="http://schemas.openxmlformats.org/drawingml/2006/table">
            <a:tbl>
              <a:tblPr firstRow="1" bandRow="1">
                <a:tableStyleId>{BC89EF96-8CEA-46FF-86C4-4CE0E7609802}</a:tableStyleId>
              </a:tblPr>
              <a:tblGrid>
                <a:gridCol w="783063">
                  <a:extLst>
                    <a:ext uri="{9D8B030D-6E8A-4147-A177-3AD203B41FA5}">
                      <a16:colId xmlns:a16="http://schemas.microsoft.com/office/drawing/2014/main" val="581343237"/>
                    </a:ext>
                  </a:extLst>
                </a:gridCol>
                <a:gridCol w="783063">
                  <a:extLst>
                    <a:ext uri="{9D8B030D-6E8A-4147-A177-3AD203B41FA5}">
                      <a16:colId xmlns:a16="http://schemas.microsoft.com/office/drawing/2014/main" val="3784537685"/>
                    </a:ext>
                  </a:extLst>
                </a:gridCol>
                <a:gridCol w="783063">
                  <a:extLst>
                    <a:ext uri="{9D8B030D-6E8A-4147-A177-3AD203B41FA5}">
                      <a16:colId xmlns:a16="http://schemas.microsoft.com/office/drawing/2014/main" val="968704476"/>
                    </a:ext>
                  </a:extLst>
                </a:gridCol>
                <a:gridCol w="783063">
                  <a:extLst>
                    <a:ext uri="{9D8B030D-6E8A-4147-A177-3AD203B41FA5}">
                      <a16:colId xmlns:a16="http://schemas.microsoft.com/office/drawing/2014/main" val="189592091"/>
                    </a:ext>
                  </a:extLst>
                </a:gridCol>
                <a:gridCol w="783063">
                  <a:extLst>
                    <a:ext uri="{9D8B030D-6E8A-4147-A177-3AD203B41FA5}">
                      <a16:colId xmlns:a16="http://schemas.microsoft.com/office/drawing/2014/main" val="2248108813"/>
                    </a:ext>
                  </a:extLst>
                </a:gridCol>
                <a:gridCol w="783063">
                  <a:extLst>
                    <a:ext uri="{9D8B030D-6E8A-4147-A177-3AD203B41FA5}">
                      <a16:colId xmlns:a16="http://schemas.microsoft.com/office/drawing/2014/main" val="469612086"/>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1</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2</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3</a:t>
                      </a:r>
                      <a:endParaRPr lang="en-US" dirty="0">
                        <a:solidFill>
                          <a:schemeClr val="bg1"/>
                        </a:solidFill>
                      </a:endParaRPr>
                    </a:p>
                  </a:txBody>
                  <a:tcPr>
                    <a:solidFill>
                      <a:schemeClr val="accent1">
                        <a:alpha val="38000"/>
                      </a:schemeClr>
                    </a:solidFill>
                  </a:tcPr>
                </a:tc>
                <a:tc>
                  <a:txBody>
                    <a:bodyPr/>
                    <a:lstStyle/>
                    <a:p>
                      <a:pPr algn="ctr"/>
                      <a:r>
                        <a:rPr lang="en-US" dirty="0" smtClean="0">
                          <a:solidFill>
                            <a:schemeClr val="bg1"/>
                          </a:solidFill>
                        </a:rPr>
                        <a:t>Col 4</a:t>
                      </a:r>
                      <a:endParaRPr lang="en-US" dirty="0">
                        <a:solidFill>
                          <a:schemeClr val="bg1"/>
                        </a:solidFill>
                      </a:endParaRPr>
                    </a:p>
                  </a:txBody>
                  <a:tcPr>
                    <a:solidFill>
                      <a:schemeClr val="accent1">
                        <a:alpha val="38000"/>
                      </a:schemeClr>
                    </a:solidFill>
                  </a:tcPr>
                </a:tc>
                <a:tc>
                  <a:txBody>
                    <a:bodyPr/>
                    <a:lstStyle/>
                    <a:p>
                      <a:pPr algn="ctr"/>
                      <a:r>
                        <a:rPr lang="en-SE" dirty="0" smtClean="0">
                          <a:solidFill>
                            <a:schemeClr val="bg1"/>
                          </a:solidFill>
                        </a:rPr>
                        <a:t>…</a:t>
                      </a:r>
                      <a:endParaRPr lang="en-US" dirty="0">
                        <a:solidFill>
                          <a:schemeClr val="bg1"/>
                        </a:solidFill>
                      </a:endParaRP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smtClean="0">
                          <a:solidFill>
                            <a:schemeClr val="bg1"/>
                          </a:solidFill>
                        </a:rPr>
                        <a:t>Base</a:t>
                      </a:r>
                      <a:r>
                        <a:rPr lang="en-US" baseline="30000" dirty="0" err="1" smtClean="0">
                          <a:solidFill>
                            <a:schemeClr val="bg1"/>
                          </a:solidFill>
                        </a:rPr>
                        <a:t>exp</a:t>
                      </a:r>
                      <a:endParaRPr lang="en-US" baseline="30000" dirty="0">
                        <a:solidFill>
                          <a:schemeClr val="bg1"/>
                        </a:solidFill>
                      </a:endParaRPr>
                    </a:p>
                  </a:txBody>
                  <a:tcPr/>
                </a:tc>
                <a:tc>
                  <a:txBody>
                    <a:bodyPr/>
                    <a:lstStyle/>
                    <a:p>
                      <a:pPr algn="ctr"/>
                      <a:r>
                        <a:rPr lang="en-US" dirty="0" smtClean="0">
                          <a:solidFill>
                            <a:schemeClr val="bg1"/>
                          </a:solidFill>
                        </a:rPr>
                        <a:t>2</a:t>
                      </a:r>
                      <a:r>
                        <a:rPr lang="en-US" baseline="30000" dirty="0" smtClean="0">
                          <a:solidFill>
                            <a:schemeClr val="bg1"/>
                          </a:solidFill>
                        </a:rPr>
                        <a:t>-1</a:t>
                      </a:r>
                      <a:endParaRPr lang="en-US" baseline="30000" dirty="0">
                        <a:solidFill>
                          <a:schemeClr val="bg1"/>
                        </a:solidFil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-2</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-3</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dirty="0" smtClean="0">
                          <a:solidFill>
                            <a:schemeClr val="bg1"/>
                          </a:solidFill>
                        </a:rPr>
                        <a:t>2</a:t>
                      </a:r>
                      <a:r>
                        <a:rPr lang="en-US" sz="1400" b="0" i="0" u="none" strike="noStrike" cap="none" baseline="30000" dirty="0" smtClean="0">
                          <a:solidFill>
                            <a:schemeClr val="bg1"/>
                          </a:solidFill>
                          <a:latin typeface="+mn-lt"/>
                          <a:ea typeface="+mn-ea"/>
                          <a:cs typeface="+mn-cs"/>
                          <a:sym typeface="Arial"/>
                        </a:rPr>
                        <a:t>-4</a:t>
                      </a:r>
                      <a:endParaRPr lang="en-US" sz="1400" b="0" i="0" u="none" strike="noStrike" cap="none" baseline="30000" dirty="0">
                        <a:solidFill>
                          <a:schemeClr val="bg1"/>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SE" sz="1400" b="0" i="0" u="none" strike="noStrike" cap="none" dirty="0" smtClean="0">
                          <a:solidFill>
                            <a:schemeClr val="bg1"/>
                          </a:solidFill>
                          <a:latin typeface="+mn-lt"/>
                          <a:ea typeface="+mn-ea"/>
                          <a:cs typeface="+mn-cs"/>
                          <a:sym typeface="Arial"/>
                        </a:rPr>
                        <a:t>…</a:t>
                      </a:r>
                      <a:endParaRPr lang="en-US" sz="1400" b="0" i="0" u="none" strike="noStrike" cap="none" dirty="0">
                        <a:solidFill>
                          <a:schemeClr val="bg1"/>
                        </a:solidFill>
                        <a:latin typeface="+mn-lt"/>
                        <a:ea typeface="+mn-ea"/>
                        <a:cs typeface="+mn-cs"/>
                        <a:sym typeface="Arial"/>
                      </a:endParaRPr>
                    </a:p>
                  </a:txBody>
                  <a:tcPr/>
                </a:tc>
                <a:extLst>
                  <a:ext uri="{0D108BD9-81ED-4DB2-BD59-A6C34878D82A}">
                    <a16:rowId xmlns:a16="http://schemas.microsoft.com/office/drawing/2014/main" val="606077829"/>
                  </a:ext>
                </a:extLst>
              </a:tr>
              <a:tr h="370840">
                <a:tc>
                  <a:txBody>
                    <a:bodyPr/>
                    <a:lstStyle/>
                    <a:p>
                      <a:pPr algn="ctr"/>
                      <a:r>
                        <a:rPr lang="en-US" dirty="0" smtClean="0">
                          <a:solidFill>
                            <a:schemeClr val="bg1"/>
                          </a:solidFill>
                        </a:rPr>
                        <a:t>Weight</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0.5</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0.25</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0.125</a:t>
                      </a:r>
                      <a:endParaRPr lang="en-US" dirty="0">
                        <a:solidFill>
                          <a:schemeClr val="bg1"/>
                        </a:solidFill>
                      </a:endParaRPr>
                    </a:p>
                  </a:txBody>
                  <a:tcPr>
                    <a:solidFill>
                      <a:schemeClr val="accent1">
                        <a:alpha val="20000"/>
                      </a:schemeClr>
                    </a:solidFill>
                  </a:tcPr>
                </a:tc>
                <a:tc>
                  <a:txBody>
                    <a:bodyPr/>
                    <a:lstStyle/>
                    <a:p>
                      <a:pPr algn="ctr"/>
                      <a:r>
                        <a:rPr lang="en-US" dirty="0" smtClean="0">
                          <a:solidFill>
                            <a:schemeClr val="bg1"/>
                          </a:solidFill>
                        </a:rPr>
                        <a:t>0.0625</a:t>
                      </a:r>
                      <a:endParaRPr lang="en-US" dirty="0">
                        <a:solidFill>
                          <a:schemeClr val="bg1"/>
                        </a:solidFill>
                      </a:endParaRPr>
                    </a:p>
                  </a:txBody>
                  <a:tcPr>
                    <a:solidFill>
                      <a:schemeClr val="accent1">
                        <a:alpha val="20000"/>
                      </a:schemeClr>
                    </a:solidFill>
                  </a:tcPr>
                </a:tc>
                <a:tc>
                  <a:txBody>
                    <a:bodyPr/>
                    <a:lstStyle/>
                    <a:p>
                      <a:pPr algn="ctr"/>
                      <a:r>
                        <a:rPr lang="en-SE" dirty="0" smtClean="0">
                          <a:solidFill>
                            <a:schemeClr val="bg1"/>
                          </a:solidFill>
                        </a:rPr>
                        <a:t>…</a:t>
                      </a:r>
                      <a:endParaRPr lang="en-US" dirty="0">
                        <a:solidFill>
                          <a:schemeClr val="bg1"/>
                        </a:solidFill>
                      </a:endParaRP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grpSp>
        <p:nvGrpSpPr>
          <p:cNvPr id="8" name="Google Shape;4800;p45"/>
          <p:cNvGrpSpPr/>
          <p:nvPr/>
        </p:nvGrpSpPr>
        <p:grpSpPr>
          <a:xfrm>
            <a:off x="8532849" y="810920"/>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532849" y="3185605"/>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993379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4773</TotalTime>
  <Words>2033</Words>
  <Application>Microsoft Office PowerPoint</Application>
  <PresentationFormat>On-screen Show (16:9)</PresentationFormat>
  <Paragraphs>229</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Roboto Light</vt:lpstr>
      <vt:lpstr>Didact Gothic</vt:lpstr>
      <vt:lpstr>Consolas</vt:lpstr>
      <vt:lpstr>Roboto Thin</vt:lpstr>
      <vt:lpstr>Bree Serif</vt:lpstr>
      <vt:lpstr>Roboto Black</vt:lpstr>
      <vt:lpstr>Cambria Math</vt:lpstr>
      <vt:lpstr>Lalezar</vt:lpstr>
      <vt:lpstr>Arial</vt:lpstr>
      <vt:lpstr>Dana</vt:lpstr>
      <vt:lpstr>WEB PROPOSAL</vt:lpstr>
      <vt:lpstr>بسم الله الرحمن الرحیم</vt:lpstr>
      <vt:lpstr>PowerPoint Presentation</vt:lpstr>
      <vt:lpstr>PowerPoint Presentation</vt:lpstr>
      <vt:lpstr>بیاید اول یک مثال حل شده را با هم ببینیم... اگر اعدادی که تنها از عوامل اول 2 , 3 و 5 تشکیل شده‌اند را اعداد زشت بدانیم، از شما می‌خواهیم برنامه‌ای بنویسید که در تشخیص زشت بودن یا نبودن یک عدد به ما کمک کند.  خب برای پیاده‌سازی چنین سوالی باید تمام مقسوم‌علیه‌های یک عدد بررسی شود که آیا برابر با یکی از اعداد 2، 3 یا 5 هست؟ هر گاه یکی از این مقسوم‌علیه‌ها چنین شرطی نداشت متوجه می‌شویم که عدد ما زشت نیست.  پس باید کاری را به صورت تکراری انجام دهیم که شرط پایان آن رسیدن به یک مقسوم‌علیه دیگر است یا بررسی شدن تمام مقسوم علیه‌ها.</vt:lpstr>
      <vt:lpstr>برای انجام این کار را‌ه‌های مختلفی پیش‌رو داریم. برای مثال در کد زیر ابتدا عدد مورد نظر تا جایی که بر 2 بخش‌پدیر است بر 2 تقسیم شده. سپس همین روند برای 3 و 5 هم اتفاق افتاده. حالا که دیگر عدد ما بر هیچ کدام از این ارقام بخش‌پذیر نیست، اگر حاصل 1 باشد یعنی عدد ما زشت بوده و اگر 1 نباشد یعنی مقسوم‌علیه‌های اول دیگری هم داشته و نمی‌تواند یک عدد زشت باشد.</vt:lpstr>
      <vt:lpstr>PowerPoint Presentation</vt:lpstr>
      <vt:lpstr>در حیطه‌ی کامپیوتر و زیرشاخه‌‌های آن، قضیه‌ای به نام No Free Lunch می‌گوید که نمی‌توان بدون از دست دادن قابلیتی، قابلیت دیگری را به دست آورد. این قضیه فراتر از مسائلی مانند مصرف انرژی برای انجام محاسبات بر روی یک کامپیوتر است.  برای فهم بهتر آن، برنامه‌ای بنویسید که با دریافت عددn  از کاربر، مقدار جمع زیر را یک‌بار از راست به چپ و یک‌بار از چپ به راست محاسبه کند:</vt:lpstr>
      <vt:lpstr>مساوی نبودن برخی از این جمع‌ها می‌تواند دو علت داشته‌باشد، چراکه ممکن است کامپیوترها از دو روش متفاوت برای ذخیره‌سازی اعداد در کامپیوتر استفاده کنند. روش اول همانند ذخیره سازی اعداد ده‌دهی است، اما در مبنای دو. برای اعداد صحیح، این محاسبه را به خاطر داریم:</vt:lpstr>
      <vt:lpstr>حال فرض کنید همین محاسبات را می‌خواهیم برای اعداد اعشاری حساب کنیم، چون قسمت اعشاری اعداد کمتر از ۱ هستند، این‌بار آن‌ها برعکس هستند و توان کم‌تر از ۰ دارند. بدین صورت:</vt:lpstr>
      <vt:lpstr>مثلا فرض کنید عدد 10.0000564 را می‌خواهیم به مبنای دو ببریم اما صرفا 6 بیت برای ذخیره‌سازی این عدد داریم که چون قسمت صحیح آن اهمیت مقداری بیش‌تری دارد، سعی می‌کنیم تمامی آن را ذخیره کنیم. این باعث می‌شود تعداد بیت کافی برای ذخیره‌کردن قسمت اعشاری عددمان نداشته‌باشیم، پس فقط می‌توانیم آن را تقریب بزنیم و به صورت 1010.00 (باینری) در می‌آید که قسمت اعشاری را کاملا از دست می‌دهیم. روش‌های تقریب‌زدن مختلفی برای ذخیره‌کردن این نوع اعداد اعشاری وجود دارد. پس هنگامی که کامپیوتر در حال محاسبه‌ی این جمع است این تقریب را در برخی مراحل انجام می‌دهد که هنگام جمع کردن از چپ و جمع کردن از راست این تقریب در مراحل متفاوتی رخ می‌دهند که منجر به نتیجه‌ی نهایی متفاوتی می‌شود.  پس همان‌طور که دیدیم، There's no free lunch! یا 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vt:lpstr>
      <vt:lpstr>روش اول بیش‌تر جنبه‌ی آموزشی داشت، توی روش دوم که بیشتر توسط کامپیوترهای امروزی استفاده می‌شود، اعداد اعشاری به صورت نماد علمی یعنی a ∗ 〖10〗^b ذخیره می‌شوند. مثلا عدد 0.000002 را می‌توان به صورت 2 ضرب‌در 10 به توان -6 ذخیره کرد و کامپیوترها نیز همین کار را (اما با مبنای دو) انجام می‌دهند.  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vt:lpstr>
      <vt:lpstr>در این جلسه قصد داریم مروری برای مباحثی ویژه خارج از آنچه در کلاس آموخته‌اید داشته باشیم. در اولین قسمت قصد داریم از gcc برای کامپایل کردن برنامه به صورت دستی استفاده کنیم. همانطور که در درس آموخته‌اید عملیات کامپایل کردن از مراحل زیر تشکیل شده است: ۱. پیش پردازش ۲. کامپایل کردن ۳. اسمبلر ۴. لینکر </vt:lpstr>
      <vt:lpstr>در محیطcommand prompt  شما می‌توانید تمام آنچه که در محیط گرافیکی انجام می‌دهید را انجام دهید. یکی از ویژگی‌های این محیط قابلیت‌های آن می‌باشد که از محیط گرافیکی بسیار بیشتر است. در ابتدا اندکی با این محیط بیشتر آشنا می‌شویم. به مانند محیط گرافیکی، command prompt هم در یک پوشه از سیستم شما اجرا می‌شود.  پوشه‌ای که در آن قرار دارید را می‌توانید در خط فرمان ببینید:</vt:lpstr>
      <vt:lpstr>PowerPoint Presentation</vt:lpstr>
      <vt:lpstr>با دستور زیر می‌توانید پوشه را به یک پوشه دیگر تغییر دهید:</vt:lpstr>
      <vt:lpstr>این مسیرها در پنجره روبرو قابل تنظیم می‌باشند:</vt:lpstr>
      <vt:lpstr>در صورتی که می‌خواهید بتوانید از gcc در محیط خط فرمان استفاده کنید، می‌بایست آدرس محل نصب آن را به این متغیر اضافه کنید.</vt:lpstr>
      <vt:lpstr>یک برنامه ساده را در فایل hello.c  می‌نویسیم:</vt:lpstr>
      <vt:lpstr>در اکثر مواقع، کامپایل و اجرای برنامه با زدن یک دکمه در IDEها انجام می‌شود. اما بیاید کمی دقیق‌تر به این پروسه نگاه کنیم. به طور کلی، مراحلی که از زدن کد تا اجرای آن رویCPU  طی می‌شود این‌ها هستند:</vt:lpstr>
      <vt:lpstr>به طور خلاصه، وظیفه‌یpre-processor  یا پیش‌پردازنده، انجام دادن مراحل اولیه مثل حذف کامنت‌ها، یکی کردن فایل‌های کد و تبدیل خط‌هایی از کد که با # شروع می‌شود (ماکروها۱) به رهنمودهایی برای مراحل بعد کامپایل (در زبان C) است. مثلا با دیدن خط </vt:lpstr>
      <vt:lpstr>در مرحله‌ی بعد،compiler  با دریافت یک فایل واحد از مرحله‌ی قبل، کدی به زبانAssembly  تولید می‌کند که می‌توانید آن را به صورت دقیق با اضافه‌کردن فلگ -S بهgcc ، هنگام کامپایل ببینید:</vt:lpstr>
      <vt:lpstr>در مرحله‌ی بعد،linker  تمامیobject code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printf معنای خاصی برای برنامه ندارد، اما بعد از وصل شدن فایل‌های سیستم‌عامل به کد ما در این مرحله، دستور printf معنای نوشتن در خروجی تهیه شده توسط سیستم‌عامل را پیدا می‌کند.   و در نهایت،Loader  که جزوی از سیستم‌عامل است، حجم برنامه‌ی ساخته شده را آنالیز می‌کند، بر روی مموری (RAM) کامپیوتر حافظه‌‌ای برای آن تخصیص می‌دهد و آن را در صف اجرا توسط پردازنده قرار می‌دهد.  توضیحات بیش‌تر درباره‌ی کامپایلر و چگونگی ارتباط آن با سیستم‌عامل را در درس‌های «طراحی کامپایلر» و «سیستم‌عامل‌ها» خواهید خواند.</vt:lpstr>
      <vt:lpstr>سلام بچه‌ها امیدواریم حالتون خوب باشه. امروز می‌خوایم یکم راجع به الگویابی صحبت کنیم. می‌دونیم که توی برنامه 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 نویس دید متفاوتی به اطراف و اتفاقات و مسائل داشته باشیم. یکی از این تمرین‌ها پیدا کردن الگوریتم چاپ الگوها و پترن‌های مختلف است.   برای چاپ هر یک از این پترن‌ها با کد باید اول هر کدوم رو طبق مختصات 2^ Rبررسی کنیم و الگوی تکرار شونده‌ی اجزای اون الگو رو بدست آوریم (این اجزا می‌تونن فاصله، ستاره، اعداد و یا هر کاراکتر تشکیل دهنده‌ی الگو باشن) بعد با کمک حلقه‌ها این الگوی تکرار شونده رو پیاده سازی کنیم.</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314</cp:revision>
  <dcterms:modified xsi:type="dcterms:W3CDTF">2020-12-12T20:25:58Z</dcterms:modified>
</cp:coreProperties>
</file>