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Roboto Black" panose="020B0604020202020204" charset="0"/>
      <p:bold r:id="rId24"/>
      <p:boldItalic r:id="rId25"/>
    </p:embeddedFont>
    <p:embeddedFont>
      <p:font typeface="Roboto Light" panose="020B060402020202020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Bree Serif" panose="020B0604020202020204" charset="0"/>
      <p:regular r:id="rId34"/>
    </p:embeddedFont>
    <p:embeddedFont>
      <p:font typeface="Dana" panose="020B0604020202020204" charset="-78"/>
      <p:regular r:id="rId35"/>
      <p:bold r:id="rId36"/>
      <p:italic r:id="rId37"/>
      <p:boldItalic r:id="rId38"/>
    </p:embeddedFont>
    <p:embeddedFont>
      <p:font typeface="Roboto Thin" panose="020B0604020202020204" charset="0"/>
      <p:regular r:id="rId39"/>
      <p:bold r:id="rId40"/>
      <p:italic r:id="rId41"/>
      <p:boldItalic r:id="rId42"/>
    </p:embeddedFont>
    <p:embeddedFont>
      <p:font typeface="Lalezar" panose="00000500000000000000" pitchFamily="2" charset="-78"/>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51" d="100"/>
          <a:sy n="151" d="100"/>
        </p:scale>
        <p:origin x="234" y="13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erearth.com/practice/algorithms/sorting/selection-sort/visualize/" TargetMode="External"/><Relationship Id="rId2" Type="http://schemas.openxmlformats.org/officeDocument/2006/relationships/hyperlink" Target="https://www.geeksforgeeks.org/selection-sort/" TargetMode="External"/><Relationship Id="rId1" Type="http://schemas.openxmlformats.org/officeDocument/2006/relationships/slideLayout" Target="../slideLayouts/slideLayout1.xml"/><Relationship Id="rId4" Type="http://schemas.openxmlformats.org/officeDocument/2006/relationships/hyperlink" Target="https://www.youtube.com/watch?v=Ns4TPTC8wh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yZQPjUT5B4" TargetMode="External"/><Relationship Id="rId2" Type="http://schemas.openxmlformats.org/officeDocument/2006/relationships/hyperlink" Target="https://www.hackerearth.com/practice/algorithms/sorting/bubble-sort/visualiz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smtClean="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a:t>
            </a:r>
            <a:r>
              <a:rPr lang="fa-IR" sz="1600" dirty="0" smtClean="0">
                <a:solidFill>
                  <a:schemeClr val="bg1"/>
                </a:solidFill>
                <a:latin typeface="Dana" panose="00000500000000000000" pitchFamily="2" charset="-78"/>
                <a:cs typeface="Dana" panose="00000500000000000000" pitchFamily="2" charset="-78"/>
              </a:rPr>
              <a:t>یک‌بار عدد</a:t>
            </a:r>
            <a:r>
              <a:rPr lang="en-SE" sz="1600" dirty="0" smtClean="0">
                <a:solidFill>
                  <a:schemeClr val="bg1"/>
                </a:solidFill>
                <a:latin typeface="Dana" panose="00000500000000000000" pitchFamily="2" charset="-78"/>
                <a:cs typeface="Dana" panose="00000500000000000000" pitchFamily="2" charset="-78"/>
              </a:rPr>
              <a:t>1904892031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وارد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smtClean="0">
              <a:solidFill>
                <a:srgbClr val="BBBBBB"/>
              </a:solidFill>
              <a:latin typeface="Consolas" panose="020B0609020204030204" pitchFamily="49" charset="0"/>
            </a:endParaRP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smtClean="0">
                <a:solidFill>
                  <a:srgbClr val="BBBBBB"/>
                </a:solidFill>
                <a:latin typeface="Consolas" panose="020B0609020204030204" pitchFamily="49" charset="0"/>
              </a:rPr>
              <a:t>}</a:t>
            </a: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9359;p55"/>
          <p:cNvGrpSpPr/>
          <p:nvPr/>
        </p:nvGrpSpPr>
        <p:grpSpPr>
          <a:xfrm>
            <a:off x="8436928" y="2391859"/>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9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4437020"/>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a:t>
            </a:r>
            <a:r>
              <a:rPr lang="fa-IR" sz="1600" dirty="0" smtClean="0">
                <a:solidFill>
                  <a:schemeClr val="bg1"/>
                </a:solidFill>
                <a:latin typeface="Dana" panose="00000500000000000000" pitchFamily="2" charset="-78"/>
                <a:cs typeface="Dana" panose="00000500000000000000" pitchFamily="2" charset="-78"/>
              </a:rPr>
              <a:t>نکته‌ای</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که از </a:t>
            </a:r>
            <a:r>
              <a:rPr lang="fa-IR" sz="1600" dirty="0">
                <a:solidFill>
                  <a:schemeClr val="bg1"/>
                </a:solidFill>
                <a:latin typeface="Dana" panose="00000500000000000000" pitchFamily="2" charset="-78"/>
                <a:cs typeface="Dana" panose="00000500000000000000" pitchFamily="2" charset="-78"/>
              </a:rPr>
              <a:t>کد قبلی به دست آورده‌اید توجیه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a:t>
            </a:r>
            <a:r>
              <a:rPr lang="fa-IR" sz="1400" dirty="0" smtClean="0">
                <a:solidFill>
                  <a:schemeClr val="bg1"/>
                </a:solidFill>
                <a:latin typeface="Dana" panose="00000500000000000000" pitchFamily="2" charset="-78"/>
                <a:cs typeface="Dana" panose="00000500000000000000" pitchFamily="2" charset="-78"/>
              </a:rPr>
              <a:t>عدم هوشمندی </a:t>
            </a:r>
            <a:r>
              <a:rPr lang="fa-IR" sz="1400" dirty="0">
                <a:solidFill>
                  <a:schemeClr val="bg1"/>
                </a:solidFill>
                <a:latin typeface="Dana" panose="00000500000000000000" pitchFamily="2" charset="-78"/>
                <a:cs typeface="Dana" panose="00000500000000000000" pitchFamily="2" charset="-78"/>
              </a:rPr>
              <a:t>کامپایلری است که از آن استفاده می‌کنید؛ </a:t>
            </a:r>
            <a:r>
              <a:rPr lang="fa-IR" sz="1400" dirty="0" smtClean="0">
                <a:solidFill>
                  <a:schemeClr val="bg1"/>
                </a:solidFill>
                <a:latin typeface="Dana" panose="00000500000000000000" pitchFamily="2" charset="-78"/>
                <a:cs typeface="Dana" panose="00000500000000000000" pitchFamily="2" charset="-78"/>
              </a:rPr>
              <a:t>زیرا این کامپایلر بدون آنکه دقت کند متغیر </a:t>
            </a:r>
            <a:r>
              <a:rPr lang="en-US" sz="1400" dirty="0" smtClean="0">
                <a:solidFill>
                  <a:schemeClr val="bg1"/>
                </a:solidFill>
                <a:latin typeface="Dana" panose="00000500000000000000" pitchFamily="2" charset="-78"/>
                <a:cs typeface="Dana" panose="00000500000000000000" pitchFamily="2" charset="-78"/>
              </a:rPr>
              <a:t>x</a:t>
            </a:r>
            <a:r>
              <a:rPr lang="fa-IR" sz="1400" dirty="0" smtClean="0">
                <a:solidFill>
                  <a:schemeClr val="bg1"/>
                </a:solidFill>
                <a:latin typeface="Dana" panose="00000500000000000000" pitchFamily="2" charset="-78"/>
                <a:cs typeface="Dana" panose="00000500000000000000" pitchFamily="2" charset="-78"/>
              </a:rPr>
              <a:t> به چهار بایت نیاز دارند، تنها یک بایت از آن را می‌خواند و همان بخش را به صورت یک کد اسکی دیده و کاراکتر مربوط به آن را چاپ می‌کند.</a:t>
            </a:r>
            <a:br>
              <a:rPr lang="fa-IR" sz="1400" dirty="0" smtClean="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برای مثال کد اسکی عدد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در نظر بگیرید... این کد برابر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است. یک‌بار برنامه را با عدد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اجرا کنید. همانطور که انتظار می‌رفت </a:t>
            </a:r>
            <a:r>
              <a:rPr lang="en-SE" sz="1400" dirty="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کاراکتر ۲</a:t>
            </a:r>
            <a:r>
              <a:rPr lang="en-SE" sz="1400" dirty="0" smtClean="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 چاپ شد. حال </a:t>
            </a:r>
            <a:r>
              <a:rPr lang="en-US" sz="1400" dirty="0" smtClean="0">
                <a:solidFill>
                  <a:schemeClr val="bg1"/>
                </a:solidFill>
                <a:latin typeface="Dana" panose="00000500000000000000" pitchFamily="2" charset="-78"/>
                <a:cs typeface="Dana" panose="00000500000000000000" pitchFamily="2" charset="-78"/>
              </a:rPr>
              <a:t>256+50</a:t>
            </a:r>
            <a:r>
              <a:rPr lang="fa-IR" sz="1400" dirty="0" smtClean="0">
                <a:solidFill>
                  <a:schemeClr val="bg1"/>
                </a:solidFill>
                <a:latin typeface="Dana" panose="00000500000000000000" pitchFamily="2" charset="-78"/>
                <a:cs typeface="Dana" panose="00000500000000000000" pitchFamily="2" charset="-78"/>
              </a:rPr>
              <a:t> که برابر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است را وارد نمایید. مشاهده می‌کنید که این بار هم کاراکتر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نشان می‌دهد. در صورتی که عدد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ک اسکی یک کاراکتر دیگرست!</a:t>
            </a:r>
            <a:endParaRPr lang="fa-IR" sz="14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694171" y="505394"/>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800;p45"/>
          <p:cNvGrpSpPr/>
          <p:nvPr/>
        </p:nvGrpSpPr>
        <p:grpSpPr>
          <a:xfrm>
            <a:off x="8391041" y="2702768"/>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a:t>
            </a:r>
            <a:r>
              <a:rPr lang="fa-IR" sz="1600" dirty="0" smtClean="0">
                <a:solidFill>
                  <a:schemeClr val="bg1"/>
                </a:solidFill>
                <a:latin typeface="Dana" panose="00000500000000000000" pitchFamily="2" charset="-78"/>
                <a:cs typeface="Dana" panose="00000500000000000000" pitchFamily="2" charset="-78"/>
              </a:rPr>
              <a:t>که ۶ عدد را </a:t>
            </a:r>
            <a:r>
              <a:rPr lang="fa-IR" sz="1600" dirty="0">
                <a:solidFill>
                  <a:schemeClr val="bg1"/>
                </a:solidFill>
                <a:latin typeface="Dana" panose="00000500000000000000" pitchFamily="2" charset="-78"/>
                <a:cs typeface="Dana" panose="00000500000000000000" pitchFamily="2" charset="-78"/>
              </a:rPr>
              <a:t>به عنوان ورودی دریافت </a:t>
            </a:r>
            <a:r>
              <a:rPr lang="fa-IR" sz="1600" dirty="0" smtClean="0">
                <a:solidFill>
                  <a:schemeClr val="bg1"/>
                </a:solidFill>
                <a:latin typeface="Dana" panose="00000500000000000000" pitchFamily="2" charset="-78"/>
                <a:cs typeface="Dana" panose="00000500000000000000" pitchFamily="2" charset="-78"/>
              </a:rPr>
              <a:t>کند و </a:t>
            </a:r>
            <a:r>
              <a:rPr lang="fa-IR" sz="1600" dirty="0">
                <a:solidFill>
                  <a:schemeClr val="bg1"/>
                </a:solidFill>
                <a:latin typeface="Dana" panose="00000500000000000000" pitchFamily="2" charset="-78"/>
                <a:cs typeface="Dana" panose="00000500000000000000" pitchFamily="2" charset="-78"/>
              </a:rPr>
              <a:t>آن‌ها را طوری چاپ کند که خروجی شبیه به یک جدول </a:t>
            </a:r>
            <a:r>
              <a:rPr lang="fa-IR" sz="1600" dirty="0" smtClean="0">
                <a:solidFill>
                  <a:schemeClr val="bg1"/>
                </a:solidFill>
                <a:latin typeface="Dana" panose="00000500000000000000" pitchFamily="2" charset="-78"/>
                <a:cs typeface="Dana" panose="00000500000000000000" pitchFamily="2" charset="-78"/>
              </a:rPr>
              <a:t>باشد</a:t>
            </a:r>
            <a:r>
              <a:rPr lang="fa-IR" sz="1600" dirty="0">
                <a:solidFill>
                  <a:schemeClr val="bg1"/>
                </a:solidFill>
                <a:latin typeface="Dana" panose="00000500000000000000" pitchFamily="2" charset="-78"/>
                <a:cs typeface="Dana" panose="00000500000000000000" pitchFamily="2" charset="-78"/>
              </a:rPr>
              <a:t>؛ تمامی ستون‌ها به اندازه‌ی ۶ کاراکتر فضا داشته باشند و اعضای ستون دوم همگی تا ۳ رقم اعشار را نشان دهند</a:t>
            </a:r>
            <a:r>
              <a:rPr lang="fa-IR" sz="1600" dirty="0" smtClean="0">
                <a:solidFill>
                  <a:schemeClr val="bg1"/>
                </a:solidFill>
                <a:latin typeface="Dana" panose="00000500000000000000" pitchFamily="2" charset="-78"/>
                <a:cs typeface="Dana" panose="00000500000000000000" pitchFamily="2" charset="-78"/>
              </a:rPr>
              <a:t>. برای مثال با دریافت ۶ ورودی زیر جدول سمت چپ را خواهیم داشت.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(علامت * نشان‌دهنده‌ی فاصله است).</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099" y="1107470"/>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756980"/>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38099" y="213908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796621056"/>
              </p:ext>
            </p:extLst>
          </p:nvPr>
        </p:nvGraphicFramePr>
        <p:xfrm>
          <a:off x="796985" y="3525105"/>
          <a:ext cx="2514729" cy="804104"/>
        </p:xfrm>
        <a:graphic>
          <a:graphicData uri="http://schemas.openxmlformats.org/drawingml/2006/table">
            <a:tbl>
              <a:tblPr firstRow="1" bandRow="1">
                <a:tableStyleId>{BC89EF96-8CEA-46FF-86C4-4CE0E7609802}</a:tableStyleId>
              </a:tblPr>
              <a:tblGrid>
                <a:gridCol w="838243">
                  <a:extLst>
                    <a:ext uri="{9D8B030D-6E8A-4147-A177-3AD203B41FA5}">
                      <a16:colId xmlns:a16="http://schemas.microsoft.com/office/drawing/2014/main" val="1722958114"/>
                    </a:ext>
                  </a:extLst>
                </a:gridCol>
                <a:gridCol w="838243">
                  <a:extLst>
                    <a:ext uri="{9D8B030D-6E8A-4147-A177-3AD203B41FA5}">
                      <a16:colId xmlns:a16="http://schemas.microsoft.com/office/drawing/2014/main" val="582656274"/>
                    </a:ext>
                  </a:extLst>
                </a:gridCol>
                <a:gridCol w="838243">
                  <a:extLst>
                    <a:ext uri="{9D8B030D-6E8A-4147-A177-3AD203B41FA5}">
                      <a16:colId xmlns:a16="http://schemas.microsoft.com/office/drawing/2014/main" val="825992920"/>
                    </a:ext>
                  </a:extLst>
                </a:gridCol>
              </a:tblGrid>
              <a:tr h="402052">
                <a:tc>
                  <a:txBody>
                    <a:bodyPr/>
                    <a:lstStyle/>
                    <a:p>
                      <a:r>
                        <a:rPr lang="en-US" sz="1600" b="0" dirty="0" smtClean="0">
                          <a:solidFill>
                            <a:schemeClr val="bg1"/>
                          </a:solidFill>
                          <a:latin typeface="Dana" panose="020B0604020202020204" charset="-78"/>
                          <a:cs typeface="Dana" panose="020B0604020202020204" charset="-78"/>
                        </a:rPr>
                        <a:t>33****</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*3.000</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779892</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579742546"/>
                  </a:ext>
                </a:extLst>
              </a:tr>
              <a:tr h="402052">
                <a:tc>
                  <a:txBody>
                    <a:bodyPr/>
                    <a:lstStyle/>
                    <a:p>
                      <a:r>
                        <a:rPr lang="en-US" sz="1600" dirty="0" smtClean="0">
                          <a:solidFill>
                            <a:schemeClr val="bg1"/>
                          </a:solidFill>
                          <a:latin typeface="Dana" panose="020B0604020202020204" charset="-78"/>
                          <a:cs typeface="Dana" panose="020B0604020202020204" charset="-78"/>
                        </a:rPr>
                        <a:t>*67831</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12.000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5056517"/>
                  </a:ext>
                </a:extLst>
              </a:tr>
            </a:tbl>
          </a:graphicData>
        </a:graphic>
      </p:graphicFrame>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a:t>
            </a:r>
            <a:r>
              <a:rPr lang="fa-IR" sz="1600" dirty="0" smtClean="0">
                <a:solidFill>
                  <a:schemeClr val="bg1"/>
                </a:solidFill>
                <a:latin typeface="Dana" panose="00000500000000000000" pitchFamily="2" charset="-78"/>
                <a:cs typeface="Dana" panose="00000500000000000000" pitchFamily="2" charset="-78"/>
              </a:rPr>
              <a:t>برای </a:t>
            </a:r>
            <a:r>
              <a:rPr lang="fa-IR" sz="1600" dirty="0">
                <a:solidFill>
                  <a:schemeClr val="bg1"/>
                </a:solidFill>
                <a:latin typeface="Dana" panose="00000500000000000000" pitchFamily="2" charset="-78"/>
                <a:cs typeface="Dana" panose="00000500000000000000" pitchFamily="2" charset="-78"/>
              </a:rPr>
              <a:t>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61454"/>
            <a:ext cx="7646346" cy="3967247"/>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ر</a:t>
            </a:r>
            <a:r>
              <a:rPr lang="fa-IR" sz="1600" dirty="0" smtClean="0">
                <a:solidFill>
                  <a:schemeClr val="bg1"/>
                </a:solidFill>
                <a:latin typeface="Dana" panose="00000500000000000000" pitchFamily="2" charset="-78"/>
                <a:cs typeface="Dana" panose="00000500000000000000" pitchFamily="2" charset="-78"/>
              </a:rPr>
              <a:t>شته. </a:t>
            </a:r>
            <a:r>
              <a:rPr lang="fa-IR" sz="1600" dirty="0">
                <a:solidFill>
                  <a:schemeClr val="bg1"/>
                </a:solidFill>
                <a:latin typeface="Dana" panose="00000500000000000000" pitchFamily="2" charset="-78"/>
                <a:cs typeface="Dana" panose="00000500000000000000" pitchFamily="2" charset="-78"/>
              </a:rPr>
              <a:t>بعد بریم توی بقیه ببینیم کوچک‌ترین کدومه و بره جای نفر دوم و ... همین‌طوری تا آخر ادامه‌بدیم تا جای که همه‌ی عددهامون مرتب شده باشن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98310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TextBox 40"/>
          <p:cNvSpPr txBox="1"/>
          <p:nvPr/>
        </p:nvSpPr>
        <p:spPr>
          <a:xfrm>
            <a:off x="2049219" y="2795637"/>
            <a:ext cx="3008749"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Selection Sort Algorithm</a:t>
            </a:r>
            <a:endParaRPr lang="en-US" sz="1800" dirty="0">
              <a:solidFill>
                <a:schemeClr val="bg1"/>
              </a:solidFill>
              <a:latin typeface="Dana" panose="00000500000000000000" pitchFamily="2" charset="-78"/>
              <a:cs typeface="Dana" panose="00000500000000000000" pitchFamily="2" charset="-78"/>
            </a:endParaRPr>
          </a:p>
        </p:txBody>
      </p:sp>
      <p:sp>
        <p:nvSpPr>
          <p:cNvPr id="50" name="TextBox 49"/>
          <p:cNvSpPr txBox="1"/>
          <p:nvPr/>
        </p:nvSpPr>
        <p:spPr>
          <a:xfrm>
            <a:off x="2049219" y="336789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Selection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56" name="TextBox 55"/>
          <p:cNvSpPr txBox="1"/>
          <p:nvPr/>
        </p:nvSpPr>
        <p:spPr>
          <a:xfrm>
            <a:off x="2049219" y="3931407"/>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Select-sort with Gypsy folk dance</a:t>
            </a:r>
            <a:endParaRPr lang="en-US" sz="1800" dirty="0">
              <a:solidFill>
                <a:schemeClr val="bg1"/>
              </a:solidFill>
              <a:latin typeface="Dana" panose="00000500000000000000" pitchFamily="2" charset="-78"/>
              <a:cs typeface="Dana" panose="00000500000000000000" pitchFamily="2" charset="-78"/>
            </a:endParaRPr>
          </a:p>
        </p:txBody>
      </p:sp>
      <p:sp>
        <p:nvSpPr>
          <p:cNvPr id="36" name="Freeform 35"/>
          <p:cNvSpPr/>
          <p:nvPr/>
        </p:nvSpPr>
        <p:spPr>
          <a:xfrm>
            <a:off x="900384" y="2789803"/>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7" name="Group 36"/>
          <p:cNvGrpSpPr/>
          <p:nvPr/>
        </p:nvGrpSpPr>
        <p:grpSpPr>
          <a:xfrm>
            <a:off x="695739" y="2812058"/>
            <a:ext cx="328772" cy="323851"/>
            <a:chOff x="383988" y="2894540"/>
            <a:chExt cx="314875" cy="320323"/>
          </a:xfrm>
          <a:solidFill>
            <a:schemeClr val="accent6">
              <a:lumMod val="20000"/>
              <a:lumOff val="80000"/>
            </a:schemeClr>
          </a:solidFill>
        </p:grpSpPr>
        <p:sp>
          <p:nvSpPr>
            <p:cNvPr id="38"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0"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 name="Group 3"/>
          <p:cNvGrpSpPr/>
          <p:nvPr/>
        </p:nvGrpSpPr>
        <p:grpSpPr>
          <a:xfrm>
            <a:off x="695739" y="3357688"/>
            <a:ext cx="1353480" cy="381000"/>
            <a:chOff x="695739" y="3357688"/>
            <a:chExt cx="1353480" cy="381000"/>
          </a:xfrm>
        </p:grpSpPr>
        <p:sp>
          <p:nvSpPr>
            <p:cNvPr id="47" name="Freeform 46"/>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8" name="Group 47"/>
            <p:cNvGrpSpPr/>
            <p:nvPr/>
          </p:nvGrpSpPr>
          <p:grpSpPr>
            <a:xfrm>
              <a:off x="695739" y="3379943"/>
              <a:ext cx="328772" cy="323851"/>
              <a:chOff x="383988" y="2894540"/>
              <a:chExt cx="314875" cy="320323"/>
            </a:xfrm>
            <a:solidFill>
              <a:schemeClr val="accent6">
                <a:lumMod val="20000"/>
                <a:lumOff val="80000"/>
              </a:schemeClr>
            </a:solidFill>
          </p:grpSpPr>
          <p:sp>
            <p:nvSpPr>
              <p:cNvPr id="49"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64" name="Group 63"/>
          <p:cNvGrpSpPr/>
          <p:nvPr/>
        </p:nvGrpSpPr>
        <p:grpSpPr>
          <a:xfrm>
            <a:off x="695739" y="3925573"/>
            <a:ext cx="1353480" cy="381000"/>
            <a:chOff x="695739" y="3357688"/>
            <a:chExt cx="1353480" cy="381000"/>
          </a:xfrm>
        </p:grpSpPr>
        <p:sp>
          <p:nvSpPr>
            <p:cNvPr id="65" name="Freeform 6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6" name="Group 65"/>
            <p:cNvGrpSpPr/>
            <p:nvPr/>
          </p:nvGrpSpPr>
          <p:grpSpPr>
            <a:xfrm>
              <a:off x="695739" y="3379943"/>
              <a:ext cx="328772" cy="323851"/>
              <a:chOff x="383988" y="2894540"/>
              <a:chExt cx="314875" cy="320323"/>
            </a:xfrm>
            <a:solidFill>
              <a:schemeClr val="accent6">
                <a:lumMod val="20000"/>
                <a:lumOff val="80000"/>
              </a:schemeClr>
            </a:solidFill>
          </p:grpSpPr>
          <p:sp>
            <p:nvSpPr>
              <p:cNvPr id="6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24145" y="2861587"/>
            <a:ext cx="7707997" cy="1606700"/>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698863" y="468290"/>
            <a:ext cx="7733279"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6229" y="857322"/>
            <a:ext cx="7721365" cy="19458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TextBox 26"/>
          <p:cNvSpPr txBox="1"/>
          <p:nvPr/>
        </p:nvSpPr>
        <p:spPr>
          <a:xfrm>
            <a:off x="2052343" y="309522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Bubble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42" name="TextBox 41"/>
          <p:cNvSpPr txBox="1"/>
          <p:nvPr/>
        </p:nvSpPr>
        <p:spPr>
          <a:xfrm>
            <a:off x="2052343" y="3734278"/>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Bubble-sort with folk dance</a:t>
            </a:r>
            <a:endParaRPr lang="en-US" sz="1800" dirty="0">
              <a:solidFill>
                <a:schemeClr val="bg1"/>
              </a:solidFill>
              <a:latin typeface="Dana" panose="00000500000000000000" pitchFamily="2" charset="-78"/>
              <a:cs typeface="Dana" panose="00000500000000000000" pitchFamily="2" charset="-78"/>
            </a:endParaRPr>
          </a:p>
        </p:txBody>
      </p:sp>
      <p:grpSp>
        <p:nvGrpSpPr>
          <p:cNvPr id="31" name="Group 30"/>
          <p:cNvGrpSpPr/>
          <p:nvPr/>
        </p:nvGrpSpPr>
        <p:grpSpPr>
          <a:xfrm>
            <a:off x="698863" y="3089363"/>
            <a:ext cx="1353480" cy="381000"/>
            <a:chOff x="695739" y="3357688"/>
            <a:chExt cx="1353480" cy="381000"/>
          </a:xfrm>
        </p:grpSpPr>
        <p:sp>
          <p:nvSpPr>
            <p:cNvPr id="32" name="Freeform 31"/>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695739" y="3379943"/>
              <a:ext cx="328772" cy="323851"/>
              <a:chOff x="383988" y="2894540"/>
              <a:chExt cx="314875" cy="320323"/>
            </a:xfrm>
            <a:solidFill>
              <a:schemeClr val="accent6">
                <a:lumMod val="20000"/>
                <a:lumOff val="80000"/>
              </a:schemeClr>
            </a:solidFill>
          </p:grpSpPr>
          <p:sp>
            <p:nvSpPr>
              <p:cNvPr id="5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59" name="Group 58"/>
          <p:cNvGrpSpPr/>
          <p:nvPr/>
        </p:nvGrpSpPr>
        <p:grpSpPr>
          <a:xfrm>
            <a:off x="714505" y="3728444"/>
            <a:ext cx="1353480" cy="381000"/>
            <a:chOff x="695739" y="3357688"/>
            <a:chExt cx="1353480" cy="381000"/>
          </a:xfrm>
        </p:grpSpPr>
        <p:sp>
          <p:nvSpPr>
            <p:cNvPr id="60" name="Freeform 5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1" name="Group 60"/>
            <p:cNvGrpSpPr/>
            <p:nvPr/>
          </p:nvGrpSpPr>
          <p:grpSpPr>
            <a:xfrm>
              <a:off x="695739" y="3379943"/>
              <a:ext cx="328772" cy="323851"/>
              <a:chOff x="383988" y="2894540"/>
              <a:chExt cx="314875" cy="320323"/>
            </a:xfrm>
            <a:solidFill>
              <a:schemeClr val="accent6">
                <a:lumMod val="20000"/>
                <a:lumOff val="80000"/>
              </a:schemeClr>
            </a:solidFill>
          </p:grpSpPr>
          <p:sp>
            <p:nvSpPr>
              <p:cNvPr id="6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18244"/>
            <a:ext cx="7740485" cy="332013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1093906" y="1312880"/>
            <a:ext cx="3602599"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algn="just"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3805"/>
            <a:ext cx="7741050"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a:t>
            </a:r>
            <a:r>
              <a:rPr lang="fa-IR" sz="1600" dirty="0" smtClean="0">
                <a:solidFill>
                  <a:schemeClr val="bg1"/>
                </a:solidFill>
                <a:latin typeface="Dana" panose="00000500000000000000" pitchFamily="2" charset="-78"/>
                <a:cs typeface="Dana" panose="00000500000000000000" pitchFamily="2" charset="-78"/>
              </a:rPr>
              <a:t>اینکه کامپیوتر ورودی‌ای را از کاربر دریافت کند، باید ابزار مناسب این کار را داشته باشید. اولین ابزاری که برای این کار با آن آشنا می‌شوید، تابع </a:t>
            </a:r>
            <a:r>
              <a:rPr lang="en-US" sz="1600" dirty="0" err="1" smtClean="0">
                <a:solidFill>
                  <a:schemeClr val="accent6"/>
                </a:solidFill>
                <a:latin typeface="Dana" panose="00000500000000000000" pitchFamily="2" charset="-78"/>
                <a:cs typeface="Dana" panose="00000500000000000000" pitchFamily="2" charset="-78"/>
              </a:rPr>
              <a:t>scanf</a:t>
            </a:r>
            <a:r>
              <a:rPr lang="fa-IR" sz="1600" dirty="0" smtClean="0">
                <a:solidFill>
                  <a:schemeClr val="bg1"/>
                </a:solidFill>
                <a:latin typeface="Dana" panose="00000500000000000000" pitchFamily="2" charset="-78"/>
                <a:cs typeface="Dana" panose="00000500000000000000" pitchFamily="2" charset="-78"/>
              </a:rPr>
              <a:t> است.</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a:t>
            </a:r>
            <a:r>
              <a:rPr lang="fa-IR" sz="1600" dirty="0" smtClean="0">
                <a:solidFill>
                  <a:schemeClr val="bg1"/>
                </a:solidFill>
                <a:latin typeface="Dana" panose="00000500000000000000" pitchFamily="2" charset="-78"/>
                <a:cs typeface="Dana" panose="00000500000000000000" pitchFamily="2" charset="-78"/>
              </a:rPr>
              <a:t>جعبه </a:t>
            </a:r>
            <a:r>
              <a:rPr lang="fa-IR" sz="1600" dirty="0">
                <a:solidFill>
                  <a:schemeClr val="bg1"/>
                </a:solidFill>
                <a:latin typeface="Dana" panose="00000500000000000000" pitchFamily="2" charset="-78"/>
                <a:cs typeface="Dana" panose="00000500000000000000" pitchFamily="2" charset="-78"/>
              </a:rPr>
              <a:t>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smtClean="0">
                <a:solidFill>
                  <a:schemeClr val="accent6"/>
                </a:solidFill>
                <a:latin typeface="Dana" panose="00000500000000000000" pitchFamily="2" charset="-78"/>
                <a:cs typeface="Dana" panose="00000500000000000000" pitchFamily="2" charset="-78"/>
              </a:rPr>
              <a:t>کتاب‌خانه</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98863" y="370849"/>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156725" y="4269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39913" y="1222778"/>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39913" y="2308976"/>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2" y="1847906"/>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07129"/>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Library</a:t>
            </a:r>
            <a:endParaRPr lang="en-US" dirty="0"/>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820057" y="737356"/>
            <a:ext cx="3432388"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r>
              <a:rPr lang="fa-IR" dirty="0" smtClean="0">
                <a:solidFill>
                  <a:srgbClr val="0E2A47"/>
                </a:solidFill>
                <a:latin typeface="Dana" panose="00000500000000000000" pitchFamily="2" charset="-78"/>
                <a:cs typeface="Dana" panose="00000500000000000000" pitchFamily="2" charset="-78"/>
              </a:rPr>
              <a:t>!</a:t>
            </a:r>
            <a:r>
              <a:rPr lang="en-US" dirty="0" smtClean="0">
                <a:solidFill>
                  <a:srgbClr val="0E2A47"/>
                </a:solidFill>
                <a:latin typeface="Dana" panose="00000500000000000000" pitchFamily="2" charset="-78"/>
                <a:cs typeface="Dana" panose="00000500000000000000" pitchFamily="2" charset="-78"/>
              </a:rPr>
              <a:t>	                   </a:t>
            </a:r>
            <a:r>
              <a:rPr lang="fa-IR" dirty="0">
                <a:solidFill>
                  <a:srgbClr val="0E2A47"/>
                </a:solidFill>
                <a:latin typeface="Dana" panose="00000500000000000000" pitchFamily="2" charset="-78"/>
                <a:cs typeface="Dana" panose="00000500000000000000" pitchFamily="2" charset="-78"/>
              </a:rPr>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a:t>
            </a:r>
            <a:r>
              <a:rPr lang="fa-IR" sz="1600" dirty="0" smtClean="0">
                <a:solidFill>
                  <a:schemeClr val="bg1"/>
                </a:solidFill>
                <a:latin typeface="Dana" panose="00000500000000000000" pitchFamily="2" charset="-78"/>
                <a:cs typeface="Dana" panose="00000500000000000000" pitchFamily="2" charset="-78"/>
              </a:rPr>
              <a:t>متغیرها انواع مختلفی دارند که برخی از آن‌ها </a:t>
            </a:r>
            <a:r>
              <a:rPr lang="fa-IR" sz="1600" dirty="0">
                <a:solidFill>
                  <a:schemeClr val="bg1"/>
                </a:solidFill>
                <a:latin typeface="Dana" panose="00000500000000000000" pitchFamily="2" charset="-78"/>
                <a:cs typeface="Dana" panose="00000500000000000000" pitchFamily="2" charset="-78"/>
              </a:rPr>
              <a:t>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a:t>
            </a:r>
            <a:r>
              <a:rPr lang="fa-IR" sz="1600" dirty="0" smtClean="0">
                <a:solidFill>
                  <a:schemeClr val="bg1"/>
                </a:solidFill>
                <a:latin typeface="Dana" panose="00000500000000000000" pitchFamily="2" charset="-78"/>
                <a:cs typeface="Dana" panose="00000500000000000000" pitchFamily="2" charset="-78"/>
              </a:rPr>
              <a:t>اگر هر کدام از علامت‌های </a:t>
            </a:r>
            <a:r>
              <a:rPr lang="en-US" sz="1600" dirty="0" smtClean="0">
                <a:solidFill>
                  <a:schemeClr val="bg1"/>
                </a:solidFill>
                <a:latin typeface="Dana" panose="00000500000000000000" pitchFamily="2" charset="-78"/>
                <a:cs typeface="Dana" panose="00000500000000000000" pitchFamily="2" charset="-78"/>
              </a:rPr>
              <a:t>d</a:t>
            </a:r>
            <a:r>
              <a:rPr lang="fa-IR" sz="1600" dirty="0" smtClean="0">
                <a:solidFill>
                  <a:schemeClr val="bg1"/>
                </a:solidFill>
                <a:latin typeface="Dana" panose="00000500000000000000" pitchFamily="2" charset="-78"/>
                <a:cs typeface="Dana" panose="00000500000000000000" pitchFamily="2" charset="-78"/>
              </a:rPr>
              <a:t> را تغییر دهیم یا هرکدام از </a:t>
            </a:r>
            <a:r>
              <a:rPr lang="en-US" sz="1600" dirty="0" smtClean="0">
                <a:solidFill>
                  <a:schemeClr val="bg1"/>
                </a:solidFill>
                <a:latin typeface="Dana" panose="00000500000000000000" pitchFamily="2" charset="-78"/>
                <a:cs typeface="Dana" panose="00000500000000000000" pitchFamily="2" charset="-78"/>
              </a:rPr>
              <a:t>&amp;</a:t>
            </a:r>
            <a:r>
              <a:rPr lang="fa-IR" sz="1600" dirty="0" smtClean="0">
                <a:solidFill>
                  <a:schemeClr val="bg1"/>
                </a:solidFill>
                <a:latin typeface="Dana" panose="00000500000000000000" pitchFamily="2" charset="-78"/>
                <a:cs typeface="Dana" panose="00000500000000000000" pitchFamily="2" charset="-78"/>
              </a:rPr>
              <a:t>ها را برداریم، چه تاثیری در نتیجه خواهد داشت؟</a:t>
            </a:r>
            <a:endParaRPr lang="fa-IR" sz="1600" dirty="0">
              <a:solidFill>
                <a:schemeClr val="bg1"/>
              </a:solidFill>
              <a:latin typeface="Dana" panose="00000500000000000000" pitchFamily="2" charset="-78"/>
              <a:cs typeface="Dana" panose="00000500000000000000" pitchFamily="2" charset="-78"/>
            </a:endParaRP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48899" y="3566622"/>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267249"/>
            <a:ext cx="7739237"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a:t>
            </a:r>
            <a:r>
              <a:rPr lang="fa-IR" sz="1600" dirty="0" smtClean="0">
                <a:solidFill>
                  <a:schemeClr val="bg1"/>
                </a:solidFill>
                <a:latin typeface="Dana" panose="00000500000000000000" pitchFamily="2" charset="-78"/>
                <a:cs typeface="Dana" panose="00000500000000000000" pitchFamily="2" charset="-78"/>
              </a:rPr>
              <a:t>1 ای </a:t>
            </a:r>
            <a:r>
              <a:rPr lang="fa-IR" sz="1600" dirty="0">
                <a:solidFill>
                  <a:schemeClr val="bg1"/>
                </a:solidFill>
                <a:latin typeface="Dana" panose="00000500000000000000" pitchFamily="2" charset="-78"/>
                <a:cs typeface="Dana" panose="00000500000000000000" pitchFamily="2" charset="-78"/>
              </a:rPr>
              <a:t>ما خواهد داشت و نمی‌تواند محاسبات درستی انجام </a:t>
            </a:r>
            <a:r>
              <a:rPr lang="fa-IR" sz="1600" dirty="0" smtClean="0">
                <a:solidFill>
                  <a:schemeClr val="bg1"/>
                </a:solidFill>
                <a:latin typeface="Dana" panose="00000500000000000000" pitchFamily="2" charset="-78"/>
                <a:cs typeface="Dana" panose="00000500000000000000" pitchFamily="2" charset="-78"/>
              </a:rPr>
              <a:t>دهد.</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2393242" y="408994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40" name="Google Shape;7365;p50"/>
          <p:cNvGrpSpPr/>
          <p:nvPr/>
        </p:nvGrpSpPr>
        <p:grpSpPr>
          <a:xfrm>
            <a:off x="8400033" y="1238331"/>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00606" y="3249085"/>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359;p55"/>
          <p:cNvGrpSpPr/>
          <p:nvPr/>
        </p:nvGrpSpPr>
        <p:grpSpPr>
          <a:xfrm>
            <a:off x="8391824" y="518082"/>
            <a:ext cx="334346" cy="332168"/>
            <a:chOff x="580725" y="3617925"/>
            <a:chExt cx="299325" cy="297375"/>
          </a:xfrm>
        </p:grpSpPr>
        <p:sp>
          <p:nvSpPr>
            <p:cNvPr id="2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Freeform 31"/>
          <p:cNvSpPr/>
          <p:nvPr/>
        </p:nvSpPr>
        <p:spPr>
          <a:xfrm>
            <a:off x="1244407" y="408411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1039762" y="4106366"/>
            <a:ext cx="328772" cy="323851"/>
            <a:chOff x="383988" y="2894540"/>
            <a:chExt cx="314875" cy="320323"/>
          </a:xfrm>
          <a:solidFill>
            <a:schemeClr val="accent6">
              <a:lumMod val="20000"/>
              <a:lumOff val="80000"/>
            </a:schemeClr>
          </a:solidFill>
        </p:grpSpPr>
        <p:sp>
          <p:nvSpPr>
            <p:cNvPr id="4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246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5778</TotalTime>
  <Words>1017</Words>
  <Application>Microsoft Office PowerPoint</Application>
  <PresentationFormat>On-screen Show (16:9)</PresentationFormat>
  <Paragraphs>149</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Roboto Black</vt:lpstr>
      <vt:lpstr>Roboto Light</vt:lpstr>
      <vt:lpstr>Consolas</vt:lpstr>
      <vt:lpstr>Bree Serif</vt:lpstr>
      <vt:lpstr>Dana</vt:lpstr>
      <vt:lpstr>Roboto Thin</vt:lpstr>
      <vt:lpstr>Lalezar</vt:lpstr>
      <vt:lpstr>Arial</vt:lpstr>
      <vt:lpstr>WEB PROPOSAL</vt:lpstr>
      <vt:lpstr>بسم الله الرحمن الرحیم</vt:lpstr>
      <vt:lpstr>PowerPoint Presentation</vt:lpstr>
      <vt:lpstr>PowerPoint Presentation</vt:lpstr>
      <vt:lpstr>برای اینکه کامپیوتر ورودی‌ای را از کاربر دریافت کند،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متغیرها انواع مختلفی دارند که برخی از آن‌ها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عدم هوشمندی کامپایلری است که از آن استفاده می‌کنید؛ زیرا این کامپایلر بدون آنکه دقت کند متغیر x به چهار بایت نیاز دارند، تنها یک بایت از آن را می‌خواند و همان بخش را به صورت یک کد اسکی دیده و کاراکتر مربوط به آن را چاپ می‌کند. برای مثال کد اسکی عدد 2 را در نظر بگیرید... این کد برابر 50 است. یک‌بار برنامه را با عدد 50 اجرا کنید. همانطور که انتظار می‌رفت "کاراکتر ۲" چاپ شد. حال 256+50 که برابر 306 است را وارد نمایید. مشاهده می‌کنید که این بار هم کاراکتر 2 را نشان می‌دهد. در صورتی که عدد 306 ک اسکی یک کاراکتر دیگرست!</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۶ عدد را به عنوان ورودی دریافت کند و آن‌ها را طوری چاپ کند که خروجی شبیه به یک جدول باشد؛ تمامی ستون‌ها به اندازه‌ی ۶ کاراکتر فضا داشته باشند و اعضای ستون دوم همگی تا ۳ رقم اعشار را نشان دهند. برای مثال با دریافت ۶ ورودی زیر جدول سمت چپ را خواهیم داشت.         (علامت * نشان‌دهنده‌ی فاصله است).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رشته.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Bahar Kaviani;Korosh Rouhi;Ali Nazari</dc:creator>
  <cp:lastModifiedBy>Bahar Kaviani</cp:lastModifiedBy>
  <cp:revision>266</cp:revision>
  <dcterms:modified xsi:type="dcterms:W3CDTF">2021-10-31T20:23:12Z</dcterms:modified>
</cp:coreProperties>
</file>