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6"/>
  </p:notesMasterIdLst>
  <p:handoutMasterIdLst>
    <p:handoutMasterId r:id="rId17"/>
  </p:handoutMasterIdLst>
  <p:sldIdLst>
    <p:sldId id="294" r:id="rId2"/>
    <p:sldId id="295" r:id="rId3"/>
    <p:sldId id="325" r:id="rId4"/>
    <p:sldId id="411" r:id="rId5"/>
    <p:sldId id="412" r:id="rId6"/>
    <p:sldId id="302" r:id="rId7"/>
    <p:sldId id="413" r:id="rId8"/>
    <p:sldId id="414" r:id="rId9"/>
    <p:sldId id="403" r:id="rId10"/>
    <p:sldId id="406" r:id="rId11"/>
    <p:sldId id="407" r:id="rId12"/>
    <p:sldId id="408" r:id="rId13"/>
    <p:sldId id="409" r:id="rId14"/>
    <p:sldId id="326" r:id="rId15"/>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Lalezar" panose="00000500000000000000" pitchFamily="2" charset="-78"/>
      <p:regular r:id="rId22"/>
    </p:embeddedFont>
    <p:embeddedFont>
      <p:font typeface="Roboto Light" panose="020B0604020202020204" charset="0"/>
      <p:regular r:id="rId23"/>
      <p:bold r:id="rId24"/>
      <p:italic r:id="rId25"/>
      <p:boldItalic r:id="rId26"/>
    </p:embeddedFont>
    <p:embeddedFont>
      <p:font typeface="Roboto Thin" panose="020B0604020202020204" charset="0"/>
      <p:regular r:id="rId27"/>
      <p:bold r:id="rId28"/>
      <p:italic r:id="rId29"/>
      <p:boldItalic r:id="rId30"/>
    </p:embeddedFont>
    <p:embeddedFont>
      <p:font typeface="Bree Serif" panose="020B0604020202020204" charset="0"/>
      <p:regular r:id="rId31"/>
    </p:embeddedFont>
    <p:embeddedFont>
      <p:font typeface="Dana" panose="020B0604020202020204" charset="-78"/>
      <p:regular r:id="rId32"/>
      <p:bold r:id="rId33"/>
      <p:italic r:id="rId34"/>
      <p:boldItalic r:id="rId35"/>
    </p:embeddedFont>
    <p:embeddedFont>
      <p:font typeface="Roboto Black" panose="020B0604020202020204" charset="0"/>
      <p:bold r:id="rId36"/>
      <p:boldItalic r:id="rId37"/>
    </p:embeddedFont>
    <p:embeddedFont>
      <p:font typeface="Didact Gothic"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11"/>
            <p14:sldId id="412"/>
            <p14:sldId id="302"/>
            <p14:sldId id="413"/>
            <p14:sldId id="414"/>
            <p14:sldId id="403"/>
            <p14:sldId id="406"/>
            <p14:sldId id="407"/>
            <p14:sldId id="408"/>
            <p14:sldId id="409"/>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94" autoAdjust="0"/>
  </p:normalViewPr>
  <p:slideViewPr>
    <p:cSldViewPr snapToGrid="0">
      <p:cViewPr varScale="1">
        <p:scale>
          <a:sx n="117" d="100"/>
          <a:sy n="117" d="100"/>
        </p:scale>
        <p:origin x="293" y="86"/>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presProps" Target="presProps.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2/21/2023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41827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78" r:id="rId1"/>
    <p:sldLayoutId id="2147483660" r:id="rId2"/>
    <p:sldLayoutId id="2147483681" r:id="rId3"/>
    <p:sldLayoutId id="2147483682" r:id="rId4"/>
    <p:sldLayoutId id="2147483684"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941862" y="3859927"/>
            <a:ext cx="160971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564803" y="2312692"/>
            <a:ext cx="204773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پو</a:t>
            </a:r>
            <a:r>
              <a:rPr lang="fa-IR" sz="4400" dirty="0">
                <a:solidFill>
                  <a:schemeClr val="accent1"/>
                </a:solidFill>
                <a:latin typeface="Lalezar" panose="00000500000000000000" pitchFamily="2" charset="-78"/>
                <a:cs typeface="Lalezar" panose="00000500000000000000" pitchFamily="2" charset="-78"/>
                <a:sym typeface="Roboto Black"/>
              </a:rPr>
              <a:t>ینتر</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16258" y="1327522"/>
            <a:ext cx="5647706" cy="1859816"/>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مثال، </a:t>
            </a:r>
            <a:r>
              <a:rPr lang="fa-IR" sz="1600" dirty="0" smtClean="0">
                <a:solidFill>
                  <a:schemeClr val="bg1"/>
                </a:solidFill>
                <a:latin typeface="Dana" panose="00000500000000000000" pitchFamily="2" charset="-78"/>
                <a:cs typeface="Dana" panose="00000500000000000000" pitchFamily="2" charset="-78"/>
              </a:rPr>
              <a:t>معروف‌ترین اون‌ها </a:t>
            </a:r>
            <a:r>
              <a:rPr lang="fa-IR" sz="1600" dirty="0">
                <a:solidFill>
                  <a:schemeClr val="bg1"/>
                </a:solidFill>
                <a:latin typeface="Dana" panose="00000500000000000000" pitchFamily="2" charset="-78"/>
                <a:cs typeface="Dana" panose="00000500000000000000" pitchFamily="2" charset="-78"/>
              </a:rPr>
              <a:t>(</a:t>
            </a:r>
            <a:r>
              <a:rPr lang="fa-IR" sz="1600" dirty="0" smtClean="0">
                <a:solidFill>
                  <a:schemeClr val="bg1"/>
                </a:solidFill>
                <a:latin typeface="Dana" panose="00000500000000000000" pitchFamily="2" charset="-78"/>
                <a:cs typeface="Dana" panose="00000500000000000000" pitchFamily="2" charset="-78"/>
              </a:rPr>
              <a:t>که </a:t>
            </a:r>
            <a:r>
              <a:rPr lang="fa-IR" sz="1600" dirty="0">
                <a:solidFill>
                  <a:schemeClr val="bg1"/>
                </a:solidFill>
                <a:latin typeface="Dana" panose="00000500000000000000" pitchFamily="2" charset="-78"/>
                <a:cs typeface="Dana" panose="00000500000000000000" pitchFamily="2" charset="-78"/>
              </a:rPr>
              <a:t>در </a:t>
            </a:r>
            <a:r>
              <a:rPr lang="fa-IR" sz="1600" dirty="0" smtClean="0">
                <a:solidFill>
                  <a:schemeClr val="bg1"/>
                </a:solidFill>
                <a:latin typeface="Dana" panose="00000500000000000000" pitchFamily="2" charset="-78"/>
                <a:cs typeface="Dana" panose="00000500000000000000" pitchFamily="2" charset="-78"/>
              </a:rPr>
              <a:t>سیستم‌های </a:t>
            </a:r>
            <a:r>
              <a:rPr lang="fa-IR" sz="1600" dirty="0">
                <a:solidFill>
                  <a:schemeClr val="bg1"/>
                </a:solidFill>
                <a:latin typeface="Dana" panose="00000500000000000000" pitchFamily="2" charset="-78"/>
                <a:cs typeface="Dana" panose="00000500000000000000" pitchFamily="2" charset="-78"/>
              </a:rPr>
              <a:t>امروزی خیلی</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پرکاربرده) الگوریتم</a:t>
            </a:r>
            <a:r>
              <a:rPr lang="en-US" sz="1600" dirty="0" smtClean="0">
                <a:solidFill>
                  <a:schemeClr val="bg1"/>
                </a:solidFill>
                <a:latin typeface="Dana" panose="00000500000000000000" pitchFamily="2" charset="-78"/>
                <a:cs typeface="Dana" panose="00000500000000000000" pitchFamily="2" charset="-78"/>
              </a:rPr>
              <a:t>RSA </a:t>
            </a:r>
            <a:r>
              <a:rPr lang="fa-IR" sz="1600" dirty="0" smtClean="0">
                <a:solidFill>
                  <a:schemeClr val="bg1"/>
                </a:solidFill>
                <a:latin typeface="Dana" panose="00000500000000000000" pitchFamily="2" charset="-78"/>
                <a:cs typeface="Dana" panose="00000500000000000000" pitchFamily="2" charset="-78"/>
              </a:rPr>
              <a:t> هست </a:t>
            </a:r>
            <a:r>
              <a:rPr lang="fa-IR" sz="1600" dirty="0">
                <a:solidFill>
                  <a:schemeClr val="bg1"/>
                </a:solidFill>
                <a:latin typeface="Dana" panose="00000500000000000000" pitchFamily="2" charset="-78"/>
                <a:cs typeface="Dana" panose="00000500000000000000" pitchFamily="2" charset="-78"/>
              </a:rPr>
              <a:t>که اساس </a:t>
            </a:r>
            <a:r>
              <a:rPr lang="fa-IR" sz="1600" dirty="0" smtClean="0">
                <a:solidFill>
                  <a:schemeClr val="bg1"/>
                </a:solidFill>
                <a:latin typeface="Dana" panose="00000500000000000000" pitchFamily="2" charset="-78"/>
                <a:cs typeface="Dana" panose="00000500000000000000" pitchFamily="2" charset="-78"/>
              </a:rPr>
              <a:t>امنیتش روی </a:t>
            </a:r>
            <a:r>
              <a:rPr lang="fa-IR" sz="1600" dirty="0">
                <a:solidFill>
                  <a:schemeClr val="bg1"/>
                </a:solidFill>
                <a:latin typeface="Dana" panose="00000500000000000000" pitchFamily="2" charset="-78"/>
                <a:cs typeface="Dana" panose="00000500000000000000" pitchFamily="2" charset="-78"/>
              </a:rPr>
              <a:t>این </a:t>
            </a:r>
            <a:r>
              <a:rPr lang="fa-IR" sz="1600" dirty="0" smtClean="0">
                <a:solidFill>
                  <a:schemeClr val="bg1"/>
                </a:solidFill>
                <a:latin typeface="Dana" panose="00000500000000000000" pitchFamily="2" charset="-78"/>
                <a:cs typeface="Dana" panose="00000500000000000000" pitchFamily="2" charset="-78"/>
              </a:rPr>
              <a:t>مساله‌س</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که شکستن یک عدد بزرگ به </a:t>
            </a:r>
            <a:r>
              <a:rPr lang="fa-IR" sz="1600" dirty="0" smtClean="0">
                <a:solidFill>
                  <a:schemeClr val="bg1"/>
                </a:solidFill>
                <a:latin typeface="Dana" panose="00000500000000000000" pitchFamily="2" charset="-78"/>
                <a:cs typeface="Dana" panose="00000500000000000000" pitchFamily="2" charset="-78"/>
              </a:rPr>
              <a:t>مقسوم‌علیه‌های </a:t>
            </a:r>
            <a:r>
              <a:rPr lang="fa-IR" sz="1600" dirty="0">
                <a:solidFill>
                  <a:schemeClr val="bg1"/>
                </a:solidFill>
                <a:latin typeface="Dana" panose="00000500000000000000" pitchFamily="2" charset="-78"/>
                <a:cs typeface="Dana" panose="00000500000000000000" pitchFamily="2" charset="-78"/>
              </a:rPr>
              <a:t>اولش برای</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کامپیوترهای در </a:t>
            </a:r>
            <a:r>
              <a:rPr lang="fa-IR" sz="1600" dirty="0" smtClean="0">
                <a:solidFill>
                  <a:schemeClr val="bg1"/>
                </a:solidFill>
                <a:latin typeface="Dana" panose="00000500000000000000" pitchFamily="2" charset="-78"/>
                <a:cs typeface="Dana" panose="00000500000000000000" pitchFamily="2" charset="-78"/>
              </a:rPr>
              <a:t>دسترس امروزی </a:t>
            </a:r>
            <a:r>
              <a:rPr lang="fa-IR" sz="1600" dirty="0">
                <a:solidFill>
                  <a:schemeClr val="bg1"/>
                </a:solidFill>
                <a:latin typeface="Dana" panose="00000500000000000000" pitchFamily="2" charset="-78"/>
                <a:cs typeface="Dana" panose="00000500000000000000" pitchFamily="2" charset="-78"/>
              </a:rPr>
              <a:t>خیلی </a:t>
            </a:r>
            <a:r>
              <a:rPr lang="fa-IR" sz="1600" dirty="0" smtClean="0">
                <a:solidFill>
                  <a:schemeClr val="bg1"/>
                </a:solidFill>
                <a:latin typeface="Dana" panose="00000500000000000000" pitchFamily="2" charset="-78"/>
                <a:cs typeface="Dana" panose="00000500000000000000" pitchFamily="2" charset="-78"/>
              </a:rPr>
              <a:t>زمان‌بره.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9" name="Title 1">
            <a:extLst>
              <a:ext uri="{FF2B5EF4-FFF2-40B4-BE49-F238E27FC236}">
                <a16:creationId xmlns:a16="http://schemas.microsoft.com/office/drawing/2014/main" id="{846E5198-7AF0-44E1-803C-BC2DB5C8B697}"/>
              </a:ext>
            </a:extLst>
          </p:cNvPr>
          <p:cNvSpPr txBox="1">
            <a:spLocks/>
          </p:cNvSpPr>
          <p:nvPr/>
        </p:nvSpPr>
        <p:spPr>
          <a:xfrm>
            <a:off x="6646458" y="1574646"/>
            <a:ext cx="2333769" cy="27988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just" rtl="1">
              <a:lnSpc>
                <a:spcPct val="150000"/>
              </a:lnSpc>
            </a:pPr>
            <a:r>
              <a:rPr lang="fa-IR" sz="1600" dirty="0">
                <a:solidFill>
                  <a:srgbClr val="0E2A47"/>
                </a:solidFill>
                <a:latin typeface="Dana" panose="00000500000000000000" pitchFamily="2" charset="-78"/>
                <a:cs typeface="Dana" panose="00000500000000000000" pitchFamily="2" charset="-78"/>
              </a:rPr>
              <a:t>چندین و چند متد مختلف برای رمزنگاری وجود </a:t>
            </a:r>
            <a:r>
              <a:rPr lang="fa-IR" sz="1600" dirty="0" smtClean="0">
                <a:solidFill>
                  <a:srgbClr val="0E2A47"/>
                </a:solidFill>
                <a:latin typeface="Dana" panose="00000500000000000000" pitchFamily="2" charset="-78"/>
                <a:cs typeface="Dana" panose="00000500000000000000" pitchFamily="2" charset="-78"/>
              </a:rPr>
              <a:t>داره </a:t>
            </a:r>
            <a:r>
              <a:rPr lang="fa-IR" sz="1600" dirty="0">
                <a:solidFill>
                  <a:srgbClr val="0E2A47"/>
                </a:solidFill>
                <a:latin typeface="Dana" panose="00000500000000000000" pitchFamily="2" charset="-78"/>
                <a:cs typeface="Dana" panose="00000500000000000000" pitchFamily="2" charset="-78"/>
              </a:rPr>
              <a:t>که بر اساس تئوری‌های ریاضیاتی و پیچیدگی محاسباتی (یعنی سخت بودن محاسبه برای کامپیوترها) </a:t>
            </a:r>
            <a:r>
              <a:rPr lang="fa-IR" sz="1600" dirty="0" smtClean="0">
                <a:solidFill>
                  <a:srgbClr val="0E2A47"/>
                </a:solidFill>
                <a:latin typeface="Dana" panose="00000500000000000000" pitchFamily="2" charset="-78"/>
                <a:cs typeface="Dana" panose="00000500000000000000" pitchFamily="2" charset="-78"/>
              </a:rPr>
              <a:t>طراحی‌شدن. </a:t>
            </a:r>
            <a:endParaRPr lang="fa-IR" sz="1600" dirty="0">
              <a:solidFill>
                <a:srgbClr val="0E2A47"/>
              </a:solidFill>
              <a:latin typeface="Dana" panose="00000500000000000000" pitchFamily="2" charset="-78"/>
              <a:cs typeface="Dana" panose="00000500000000000000" pitchFamily="2" charset="-78"/>
            </a:endParaRPr>
          </a:p>
        </p:txBody>
      </p:sp>
      <p:sp>
        <p:nvSpPr>
          <p:cNvPr id="14" name="Title 1"/>
          <p:cNvSpPr txBox="1">
            <a:spLocks/>
          </p:cNvSpPr>
          <p:nvPr/>
        </p:nvSpPr>
        <p:spPr>
          <a:xfrm>
            <a:off x="810000" y="185854"/>
            <a:ext cx="7940100" cy="10034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r" rtl="1"/>
            <a:r>
              <a:rPr lang="fa-IR" dirty="0">
                <a:latin typeface="Lalezar" panose="00000500000000000000" pitchFamily="2" charset="-78"/>
                <a:cs typeface="Lalezar" panose="00000500000000000000" pitchFamily="2" charset="-78"/>
              </a:rPr>
              <a:t>بیش‌تر بدانید</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grpSp>
        <p:nvGrpSpPr>
          <p:cNvPr id="5" name="Google Shape;4779;p45"/>
          <p:cNvGrpSpPr/>
          <p:nvPr/>
        </p:nvGrpSpPr>
        <p:grpSpPr>
          <a:xfrm>
            <a:off x="6052406" y="1561208"/>
            <a:ext cx="319924" cy="397322"/>
            <a:chOff x="3938800" y="4399275"/>
            <a:chExt cx="359700" cy="481825"/>
          </a:xfrm>
        </p:grpSpPr>
        <p:sp>
          <p:nvSpPr>
            <p:cNvPr id="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 name="Title 1">
            <a:extLst>
              <a:ext uri="{FF2B5EF4-FFF2-40B4-BE49-F238E27FC236}">
                <a16:creationId xmlns:a16="http://schemas.microsoft.com/office/drawing/2014/main" id="{846E5198-7AF0-44E1-803C-BC2DB5C8B697}"/>
              </a:ext>
            </a:extLst>
          </p:cNvPr>
          <p:cNvSpPr txBox="1">
            <a:spLocks/>
          </p:cNvSpPr>
          <p:nvPr/>
        </p:nvSpPr>
        <p:spPr>
          <a:xfrm>
            <a:off x="416258" y="3082834"/>
            <a:ext cx="5647706" cy="1423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1234"/>
              </a:buClr>
              <a:buSzPts val="3000"/>
              <a:buFont typeface="Roboto Black"/>
              <a:buNone/>
              <a:defRPr sz="3000" b="0" i="0" u="none" strike="noStrike" cap="none">
                <a:solidFill>
                  <a:srgbClr val="161234"/>
                </a:solidFill>
                <a:latin typeface="Roboto Black"/>
                <a:ea typeface="Roboto Black"/>
                <a:cs typeface="Roboto Black"/>
                <a:sym typeface="Roboto Black"/>
              </a:defRPr>
            </a:lvl1pPr>
            <a:lvl2pPr marR="0" lvl="1"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2pPr>
            <a:lvl3pPr marR="0" lvl="2"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3pPr>
            <a:lvl4pPr marR="0" lvl="3"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4pPr>
            <a:lvl5pPr marR="0" lvl="4"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5pPr>
            <a:lvl6pPr marR="0" lvl="5"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6pPr>
            <a:lvl7pPr marR="0" lvl="6"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7pPr>
            <a:lvl8pPr marR="0" lvl="7"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8pPr>
            <a:lvl9pPr marR="0" lvl="8" algn="l" rtl="0">
              <a:lnSpc>
                <a:spcPct val="100000"/>
              </a:lnSpc>
              <a:spcBef>
                <a:spcPts val="0"/>
              </a:spcBef>
              <a:spcAft>
                <a:spcPts val="0"/>
              </a:spcAft>
              <a:buClr>
                <a:srgbClr val="161234"/>
              </a:buClr>
              <a:buSzPts val="5200"/>
              <a:buFont typeface="Bree Serif"/>
              <a:buNone/>
              <a:defRPr sz="5200" b="1" i="0" u="none" strike="noStrike" cap="none">
                <a:solidFill>
                  <a:srgbClr val="161234"/>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برای اینکه بخوام یه دیدی براتون ایجاد کنم، بهتره اینطور بگم که</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کامپیوترهای امروزی برای شکستن یک متن رمزگذاری شده با الگوریتم</a:t>
            </a:r>
            <a:br>
              <a:rPr lang="fa-IR" sz="1600" dirty="0" smtClean="0">
                <a:solidFill>
                  <a:schemeClr val="bg1"/>
                </a:solidFill>
                <a:latin typeface="Dana" panose="00000500000000000000" pitchFamily="2" charset="-78"/>
                <a:cs typeface="Dana" panose="00000500000000000000" pitchFamily="2" charset="-78"/>
              </a:rPr>
            </a:br>
            <a:r>
              <a:rPr lang="en-US" sz="1600" dirty="0" smtClean="0">
                <a:solidFill>
                  <a:schemeClr val="bg1"/>
                </a:solidFill>
                <a:latin typeface="Dana" panose="00000500000000000000" pitchFamily="2" charset="-78"/>
                <a:cs typeface="Dana" panose="00000500000000000000" pitchFamily="2" charset="-78"/>
              </a:rPr>
              <a:t>RSA ، </a:t>
            </a:r>
            <a:r>
              <a:rPr lang="fa-IR" sz="1600" dirty="0" smtClean="0">
                <a:solidFill>
                  <a:schemeClr val="bg1"/>
                </a:solidFill>
                <a:latin typeface="Dana" panose="00000500000000000000" pitchFamily="2" charset="-78"/>
                <a:cs typeface="Dana" panose="00000500000000000000" pitchFamily="2" charset="-78"/>
              </a:rPr>
              <a:t>به 300 تریلیون سال احتیاج دارن!!</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17737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45744"/>
            <a:ext cx="7656780" cy="1108736"/>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می خوایم ما هم یه </a:t>
            </a:r>
            <a:r>
              <a:rPr lang="fa-IR" sz="1600" dirty="0" smtClean="0">
                <a:solidFill>
                  <a:schemeClr val="bg1"/>
                </a:solidFill>
                <a:latin typeface="Dana" panose="00000500000000000000" pitchFamily="2" charset="-78"/>
                <a:cs typeface="Dana" panose="00000500000000000000" pitchFamily="2" charset="-78"/>
              </a:rPr>
              <a:t>برنامه‌ی </a:t>
            </a:r>
            <a:r>
              <a:rPr lang="fa-IR" sz="1600" dirty="0">
                <a:solidFill>
                  <a:schemeClr val="bg1"/>
                </a:solidFill>
                <a:latin typeface="Dana" panose="00000500000000000000" pitchFamily="2" charset="-78"/>
                <a:cs typeface="Dana" panose="00000500000000000000" pitchFamily="2" charset="-78"/>
              </a:rPr>
              <a:t>رمزنگاری به نسبت </a:t>
            </a:r>
            <a:r>
              <a:rPr lang="fa-IR" sz="1600" dirty="0" smtClean="0">
                <a:solidFill>
                  <a:schemeClr val="bg1"/>
                </a:solidFill>
                <a:latin typeface="Dana" panose="00000500000000000000" pitchFamily="2" charset="-78"/>
                <a:cs typeface="Dana" panose="00000500000000000000" pitchFamily="2" charset="-78"/>
              </a:rPr>
              <a:t>ساده‌ای </a:t>
            </a:r>
            <a:r>
              <a:rPr lang="fa-IR" sz="1600" dirty="0">
                <a:solidFill>
                  <a:schemeClr val="bg1"/>
                </a:solidFill>
                <a:latin typeface="Dana" panose="00000500000000000000" pitchFamily="2" charset="-78"/>
                <a:cs typeface="Dana" panose="00000500000000000000" pitchFamily="2" charset="-78"/>
              </a:rPr>
              <a:t>رو با </a:t>
            </a:r>
            <a:r>
              <a:rPr lang="fa-IR" sz="1600" dirty="0" smtClean="0">
                <a:solidFill>
                  <a:schemeClr val="bg1"/>
                </a:solidFill>
                <a:latin typeface="Dana" panose="00000500000000000000" pitchFamily="2" charset="-78"/>
                <a:cs typeface="Dana" panose="00000500000000000000" pitchFamily="2" charset="-78"/>
              </a:rPr>
              <a:t>زبان</a:t>
            </a:r>
            <a:r>
              <a:rPr lang="en-US" sz="1600" dirty="0" smtClean="0">
                <a:solidFill>
                  <a:schemeClr val="bg1"/>
                </a:solidFill>
                <a:latin typeface="Dana" panose="00000500000000000000" pitchFamily="2" charset="-78"/>
                <a:cs typeface="Dana" panose="00000500000000000000" pitchFamily="2" charset="-78"/>
              </a:rPr>
              <a:t>C </a:t>
            </a:r>
            <a:r>
              <a:rPr lang="fa-IR" sz="1600" dirty="0" smtClean="0">
                <a:solidFill>
                  <a:schemeClr val="bg1"/>
                </a:solidFill>
                <a:latin typeface="Dana" panose="00000500000000000000" pitchFamily="2" charset="-78"/>
                <a:cs typeface="Dana" panose="00000500000000000000" pitchFamily="2" charset="-78"/>
              </a:rPr>
              <a:t> بزنیم</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اسم </a:t>
            </a:r>
            <a:r>
              <a:rPr lang="fa-IR" sz="1600" dirty="0">
                <a:solidFill>
                  <a:schemeClr val="bg1"/>
                </a:solidFill>
                <a:latin typeface="Dana" panose="00000500000000000000" pitchFamily="2" charset="-78"/>
                <a:cs typeface="Dana" panose="00000500000000000000" pitchFamily="2" charset="-78"/>
              </a:rPr>
              <a:t>این </a:t>
            </a:r>
            <a:r>
              <a:rPr lang="fa-IR" sz="1600" dirty="0" smtClean="0">
                <a:solidFill>
                  <a:schemeClr val="bg1"/>
                </a:solidFill>
                <a:latin typeface="Dana" panose="00000500000000000000" pitchFamily="2" charset="-78"/>
                <a:cs typeface="Dana" panose="00000500000000000000" pitchFamily="2" charset="-78"/>
              </a:rPr>
              <a:t>الگوریتم </a:t>
            </a:r>
            <a:r>
              <a:rPr lang="en-US" sz="1600" dirty="0" smtClean="0">
                <a:solidFill>
                  <a:schemeClr val="bg1"/>
                </a:solidFill>
                <a:latin typeface="Dana" panose="00000500000000000000" pitchFamily="2" charset="-78"/>
                <a:cs typeface="Dana" panose="00000500000000000000" pitchFamily="2" charset="-78"/>
              </a:rPr>
              <a:t>Square Code</a:t>
            </a:r>
            <a:r>
              <a:rPr lang="fa-IR" sz="1600" dirty="0" smtClean="0">
                <a:solidFill>
                  <a:schemeClr val="bg1"/>
                </a:solidFill>
                <a:latin typeface="Dana" panose="00000500000000000000" pitchFamily="2" charset="-78"/>
                <a:cs typeface="Dana" panose="00000500000000000000" pitchFamily="2" charset="-78"/>
              </a:rPr>
              <a:t> هست</a:t>
            </a:r>
            <a:r>
              <a:rPr lang="fa-IR" sz="1600" dirty="0">
                <a:solidFill>
                  <a:schemeClr val="bg1"/>
                </a:solidFill>
                <a:latin typeface="Dana" panose="00000500000000000000" pitchFamily="2" charset="-78"/>
                <a:cs typeface="Dana" panose="00000500000000000000" pitchFamily="2" charset="-78"/>
              </a:rPr>
              <a:t>. ورودی این الگوریتم یک متن انگلیسی ساده و خروجیش متن </a:t>
            </a:r>
            <a:r>
              <a:rPr lang="fa-IR" sz="1600" dirty="0" smtClean="0">
                <a:solidFill>
                  <a:schemeClr val="bg1"/>
                </a:solidFill>
                <a:latin typeface="Dana" panose="00000500000000000000" pitchFamily="2" charset="-78"/>
                <a:cs typeface="Dana" panose="00000500000000000000" pitchFamily="2" charset="-78"/>
              </a:rPr>
              <a:t>رمزنگاری‌شده‌ی </a:t>
            </a:r>
            <a:r>
              <a:rPr lang="fa-IR" sz="1600" dirty="0">
                <a:solidFill>
                  <a:schemeClr val="bg1"/>
                </a:solidFill>
                <a:latin typeface="Dana" panose="00000500000000000000" pitchFamily="2" charset="-78"/>
                <a:cs typeface="Dana" panose="00000500000000000000" pitchFamily="2" charset="-78"/>
              </a:rPr>
              <a:t>همون متن </a:t>
            </a:r>
            <a:r>
              <a:rPr lang="fa-IR" sz="1600" dirty="0" smtClean="0">
                <a:solidFill>
                  <a:schemeClr val="bg1"/>
                </a:solidFill>
                <a:latin typeface="Dana" panose="00000500000000000000" pitchFamily="2" charset="-78"/>
                <a:cs typeface="Dana" panose="00000500000000000000" pitchFamily="2" charset="-78"/>
              </a:rPr>
              <a:t>می‌شه</a:t>
            </a:r>
            <a:r>
              <a:rPr lang="fa-IR" sz="1600" dirty="0">
                <a:solidFill>
                  <a:schemeClr val="bg1"/>
                </a:solidFill>
                <a:latin typeface="Dana" panose="00000500000000000000" pitchFamily="2" charset="-78"/>
                <a:cs typeface="Dana" panose="00000500000000000000" pitchFamily="2" charset="-78"/>
              </a:rPr>
              <a:t>.</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sp>
        <p:nvSpPr>
          <p:cNvPr id="4" name="Rectangle 3"/>
          <p:cNvSpPr/>
          <p:nvPr/>
        </p:nvSpPr>
        <p:spPr>
          <a:xfrm>
            <a:off x="698863" y="3731853"/>
            <a:ext cx="6441743" cy="425886"/>
          </a:xfrm>
          <a:prstGeom prst="rect">
            <a:avLst/>
          </a:prstGeom>
        </p:spPr>
        <p:txBody>
          <a:bodyPr wrap="square">
            <a:spAutoFit/>
          </a:bodyPr>
          <a:lstStyle/>
          <a:p>
            <a:pPr>
              <a:lnSpc>
                <a:spcPct val="4000"/>
              </a:lnSpc>
              <a:spcBef>
                <a:spcPts val="1200"/>
              </a:spcBef>
              <a:spcAft>
                <a:spcPts val="1200"/>
              </a:spcAft>
            </a:pPr>
            <a:r>
              <a:rPr lang="en-US" dirty="0">
                <a:solidFill>
                  <a:schemeClr val="bg1"/>
                </a:solidFill>
                <a:latin typeface="Arial" panose="020B0604020202020204" pitchFamily="34" charset="0"/>
              </a:rPr>
              <a:t>Input:</a:t>
            </a:r>
            <a:endParaRPr lang="en-US" sz="800" dirty="0">
              <a:solidFill>
                <a:schemeClr val="bg1"/>
              </a:solidFill>
            </a:endParaRPr>
          </a:p>
          <a:p>
            <a:pPr>
              <a:lnSpc>
                <a:spcPct val="4000"/>
              </a:lnSpc>
              <a:spcBef>
                <a:spcPts val="1200"/>
              </a:spcBef>
              <a:spcAft>
                <a:spcPts val="1200"/>
              </a:spcAft>
            </a:pPr>
            <a:r>
              <a:rPr lang="en-US" dirty="0">
                <a:solidFill>
                  <a:schemeClr val="bg1"/>
                </a:solidFill>
                <a:latin typeface="Arial" panose="020B0604020202020204" pitchFamily="34" charset="0"/>
              </a:rPr>
              <a:t>"If man was meant to stay on the ground, god would have given us roots."</a:t>
            </a:r>
            <a:endParaRPr lang="en-US" sz="800" dirty="0">
              <a:solidFill>
                <a:schemeClr val="bg1"/>
              </a:solidFill>
            </a:endParaRPr>
          </a:p>
        </p:txBody>
      </p:sp>
      <p:grpSp>
        <p:nvGrpSpPr>
          <p:cNvPr id="21" name="Google Shape;4771;p45"/>
          <p:cNvGrpSpPr/>
          <p:nvPr/>
        </p:nvGrpSpPr>
        <p:grpSpPr>
          <a:xfrm>
            <a:off x="8405519" y="464833"/>
            <a:ext cx="347452" cy="397343"/>
            <a:chOff x="3330525" y="4399275"/>
            <a:chExt cx="390650" cy="481850"/>
          </a:xfrm>
        </p:grpSpPr>
        <p:sp>
          <p:nvSpPr>
            <p:cNvPr id="2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itle 1">
            <a:extLst>
              <a:ext uri="{FF2B5EF4-FFF2-40B4-BE49-F238E27FC236}">
                <a16:creationId xmlns:a16="http://schemas.microsoft.com/office/drawing/2014/main" id="{846E5198-7AF0-44E1-803C-BC2DB5C8B697}"/>
              </a:ext>
            </a:extLst>
          </p:cNvPr>
          <p:cNvSpPr txBox="1">
            <a:spLocks/>
          </p:cNvSpPr>
          <p:nvPr/>
        </p:nvSpPr>
        <p:spPr>
          <a:xfrm>
            <a:off x="778201" y="1643321"/>
            <a:ext cx="7656780" cy="23473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اول اول، باید ورودی رو نرمالایز </a:t>
            </a:r>
            <a:r>
              <a:rPr lang="fa-IR" sz="1600" dirty="0" smtClean="0">
                <a:solidFill>
                  <a:schemeClr val="bg1"/>
                </a:solidFill>
                <a:latin typeface="Dana" panose="00000500000000000000" pitchFamily="2" charset="-78"/>
                <a:cs typeface="Dana" panose="00000500000000000000" pitchFamily="2" charset="-78"/>
              </a:rPr>
              <a:t>کنیم!! یعنی </a:t>
            </a:r>
            <a:r>
              <a:rPr lang="fa-IR" sz="1600" dirty="0">
                <a:solidFill>
                  <a:schemeClr val="bg1"/>
                </a:solidFill>
                <a:latin typeface="Dana" panose="00000500000000000000" pitchFamily="2" charset="-78"/>
                <a:cs typeface="Dana" panose="00000500000000000000" pitchFamily="2" charset="-78"/>
              </a:rPr>
              <a:t>چی؟ یعنی علایم سجاوندی </a:t>
            </a:r>
            <a:r>
              <a:rPr lang="fa-IR" sz="1600" dirty="0" smtClean="0">
                <a:solidFill>
                  <a:schemeClr val="bg1"/>
                </a:solidFill>
                <a:latin typeface="Dana" panose="00000500000000000000" pitchFamily="2" charset="-78"/>
                <a:cs typeface="Dana" panose="00000500000000000000" pitchFamily="2" charset="-78"/>
              </a:rPr>
              <a:t>(مثل نقطه</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ویرگول، نقطه ویرگول و ...) و</a:t>
            </a:r>
            <a:r>
              <a:rPr lang="en-US" sz="1600" dirty="0" smtClean="0">
                <a:solidFill>
                  <a:schemeClr val="bg1"/>
                </a:solidFill>
                <a:latin typeface="Dana" panose="00000500000000000000" pitchFamily="2" charset="-78"/>
                <a:cs typeface="Dana" panose="00000500000000000000" pitchFamily="2" charset="-78"/>
              </a:rPr>
              <a:t>whitespace </a:t>
            </a:r>
            <a:r>
              <a:rPr lang="fa-IR" sz="1600" dirty="0">
                <a:solidFill>
                  <a:schemeClr val="bg1"/>
                </a:solidFill>
                <a:latin typeface="Dana" panose="00000500000000000000" pitchFamily="2" charset="-78"/>
                <a:cs typeface="Dana" panose="00000500000000000000" pitchFamily="2" charset="-78"/>
              </a:rPr>
              <a:t>ها رو حذف کنیم و </a:t>
            </a:r>
            <a:r>
              <a:rPr lang="fa-IR" sz="1600" dirty="0" smtClean="0">
                <a:solidFill>
                  <a:schemeClr val="bg1"/>
                </a:solidFill>
                <a:latin typeface="Dana" panose="00000500000000000000" pitchFamily="2" charset="-78"/>
                <a:cs typeface="Dana" panose="00000500000000000000" pitchFamily="2" charset="-78"/>
              </a:rPr>
              <a:t>همه‌ی </a:t>
            </a:r>
            <a:r>
              <a:rPr lang="fa-IR" sz="1600" dirty="0">
                <a:solidFill>
                  <a:schemeClr val="bg1"/>
                </a:solidFill>
                <a:latin typeface="Dana" panose="00000500000000000000" pitchFamily="2" charset="-78"/>
                <a:cs typeface="Dana" panose="00000500000000000000" pitchFamily="2" charset="-78"/>
              </a:rPr>
              <a:t>حروف رو هم به </a:t>
            </a:r>
            <a:r>
              <a:rPr lang="fa-IR" sz="1600" dirty="0" smtClean="0">
                <a:solidFill>
                  <a:schemeClr val="bg1"/>
                </a:solidFill>
                <a:latin typeface="Dana" panose="00000500000000000000" pitchFamily="2" charset="-78"/>
                <a:cs typeface="Dana" panose="00000500000000000000" pitchFamily="2" charset="-78"/>
              </a:rPr>
              <a:t>شکل </a:t>
            </a:r>
            <a:r>
              <a:rPr lang="en-US" sz="1600" dirty="0" smtClean="0">
                <a:solidFill>
                  <a:schemeClr val="bg1"/>
                </a:solidFill>
                <a:latin typeface="Dana" panose="00000500000000000000" pitchFamily="2" charset="-78"/>
                <a:cs typeface="Dana" panose="00000500000000000000" pitchFamily="2" charset="-78"/>
              </a:rPr>
              <a:t>lowercase</a:t>
            </a:r>
            <a:r>
              <a:rPr lang="fa-IR" sz="1600" dirty="0" smtClean="0">
                <a:solidFill>
                  <a:schemeClr val="bg1"/>
                </a:solidFill>
                <a:latin typeface="Dana" panose="00000500000000000000" pitchFamily="2" charset="-78"/>
                <a:cs typeface="Dana" panose="00000500000000000000" pitchFamily="2" charset="-78"/>
              </a:rPr>
              <a:t>ش تبدیل </a:t>
            </a:r>
            <a:r>
              <a:rPr lang="fa-IR" sz="1600" dirty="0">
                <a:solidFill>
                  <a:schemeClr val="bg1"/>
                </a:solidFill>
                <a:latin typeface="Dana" panose="00000500000000000000" pitchFamily="2" charset="-78"/>
                <a:cs typeface="Dana" panose="00000500000000000000" pitchFamily="2" charset="-78"/>
              </a:rPr>
              <a:t>کنیم</a:t>
            </a:r>
            <a:r>
              <a:rPr lang="fa-IR" sz="1600" dirty="0" smtClean="0">
                <a:solidFill>
                  <a:schemeClr val="bg1"/>
                </a:solidFill>
                <a:latin typeface="Dana" panose="00000500000000000000" pitchFamily="2" charset="-78"/>
                <a:cs typeface="Dana" panose="00000500000000000000" pitchFamily="2" charset="-78"/>
              </a:rPr>
              <a:t>.</a:t>
            </a: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بعد این متن باید جوری مرتب بشه که به شکل یه مربع در بیاد.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بذارین اینجاشو با مثال بگم:</a:t>
            </a:r>
          </a:p>
        </p:txBody>
      </p:sp>
      <p:grpSp>
        <p:nvGrpSpPr>
          <p:cNvPr id="30" name="Google Shape;4779;p45"/>
          <p:cNvGrpSpPr/>
          <p:nvPr/>
        </p:nvGrpSpPr>
        <p:grpSpPr>
          <a:xfrm>
            <a:off x="8429511" y="1891496"/>
            <a:ext cx="319924" cy="397322"/>
            <a:chOff x="3938800" y="4399275"/>
            <a:chExt cx="359700" cy="481825"/>
          </a:xfrm>
        </p:grpSpPr>
        <p:sp>
          <p:nvSpPr>
            <p:cNvPr id="3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721094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8" name="Title 1">
            <a:extLst>
              <a:ext uri="{FF2B5EF4-FFF2-40B4-BE49-F238E27FC236}">
                <a16:creationId xmlns:a16="http://schemas.microsoft.com/office/drawing/2014/main" id="{9A1B04CC-638E-49E5-9EDD-36CBCBBD5998}"/>
              </a:ext>
            </a:extLst>
          </p:cNvPr>
          <p:cNvSpPr txBox="1">
            <a:spLocks/>
          </p:cNvSpPr>
          <p:nvPr/>
        </p:nvSpPr>
        <p:spPr>
          <a:xfrm>
            <a:off x="698863" y="434983"/>
            <a:ext cx="7739128" cy="33249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Step 1: Normalization:</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ifmanwasmeanttostayonthegroundgodwouldhavegivenusroots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Step 2: 54 characters =&gt; c = 8, r = 7, make rectangle:</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ifmanwas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meanttos</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tayonthe</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groundgo</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dwouldha</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vegivenu</a:t>
            </a:r>
            <a:r>
              <a:rPr lang="en-US" sz="1400" b="0" i="0" u="none" strike="noStrike" dirty="0">
                <a:solidFill>
                  <a:schemeClr val="bg1"/>
                </a:solidFill>
                <a:effectLst/>
                <a:latin typeface="Arial" panose="020B0604020202020204" pitchFamily="34" charset="0"/>
              </a:rPr>
              <a:t>"</a:t>
            </a:r>
            <a:endParaRPr lang="en-US" sz="1400" b="0" dirty="0">
              <a:solidFill>
                <a:schemeClr val="bg1"/>
              </a:solidFill>
              <a:effectLst/>
            </a:endParaRPr>
          </a:p>
          <a:p>
            <a:pPr algn="l">
              <a:lnSpc>
                <a:spcPct val="4000"/>
              </a:lnSpc>
              <a:spcBef>
                <a:spcPts val="1200"/>
              </a:spcBef>
              <a:spcAft>
                <a:spcPts val="1200"/>
              </a:spcAft>
            </a:pPr>
            <a:r>
              <a:rPr lang="en-US" sz="1400" b="0" i="0" u="none" strike="noStrike" dirty="0">
                <a:solidFill>
                  <a:schemeClr val="bg1"/>
                </a:solidFill>
                <a:effectLst/>
                <a:latin typeface="Arial" panose="020B0604020202020204" pitchFamily="34" charset="0"/>
              </a:rPr>
              <a:t>"</a:t>
            </a:r>
            <a:r>
              <a:rPr lang="en-US" sz="1400" b="0" i="0" u="none" strike="noStrike" dirty="0" err="1">
                <a:solidFill>
                  <a:schemeClr val="bg1"/>
                </a:solidFill>
                <a:effectLst/>
                <a:latin typeface="Arial" panose="020B0604020202020204" pitchFamily="34" charset="0"/>
              </a:rPr>
              <a:t>sroots</a:t>
            </a:r>
            <a:r>
              <a:rPr lang="en-US" sz="1400" b="0" i="0" u="none" strike="noStrike" dirty="0">
                <a:solidFill>
                  <a:schemeClr val="bg1"/>
                </a:solidFill>
                <a:effectLst/>
                <a:latin typeface="Arial" panose="020B0604020202020204" pitchFamily="34" charset="0"/>
              </a:rPr>
              <a:t>  "</a:t>
            </a:r>
            <a:r>
              <a:rPr lang="en-US" sz="1400" dirty="0">
                <a:solidFill>
                  <a:schemeClr val="bg1"/>
                </a:solidFill>
              </a:rPr>
              <a:t/>
            </a:r>
            <a:br>
              <a:rPr lang="en-US" sz="1400" dirty="0">
                <a:solidFill>
                  <a:schemeClr val="bg1"/>
                </a:solidFill>
              </a:rPr>
            </a:br>
            <a:endParaRPr lang="fa-IR" sz="1400" dirty="0">
              <a:solidFill>
                <a:schemeClr val="bg1"/>
              </a:solidFill>
              <a:latin typeface="Dana" panose="00000500000000000000" pitchFamily="2" charset="-78"/>
              <a:cs typeface="Dana" panose="00000500000000000000" pitchFamily="2" charset="-78"/>
            </a:endParaRPr>
          </a:p>
        </p:txBody>
      </p:sp>
      <p:sp>
        <p:nvSpPr>
          <p:cNvPr id="13" name="Title 1">
            <a:extLst>
              <a:ext uri="{FF2B5EF4-FFF2-40B4-BE49-F238E27FC236}">
                <a16:creationId xmlns:a16="http://schemas.microsoft.com/office/drawing/2014/main" id="{846E5198-7AF0-44E1-803C-BC2DB5C8B697}"/>
              </a:ext>
            </a:extLst>
          </p:cNvPr>
          <p:cNvSpPr>
            <a:spLocks noGrp="1"/>
          </p:cNvSpPr>
          <p:nvPr>
            <p:ph type="ctrTitle"/>
          </p:nvPr>
        </p:nvSpPr>
        <p:spPr>
          <a:xfrm>
            <a:off x="2094931" y="1691245"/>
            <a:ext cx="6261083" cy="1083396"/>
          </a:xfrm>
        </p:spPr>
        <p:txBody>
          <a:bodyPr anchor="ctr"/>
          <a:lstStyle/>
          <a:p>
            <a:pPr algn="just" rtl="1">
              <a:lnSpc>
                <a:spcPct val="150000"/>
              </a:lnSpc>
            </a:pPr>
            <a:r>
              <a:rPr lang="fa-IR" sz="1600" b="0" i="0" u="none" strike="noStrike" dirty="0" err="1">
                <a:solidFill>
                  <a:schemeClr val="bg1"/>
                </a:solidFill>
                <a:effectLst/>
                <a:latin typeface="Dana" panose="00000500000000000000" pitchFamily="2" charset="-78"/>
                <a:cs typeface="Dana" panose="00000500000000000000" pitchFamily="2" charset="-78"/>
              </a:rPr>
              <a:t>اندازه‌ی</a:t>
            </a:r>
            <a:r>
              <a:rPr lang="fa-IR" sz="1600" b="0" i="0" u="none" strike="noStrike" dirty="0">
                <a:solidFill>
                  <a:schemeClr val="bg1"/>
                </a:solidFill>
                <a:effectLst/>
                <a:latin typeface="Dana" panose="00000500000000000000" pitchFamily="2" charset="-78"/>
                <a:cs typeface="Dana" panose="00000500000000000000" pitchFamily="2" charset="-78"/>
              </a:rPr>
              <a:t> این مربع (</a:t>
            </a:r>
            <a:r>
              <a:rPr lang="en-US" sz="1600" b="0" i="0" u="none" strike="noStrike" dirty="0">
                <a:solidFill>
                  <a:schemeClr val="bg1"/>
                </a:solidFill>
                <a:effectLst/>
                <a:latin typeface="Dana" panose="00000500000000000000" pitchFamily="2" charset="-78"/>
                <a:cs typeface="Dana" panose="00000500000000000000" pitchFamily="2" charset="-78"/>
              </a:rPr>
              <a:t>r  x  c</a:t>
            </a:r>
            <a:r>
              <a:rPr lang="fa-IR" sz="1600" b="0" i="0" u="none" strike="noStrike" dirty="0">
                <a:solidFill>
                  <a:schemeClr val="bg1"/>
                </a:solidFill>
                <a:effectLst/>
                <a:latin typeface="Dana" panose="00000500000000000000" pitchFamily="2" charset="-78"/>
                <a:cs typeface="Dana" panose="00000500000000000000" pitchFamily="2" charset="-78"/>
              </a:rPr>
              <a:t>) باید به نسبت طول ورودی تنظیم </a:t>
            </a:r>
            <a:r>
              <a:rPr lang="fa-IR" sz="1600" b="0" i="0" u="none" strike="noStrike" dirty="0" smtClean="0">
                <a:solidFill>
                  <a:schemeClr val="bg1"/>
                </a:solidFill>
                <a:effectLst/>
                <a:latin typeface="Dana" panose="00000500000000000000" pitchFamily="2" charset="-78"/>
                <a:cs typeface="Dana" panose="00000500000000000000" pitchFamily="2" charset="-78"/>
              </a:rPr>
              <a:t>بشه، یه جوری </a:t>
            </a:r>
            <a:r>
              <a:rPr lang="fa-IR" sz="1600" b="0" i="0" u="none" strike="noStrike" dirty="0">
                <a:solidFill>
                  <a:schemeClr val="bg1"/>
                </a:solidFill>
                <a:effectLst/>
                <a:latin typeface="Dana" panose="00000500000000000000" pitchFamily="2" charset="-78"/>
                <a:cs typeface="Dana" panose="00000500000000000000" pitchFamily="2" charset="-78"/>
              </a:rPr>
              <a:t>که   </a:t>
            </a:r>
            <a:r>
              <a:rPr lang="en-US" sz="1600" b="0" i="0" u="none" strike="noStrike" dirty="0">
                <a:solidFill>
                  <a:schemeClr val="bg1"/>
                </a:solidFill>
                <a:effectLst/>
                <a:latin typeface="Dana" panose="00000500000000000000" pitchFamily="2" charset="-78"/>
                <a:cs typeface="Dana" panose="00000500000000000000" pitchFamily="2" charset="-78"/>
              </a:rPr>
              <a:t>r </a:t>
            </a:r>
            <a:r>
              <a:rPr lang="fa-IR" sz="1600" dirty="0">
                <a:solidFill>
                  <a:schemeClr val="bg1"/>
                </a:solidFill>
                <a:latin typeface="Dana" panose="00000500000000000000" pitchFamily="2" charset="-78"/>
                <a:cs typeface="Dana" panose="00000500000000000000" pitchFamily="2" charset="-78"/>
              </a:rPr>
              <a:t> =&lt;</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و</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1 </a:t>
            </a:r>
            <a:r>
              <a:rPr lang="fa-IR" sz="1600" dirty="0">
                <a:solidFill>
                  <a:schemeClr val="bg1"/>
                </a:solidFill>
                <a:latin typeface="Dana" panose="00000500000000000000" pitchFamily="2" charset="-78"/>
                <a:cs typeface="Dana" panose="00000500000000000000" pitchFamily="2" charset="-78"/>
              </a:rPr>
              <a:t> =&gt; </a:t>
            </a:r>
            <a:r>
              <a:rPr lang="en-US" sz="1600" dirty="0">
                <a:solidFill>
                  <a:schemeClr val="bg1"/>
                </a:solidFill>
                <a:latin typeface="Dana" panose="00000500000000000000" pitchFamily="2" charset="-78"/>
                <a:cs typeface="Dana" panose="00000500000000000000" pitchFamily="2" charset="-78"/>
              </a:rPr>
              <a:t>c-r</a:t>
            </a:r>
            <a:r>
              <a:rPr lang="fa-IR"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باشه. </a:t>
            </a:r>
            <a:r>
              <a:rPr lang="fa-IR" sz="1600" b="0" i="0" u="none" strike="noStrike" dirty="0">
                <a:solidFill>
                  <a:schemeClr val="bg1"/>
                </a:solidFill>
                <a:effectLst/>
                <a:latin typeface="Dana" panose="00000500000000000000" pitchFamily="2" charset="-78"/>
                <a:cs typeface="Dana" panose="00000500000000000000" pitchFamily="2" charset="-78"/>
              </a:rPr>
              <a:t>این‌جا</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یعنی تعداد </a:t>
            </a:r>
            <a:r>
              <a:rPr lang="fa-IR" sz="1600" b="0" i="0" u="none" strike="noStrike" dirty="0">
                <a:solidFill>
                  <a:schemeClr val="bg1"/>
                </a:solidFill>
                <a:effectLst/>
                <a:latin typeface="Dana" panose="00000500000000000000" pitchFamily="2" charset="-78"/>
                <a:cs typeface="Dana" panose="00000500000000000000" pitchFamily="2" charset="-78"/>
              </a:rPr>
              <a:t>ستون‌ها </a:t>
            </a:r>
            <a:r>
              <a:rPr lang="en-US" sz="1600" b="0" i="0" u="none" strike="noStrike" dirty="0">
                <a:solidFill>
                  <a:schemeClr val="bg1"/>
                </a:solidFill>
                <a:effectLst/>
                <a:latin typeface="Dana" panose="00000500000000000000" pitchFamily="2" charset="-78"/>
                <a:cs typeface="Dana" panose="00000500000000000000" pitchFamily="2" charset="-78"/>
              </a:rPr>
              <a:t>Columns)</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r</a:t>
            </a:r>
            <a:r>
              <a:rPr lang="fa-IR" sz="1600" b="0" i="0" u="none" strike="noStrike" dirty="0">
                <a:solidFill>
                  <a:schemeClr val="bg1"/>
                </a:solidFill>
                <a:effectLst/>
                <a:latin typeface="Dana" panose="00000500000000000000" pitchFamily="2" charset="-78"/>
                <a:cs typeface="Dana" panose="00000500000000000000" pitchFamily="2" charset="-78"/>
              </a:rPr>
              <a:t> تعداد سطرها </a:t>
            </a:r>
            <a:r>
              <a:rPr lang="en-US" sz="1600" b="0" i="0" u="none" strike="noStrike" dirty="0">
                <a:solidFill>
                  <a:schemeClr val="bg1"/>
                </a:solidFill>
                <a:effectLst/>
                <a:latin typeface="Dana" panose="00000500000000000000" pitchFamily="2" charset="-78"/>
                <a:cs typeface="Dana" panose="00000500000000000000" pitchFamily="2" charset="-78"/>
              </a:rPr>
              <a:t>Rows)</a:t>
            </a:r>
            <a:r>
              <a:rPr lang="fa-IR"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هست.</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17" name="TextBox 16">
            <a:extLst>
              <a:ext uri="{FF2B5EF4-FFF2-40B4-BE49-F238E27FC236}">
                <a16:creationId xmlns:a16="http://schemas.microsoft.com/office/drawing/2014/main" id="{9B034AFA-6C97-4993-87F7-7B1BC9D9575C}"/>
              </a:ext>
            </a:extLst>
          </p:cNvPr>
          <p:cNvSpPr txBox="1"/>
          <p:nvPr/>
        </p:nvSpPr>
        <p:spPr>
          <a:xfrm>
            <a:off x="1436158" y="4116547"/>
            <a:ext cx="6369883" cy="523220"/>
          </a:xfrm>
          <a:prstGeom prst="rect">
            <a:avLst/>
          </a:prstGeom>
          <a:noFill/>
        </p:spPr>
        <p:txBody>
          <a:bodyPr wrap="square">
            <a:spAutoFit/>
          </a:bodyPr>
          <a:lstStyle/>
          <a:p>
            <a:r>
              <a:rPr lang="fa-IR" sz="1400" b="0" i="0" u="none" strike="noStrike" dirty="0">
                <a:solidFill>
                  <a:schemeClr val="bg1"/>
                </a:solidFill>
                <a:effectLst/>
                <a:latin typeface="Dana" panose="00000500000000000000" pitchFamily="2" charset="-78"/>
                <a:cs typeface="Dana" panose="00000500000000000000" pitchFamily="2" charset="-78"/>
              </a:rPr>
              <a:t>"</a:t>
            </a:r>
            <a:r>
              <a:rPr lang="en-US" sz="1400" b="0" i="0" u="none" strike="noStrike" dirty="0" err="1">
                <a:solidFill>
                  <a:schemeClr val="bg1"/>
                </a:solidFill>
                <a:effectLst/>
                <a:latin typeface="Dana" panose="00000500000000000000" pitchFamily="2" charset="-78"/>
                <a:cs typeface="Dana" panose="00000500000000000000" pitchFamily="2" charset="-78"/>
              </a:rPr>
              <a:t>imtgdvsfearwermayoogoanouuiontnnlvtwttddesaohghnsseoau</a:t>
            </a:r>
            <a:r>
              <a:rPr lang="en-US" sz="1400" b="0" i="0" u="none" strike="noStrike" dirty="0">
                <a:solidFill>
                  <a:schemeClr val="bg1"/>
                </a:solidFill>
                <a:effectLst/>
                <a:latin typeface="Dana" panose="00000500000000000000" pitchFamily="2" charset="-78"/>
                <a:cs typeface="Dana" panose="00000500000000000000" pitchFamily="2" charset="-78"/>
              </a:rPr>
              <a:t>"</a:t>
            </a:r>
            <a:br>
              <a:rPr lang="en-US" sz="1400" b="0" i="0" u="none" strike="noStrike" dirty="0">
                <a:solidFill>
                  <a:schemeClr val="bg1"/>
                </a:solidFill>
                <a:effectLst/>
                <a:latin typeface="Dana" panose="00000500000000000000" pitchFamily="2" charset="-78"/>
                <a:cs typeface="Dana" panose="00000500000000000000" pitchFamily="2" charset="-78"/>
              </a:rPr>
            </a:br>
            <a:endParaRPr lang="en-US" dirty="0"/>
          </a:p>
        </p:txBody>
      </p:sp>
      <p:grpSp>
        <p:nvGrpSpPr>
          <p:cNvPr id="9" name="Google Shape;4771;p45"/>
          <p:cNvGrpSpPr/>
          <p:nvPr/>
        </p:nvGrpSpPr>
        <p:grpSpPr>
          <a:xfrm>
            <a:off x="8437991" y="1691245"/>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 name="Title 1">
            <a:extLst>
              <a:ext uri="{FF2B5EF4-FFF2-40B4-BE49-F238E27FC236}">
                <a16:creationId xmlns:a16="http://schemas.microsoft.com/office/drawing/2014/main" id="{846E5198-7AF0-44E1-803C-BC2DB5C8B697}"/>
              </a:ext>
            </a:extLst>
          </p:cNvPr>
          <p:cNvSpPr txBox="1">
            <a:spLocks/>
          </p:cNvSpPr>
          <p:nvPr/>
        </p:nvSpPr>
        <p:spPr>
          <a:xfrm>
            <a:off x="2094930" y="2817463"/>
            <a:ext cx="6261083" cy="12562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متن رمزنگاری شده با خواندن از این مربع تولید‌شده‌ی ما به صورت عمودی تولید می‌شه. (از بالا به پایین و از چپ به راست) مثلا خروجی اولیه‌ی ورودی نمونه‌ی ما به این شکل در می‌آید:</a:t>
            </a:r>
            <a:endParaRPr lang="en-US" sz="1600" dirty="0">
              <a:solidFill>
                <a:schemeClr val="bg1"/>
              </a:solidFill>
              <a:latin typeface="Dana" panose="00000500000000000000" pitchFamily="2" charset="-78"/>
              <a:cs typeface="Dana" panose="00000500000000000000" pitchFamily="2" charset="-78"/>
            </a:endParaRPr>
          </a:p>
        </p:txBody>
      </p:sp>
      <p:grpSp>
        <p:nvGrpSpPr>
          <p:cNvPr id="23" name="Google Shape;4779;p45"/>
          <p:cNvGrpSpPr/>
          <p:nvPr/>
        </p:nvGrpSpPr>
        <p:grpSpPr>
          <a:xfrm>
            <a:off x="8431965" y="2923462"/>
            <a:ext cx="319924" cy="397322"/>
            <a:chOff x="3938800" y="4399275"/>
            <a:chExt cx="359700" cy="481825"/>
          </a:xfrm>
        </p:grpSpPr>
        <p:sp>
          <p:nvSpPr>
            <p:cNvPr id="2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3897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89309"/>
            <a:ext cx="7589009" cy="211534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تولید </a:t>
            </a:r>
            <a:r>
              <a:rPr lang="fa-IR" sz="1600" b="0" i="0" u="none" strike="noStrike" dirty="0" smtClean="0">
                <a:solidFill>
                  <a:schemeClr val="bg1"/>
                </a:solidFill>
                <a:effectLst/>
                <a:latin typeface="Dana" panose="00000500000000000000" pitchFamily="2" charset="-78"/>
                <a:cs typeface="Dana" panose="00000500000000000000" pitchFamily="2" charset="-78"/>
              </a:rPr>
              <a:t>یه خروجی نهایی </a:t>
            </a:r>
            <a:r>
              <a:rPr lang="fa-IR" sz="1600" b="0" i="0" u="none" strike="noStrike" dirty="0">
                <a:solidFill>
                  <a:schemeClr val="bg1"/>
                </a:solidFill>
                <a:effectLst/>
                <a:latin typeface="Dana" panose="00000500000000000000" pitchFamily="2" charset="-78"/>
                <a:cs typeface="Dana" panose="00000500000000000000" pitchFamily="2" charset="-78"/>
              </a:rPr>
              <a:t>که قابل بازگشت به شکل </a:t>
            </a:r>
            <a:r>
              <a:rPr lang="fa-IR" sz="1600" b="0" i="0" u="none" strike="noStrike" dirty="0" smtClean="0">
                <a:solidFill>
                  <a:schemeClr val="bg1"/>
                </a:solidFill>
                <a:effectLst/>
                <a:latin typeface="Dana" panose="00000500000000000000" pitchFamily="2" charset="-78"/>
                <a:cs typeface="Dana" panose="00000500000000000000" pitchFamily="2" charset="-78"/>
              </a:rPr>
              <a:t>اصلیش باشه، </a:t>
            </a:r>
            <a:r>
              <a:rPr lang="fa-IR" sz="1600" b="0" i="0" u="none" strike="noStrike" dirty="0">
                <a:solidFill>
                  <a:schemeClr val="bg1"/>
                </a:solidFill>
                <a:effectLst/>
                <a:latin typeface="Dana" panose="00000500000000000000" pitchFamily="2" charset="-78"/>
                <a:cs typeface="Dana" panose="00000500000000000000" pitchFamily="2" charset="-78"/>
              </a:rPr>
              <a:t>باید توجه </a:t>
            </a:r>
            <a:r>
              <a:rPr lang="fa-IR" sz="1600" b="0" i="0" u="none" strike="noStrike" dirty="0" smtClean="0">
                <a:solidFill>
                  <a:schemeClr val="bg1"/>
                </a:solidFill>
                <a:effectLst/>
                <a:latin typeface="Dana" panose="00000500000000000000" pitchFamily="2" charset="-78"/>
                <a:cs typeface="Dana" panose="00000500000000000000" pitchFamily="2" charset="-78"/>
              </a:rPr>
              <a:t>کنیم </a:t>
            </a:r>
            <a:r>
              <a:rPr lang="fa-IR" sz="1600" b="0" i="0" u="none" strike="noStrike" dirty="0">
                <a:solidFill>
                  <a:schemeClr val="bg1"/>
                </a:solidFill>
                <a:effectLst/>
                <a:latin typeface="Dana" panose="00000500000000000000" pitchFamily="2" charset="-78"/>
                <a:cs typeface="Dana" panose="00000500000000000000" pitchFamily="2" charset="-78"/>
              </a:rPr>
              <a:t>که برای </a:t>
            </a:r>
            <a:r>
              <a:rPr lang="fa-IR" sz="1600" b="0" i="0" u="none" strike="noStrike" dirty="0" smtClean="0">
                <a:solidFill>
                  <a:schemeClr val="bg1"/>
                </a:solidFill>
                <a:effectLst/>
                <a:latin typeface="Dana" panose="00000500000000000000" pitchFamily="2" charset="-78"/>
                <a:cs typeface="Dana" panose="00000500000000000000" pitchFamily="2" charset="-78"/>
              </a:rPr>
              <a:t>عبارات‌هایی </a:t>
            </a:r>
            <a:r>
              <a:rPr lang="fa-IR" sz="1600" b="0" i="0" u="none" strike="noStrike" dirty="0">
                <a:solidFill>
                  <a:schemeClr val="bg1"/>
                </a:solidFill>
                <a:effectLst/>
                <a:latin typeface="Dana" panose="00000500000000000000" pitchFamily="2" charset="-78"/>
                <a:cs typeface="Dana" panose="00000500000000000000" pitchFamily="2" charset="-78"/>
              </a:rPr>
              <a:t>که </a:t>
            </a:r>
            <a:r>
              <a:rPr lang="en-US" sz="1600" b="0" i="0" u="none" strike="noStrike" dirty="0">
                <a:solidFill>
                  <a:schemeClr val="bg1"/>
                </a:solidFill>
                <a:effectLst/>
                <a:latin typeface="Dana" panose="00000500000000000000" pitchFamily="2" charset="-78"/>
                <a:cs typeface="Dana" panose="00000500000000000000" pitchFamily="2" charset="-78"/>
              </a:rPr>
              <a:t>n </a:t>
            </a:r>
            <a:r>
              <a:rPr lang="fa-IR" sz="1600" b="0" i="0" u="none" strike="noStrike" dirty="0">
                <a:solidFill>
                  <a:schemeClr val="bg1"/>
                </a:solidFill>
                <a:effectLst/>
                <a:latin typeface="Dana" panose="00000500000000000000" pitchFamily="2" charset="-78"/>
                <a:cs typeface="Dana" panose="00000500000000000000" pitchFamily="2" charset="-78"/>
              </a:rPr>
              <a:t>کاراکتر </a:t>
            </a:r>
            <a:r>
              <a:rPr lang="fa-IR" sz="1600" b="0" i="0" u="none" strike="noStrike" dirty="0" err="1">
                <a:solidFill>
                  <a:schemeClr val="bg1"/>
                </a:solidFill>
                <a:effectLst/>
                <a:latin typeface="Dana" panose="00000500000000000000" pitchFamily="2" charset="-78"/>
                <a:cs typeface="Dana" panose="00000500000000000000" pitchFamily="2" charset="-78"/>
              </a:rPr>
              <a:t>کوتاه‌تر</a:t>
            </a:r>
            <a:r>
              <a:rPr lang="fa-IR" sz="1600" b="0" i="0" u="none" strike="noStrike" dirty="0">
                <a:solidFill>
                  <a:schemeClr val="bg1"/>
                </a:solidFill>
                <a:effectLst/>
                <a:latin typeface="Dana" panose="00000500000000000000" pitchFamily="2" charset="-78"/>
                <a:cs typeface="Dana" panose="00000500000000000000" pitchFamily="2" charset="-78"/>
              </a:rPr>
              <a:t> از یک مربع کامل</a:t>
            </a:r>
            <a:r>
              <a:rPr lang="en-US" sz="1600" dirty="0">
                <a:solidFill>
                  <a:schemeClr val="bg1"/>
                </a:solidFill>
                <a:latin typeface="Dana" panose="00000500000000000000" pitchFamily="2" charset="-78"/>
                <a:cs typeface="Dana" panose="00000500000000000000" pitchFamily="2" charset="-78"/>
              </a:rPr>
              <a:t>(</a:t>
            </a:r>
            <a:r>
              <a:rPr lang="en-US" sz="1600" b="0" i="0" u="none" strike="noStrike" dirty="0">
                <a:solidFill>
                  <a:schemeClr val="bg1"/>
                </a:solidFill>
                <a:effectLst/>
                <a:latin typeface="Dana" panose="00000500000000000000" pitchFamily="2" charset="-78"/>
                <a:cs typeface="Dana" panose="00000500000000000000" pitchFamily="2" charset="-78"/>
              </a:rPr>
              <a:t>c * r) </a:t>
            </a:r>
            <a:r>
              <a:rPr lang="fa-IR"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دارن، </a:t>
            </a:r>
            <a:r>
              <a:rPr lang="fa-IR" sz="1600" b="0" i="0" u="none" strike="noStrike" dirty="0">
                <a:solidFill>
                  <a:schemeClr val="bg1"/>
                </a:solidFill>
                <a:effectLst/>
                <a:latin typeface="Dana" panose="00000500000000000000" pitchFamily="2" charset="-78"/>
                <a:cs typeface="Dana" panose="00000500000000000000" pitchFamily="2" charset="-78"/>
              </a:rPr>
              <a:t>باید در انتهای </a:t>
            </a:r>
            <a:r>
              <a:rPr lang="en-US" sz="1600" b="0" i="0" u="none" strike="noStrike" dirty="0">
                <a:solidFill>
                  <a:schemeClr val="bg1"/>
                </a:solidFill>
                <a:effectLst/>
                <a:latin typeface="Dana" panose="00000500000000000000" pitchFamily="2" charset="-78"/>
                <a:cs typeface="Dana" panose="00000500000000000000" pitchFamily="2" charset="-78"/>
              </a:rPr>
              <a:t>n </a:t>
            </a:r>
            <a:r>
              <a:rPr lang="fa-IR" sz="1600" b="0" i="0" u="none" strike="noStrike" dirty="0">
                <a:solidFill>
                  <a:schemeClr val="bg1"/>
                </a:solidFill>
                <a:effectLst/>
                <a:latin typeface="Dana" panose="00000500000000000000" pitchFamily="2" charset="-78"/>
                <a:cs typeface="Dana" panose="00000500000000000000" pitchFamily="2" charset="-78"/>
              </a:rPr>
              <a:t>سطر آخر مربع، یک </a:t>
            </a:r>
            <a:r>
              <a:rPr lang="en-US" sz="1600" b="0" i="0" u="none" strike="noStrike" dirty="0">
                <a:solidFill>
                  <a:schemeClr val="bg1"/>
                </a:solidFill>
                <a:effectLst/>
                <a:latin typeface="Dana" panose="00000500000000000000" pitchFamily="2" charset="-78"/>
                <a:cs typeface="Dana" panose="00000500000000000000" pitchFamily="2" charset="-78"/>
              </a:rPr>
              <a:t>space </a:t>
            </a:r>
            <a:r>
              <a:rPr lang="fa-IR" sz="1600" b="0" i="0" u="none" strike="noStrike" dirty="0">
                <a:solidFill>
                  <a:schemeClr val="bg1"/>
                </a:solidFill>
                <a:effectLst/>
                <a:latin typeface="Dana" panose="00000500000000000000" pitchFamily="2" charset="-78"/>
                <a:cs typeface="Dana" panose="00000500000000000000" pitchFamily="2" charset="-78"/>
              </a:rPr>
              <a:t> اضافی </a:t>
            </a:r>
            <a:r>
              <a:rPr lang="fa-IR" sz="1600" b="0" i="0" u="none" strike="noStrike" dirty="0" smtClean="0">
                <a:solidFill>
                  <a:schemeClr val="bg1"/>
                </a:solidFill>
                <a:effectLst/>
                <a:latin typeface="Dana" panose="00000500000000000000" pitchFamily="2" charset="-78"/>
                <a:cs typeface="Dana" panose="00000500000000000000" pitchFamily="2" charset="-78"/>
              </a:rPr>
              <a:t>بذارین </a:t>
            </a:r>
            <a:r>
              <a:rPr lang="fa-IR" sz="1600" b="0" i="0" u="none" strike="noStrike" dirty="0">
                <a:solidFill>
                  <a:schemeClr val="bg1"/>
                </a:solidFill>
                <a:effectLst/>
                <a:latin typeface="Dana" panose="00000500000000000000" pitchFamily="2" charset="-78"/>
                <a:cs typeface="Dana" panose="00000500000000000000" pitchFamily="2" charset="-78"/>
              </a:rPr>
              <a:t>و </a:t>
            </a:r>
            <a:r>
              <a:rPr lang="fa-IR" sz="1600" b="0" i="0" u="none" strike="noStrike" dirty="0" smtClean="0">
                <a:solidFill>
                  <a:schemeClr val="bg1"/>
                </a:solidFill>
                <a:effectLst/>
                <a:latin typeface="Dana" panose="00000500000000000000" pitchFamily="2" charset="-78"/>
                <a:cs typeface="Dana" panose="00000500000000000000" pitchFamily="2" charset="-78"/>
              </a:rPr>
              <a:t>آخر سر سطرهای </a:t>
            </a:r>
            <a:r>
              <a:rPr lang="en-US" sz="1600" b="0" i="0" u="none" strike="noStrike" dirty="0">
                <a:solidFill>
                  <a:schemeClr val="bg1"/>
                </a:solidFill>
                <a:effectLst/>
                <a:latin typeface="Dana" panose="00000500000000000000" pitchFamily="2" charset="-78"/>
                <a:cs typeface="Dana" panose="00000500000000000000" pitchFamily="2" charset="-78"/>
              </a:rPr>
              <a:t>Square Code </a:t>
            </a:r>
            <a:r>
              <a:rPr lang="fa-IR" sz="1600" b="0" i="0" u="none" strike="noStrike" dirty="0">
                <a:solidFill>
                  <a:schemeClr val="bg1"/>
                </a:solidFill>
                <a:effectLst/>
                <a:latin typeface="Dana" panose="00000500000000000000" pitchFamily="2" charset="-78"/>
                <a:cs typeface="Dana" panose="00000500000000000000" pitchFamily="2" charset="-78"/>
              </a:rPr>
              <a:t> تولید شده </a:t>
            </a:r>
            <a:r>
              <a:rPr lang="fa-IR" sz="1600" b="0" i="0" u="none" strike="noStrike" dirty="0" smtClean="0">
                <a:solidFill>
                  <a:schemeClr val="bg1"/>
                </a:solidFill>
                <a:effectLst/>
                <a:latin typeface="Dana" panose="00000500000000000000" pitchFamily="2" charset="-78"/>
                <a:cs typeface="Dana" panose="00000500000000000000" pitchFamily="2" charset="-78"/>
              </a:rPr>
              <a:t>رو </a:t>
            </a:r>
            <a:r>
              <a:rPr lang="fa-IR" sz="1600" b="0" i="0" u="none" strike="noStrike" dirty="0">
                <a:solidFill>
                  <a:schemeClr val="bg1"/>
                </a:solidFill>
                <a:effectLst/>
                <a:latin typeface="Dana" panose="00000500000000000000" pitchFamily="2" charset="-78"/>
                <a:cs typeface="Dana" panose="00000500000000000000" pitchFamily="2" charset="-78"/>
              </a:rPr>
              <a:t>با </a:t>
            </a:r>
            <a:r>
              <a:rPr lang="fa-IR" sz="1600" b="0" i="0" u="none" strike="noStrike" dirty="0" smtClean="0">
                <a:solidFill>
                  <a:schemeClr val="bg1"/>
                </a:solidFill>
                <a:effectLst/>
                <a:latin typeface="Dana" panose="00000500000000000000" pitchFamily="2" charset="-78"/>
                <a:cs typeface="Dana" panose="00000500000000000000" pitchFamily="2" charset="-78"/>
              </a:rPr>
              <a:t>یه </a:t>
            </a:r>
            <a:r>
              <a:rPr lang="en-US" sz="1600" b="0" i="0" u="none" strike="noStrike" dirty="0">
                <a:solidFill>
                  <a:schemeClr val="bg1"/>
                </a:solidFill>
                <a:effectLst/>
                <a:latin typeface="Dana" panose="00000500000000000000" pitchFamily="2" charset="-78"/>
                <a:cs typeface="Dana" panose="00000500000000000000" pitchFamily="2" charset="-78"/>
              </a:rPr>
              <a:t>separator</a:t>
            </a:r>
            <a:r>
              <a:rPr lang="fa-IR"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یا جداکننده به </a:t>
            </a:r>
            <a:r>
              <a:rPr lang="fa-IR" sz="1600" b="0" i="0" u="none" strike="noStrike" dirty="0">
                <a:solidFill>
                  <a:schemeClr val="bg1"/>
                </a:solidFill>
                <a:effectLst/>
                <a:latin typeface="Dana" panose="00000500000000000000" pitchFamily="2" charset="-78"/>
                <a:cs typeface="Dana" panose="00000500000000000000" pitchFamily="2" charset="-78"/>
              </a:rPr>
              <a:t>انتخاب </a:t>
            </a:r>
            <a:r>
              <a:rPr lang="fa-IR" sz="1600" b="0" i="0" u="none" strike="noStrike" dirty="0" smtClean="0">
                <a:solidFill>
                  <a:schemeClr val="bg1"/>
                </a:solidFill>
                <a:effectLst/>
                <a:latin typeface="Dana" panose="00000500000000000000" pitchFamily="2" charset="-78"/>
                <a:cs typeface="Dana" panose="00000500000000000000" pitchFamily="2" charset="-78"/>
              </a:rPr>
              <a:t>خودتون </a:t>
            </a:r>
            <a:r>
              <a:rPr lang="fa-IR" sz="1600" b="0" i="0" u="none" strike="noStrike" dirty="0">
                <a:solidFill>
                  <a:schemeClr val="bg1"/>
                </a:solidFill>
                <a:effectLst/>
                <a:latin typeface="Dana" panose="00000500000000000000" pitchFamily="2" charset="-78"/>
                <a:cs typeface="Dana" panose="00000500000000000000" pitchFamily="2" charset="-78"/>
              </a:rPr>
              <a:t>(مثلا یک ! یا ؟) جدا </a:t>
            </a:r>
            <a:r>
              <a:rPr lang="fa-IR" sz="1600" b="0" i="0" u="none" strike="noStrike" dirty="0" smtClean="0">
                <a:solidFill>
                  <a:schemeClr val="bg1"/>
                </a:solidFill>
                <a:effectLst/>
                <a:latin typeface="Dana" panose="00000500000000000000" pitchFamily="2" charset="-78"/>
                <a:cs typeface="Dana" panose="00000500000000000000" pitchFamily="2" charset="-78"/>
              </a:rPr>
              <a:t>کنین، </a:t>
            </a:r>
            <a:r>
              <a:rPr lang="fa-IR" sz="1600" b="0" i="0" u="none" strike="noStrike" dirty="0">
                <a:solidFill>
                  <a:schemeClr val="bg1"/>
                </a:solidFill>
                <a:effectLst/>
                <a:latin typeface="Dana" panose="00000500000000000000" pitchFamily="2" charset="-78"/>
                <a:cs typeface="Dana" panose="00000500000000000000" pitchFamily="2" charset="-78"/>
              </a:rPr>
              <a:t>که در نهایت خروجی نهایی ما به این شکل در می‌آید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sp>
        <p:nvSpPr>
          <p:cNvPr id="13" name="TextBox 12">
            <a:extLst>
              <a:ext uri="{FF2B5EF4-FFF2-40B4-BE49-F238E27FC236}">
                <a16:creationId xmlns:a16="http://schemas.microsoft.com/office/drawing/2014/main" id="{E51C583A-086E-4389-A443-436E945EC673}"/>
              </a:ext>
            </a:extLst>
          </p:cNvPr>
          <p:cNvSpPr txBox="1"/>
          <p:nvPr/>
        </p:nvSpPr>
        <p:spPr>
          <a:xfrm>
            <a:off x="698862" y="2194872"/>
            <a:ext cx="6307847" cy="307777"/>
          </a:xfrm>
          <a:prstGeom prst="rect">
            <a:avLst/>
          </a:prstGeom>
          <a:noFill/>
        </p:spPr>
        <p:txBody>
          <a:bodyPr wrap="square">
            <a:spAutoFit/>
          </a:bodyPr>
          <a:lstStyle/>
          <a:p>
            <a:r>
              <a:rPr lang="fa-IR" sz="1400" b="0" i="0" u="none" strike="noStrike" dirty="0">
                <a:solidFill>
                  <a:schemeClr val="bg1"/>
                </a:solidFill>
                <a:effectLst/>
                <a:latin typeface="Dana" panose="00000500000000000000" pitchFamily="2" charset="-78"/>
                <a:cs typeface="Dana" panose="00000500000000000000" pitchFamily="2" charset="-78"/>
              </a:rPr>
              <a:t>"</a:t>
            </a:r>
            <a:r>
              <a:rPr lang="en-US" sz="1400" b="0" i="0" u="none" strike="noStrike" dirty="0" err="1">
                <a:solidFill>
                  <a:schemeClr val="bg1"/>
                </a:solidFill>
                <a:effectLst/>
                <a:latin typeface="Dana" panose="00000500000000000000" pitchFamily="2" charset="-78"/>
                <a:cs typeface="Dana" panose="00000500000000000000" pitchFamily="2" charset="-78"/>
              </a:rPr>
              <a:t>imtgdvs!fearwer!mayoogo!anouuio!ntnnlvt!wttddes!aohghn</a:t>
            </a:r>
            <a:r>
              <a:rPr lang="en-US" sz="1400" b="0" i="0" u="none" strike="noStrike" dirty="0">
                <a:solidFill>
                  <a:schemeClr val="bg1"/>
                </a:solidFill>
                <a:effectLst/>
                <a:latin typeface="Dana" panose="00000500000000000000" pitchFamily="2" charset="-78"/>
                <a:cs typeface="Dana" panose="00000500000000000000" pitchFamily="2" charset="-78"/>
              </a:rPr>
              <a:t> !</a:t>
            </a:r>
            <a:r>
              <a:rPr lang="en-US" sz="1400" b="0" i="0" u="none" strike="noStrike" dirty="0" err="1">
                <a:solidFill>
                  <a:schemeClr val="bg1"/>
                </a:solidFill>
                <a:effectLst/>
                <a:latin typeface="Dana" panose="00000500000000000000" pitchFamily="2" charset="-78"/>
                <a:cs typeface="Dana" panose="00000500000000000000" pitchFamily="2" charset="-78"/>
              </a:rPr>
              <a:t>sseoau</a:t>
            </a:r>
            <a:r>
              <a:rPr lang="en-US" sz="1400" b="0" i="0" u="none" strike="noStrike" dirty="0">
                <a:solidFill>
                  <a:schemeClr val="bg1"/>
                </a:solidFill>
                <a:effectLst/>
                <a:latin typeface="Dana" panose="00000500000000000000" pitchFamily="2" charset="-78"/>
                <a:cs typeface="Dana" panose="00000500000000000000" pitchFamily="2" charset="-78"/>
              </a:rPr>
              <a:t> "</a:t>
            </a:r>
            <a:endParaRPr lang="en-US" dirty="0"/>
          </a:p>
        </p:txBody>
      </p:sp>
      <p:sp>
        <p:nvSpPr>
          <p:cNvPr id="17" name="Title 1">
            <a:extLst>
              <a:ext uri="{FF2B5EF4-FFF2-40B4-BE49-F238E27FC236}">
                <a16:creationId xmlns:a16="http://schemas.microsoft.com/office/drawing/2014/main" id="{846E5198-7AF0-44E1-803C-BC2DB5C8B697}"/>
              </a:ext>
            </a:extLst>
          </p:cNvPr>
          <p:cNvSpPr txBox="1">
            <a:spLocks/>
          </p:cNvSpPr>
          <p:nvPr/>
        </p:nvSpPr>
        <p:spPr>
          <a:xfrm>
            <a:off x="2320120" y="2474739"/>
            <a:ext cx="5967751" cy="19933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به عنوان یک </a:t>
            </a:r>
            <a:r>
              <a:rPr lang="fa-IR" sz="1600" dirty="0">
                <a:solidFill>
                  <a:schemeClr val="accent6"/>
                </a:solidFill>
                <a:latin typeface="Dana" panose="00000500000000000000" pitchFamily="2" charset="-78"/>
                <a:cs typeface="Dana" panose="00000500000000000000" pitchFamily="2" charset="-78"/>
              </a:rPr>
              <a:t>تمرین امتیازی </a:t>
            </a:r>
            <a:r>
              <a:rPr lang="fa-IR" sz="1600" dirty="0" smtClean="0">
                <a:solidFill>
                  <a:schemeClr val="bg1"/>
                </a:solidFill>
                <a:latin typeface="Dana" panose="00000500000000000000" pitchFamily="2" charset="-78"/>
                <a:cs typeface="Dana" panose="00000500000000000000" pitchFamily="2" charset="-78"/>
              </a:rPr>
              <a:t>می‌تونین </a:t>
            </a:r>
            <a:r>
              <a:rPr lang="fa-IR" sz="1600" dirty="0">
                <a:solidFill>
                  <a:schemeClr val="bg1"/>
                </a:solidFill>
                <a:latin typeface="Dana" panose="00000500000000000000" pitchFamily="2" charset="-78"/>
                <a:cs typeface="Dana" panose="00000500000000000000" pitchFamily="2" charset="-78"/>
              </a:rPr>
              <a:t>کدی </a:t>
            </a:r>
            <a:r>
              <a:rPr lang="fa-IR" sz="1600" dirty="0" smtClean="0">
                <a:solidFill>
                  <a:schemeClr val="bg1"/>
                </a:solidFill>
                <a:latin typeface="Dana" panose="00000500000000000000" pitchFamily="2" charset="-78"/>
                <a:cs typeface="Dana" panose="00000500000000000000" pitchFamily="2" charset="-78"/>
              </a:rPr>
              <a:t>رو بزنین </a:t>
            </a:r>
            <a:r>
              <a:rPr lang="fa-IR" sz="1600" dirty="0">
                <a:solidFill>
                  <a:schemeClr val="bg1"/>
                </a:solidFill>
                <a:latin typeface="Dana" panose="00000500000000000000" pitchFamily="2" charset="-78"/>
                <a:cs typeface="Dana" panose="00000500000000000000" pitchFamily="2" charset="-78"/>
              </a:rPr>
              <a:t>که برعکس این پروسه </a:t>
            </a:r>
            <a:r>
              <a:rPr lang="fa-IR" sz="1600" dirty="0" smtClean="0">
                <a:solidFill>
                  <a:schemeClr val="bg1"/>
                </a:solidFill>
                <a:latin typeface="Dana" panose="00000500000000000000" pitchFamily="2" charset="-78"/>
                <a:cs typeface="Dana" panose="00000500000000000000" pitchFamily="2" charset="-78"/>
              </a:rPr>
              <a:t>رو </a:t>
            </a:r>
            <a:r>
              <a:rPr lang="fa-IR" sz="1600" dirty="0">
                <a:solidFill>
                  <a:schemeClr val="bg1"/>
                </a:solidFill>
                <a:latin typeface="Dana" panose="00000500000000000000" pitchFamily="2" charset="-78"/>
                <a:cs typeface="Dana" panose="00000500000000000000" pitchFamily="2" charset="-78"/>
              </a:rPr>
              <a:t>انجام </a:t>
            </a:r>
            <a:r>
              <a:rPr lang="fa-IR" sz="1600" dirty="0" smtClean="0">
                <a:solidFill>
                  <a:schemeClr val="bg1"/>
                </a:solidFill>
                <a:latin typeface="Dana" panose="00000500000000000000" pitchFamily="2" charset="-78"/>
                <a:cs typeface="Dana" panose="00000500000000000000" pitchFamily="2" charset="-78"/>
              </a:rPr>
              <a:t>میده، </a:t>
            </a:r>
            <a:r>
              <a:rPr lang="fa-IR" sz="1600" dirty="0">
                <a:solidFill>
                  <a:schemeClr val="bg1"/>
                </a:solidFill>
                <a:latin typeface="Dana" panose="00000500000000000000" pitchFamily="2" charset="-78"/>
                <a:cs typeface="Dana" panose="00000500000000000000" pitchFamily="2" charset="-78"/>
              </a:rPr>
              <a:t>یعنی سطرهای یک </a:t>
            </a:r>
            <a:r>
              <a:rPr lang="en-US" sz="1600" dirty="0">
                <a:solidFill>
                  <a:schemeClr val="bg1"/>
                </a:solidFill>
                <a:latin typeface="Dana" panose="00000500000000000000" pitchFamily="2" charset="-78"/>
                <a:cs typeface="Dana" panose="00000500000000000000" pitchFamily="2" charset="-78"/>
              </a:rPr>
              <a:t>Square Code</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رو تو ورودی می‌گیره </a:t>
            </a:r>
            <a:r>
              <a:rPr lang="fa-IR" sz="1600" dirty="0">
                <a:solidFill>
                  <a:schemeClr val="bg1"/>
                </a:solidFill>
                <a:latin typeface="Dana" panose="00000500000000000000" pitchFamily="2" charset="-78"/>
                <a:cs typeface="Dana" panose="00000500000000000000" pitchFamily="2" charset="-78"/>
              </a:rPr>
              <a:t>و متن اصلی </a:t>
            </a:r>
            <a:r>
              <a:rPr lang="fa-IR" sz="1600" dirty="0" smtClean="0">
                <a:solidFill>
                  <a:schemeClr val="bg1"/>
                </a:solidFill>
                <a:latin typeface="Dana" panose="00000500000000000000" pitchFamily="2" charset="-78"/>
                <a:cs typeface="Dana" panose="00000500000000000000" pitchFamily="2" charset="-78"/>
              </a:rPr>
              <a:t>اون رو </a:t>
            </a:r>
            <a:r>
              <a:rPr lang="fa-IR" sz="1600" dirty="0">
                <a:solidFill>
                  <a:schemeClr val="bg1"/>
                </a:solidFill>
                <a:latin typeface="Dana" panose="00000500000000000000" pitchFamily="2" charset="-78"/>
                <a:cs typeface="Dana" panose="00000500000000000000" pitchFamily="2" charset="-78"/>
              </a:rPr>
              <a:t>خروجی </a:t>
            </a:r>
            <a:r>
              <a:rPr lang="fa-IR" sz="1600" dirty="0" smtClean="0">
                <a:solidFill>
                  <a:schemeClr val="bg1"/>
                </a:solidFill>
                <a:latin typeface="Dana" panose="00000500000000000000" pitchFamily="2" charset="-78"/>
                <a:cs typeface="Dana" panose="00000500000000000000" pitchFamily="2" charset="-78"/>
              </a:rPr>
              <a:t>میده. برای مثال</a:t>
            </a:r>
            <a:r>
              <a:rPr lang="fa-IR" sz="1600" dirty="0">
                <a:solidFill>
                  <a:schemeClr val="bg1"/>
                </a:solidFill>
                <a:latin typeface="Dana" panose="00000500000000000000" pitchFamily="2" charset="-78"/>
                <a:cs typeface="Dana" panose="00000500000000000000" pitchFamily="2" charset="-78"/>
              </a:rPr>
              <a:t>، با روی هم چیدن قسمت‌های مختلف خروجی نهایی قسمت قبل، به شکل روبه‌رو می‌رسیم که </a:t>
            </a:r>
            <a:r>
              <a:rPr lang="fa-IR" sz="1600" dirty="0" smtClean="0">
                <a:solidFill>
                  <a:schemeClr val="bg1"/>
                </a:solidFill>
                <a:latin typeface="Dana" panose="00000500000000000000" pitchFamily="2" charset="-78"/>
                <a:cs typeface="Dana" panose="00000500000000000000" pitchFamily="2" charset="-78"/>
              </a:rPr>
              <a:t>می‌تونیم اون رو </a:t>
            </a:r>
            <a:r>
              <a:rPr lang="fa-IR" sz="1600" dirty="0">
                <a:solidFill>
                  <a:schemeClr val="bg1"/>
                </a:solidFill>
                <a:latin typeface="Dana" panose="00000500000000000000" pitchFamily="2" charset="-78"/>
                <a:cs typeface="Dana" panose="00000500000000000000" pitchFamily="2" charset="-78"/>
              </a:rPr>
              <a:t>به ورودی اولیه تبدیل </a:t>
            </a:r>
            <a:r>
              <a:rPr lang="fa-IR" sz="1600" dirty="0" smtClean="0">
                <a:solidFill>
                  <a:schemeClr val="bg1"/>
                </a:solidFill>
                <a:latin typeface="Dana" panose="00000500000000000000" pitchFamily="2" charset="-78"/>
                <a:cs typeface="Dana" panose="00000500000000000000" pitchFamily="2" charset="-78"/>
              </a:rPr>
              <a:t>کنیم.</a:t>
            </a:r>
            <a:endParaRPr lang="fa-IR" sz="1600" dirty="0">
              <a:solidFill>
                <a:schemeClr val="bg1"/>
              </a:solidFill>
              <a:latin typeface="Dana" panose="00000500000000000000" pitchFamily="2" charset="-78"/>
              <a:cs typeface="Dana" panose="00000500000000000000" pitchFamily="2" charset="-78"/>
            </a:endParaRPr>
          </a:p>
        </p:txBody>
      </p:sp>
      <p:sp>
        <p:nvSpPr>
          <p:cNvPr id="18" name="Title 1">
            <a:extLst>
              <a:ext uri="{FF2B5EF4-FFF2-40B4-BE49-F238E27FC236}">
                <a16:creationId xmlns:a16="http://schemas.microsoft.com/office/drawing/2014/main" id="{9A1B04CC-638E-49E5-9EDD-36CBCBBD5998}"/>
              </a:ext>
            </a:extLst>
          </p:cNvPr>
          <p:cNvSpPr txBox="1">
            <a:spLocks/>
          </p:cNvSpPr>
          <p:nvPr/>
        </p:nvSpPr>
        <p:spPr>
          <a:xfrm>
            <a:off x="1116072" y="2552043"/>
            <a:ext cx="1204047" cy="21959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imtgdvs</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fearwer</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mayoogo</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anouuio</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ntnnlvt</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wttddes</a:t>
            </a:r>
            <a:r>
              <a:rPr lang="en-US" sz="1200" b="0" i="0" u="none" strike="noStrike" dirty="0">
                <a:solidFill>
                  <a:schemeClr val="bg1"/>
                </a:solidFill>
                <a:effectLst/>
                <a:latin typeface="Arial" panose="020B0604020202020204" pitchFamily="34" charset="0"/>
              </a:rPr>
              <a:t>"</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aohghn</a:t>
            </a:r>
            <a:r>
              <a:rPr lang="en-US" sz="1200" b="0" i="0" u="none" strike="noStrike" dirty="0">
                <a:solidFill>
                  <a:schemeClr val="bg1"/>
                </a:solidFill>
                <a:effectLst/>
                <a:latin typeface="Arial" panose="020B0604020202020204" pitchFamily="34" charset="0"/>
              </a:rPr>
              <a:t> "</a:t>
            </a:r>
          </a:p>
          <a:p>
            <a:pPr algn="l">
              <a:spcAft>
                <a:spcPts val="600"/>
              </a:spcAft>
            </a:pPr>
            <a:r>
              <a:rPr lang="en-US" sz="1200" b="0" i="0" u="none" strike="noStrike" dirty="0">
                <a:solidFill>
                  <a:schemeClr val="bg1"/>
                </a:solidFill>
                <a:effectLst/>
                <a:latin typeface="Arial" panose="020B0604020202020204" pitchFamily="34" charset="0"/>
              </a:rPr>
              <a:t>"</a:t>
            </a:r>
            <a:r>
              <a:rPr lang="en-US" sz="1200" b="0" i="0" u="none" strike="noStrike" dirty="0" err="1">
                <a:solidFill>
                  <a:schemeClr val="bg1"/>
                </a:solidFill>
                <a:effectLst/>
                <a:latin typeface="Arial" panose="020B0604020202020204" pitchFamily="34" charset="0"/>
              </a:rPr>
              <a:t>sseoau</a:t>
            </a:r>
            <a:r>
              <a:rPr lang="en-US" sz="1200" b="0" i="0" u="none" strike="noStrike" dirty="0">
                <a:solidFill>
                  <a:schemeClr val="bg1"/>
                </a:solidFill>
                <a:effectLst/>
                <a:latin typeface="Arial" panose="020B0604020202020204" pitchFamily="34" charset="0"/>
              </a:rPr>
              <a:t> "</a:t>
            </a:r>
          </a:p>
        </p:txBody>
      </p:sp>
      <p:grpSp>
        <p:nvGrpSpPr>
          <p:cNvPr id="19" name="Google Shape;4771;p45"/>
          <p:cNvGrpSpPr/>
          <p:nvPr/>
        </p:nvGrpSpPr>
        <p:grpSpPr>
          <a:xfrm>
            <a:off x="8361362" y="365365"/>
            <a:ext cx="347452" cy="397343"/>
            <a:chOff x="3330525" y="4399275"/>
            <a:chExt cx="390650" cy="481850"/>
          </a:xfrm>
        </p:grpSpPr>
        <p:sp>
          <p:nvSpPr>
            <p:cNvPr id="2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779;p45"/>
          <p:cNvGrpSpPr/>
          <p:nvPr/>
        </p:nvGrpSpPr>
        <p:grpSpPr>
          <a:xfrm>
            <a:off x="8361362" y="2549561"/>
            <a:ext cx="319924" cy="397322"/>
            <a:chOff x="3938800" y="4399275"/>
            <a:chExt cx="359700" cy="481825"/>
          </a:xfrm>
        </p:grpSpPr>
        <p:sp>
          <p:nvSpPr>
            <p:cNvPr id="2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4493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7" name="Group 26"/>
          <p:cNvGrpSpPr/>
          <p:nvPr/>
        </p:nvGrpSpPr>
        <p:grpSpPr>
          <a:xfrm rot="21065750">
            <a:off x="346001" y="852787"/>
            <a:ext cx="3710158" cy="2385690"/>
            <a:chOff x="5617568" y="3768822"/>
            <a:chExt cx="2474649" cy="1314807"/>
          </a:xfrm>
        </p:grpSpPr>
        <p:sp>
          <p:nvSpPr>
            <p:cNvPr id="28"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Title 1">
            <a:extLst>
              <a:ext uri="{FF2B5EF4-FFF2-40B4-BE49-F238E27FC236}">
                <a16:creationId xmlns:a16="http://schemas.microsoft.com/office/drawing/2014/main" id="{39F2D5AF-22B0-4087-B0FA-898E09B075D1}"/>
              </a:ext>
            </a:extLst>
          </p:cNvPr>
          <p:cNvSpPr txBox="1">
            <a:spLocks/>
          </p:cNvSpPr>
          <p:nvPr/>
        </p:nvSpPr>
        <p:spPr>
          <a:xfrm>
            <a:off x="4315026" y="580029"/>
            <a:ext cx="4460483" cy="28753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تاکنون ما با داده‌های ساده‌ای مانند کاراکتر، عدد صحیح و عدد اعشاری برخورد داشته‌‌ایم. نوع دیگری از این متغیرها، اشاره‌گرها هستند. زمانی که ما یک متغیر را برای ذخیره‌ی اطلاعاتی تعریف می‌کنیم، در واقع این نام متغیر، یک نام مستعار برای آدرس آن اطلاعات در حافظه است. یعنی ما با کمک این متغیر می‌توانیم بدون درگیر شدن با آدرس‌های حافظه، داده‌ها و اطلاعات مورد نیاز خود را ذخیره یا استفاده کنیم.</a:t>
            </a:r>
            <a:endParaRPr lang="fa-IR" sz="1600" dirty="0">
              <a:solidFill>
                <a:schemeClr val="bg1"/>
              </a:solidFill>
              <a:latin typeface="Dana" panose="00000500000000000000" pitchFamily="2" charset="-78"/>
              <a:cs typeface="Dana" panose="00000500000000000000" pitchFamily="2" charset="-78"/>
            </a:endParaRPr>
          </a:p>
        </p:txBody>
      </p:sp>
      <p:sp>
        <p:nvSpPr>
          <p:cNvPr id="50" name="Title 1">
            <a:extLst>
              <a:ext uri="{FF2B5EF4-FFF2-40B4-BE49-F238E27FC236}">
                <a16:creationId xmlns:a16="http://schemas.microsoft.com/office/drawing/2014/main" id="{39F2D5AF-22B0-4087-B0FA-898E09B075D1}"/>
              </a:ext>
            </a:extLst>
          </p:cNvPr>
          <p:cNvSpPr txBox="1">
            <a:spLocks/>
          </p:cNvSpPr>
          <p:nvPr/>
        </p:nvSpPr>
        <p:spPr>
          <a:xfrm>
            <a:off x="813125" y="3298745"/>
            <a:ext cx="7962384" cy="1560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اما گاهی در برنامه‌نویسی لازم است به جای نام متغیر، با خود آدرس آن متغیر کار کنیم. اشاره‌گرها می‌توانند آدرس یک متغیر را در حافظه در خود نگه دارند و در چنین مواقعی به کمک ما می‌آیند.</a:t>
            </a:r>
            <a:endParaRPr lang="fa-IR" sz="1600" dirty="0">
              <a:solidFill>
                <a:schemeClr val="bg1"/>
              </a:solidFill>
              <a:latin typeface="Dana" panose="00000500000000000000" pitchFamily="2" charset="-78"/>
              <a:cs typeface="Dana" panose="00000500000000000000" pitchFamily="2" charset="-78"/>
            </a:endParaRPr>
          </a:p>
        </p:txBody>
      </p:sp>
      <p:sp>
        <p:nvSpPr>
          <p:cNvPr id="51" name="Title 1">
            <a:extLst>
              <a:ext uri="{FF2B5EF4-FFF2-40B4-BE49-F238E27FC236}">
                <a16:creationId xmlns:a16="http://schemas.microsoft.com/office/drawing/2014/main" id="{39F2D5AF-22B0-4087-B0FA-898E09B075D1}"/>
              </a:ext>
            </a:extLst>
          </p:cNvPr>
          <p:cNvSpPr txBox="1">
            <a:spLocks/>
          </p:cNvSpPr>
          <p:nvPr/>
        </p:nvSpPr>
        <p:spPr>
          <a:xfrm rot="21048424">
            <a:off x="836187" y="1132900"/>
            <a:ext cx="2766211" cy="17542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اشاره‌گرها در زبان </a:t>
            </a:r>
            <a:r>
              <a:rPr lang="en-US" sz="1600" dirty="0" smtClean="0">
                <a:solidFill>
                  <a:schemeClr val="bg1"/>
                </a:solidFill>
                <a:latin typeface="Dana" panose="00000500000000000000" pitchFamily="2" charset="-78"/>
                <a:cs typeface="Dana" panose="00000500000000000000" pitchFamily="2" charset="-78"/>
              </a:rPr>
              <a:t>C</a:t>
            </a:r>
            <a:r>
              <a:rPr lang="fa-IR" sz="1600" dirty="0" smtClean="0">
                <a:solidFill>
                  <a:schemeClr val="bg1"/>
                </a:solidFill>
                <a:latin typeface="Dana" panose="00000500000000000000" pitchFamily="2" charset="-78"/>
                <a:cs typeface="Dana" panose="00000500000000000000" pitchFamily="2" charset="-78"/>
              </a:rPr>
              <a:t> کاربرد فراوانی دارند، به طوری‌که اغلب قابلیت‌های زبان </a:t>
            </a:r>
            <a:r>
              <a:rPr lang="en-US" sz="1600" dirty="0" smtClean="0">
                <a:solidFill>
                  <a:schemeClr val="bg1"/>
                </a:solidFill>
                <a:latin typeface="Dana" panose="00000500000000000000" pitchFamily="2" charset="-78"/>
                <a:cs typeface="Dana" panose="00000500000000000000" pitchFamily="2" charset="-78"/>
              </a:rPr>
              <a:t>C</a:t>
            </a:r>
            <a:r>
              <a:rPr lang="fa-IR" sz="1600" dirty="0" smtClean="0">
                <a:solidFill>
                  <a:schemeClr val="bg1"/>
                </a:solidFill>
                <a:latin typeface="Dana" panose="00000500000000000000" pitchFamily="2" charset="-78"/>
                <a:cs typeface="Dana" panose="00000500000000000000" pitchFamily="2" charset="-78"/>
              </a:rPr>
              <a:t> به نقش اشاره‌گرها در این زبان برمی‌گردد.</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2260826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6" name="Group 5"/>
          <p:cNvGrpSpPr/>
          <p:nvPr/>
        </p:nvGrpSpPr>
        <p:grpSpPr>
          <a:xfrm>
            <a:off x="784170" y="1665419"/>
            <a:ext cx="7575660" cy="2330833"/>
            <a:chOff x="627309" y="1684993"/>
            <a:chExt cx="7575660" cy="2330833"/>
          </a:xfrm>
        </p:grpSpPr>
        <p:sp>
          <p:nvSpPr>
            <p:cNvPr id="125" name="Google Shape;1001;p35"/>
            <p:cNvSpPr/>
            <p:nvPr/>
          </p:nvSpPr>
          <p:spPr>
            <a:xfrm>
              <a:off x="3583096" y="25806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839501" y="253630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834505" y="217594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899455" y="230146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668846" y="26664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668846" y="26664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151" name="Google Shape;1013;p35"/>
            <p:cNvSpPr/>
            <p:nvPr/>
          </p:nvSpPr>
          <p:spPr>
            <a:xfrm>
              <a:off x="5907443" y="2175944"/>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656034" y="258067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912439" y="253630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973224" y="2283768"/>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742614" y="26664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742614" y="266640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619557" y="2580673"/>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706137" y="26664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706137" y="2666408"/>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673455" y="2565669"/>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760035" y="26514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760035" y="2651404"/>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3959395" y="3599978"/>
              <a:ext cx="1958196"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سوم</a:t>
              </a:r>
              <a:endParaRPr lang="fa-IR" sz="1100" dirty="0">
                <a:solidFill>
                  <a:schemeClr val="bg1"/>
                </a:solidFill>
                <a:latin typeface="Dana" panose="00000500000000000000" pitchFamily="2" charset="-78"/>
                <a:cs typeface="Dana" panose="00000500000000000000" pitchFamily="2" charset="-78"/>
              </a:endParaRPr>
            </a:p>
            <a:p>
              <a:pPr algn="ctr" rtl="1"/>
              <a:r>
                <a:rPr lang="fa-IR" sz="1100" dirty="0" smtClean="0">
                  <a:solidFill>
                    <a:schemeClr val="bg1"/>
                  </a:solidFill>
                  <a:latin typeface="Dana" panose="00000500000000000000" pitchFamily="2" charset="-78"/>
                  <a:cs typeface="Dana" panose="00000500000000000000" pitchFamily="2" charset="-78"/>
                </a:rPr>
                <a:t>دیباگ پوینتری</a:t>
              </a:r>
              <a:endParaRPr lang="fa-IR" sz="1100" dirty="0">
                <a:solidFill>
                  <a:schemeClr val="bg1"/>
                </a:solidFill>
                <a:latin typeface="Dana" panose="00000500000000000000" pitchFamily="2" charset="-78"/>
                <a:cs typeface="Dana" panose="00000500000000000000" pitchFamily="2" charset="-78"/>
              </a:endParaRPr>
            </a:p>
          </p:txBody>
        </p:sp>
        <p:sp>
          <p:nvSpPr>
            <p:cNvPr id="164" name="Google Shape;1037;p35"/>
            <p:cNvSpPr txBox="1">
              <a:spLocks/>
            </p:cNvSpPr>
            <p:nvPr/>
          </p:nvSpPr>
          <p:spPr>
            <a:xfrm>
              <a:off x="4820652" y="1727555"/>
              <a:ext cx="230429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smtClean="0">
                  <a:solidFill>
                    <a:schemeClr val="bg1"/>
                  </a:solidFill>
                  <a:latin typeface="Dana" panose="00000500000000000000" pitchFamily="2" charset="-78"/>
                  <a:cs typeface="Dana" panose="00000500000000000000" pitchFamily="2" charset="-78"/>
                </a:rPr>
                <a:t>پوینتر به پوینتر</a:t>
              </a:r>
              <a:endParaRPr lang="fa-IR" sz="1100" dirty="0">
                <a:solidFill>
                  <a:schemeClr val="bg1"/>
                </a:solidFill>
                <a:latin typeface="Dana" panose="00000500000000000000" pitchFamily="2" charset="-78"/>
                <a:cs typeface="Dana" panose="00000500000000000000" pitchFamily="2" charset="-78"/>
              </a:endParaRPr>
            </a:p>
          </p:txBody>
        </p:sp>
        <p:sp>
          <p:nvSpPr>
            <p:cNvPr id="165" name="Google Shape;1038;p35"/>
            <p:cNvSpPr txBox="1">
              <a:spLocks/>
            </p:cNvSpPr>
            <p:nvPr/>
          </p:nvSpPr>
          <p:spPr>
            <a:xfrm>
              <a:off x="6388842" y="3600837"/>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smtClean="0">
                  <a:solidFill>
                    <a:schemeClr val="bg1"/>
                  </a:solidFill>
                  <a:latin typeface="Dana" panose="00000500000000000000" pitchFamily="2" charset="-78"/>
                  <a:cs typeface="Dana" panose="00000500000000000000" pitchFamily="2" charset="-78"/>
                </a:rPr>
                <a:t>پوینتر تو پوینتر</a:t>
              </a:r>
              <a:endParaRPr lang="fa-IR" sz="1100" dirty="0">
                <a:solidFill>
                  <a:schemeClr val="bg1"/>
                </a:solidFill>
                <a:latin typeface="Dana" panose="00000500000000000000" pitchFamily="2" charset="-78"/>
                <a:cs typeface="Dana" panose="00000500000000000000" pitchFamily="2" charset="-78"/>
              </a:endParaRPr>
            </a:p>
          </p:txBody>
        </p:sp>
        <p:sp>
          <p:nvSpPr>
            <p:cNvPr id="166" name="Google Shape;1043;p35"/>
            <p:cNvSpPr txBox="1">
              <a:spLocks/>
            </p:cNvSpPr>
            <p:nvPr/>
          </p:nvSpPr>
          <p:spPr>
            <a:xfrm>
              <a:off x="7689467" y="2705283"/>
              <a:ext cx="513502"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err="1">
                  <a:solidFill>
                    <a:schemeClr val="bg1"/>
                  </a:solidFill>
                  <a:latin typeface="Dana" panose="00000500000000000000" pitchFamily="2" charset="-78"/>
                  <a:cs typeface="Dana" panose="00000500000000000000" pitchFamily="2" charset="-78"/>
                </a:rPr>
                <a:t>پوینتر</a:t>
              </a:r>
              <a:endParaRPr lang="en-US" sz="1100" dirty="0"/>
            </a:p>
          </p:txBody>
        </p:sp>
        <p:sp>
          <p:nvSpPr>
            <p:cNvPr id="167" name="TextBox 166"/>
            <p:cNvSpPr txBox="1"/>
            <p:nvPr/>
          </p:nvSpPr>
          <p:spPr>
            <a:xfrm>
              <a:off x="6839737" y="2715941"/>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823561" y="2719668"/>
              <a:ext cx="298480" cy="338554"/>
            </a:xfrm>
            <a:prstGeom prst="rect">
              <a:avLst/>
            </a:prstGeom>
            <a:noFill/>
          </p:spPr>
          <p:txBody>
            <a:bodyPr wrap="none" rtlCol="0" anchor="ctr">
              <a:spAutoFit/>
            </a:bodyPr>
            <a:lstStyle/>
            <a:p>
              <a:pPr algn="ctr"/>
              <a:r>
                <a:rPr lang="en-US" sz="1600" b="1" dirty="0" smtClean="0">
                  <a:solidFill>
                    <a:schemeClr val="bg1"/>
                  </a:solidFill>
                </a:rPr>
                <a:t>5</a:t>
              </a:r>
              <a:endParaRPr lang="en-US" sz="1600" b="1" dirty="0">
                <a:solidFill>
                  <a:schemeClr val="bg1"/>
                </a:solidFill>
              </a:endParaRPr>
            </a:p>
          </p:txBody>
        </p:sp>
        <p:sp>
          <p:nvSpPr>
            <p:cNvPr id="169" name="TextBox 168"/>
            <p:cNvSpPr txBox="1"/>
            <p:nvPr/>
          </p:nvSpPr>
          <p:spPr>
            <a:xfrm>
              <a:off x="4781114" y="2716317"/>
              <a:ext cx="298480" cy="338554"/>
            </a:xfrm>
            <a:prstGeom prst="rect">
              <a:avLst/>
            </a:prstGeom>
            <a:noFill/>
          </p:spPr>
          <p:txBody>
            <a:bodyPr wrap="none" rtlCol="0" anchor="ctr">
              <a:spAutoFit/>
            </a:bodyPr>
            <a:lstStyle/>
            <a:p>
              <a:pPr algn="ctr"/>
              <a:r>
                <a:rPr lang="en-US" sz="1600" b="1" dirty="0" smtClean="0">
                  <a:solidFill>
                    <a:schemeClr val="bg1"/>
                  </a:solidFill>
                </a:rPr>
                <a:t>6</a:t>
              </a:r>
              <a:endParaRPr lang="en-US" sz="1600" b="1" dirty="0">
                <a:solidFill>
                  <a:schemeClr val="bg1"/>
                </a:solidFill>
              </a:endParaRPr>
            </a:p>
          </p:txBody>
        </p:sp>
        <p:sp>
          <p:nvSpPr>
            <p:cNvPr id="170" name="TextBox 169"/>
            <p:cNvSpPr txBox="1"/>
            <p:nvPr/>
          </p:nvSpPr>
          <p:spPr>
            <a:xfrm>
              <a:off x="3693614" y="2707584"/>
              <a:ext cx="412293" cy="338554"/>
            </a:xfrm>
            <a:prstGeom prst="rect">
              <a:avLst/>
            </a:prstGeom>
            <a:noFill/>
          </p:spPr>
          <p:txBody>
            <a:bodyPr wrap="square" rtlCol="0" anchor="ctr">
              <a:spAutoFit/>
            </a:bodyPr>
            <a:lstStyle/>
            <a:p>
              <a:pPr algn="ctr"/>
              <a:r>
                <a:rPr lang="en-US" sz="1600" b="1" dirty="0" smtClean="0">
                  <a:solidFill>
                    <a:schemeClr val="bg1"/>
                  </a:solidFill>
                </a:rPr>
                <a:t>7</a:t>
              </a:r>
              <a:endParaRPr lang="en-US" sz="1600" b="1" dirty="0">
                <a:solidFill>
                  <a:schemeClr val="bg1"/>
                </a:solidFill>
              </a:endParaRP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260298" y="2855409"/>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277760" y="2485264"/>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307820" y="2843496"/>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212220" y="2496298"/>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627309" y="2707584"/>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871041" y="3190265"/>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866045" y="34709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930995" y="3175292"/>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938983" y="347096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943979" y="3190265"/>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7004764" y="3157797"/>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3060193" y="1692971"/>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چهارم</a:t>
              </a:r>
              <a:endParaRPr lang="fa-IR" sz="1100" dirty="0">
                <a:solidFill>
                  <a:schemeClr val="bg1"/>
                </a:solidFill>
                <a:latin typeface="Dana" panose="00000500000000000000" pitchFamily="2" charset="-78"/>
                <a:cs typeface="Dana" panose="00000500000000000000" pitchFamily="2" charset="-78"/>
              </a:endParaRPr>
            </a:p>
            <a:p>
              <a:pPr algn="ctr" rtl="1"/>
              <a:r>
                <a:rPr lang="fa-IR" sz="1100" dirty="0" smtClean="0">
                  <a:solidFill>
                    <a:schemeClr val="bg1"/>
                  </a:solidFill>
                  <a:latin typeface="Dana" panose="00000500000000000000" pitchFamily="2" charset="-78"/>
                  <a:cs typeface="Dana" panose="00000500000000000000" pitchFamily="2" charset="-78"/>
                </a:rPr>
                <a:t>چالش</a:t>
              </a:r>
              <a:endParaRPr lang="fa-IR" sz="1100" dirty="0">
                <a:solidFill>
                  <a:schemeClr val="bg1"/>
                </a:solidFill>
                <a:latin typeface="Dana" panose="00000500000000000000" pitchFamily="2" charset="-78"/>
                <a:cs typeface="Dana" panose="00000500000000000000" pitchFamily="2" charset="-78"/>
              </a:endParaRPr>
            </a:p>
          </p:txBody>
        </p:sp>
        <p:sp>
          <p:nvSpPr>
            <p:cNvPr id="189" name="Google Shape;1021;p35"/>
            <p:cNvSpPr/>
            <p:nvPr/>
          </p:nvSpPr>
          <p:spPr>
            <a:xfrm>
              <a:off x="2556166" y="258256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642746" y="266830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642746" y="2668300"/>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717723" y="2718209"/>
              <a:ext cx="298480" cy="338554"/>
            </a:xfrm>
            <a:prstGeom prst="rect">
              <a:avLst/>
            </a:prstGeom>
            <a:noFill/>
          </p:spPr>
          <p:txBody>
            <a:bodyPr wrap="none" rtlCol="0" anchor="ctr">
              <a:spAutoFit/>
            </a:bodyPr>
            <a:lstStyle/>
            <a:p>
              <a:pPr algn="ctr"/>
              <a:r>
                <a:rPr lang="en-US" sz="1600" b="1" dirty="0" smtClean="0">
                  <a:solidFill>
                    <a:schemeClr val="bg1"/>
                  </a:solidFill>
                </a:rPr>
                <a:t>8</a:t>
              </a:r>
              <a:endParaRPr lang="en-US" sz="1600" b="1" dirty="0">
                <a:solidFill>
                  <a:schemeClr val="bg1"/>
                </a:solidFill>
              </a:endParaRP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2196907" y="2857301"/>
              <a:ext cx="1094656" cy="430684"/>
            </a:xfrm>
            <a:prstGeom prst="rect">
              <a:avLst/>
            </a:prstGeom>
          </p:spPr>
        </p:pic>
        <p:sp>
          <p:nvSpPr>
            <p:cNvPr id="196" name="Google Shape;1002;p35"/>
            <p:cNvSpPr/>
            <p:nvPr/>
          </p:nvSpPr>
          <p:spPr>
            <a:xfrm flipV="1">
              <a:off x="2807650" y="319215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802654" y="3472858"/>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867604" y="3177184"/>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2051432" y="3595429"/>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پنجم</a:t>
              </a:r>
              <a:endParaRPr lang="fa-IR" sz="1100" dirty="0">
                <a:solidFill>
                  <a:schemeClr val="bg1"/>
                </a:solidFill>
                <a:latin typeface="Dana" panose="00000500000000000000" pitchFamily="2" charset="-78"/>
                <a:cs typeface="Dana" panose="00000500000000000000" pitchFamily="2" charset="-78"/>
              </a:endParaRPr>
            </a:p>
            <a:p>
              <a:pPr algn="ctr" rtl="1"/>
              <a:r>
                <a:rPr lang="fa-IR" sz="1100" dirty="0" smtClean="0">
                  <a:solidFill>
                    <a:schemeClr val="bg1"/>
                  </a:solidFill>
                  <a:latin typeface="Dana" panose="00000500000000000000" pitchFamily="2" charset="-78"/>
                  <a:cs typeface="Dana" panose="00000500000000000000" pitchFamily="2" charset="-78"/>
                </a:rPr>
                <a:t>بی‌نام</a:t>
              </a:r>
              <a:endParaRPr lang="fa-IR" sz="1100" dirty="0">
                <a:solidFill>
                  <a:schemeClr val="bg1"/>
                </a:solidFill>
                <a:latin typeface="Dana" panose="00000500000000000000" pitchFamily="2" charset="-78"/>
                <a:cs typeface="Dana" panose="00000500000000000000" pitchFamily="2" charset="-78"/>
              </a:endParaRPr>
            </a:p>
          </p:txBody>
        </p:sp>
        <p:sp>
          <p:nvSpPr>
            <p:cNvPr id="53" name="Google Shape;1001;p35"/>
            <p:cNvSpPr/>
            <p:nvPr/>
          </p:nvSpPr>
          <p:spPr>
            <a:xfrm>
              <a:off x="1525618" y="2572695"/>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4" name="Google Shape;1002;p35"/>
            <p:cNvSpPr/>
            <p:nvPr/>
          </p:nvSpPr>
          <p:spPr>
            <a:xfrm>
              <a:off x="1782023" y="2528330"/>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5" name="Google Shape;1003;p35"/>
            <p:cNvSpPr/>
            <p:nvPr/>
          </p:nvSpPr>
          <p:spPr>
            <a:xfrm>
              <a:off x="1777027" y="216796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6" name="Google Shape;1005;p35"/>
            <p:cNvSpPr/>
            <p:nvPr/>
          </p:nvSpPr>
          <p:spPr>
            <a:xfrm flipH="1">
              <a:off x="1841977" y="2293486"/>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7" name="Google Shape;1006;p35"/>
            <p:cNvSpPr/>
            <p:nvPr/>
          </p:nvSpPr>
          <p:spPr>
            <a:xfrm>
              <a:off x="1611368" y="265843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07;p35"/>
            <p:cNvSpPr/>
            <p:nvPr/>
          </p:nvSpPr>
          <p:spPr>
            <a:xfrm>
              <a:off x="1611368" y="2658430"/>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59" name="TextBox 58"/>
            <p:cNvSpPr txBox="1"/>
            <p:nvPr/>
          </p:nvSpPr>
          <p:spPr>
            <a:xfrm>
              <a:off x="1636136" y="2699606"/>
              <a:ext cx="412293" cy="338554"/>
            </a:xfrm>
            <a:prstGeom prst="rect">
              <a:avLst/>
            </a:prstGeom>
            <a:noFill/>
          </p:spPr>
          <p:txBody>
            <a:bodyPr wrap="square" rtlCol="0" anchor="ctr">
              <a:spAutoFit/>
            </a:bodyPr>
            <a:lstStyle/>
            <a:p>
              <a:pPr algn="ctr"/>
              <a:r>
                <a:rPr lang="en-US" sz="1600" b="1" dirty="0" smtClean="0">
                  <a:solidFill>
                    <a:schemeClr val="bg1"/>
                  </a:solidFill>
                </a:rPr>
                <a:t>9</a:t>
              </a:r>
              <a:endParaRPr lang="en-US" sz="1600" b="1" dirty="0">
                <a:solidFill>
                  <a:schemeClr val="bg1"/>
                </a:solidFill>
              </a:endParaRPr>
            </a:p>
          </p:txBody>
        </p:sp>
        <p:pic>
          <p:nvPicPr>
            <p:cNvPr id="60" name="Picture 59">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1154742" y="2488320"/>
              <a:ext cx="1118428" cy="440038"/>
            </a:xfrm>
            <a:prstGeom prst="rect">
              <a:avLst/>
            </a:prstGeom>
          </p:spPr>
        </p:pic>
        <p:sp>
          <p:nvSpPr>
            <p:cNvPr id="61" name="Google Shape;1036;p35"/>
            <p:cNvSpPr txBox="1">
              <a:spLocks/>
            </p:cNvSpPr>
            <p:nvPr/>
          </p:nvSpPr>
          <p:spPr>
            <a:xfrm>
              <a:off x="1002715" y="1684993"/>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آخر</a:t>
              </a:r>
              <a:endParaRPr lang="fa-IR" sz="1100" dirty="0">
                <a:solidFill>
                  <a:schemeClr val="bg1"/>
                </a:solidFill>
                <a:latin typeface="Dana" panose="00000500000000000000" pitchFamily="2" charset="-78"/>
                <a:cs typeface="Dana" panose="00000500000000000000" pitchFamily="2" charset="-78"/>
              </a:endParaRPr>
            </a:p>
            <a:p>
              <a:pPr algn="ctr" rtl="1"/>
              <a:r>
                <a:rPr lang="fa-IR" sz="1100" dirty="0" smtClean="0">
                  <a:solidFill>
                    <a:schemeClr val="bg1"/>
                  </a:solidFill>
                  <a:latin typeface="Dana" panose="00000500000000000000" pitchFamily="2" charset="-78"/>
                  <a:cs typeface="Dana" panose="00000500000000000000" pitchFamily="2" charset="-78"/>
                </a:rPr>
                <a:t>رمزنگاری</a:t>
              </a:r>
              <a:endParaRPr lang="fa-IR" sz="1100" dirty="0">
                <a:solidFill>
                  <a:schemeClr val="bg1"/>
                </a:solidFill>
                <a:latin typeface="Dana" panose="00000500000000000000" pitchFamily="2" charset="-78"/>
                <a:cs typeface="Dana" panose="00000500000000000000" pitchFamily="2" charset="-78"/>
              </a:endParaRP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132181"/>
            <a:ext cx="7760479" cy="1983086"/>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یادگیری عملکرد پوینترها لازم است که روی تحلیل </a:t>
            </a:r>
            <a:r>
              <a:rPr lang="fa-IR" sz="1600" dirty="0" smtClean="0">
                <a:solidFill>
                  <a:schemeClr val="bg1"/>
                </a:solidFill>
                <a:latin typeface="Dana" panose="00000500000000000000" pitchFamily="2" charset="-78"/>
                <a:cs typeface="Dana" panose="00000500000000000000" pitchFamily="2" charset="-78"/>
              </a:rPr>
              <a:t>برنامه‌های </a:t>
            </a:r>
            <a:r>
              <a:rPr lang="fa-IR" sz="1600" dirty="0">
                <a:solidFill>
                  <a:schemeClr val="bg1"/>
                </a:solidFill>
                <a:latin typeface="Dana" panose="00000500000000000000" pitchFamily="2" charset="-78"/>
                <a:cs typeface="Dana" panose="00000500000000000000" pitchFamily="2" charset="-78"/>
              </a:rPr>
              <a:t>پوینتری مسلط باشیم و </a:t>
            </a:r>
            <a:r>
              <a:rPr lang="fa-IR" sz="1600" dirty="0" smtClean="0">
                <a:solidFill>
                  <a:schemeClr val="bg1"/>
                </a:solidFill>
                <a:latin typeface="Dana" panose="00000500000000000000" pitchFamily="2" charset="-78"/>
                <a:cs typeface="Dana" panose="00000500000000000000" pitchFamily="2" charset="-78"/>
              </a:rPr>
              <a:t>بتوانیم آن‌ها </a:t>
            </a:r>
            <a:r>
              <a:rPr lang="fa-IR" sz="1600" dirty="0">
                <a:solidFill>
                  <a:schemeClr val="bg1"/>
                </a:solidFill>
                <a:latin typeface="Dana" panose="00000500000000000000" pitchFamily="2" charset="-78"/>
                <a:cs typeface="Dana" panose="00000500000000000000" pitchFamily="2" charset="-78"/>
              </a:rPr>
              <a:t>را دیباگ کنیم. بیایید برای شروع با قطعه کدهای کوتاه و </a:t>
            </a:r>
            <a:r>
              <a:rPr lang="fa-IR" sz="1600" dirty="0" smtClean="0">
                <a:solidFill>
                  <a:schemeClr val="bg1"/>
                </a:solidFill>
                <a:latin typeface="Dana" panose="00000500000000000000" pitchFamily="2" charset="-78"/>
                <a:cs typeface="Dana" panose="00000500000000000000" pitchFamily="2" charset="-78"/>
              </a:rPr>
              <a:t>نکته‌دار </a:t>
            </a:r>
            <a:r>
              <a:rPr lang="fa-IR" sz="1600" dirty="0">
                <a:solidFill>
                  <a:schemeClr val="bg1"/>
                </a:solidFill>
                <a:latin typeface="Dana" panose="00000500000000000000" pitchFamily="2" charset="-78"/>
                <a:cs typeface="Dana" panose="00000500000000000000" pitchFamily="2" charset="-78"/>
              </a:rPr>
              <a:t>شروع کنیم تا </a:t>
            </a:r>
            <a:r>
              <a:rPr lang="fa-IR" sz="1600" dirty="0" smtClean="0">
                <a:solidFill>
                  <a:schemeClr val="bg1"/>
                </a:solidFill>
                <a:latin typeface="Dana" panose="00000500000000000000" pitchFamily="2" charset="-78"/>
                <a:cs typeface="Dana" panose="00000500000000000000" pitchFamily="2" charset="-78"/>
              </a:rPr>
              <a:t>دانش پوینتری‌مان </a:t>
            </a:r>
            <a:r>
              <a:rPr lang="fa-IR" sz="1600" dirty="0">
                <a:solidFill>
                  <a:schemeClr val="bg1"/>
                </a:solidFill>
                <a:latin typeface="Dana" panose="00000500000000000000" pitchFamily="2" charset="-78"/>
                <a:cs typeface="Dana" panose="00000500000000000000" pitchFamily="2" charset="-78"/>
              </a:rPr>
              <a:t>را محک بزنیم و نکات را یکی یکی بررسی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قطعه کد زیر را اجرا کنید. در خروجی چه چیزی مشاهده </a:t>
            </a:r>
            <a:r>
              <a:rPr lang="fa-IR" sz="1600" dirty="0" smtClean="0">
                <a:solidFill>
                  <a:schemeClr val="bg1"/>
                </a:solidFill>
                <a:latin typeface="Dana" panose="00000500000000000000" pitchFamily="2" charset="-78"/>
                <a:cs typeface="Dana" panose="00000500000000000000" pitchFamily="2" charset="-78"/>
              </a:rPr>
              <a:t>می‌کنید</a:t>
            </a:r>
            <a:r>
              <a:rPr lang="fa-IR" sz="1600" dirty="0">
                <a:solidFill>
                  <a:schemeClr val="bg1"/>
                </a:solidFill>
                <a:latin typeface="Dana" panose="00000500000000000000" pitchFamily="2" charset="-78"/>
                <a:cs typeface="Dana" panose="00000500000000000000" pitchFamily="2" charset="-78"/>
              </a:rPr>
              <a:t>؟ برنامه را خط به خط تحلیل </a:t>
            </a:r>
            <a:r>
              <a:rPr lang="fa-IR" sz="1600" dirty="0" smtClean="0">
                <a:solidFill>
                  <a:schemeClr val="bg1"/>
                </a:solidFill>
                <a:latin typeface="Dana" panose="00000500000000000000" pitchFamily="2" charset="-78"/>
                <a:cs typeface="Dana" panose="00000500000000000000" pitchFamily="2" charset="-78"/>
              </a:rPr>
              <a:t>کنید و </a:t>
            </a:r>
            <a:r>
              <a:rPr lang="fa-IR" sz="1600" dirty="0">
                <a:solidFill>
                  <a:schemeClr val="bg1"/>
                </a:solidFill>
                <a:latin typeface="Dana" panose="00000500000000000000" pitchFamily="2" charset="-78"/>
                <a:cs typeface="Dana" panose="00000500000000000000" pitchFamily="2" charset="-78"/>
              </a:rPr>
              <a:t>توضیح دهید که چطور این خروجی حاصل شده است؟</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sp>
        <p:nvSpPr>
          <p:cNvPr id="29" name="TextBox 28">
            <a:extLst>
              <a:ext uri="{FF2B5EF4-FFF2-40B4-BE49-F238E27FC236}">
                <a16:creationId xmlns:a16="http://schemas.microsoft.com/office/drawing/2014/main" id="{D912F2A4-6A53-4224-90C2-5E814C40EE78}"/>
              </a:ext>
            </a:extLst>
          </p:cNvPr>
          <p:cNvSpPr txBox="1"/>
          <p:nvPr/>
        </p:nvSpPr>
        <p:spPr>
          <a:xfrm>
            <a:off x="2056619" y="424295"/>
            <a:ext cx="504496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smtClean="0">
                <a:solidFill>
                  <a:schemeClr val="bg1"/>
                </a:solidFill>
                <a:latin typeface="Lalezar" panose="00000500000000000000" pitchFamily="2" charset="-78"/>
                <a:cs typeface="Lalezar" panose="00000500000000000000" pitchFamily="2" charset="-78"/>
              </a:rPr>
              <a:t>پوینتر تو پوینتر</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0" name="Google Shape;7046;p50"/>
          <p:cNvGrpSpPr/>
          <p:nvPr/>
        </p:nvGrpSpPr>
        <p:grpSpPr>
          <a:xfrm>
            <a:off x="6923218" y="517758"/>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800;p45">
            <a:extLst>
              <a:ext uri="{FF2B5EF4-FFF2-40B4-BE49-F238E27FC236}">
                <a16:creationId xmlns:a16="http://schemas.microsoft.com/office/drawing/2014/main" id="{9250E856-52A6-4283-BE57-D91D7BF20A31}"/>
              </a:ext>
            </a:extLst>
          </p:cNvPr>
          <p:cNvGrpSpPr/>
          <p:nvPr/>
        </p:nvGrpSpPr>
        <p:grpSpPr>
          <a:xfrm>
            <a:off x="8459342" y="1276277"/>
            <a:ext cx="350734" cy="357171"/>
            <a:chOff x="1492675" y="4992125"/>
            <a:chExt cx="481825" cy="481825"/>
          </a:xfrm>
        </p:grpSpPr>
        <p:sp>
          <p:nvSpPr>
            <p:cNvPr id="35"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9359;p55"/>
          <p:cNvGrpSpPr/>
          <p:nvPr/>
        </p:nvGrpSpPr>
        <p:grpSpPr>
          <a:xfrm>
            <a:off x="8459342" y="2347422"/>
            <a:ext cx="334346" cy="332168"/>
            <a:chOff x="580725" y="3617925"/>
            <a:chExt cx="299325" cy="297375"/>
          </a:xfrm>
        </p:grpSpPr>
        <p:sp>
          <p:nvSpPr>
            <p:cNvPr id="38"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667196" y="2867654"/>
            <a:ext cx="4523295" cy="1600438"/>
          </a:xfrm>
          <a:prstGeom prst="rect">
            <a:avLst/>
          </a:prstGeom>
        </p:spPr>
        <p:txBody>
          <a:bodyPr wrap="square">
            <a:spAutoFit/>
          </a:bodyPr>
          <a:lstStyle/>
          <a:p>
            <a:r>
              <a:rPr lang="en-US" i="1" dirty="0" err="1" smtClean="0">
                <a:solidFill>
                  <a:srgbClr val="9966B8"/>
                </a:solidFill>
                <a:latin typeface="Consolas" panose="020B0609020204030204" pitchFamily="49" charset="0"/>
              </a:rPr>
              <a:t>int</a:t>
            </a:r>
            <a:r>
              <a:rPr lang="en-US" dirty="0" smtClean="0">
                <a:solidFill>
                  <a:srgbClr val="6688CC"/>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6688CC"/>
                </a:solidFill>
                <a:latin typeface="Consolas" panose="020B0609020204030204" pitchFamily="49" charset="0"/>
              </a:rPr>
              <a:t>() {</a:t>
            </a:r>
          </a:p>
          <a:p>
            <a:r>
              <a:rPr lang="en-US" dirty="0">
                <a:solidFill>
                  <a:srgbClr val="6688CC"/>
                </a:solidFill>
                <a:latin typeface="Consolas" panose="020B0609020204030204" pitchFamily="49" charset="0"/>
              </a:rPr>
              <a:t>    </a:t>
            </a:r>
            <a:r>
              <a:rPr lang="en-US" i="1" dirty="0" err="1">
                <a:solidFill>
                  <a:srgbClr val="9966B8"/>
                </a:solidFill>
                <a:latin typeface="Consolas" panose="020B0609020204030204" pitchFamily="49" charset="0"/>
              </a:rPr>
              <a:t>int</a:t>
            </a:r>
            <a:r>
              <a:rPr lang="en-US" dirty="0">
                <a:solidFill>
                  <a:srgbClr val="6688CC"/>
                </a:solidFill>
                <a:latin typeface="Consolas" panose="020B0609020204030204" pitchFamily="49" charset="0"/>
              </a:rPr>
              <a:t> a[</a:t>
            </a:r>
            <a:r>
              <a:rPr lang="en-US" dirty="0">
                <a:solidFill>
                  <a:srgbClr val="F280D0"/>
                </a:solidFill>
                <a:latin typeface="Consolas" panose="020B0609020204030204" pitchFamily="49" charset="0"/>
              </a:rPr>
              <a:t>5</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4</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5</a:t>
            </a:r>
            <a:r>
              <a:rPr lang="en-US" dirty="0" smtClean="0">
                <a:solidFill>
                  <a:srgbClr val="6688CC"/>
                </a:solidFill>
                <a:latin typeface="Consolas" panose="020B0609020204030204" pitchFamily="49" charset="0"/>
              </a:rPr>
              <a:t>};</a:t>
            </a:r>
          </a:p>
          <a:p>
            <a:r>
              <a:rPr lang="en-US" dirty="0">
                <a:solidFill>
                  <a:srgbClr val="6688CC"/>
                </a:solidFill>
                <a:latin typeface="Consolas" panose="020B0609020204030204" pitchFamily="49" charset="0"/>
              </a:rPr>
              <a:t>    </a:t>
            </a:r>
            <a:r>
              <a:rPr lang="en-US" dirty="0" err="1">
                <a:solidFill>
                  <a:srgbClr val="DDBB88"/>
                </a:solidFill>
                <a:latin typeface="Consolas" panose="020B0609020204030204" pitchFamily="49" charset="0"/>
              </a:rPr>
              <a:t>printf</a:t>
            </a:r>
            <a:r>
              <a:rPr lang="en-US" dirty="0">
                <a:solidFill>
                  <a:srgbClr val="6688CC"/>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lu</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6688CC"/>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6688CC"/>
                </a:solidFill>
                <a:latin typeface="Consolas" panose="020B0609020204030204" pitchFamily="49" charset="0"/>
              </a:rPr>
              <a:t>(a</a:t>
            </a:r>
            <a:r>
              <a:rPr lang="en-US" dirty="0" smtClean="0">
                <a:solidFill>
                  <a:srgbClr val="6688CC"/>
                </a:solidFill>
                <a:latin typeface="Consolas" panose="020B0609020204030204" pitchFamily="49" charset="0"/>
              </a:rPr>
              <a:t>));</a:t>
            </a:r>
          </a:p>
          <a:p>
            <a:r>
              <a:rPr lang="en-US" dirty="0">
                <a:solidFill>
                  <a:srgbClr val="6688CC"/>
                </a:solidFill>
                <a:latin typeface="Consolas" panose="020B0609020204030204" pitchFamily="49" charset="0"/>
              </a:rPr>
              <a:t>    </a:t>
            </a:r>
            <a:r>
              <a:rPr lang="en-US" i="1" dirty="0" err="1">
                <a:solidFill>
                  <a:srgbClr val="9966B8"/>
                </a:solidFill>
                <a:latin typeface="Consolas" panose="020B0609020204030204" pitchFamily="49" charset="0"/>
              </a:rPr>
              <a:t>int</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err="1">
                <a:solidFill>
                  <a:srgbClr val="6688CC"/>
                </a:solidFill>
                <a:latin typeface="Consolas" panose="020B0609020204030204" pitchFamily="49" charset="0"/>
              </a:rPr>
              <a:t>ptr</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 (</a:t>
            </a:r>
            <a:r>
              <a:rPr lang="en-US" i="1" dirty="0" err="1">
                <a:solidFill>
                  <a:srgbClr val="9966B8"/>
                </a:solidFill>
                <a:latin typeface="Consolas" panose="020B0609020204030204" pitchFamily="49" charset="0"/>
              </a:rPr>
              <a:t>int</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a:t>
            </a:r>
            <a:r>
              <a:rPr lang="en-US" dirty="0">
                <a:solidFill>
                  <a:srgbClr val="0070C0"/>
                </a:solidFill>
                <a:latin typeface="Consolas" panose="020B0609020204030204" pitchFamily="49" charset="0"/>
              </a:rPr>
              <a:t>&amp;</a:t>
            </a:r>
            <a:r>
              <a:rPr lang="en-US" dirty="0">
                <a:solidFill>
                  <a:srgbClr val="6688CC"/>
                </a:solidFill>
                <a:latin typeface="Consolas" panose="020B0609020204030204" pitchFamily="49" charset="0"/>
              </a:rPr>
              <a:t>a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1</a:t>
            </a:r>
            <a:r>
              <a:rPr lang="en-US" dirty="0" smtClean="0">
                <a:solidFill>
                  <a:srgbClr val="6688CC"/>
                </a:solidFill>
                <a:latin typeface="Consolas" panose="020B0609020204030204" pitchFamily="49" charset="0"/>
              </a:rPr>
              <a:t>);</a:t>
            </a:r>
          </a:p>
          <a:p>
            <a:r>
              <a:rPr lang="en-US" dirty="0">
                <a:solidFill>
                  <a:srgbClr val="6688CC"/>
                </a:solidFill>
                <a:latin typeface="Consolas" panose="020B0609020204030204" pitchFamily="49" charset="0"/>
              </a:rPr>
              <a:t>    </a:t>
            </a:r>
            <a:r>
              <a:rPr lang="en-US" dirty="0" err="1">
                <a:solidFill>
                  <a:srgbClr val="DDBB88"/>
                </a:solidFill>
                <a:latin typeface="Consolas" panose="020B0609020204030204" pitchFamily="49" charset="0"/>
              </a:rPr>
              <a:t>printf</a:t>
            </a:r>
            <a:r>
              <a:rPr lang="en-US" dirty="0">
                <a:solidFill>
                  <a:srgbClr val="6688CC"/>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6688CC"/>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(a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a:t>
            </a:r>
            <a:r>
              <a:rPr lang="en-US" dirty="0" err="1">
                <a:solidFill>
                  <a:srgbClr val="6688CC"/>
                </a:solidFill>
                <a:latin typeface="Consolas" panose="020B0609020204030204" pitchFamily="49" charset="0"/>
              </a:rPr>
              <a:t>ptr</a:t>
            </a:r>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6688CC"/>
                </a:solidFill>
                <a:latin typeface="Consolas" panose="020B0609020204030204" pitchFamily="49" charset="0"/>
              </a:rPr>
              <a:t>)); </a:t>
            </a:r>
          </a:p>
          <a:p>
            <a:r>
              <a:rPr lang="en-US" dirty="0">
                <a:solidFill>
                  <a:srgbClr val="6688CC"/>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6688CC"/>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6688CC"/>
                </a:solidFill>
                <a:latin typeface="Consolas" panose="020B0609020204030204" pitchFamily="49" charset="0"/>
              </a:rPr>
              <a:t>;</a:t>
            </a:r>
          </a:p>
          <a:p>
            <a:r>
              <a:rPr lang="en-US"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37626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338341" y="2026987"/>
            <a:ext cx="4114115" cy="1983086"/>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سعی کنید بدون چاپ کردن خروجی نهایی </a:t>
            </a:r>
            <a:r>
              <a:rPr lang="fa-IR" sz="1600" dirty="0" smtClean="0">
                <a:solidFill>
                  <a:schemeClr val="bg1"/>
                </a:solidFill>
                <a:latin typeface="Dana" panose="00000500000000000000" pitchFamily="2" charset="-78"/>
                <a:cs typeface="Dana" panose="00000500000000000000" pitchFamily="2" charset="-78"/>
              </a:rPr>
              <a:t>این قطعه </a:t>
            </a:r>
            <a:r>
              <a:rPr lang="fa-IR" sz="1600" dirty="0">
                <a:solidFill>
                  <a:schemeClr val="bg1"/>
                </a:solidFill>
                <a:latin typeface="Dana" panose="00000500000000000000" pitchFamily="2" charset="-78"/>
                <a:cs typeface="Dana" panose="00000500000000000000" pitchFamily="2" charset="-78"/>
              </a:rPr>
              <a:t>کد، آن را تحلیل کنید و تشخیص دهید </a:t>
            </a:r>
            <a:r>
              <a:rPr lang="fa-IR" sz="1600" dirty="0" smtClean="0">
                <a:solidFill>
                  <a:schemeClr val="bg1"/>
                </a:solidFill>
                <a:latin typeface="Dana" panose="00000500000000000000" pitchFamily="2" charset="-78"/>
                <a:cs typeface="Dana" panose="00000500000000000000" pitchFamily="2" charset="-78"/>
              </a:rPr>
              <a:t>که خروجی </a:t>
            </a:r>
            <a:r>
              <a:rPr lang="fa-IR" sz="1600" dirty="0">
                <a:solidFill>
                  <a:schemeClr val="bg1"/>
                </a:solidFill>
                <a:latin typeface="Dana" panose="00000500000000000000" pitchFamily="2" charset="-78"/>
                <a:cs typeface="Dana" panose="00000500000000000000" pitchFamily="2" charset="-78"/>
              </a:rPr>
              <a:t>چه خواهد بود.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sp>
        <p:nvSpPr>
          <p:cNvPr id="29" name="TextBox 28">
            <a:extLst>
              <a:ext uri="{FF2B5EF4-FFF2-40B4-BE49-F238E27FC236}">
                <a16:creationId xmlns:a16="http://schemas.microsoft.com/office/drawing/2014/main" id="{D912F2A4-6A53-4224-90C2-5E814C40EE78}"/>
              </a:ext>
            </a:extLst>
          </p:cNvPr>
          <p:cNvSpPr txBox="1"/>
          <p:nvPr/>
        </p:nvSpPr>
        <p:spPr>
          <a:xfrm>
            <a:off x="2056619" y="424295"/>
            <a:ext cx="504496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smtClean="0">
                <a:solidFill>
                  <a:schemeClr val="bg1"/>
                </a:solidFill>
                <a:latin typeface="Lalezar" panose="00000500000000000000" pitchFamily="2" charset="-78"/>
                <a:cs typeface="Lalezar" panose="00000500000000000000" pitchFamily="2" charset="-78"/>
              </a:rPr>
              <a:t>دوم</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dirty="0" smtClean="0">
                <a:solidFill>
                  <a:schemeClr val="bg1"/>
                </a:solidFill>
                <a:latin typeface="Lalezar" panose="00000500000000000000" pitchFamily="2" charset="-78"/>
                <a:cs typeface="Lalezar" panose="00000500000000000000" pitchFamily="2" charset="-78"/>
              </a:rPr>
              <a:t>پوینتر به پوینتر</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0" name="Google Shape;7046;p50"/>
          <p:cNvGrpSpPr/>
          <p:nvPr/>
        </p:nvGrpSpPr>
        <p:grpSpPr>
          <a:xfrm>
            <a:off x="6923218" y="517758"/>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9359;p55"/>
          <p:cNvGrpSpPr/>
          <p:nvPr/>
        </p:nvGrpSpPr>
        <p:grpSpPr>
          <a:xfrm>
            <a:off x="8470020" y="2491113"/>
            <a:ext cx="334346" cy="332168"/>
            <a:chOff x="580725" y="3617925"/>
            <a:chExt cx="299325" cy="297375"/>
          </a:xfrm>
        </p:grpSpPr>
        <p:sp>
          <p:nvSpPr>
            <p:cNvPr id="38"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83770" y="1267473"/>
            <a:ext cx="5930539" cy="3108543"/>
          </a:xfrm>
          <a:prstGeom prst="rect">
            <a:avLst/>
          </a:prstGeom>
        </p:spPr>
        <p:txBody>
          <a:bodyPr wrap="square">
            <a:spAutoFit/>
          </a:bodyPr>
          <a:lstStyle/>
          <a:p>
            <a:r>
              <a:rPr lang="en-US" dirty="0">
                <a:solidFill>
                  <a:srgbClr val="6A9955"/>
                </a:solidFill>
                <a:latin typeface="Consolas" panose="020B0609020204030204" pitchFamily="49" charset="0"/>
              </a:rPr>
              <a:t>// Assume that the size of </a:t>
            </a:r>
            <a:r>
              <a:rPr lang="en-US" dirty="0" err="1">
                <a:solidFill>
                  <a:srgbClr val="6A9955"/>
                </a:solidFill>
                <a:latin typeface="Consolas" panose="020B0609020204030204" pitchFamily="49" charset="0"/>
              </a:rPr>
              <a:t>int</a:t>
            </a:r>
            <a:r>
              <a:rPr lang="en-US" dirty="0">
                <a:solidFill>
                  <a:srgbClr val="6A9955"/>
                </a:solidFill>
                <a:latin typeface="Consolas" panose="020B0609020204030204" pitchFamily="49" charset="0"/>
              </a:rPr>
              <a:t> is 4.</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argv</a:t>
            </a:r>
            <a:r>
              <a:rPr lang="en-US" dirty="0">
                <a:solidFill>
                  <a:srgbClr val="569CD6"/>
                </a:solidFill>
                <a:latin typeface="Consolas" panose="020B0609020204030204" pitchFamily="49" charset="0"/>
              </a:rPr>
              <a:t>[]</a:t>
            </a:r>
            <a:r>
              <a:rPr lang="en-US" dirty="0">
                <a:solidFill>
                  <a:srgbClr val="D4D4D4"/>
                </a:solidFill>
                <a:latin typeface="Consolas" panose="020B0609020204030204" pitchFamily="49" charset="0"/>
              </a:rPr>
              <a:t> = </a:t>
            </a:r>
            <a:r>
              <a:rPr lang="en-US" dirty="0" smtClean="0">
                <a:solidFill>
                  <a:srgbClr val="D4D4D4"/>
                </a:solidFill>
                <a:latin typeface="Consolas" panose="020B0609020204030204" pitchFamily="49" charset="0"/>
              </a:rPr>
              <a:t>{</a:t>
            </a:r>
            <a:r>
              <a:rPr lang="en-US" dirty="0" smtClean="0">
                <a:solidFill>
                  <a:srgbClr val="CE9178"/>
                </a:solidFill>
                <a:latin typeface="Consolas" panose="020B0609020204030204" pitchFamily="49" charset="0"/>
              </a:rPr>
              <a:t>"ab</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"cd"</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ef</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gh</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ij</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"kl"</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argv</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*t;</a:t>
            </a:r>
          </a:p>
          <a:p>
            <a:r>
              <a:rPr lang="en-US" dirty="0">
                <a:solidFill>
                  <a:srgbClr val="D4D4D4"/>
                </a:solidFill>
                <a:latin typeface="Consolas" panose="020B0609020204030204" pitchFamily="49" charset="0"/>
              </a:rPr>
              <a:t>    t = (p += </a:t>
            </a:r>
            <a:r>
              <a:rPr lang="en-US" dirty="0" err="1">
                <a:solidFill>
                  <a:srgbClr val="569CD6"/>
                </a:solidFill>
                <a:latin typeface="Consolas" panose="020B0609020204030204" pitchFamily="49" charset="0"/>
              </a:rPr>
              <a:t>sizeof</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9CDCFE"/>
                </a:solidFill>
                <a:latin typeface="Consolas" panose="020B0609020204030204" pitchFamily="49" charset="0"/>
              </a:rPr>
              <a:t>%s</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415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1228388"/>
            <a:ext cx="7698314" cy="1051082"/>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سعی کنید کمی </a:t>
            </a:r>
            <a:r>
              <a:rPr lang="fa-IR" sz="1600" dirty="0" smtClean="0">
                <a:solidFill>
                  <a:schemeClr val="bg1"/>
                </a:solidFill>
                <a:latin typeface="Dana" panose="00000500000000000000" pitchFamily="2" charset="-78"/>
                <a:cs typeface="Dana" panose="00000500000000000000" pitchFamily="2" charset="-78"/>
              </a:rPr>
              <a:t>عمیق‌تر </a:t>
            </a:r>
            <a:r>
              <a:rPr lang="fa-IR" sz="1600" dirty="0">
                <a:solidFill>
                  <a:schemeClr val="bg1"/>
                </a:solidFill>
                <a:latin typeface="Dana" panose="00000500000000000000" pitchFamily="2" charset="-78"/>
                <a:cs typeface="Dana" panose="00000500000000000000" pitchFamily="2" charset="-78"/>
              </a:rPr>
              <a:t>و </a:t>
            </a:r>
            <a:r>
              <a:rPr lang="fa-IR" sz="1600" dirty="0" smtClean="0">
                <a:solidFill>
                  <a:schemeClr val="bg1"/>
                </a:solidFill>
                <a:latin typeface="Dana" panose="00000500000000000000" pitchFamily="2" charset="-78"/>
                <a:cs typeface="Dana" panose="00000500000000000000" pitchFamily="2" charset="-78"/>
              </a:rPr>
              <a:t>دقیق‌تر </a:t>
            </a:r>
            <a:r>
              <a:rPr lang="fa-IR" sz="1600" dirty="0">
                <a:solidFill>
                  <a:schemeClr val="bg1"/>
                </a:solidFill>
                <a:latin typeface="Dana" panose="00000500000000000000" pitchFamily="2" charset="-78"/>
                <a:cs typeface="Dana" panose="00000500000000000000" pitchFamily="2" charset="-78"/>
              </a:rPr>
              <a:t>کدها را بررسی کنید. خطای برنامه زیر را پیدا کرده و آن </a:t>
            </a:r>
            <a:r>
              <a:rPr lang="fa-IR" sz="1600" dirty="0" smtClean="0">
                <a:solidFill>
                  <a:schemeClr val="bg1"/>
                </a:solidFill>
                <a:latin typeface="Dana" panose="00000500000000000000" pitchFamily="2" charset="-78"/>
                <a:cs typeface="Dana" panose="00000500000000000000" pitchFamily="2" charset="-78"/>
              </a:rPr>
              <a:t>را اصلاح </a:t>
            </a:r>
            <a:r>
              <a:rPr lang="fa-IR" sz="1600" dirty="0">
                <a:solidFill>
                  <a:schemeClr val="bg1"/>
                </a:solidFill>
                <a:latin typeface="Dana" panose="00000500000000000000" pitchFamily="2" charset="-78"/>
                <a:cs typeface="Dana" panose="00000500000000000000" pitchFamily="2" charset="-78"/>
              </a:rPr>
              <a:t>کنید. به نظر شما </a:t>
            </a:r>
            <a:r>
              <a:rPr lang="fa-IR" sz="1600" dirty="0" smtClean="0">
                <a:solidFill>
                  <a:schemeClr val="bg1"/>
                </a:solidFill>
                <a:latin typeface="Dana" panose="00000500000000000000" pitchFamily="2" charset="-78"/>
                <a:cs typeface="Dana" panose="00000500000000000000" pitchFamily="2" charset="-78"/>
              </a:rPr>
              <a:t>برنامه‌ی </a:t>
            </a:r>
            <a:r>
              <a:rPr lang="fa-IR" sz="1600" dirty="0">
                <a:solidFill>
                  <a:schemeClr val="bg1"/>
                </a:solidFill>
                <a:latin typeface="Dana" panose="00000500000000000000" pitchFamily="2" charset="-78"/>
                <a:cs typeface="Dana" panose="00000500000000000000" pitchFamily="2" charset="-78"/>
              </a:rPr>
              <a:t>فعلی </a:t>
            </a:r>
            <a:r>
              <a:rPr lang="fa-IR" sz="1600" dirty="0" smtClean="0">
                <a:solidFill>
                  <a:schemeClr val="bg1"/>
                </a:solidFill>
                <a:latin typeface="Dana" panose="00000500000000000000" pitchFamily="2" charset="-78"/>
                <a:cs typeface="Dana" panose="00000500000000000000" pitchFamily="2" charset="-78"/>
              </a:rPr>
              <a:t>(دارای خطا) </a:t>
            </a:r>
            <a:r>
              <a:rPr lang="fa-IR" sz="1600" dirty="0">
                <a:solidFill>
                  <a:schemeClr val="bg1"/>
                </a:solidFill>
                <a:latin typeface="Dana" panose="00000500000000000000" pitchFamily="2" charset="-78"/>
                <a:cs typeface="Dana" panose="00000500000000000000" pitchFamily="2" charset="-78"/>
              </a:rPr>
              <a:t>درست کار می کند؟ فکر می کنید علت </a:t>
            </a:r>
            <a:r>
              <a:rPr lang="fa-IR" sz="1600" dirty="0" smtClean="0">
                <a:solidFill>
                  <a:schemeClr val="bg1"/>
                </a:solidFill>
                <a:latin typeface="Dana" panose="00000500000000000000" pitchFamily="2" charset="-78"/>
                <a:cs typeface="Dana" panose="00000500000000000000" pitchFamily="2" charset="-78"/>
              </a:rPr>
              <a:t>این اتفاق </a:t>
            </a:r>
            <a:r>
              <a:rPr lang="fa-IR" sz="1600" dirty="0">
                <a:solidFill>
                  <a:schemeClr val="bg1"/>
                </a:solidFill>
                <a:latin typeface="Dana" panose="00000500000000000000" pitchFamily="2" charset="-78"/>
                <a:cs typeface="Dana" panose="00000500000000000000" pitchFamily="2" charset="-78"/>
              </a:rPr>
              <a:t>چیست؟</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smtClean="0">
                <a:solidFill>
                  <a:schemeClr val="bg1"/>
                </a:solidFill>
                <a:latin typeface="Lalezar" panose="00000500000000000000" pitchFamily="2" charset="-78"/>
                <a:cs typeface="Lalezar" panose="00000500000000000000" pitchFamily="2" charset="-78"/>
              </a:rPr>
              <a:t>سوم</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dirty="0" smtClean="0">
                <a:solidFill>
                  <a:schemeClr val="bg1"/>
                </a:solidFill>
                <a:latin typeface="Lalezar" panose="00000500000000000000" pitchFamily="2" charset="-78"/>
                <a:cs typeface="Lalezar" panose="00000500000000000000" pitchFamily="2" charset="-78"/>
              </a:rPr>
              <a:t>دیباگ پونتری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731985"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24" name="Google Shape;9359;p55"/>
          <p:cNvGrpSpPr/>
          <p:nvPr/>
        </p:nvGrpSpPr>
        <p:grpSpPr>
          <a:xfrm>
            <a:off x="8397178" y="1228388"/>
            <a:ext cx="334346" cy="332168"/>
            <a:chOff x="580725" y="3617925"/>
            <a:chExt cx="299325" cy="297375"/>
          </a:xfrm>
        </p:grpSpPr>
        <p:sp>
          <p:nvSpPr>
            <p:cNvPr id="2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p:cNvSpPr/>
          <p:nvPr/>
        </p:nvSpPr>
        <p:spPr>
          <a:xfrm>
            <a:off x="698863" y="2140317"/>
            <a:ext cx="4572000" cy="2246769"/>
          </a:xfrm>
          <a:prstGeom prst="rect">
            <a:avLst/>
          </a:prstGeom>
        </p:spPr>
        <p:txBody>
          <a:bodyPr>
            <a:spAutoFit/>
          </a:bodyPr>
          <a:lstStyle/>
          <a:p>
            <a:r>
              <a:rPr lang="en-US" dirty="0">
                <a:solidFill>
                  <a:srgbClr val="C586C0"/>
                </a:solidFill>
                <a:latin typeface="Consolas" panose="020B0609020204030204" pitchFamily="49" charset="0"/>
              </a:rPr>
              <a:t>#include</a:t>
            </a:r>
            <a:r>
              <a:rPr lang="en-US" dirty="0">
                <a:solidFill>
                  <a:srgbClr val="CE9178"/>
                </a:solidFill>
                <a:latin typeface="Consolas" panose="020B0609020204030204" pitchFamily="49" charset="0"/>
              </a:rPr>
              <a:t>&lt;</a:t>
            </a:r>
            <a:r>
              <a:rPr lang="en-US" dirty="0" err="1">
                <a:solidFill>
                  <a:srgbClr val="CE9178"/>
                </a:solidFill>
                <a:latin typeface="Consolas" panose="020B0609020204030204" pitchFamily="49" charset="0"/>
              </a:rPr>
              <a:t>stdio.h</a:t>
            </a:r>
            <a:r>
              <a:rPr lang="en-US" dirty="0">
                <a:solidFill>
                  <a:srgbClr val="CE9178"/>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 = </a:t>
            </a:r>
            <a:r>
              <a:rPr lang="en-US" dirty="0">
                <a:solidFill>
                  <a:srgbClr val="9CDCFE"/>
                </a:solidFill>
                <a:latin typeface="Consolas" panose="020B0609020204030204" pitchFamily="49" charset="0"/>
              </a:rPr>
              <a:t>%d</a:t>
            </a:r>
            <a:r>
              <a:rPr lang="en-US" dirty="0">
                <a:solidFill>
                  <a:srgbClr val="D7BA7D"/>
                </a:solidFill>
                <a:latin typeface="Consolas" panose="020B0609020204030204" pitchFamily="49" charset="0"/>
              </a:rPr>
              <a:t>\n</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
            </a:r>
            <a:r>
              <a:rPr lang="en-US" dirty="0">
                <a:solidFill>
                  <a:srgbClr val="D4D4D4"/>
                </a:solidFill>
                <a:latin typeface="Consolas" panose="020B0609020204030204" pitchFamily="49" charset="0"/>
              </a:rPr>
              <a:t>);</a:t>
            </a:r>
            <a:r>
              <a:rPr lang="en-US" dirty="0">
                <a:solidFill>
                  <a:srgbClr val="6A9955"/>
                </a:solidFill>
                <a:latin typeface="Consolas" panose="020B0609020204030204" pitchFamily="49" charset="0"/>
              </a:rPr>
              <a:t> // a = 10?</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a:t>
            </a:r>
          </a:p>
          <a:p>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82571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369410" y="1228388"/>
            <a:ext cx="3027768" cy="495909"/>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تفاوت متغیرهای </a:t>
            </a:r>
            <a:r>
              <a:rPr lang="en-US" sz="1600" dirty="0" smtClean="0">
                <a:solidFill>
                  <a:schemeClr val="bg1"/>
                </a:solidFill>
                <a:latin typeface="Dana" panose="00000500000000000000" pitchFamily="2" charset="-78"/>
                <a:cs typeface="Dana" panose="00000500000000000000" pitchFamily="2" charset="-78"/>
              </a:rPr>
              <a:t>a</a:t>
            </a:r>
            <a:r>
              <a:rPr lang="fa-IR" sz="1600" dirty="0" smtClean="0">
                <a:solidFill>
                  <a:schemeClr val="bg1"/>
                </a:solidFill>
                <a:latin typeface="Dana" panose="00000500000000000000" pitchFamily="2" charset="-78"/>
                <a:cs typeface="Dana" panose="00000500000000000000" pitchFamily="2" charset="-78"/>
              </a:rPr>
              <a:t> و </a:t>
            </a:r>
            <a:r>
              <a:rPr lang="en-US" sz="1600" dirty="0" smtClean="0">
                <a:solidFill>
                  <a:schemeClr val="bg1"/>
                </a:solidFill>
                <a:latin typeface="Dana" panose="00000500000000000000" pitchFamily="2" charset="-78"/>
                <a:cs typeface="Dana" panose="00000500000000000000" pitchFamily="2" charset="-78"/>
              </a:rPr>
              <a:t>b</a:t>
            </a:r>
            <a:r>
              <a:rPr lang="fa-IR" sz="1600" dirty="0" smtClean="0">
                <a:solidFill>
                  <a:schemeClr val="bg1"/>
                </a:solidFill>
                <a:latin typeface="Dana" panose="00000500000000000000" pitchFamily="2" charset="-78"/>
                <a:cs typeface="Dana" panose="00000500000000000000" pitchFamily="2" charset="-78"/>
              </a:rPr>
              <a:t> در چیست؟</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smtClean="0">
                <a:solidFill>
                  <a:schemeClr val="bg1"/>
                </a:solidFill>
                <a:latin typeface="Lalezar" panose="00000500000000000000" pitchFamily="2" charset="-78"/>
                <a:cs typeface="Lalezar" panose="00000500000000000000" pitchFamily="2" charset="-78"/>
              </a:rPr>
              <a:t>چهار</a:t>
            </a:r>
            <a:r>
              <a:rPr lang="fa-IR" sz="4000" dirty="0" smtClean="0">
                <a:solidFill>
                  <a:schemeClr val="bg1"/>
                </a:solidFill>
                <a:latin typeface="Lalezar" panose="00000500000000000000" pitchFamily="2" charset="-78"/>
                <a:cs typeface="Lalezar" panose="00000500000000000000" pitchFamily="2" charset="-78"/>
              </a:rPr>
              <a:t>م</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dirty="0" smtClean="0">
                <a:solidFill>
                  <a:schemeClr val="bg1"/>
                </a:solidFill>
                <a:latin typeface="Lalezar" panose="00000500000000000000" pitchFamily="2" charset="-78"/>
                <a:cs typeface="Lalezar" panose="00000500000000000000" pitchFamily="2" charset="-78"/>
              </a:rPr>
              <a:t>چالش</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345486"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24" name="Google Shape;9359;p55"/>
          <p:cNvGrpSpPr/>
          <p:nvPr/>
        </p:nvGrpSpPr>
        <p:grpSpPr>
          <a:xfrm>
            <a:off x="8397178" y="1310258"/>
            <a:ext cx="334346" cy="332168"/>
            <a:chOff x="580725" y="3617925"/>
            <a:chExt cx="299325" cy="297375"/>
          </a:xfrm>
        </p:grpSpPr>
        <p:sp>
          <p:nvSpPr>
            <p:cNvPr id="2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itle 1">
            <a:extLst>
              <a:ext uri="{FF2B5EF4-FFF2-40B4-BE49-F238E27FC236}">
                <a16:creationId xmlns:a16="http://schemas.microsoft.com/office/drawing/2014/main" id="{846E5198-7AF0-44E1-803C-BC2DB5C8B697}"/>
              </a:ext>
            </a:extLst>
          </p:cNvPr>
          <p:cNvSpPr txBox="1">
            <a:spLocks/>
          </p:cNvSpPr>
          <p:nvPr/>
        </p:nvSpPr>
        <p:spPr>
          <a:xfrm>
            <a:off x="5369410" y="2096621"/>
            <a:ext cx="3027768" cy="4959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خروجی قطعه کد زیر چیست؟</a:t>
            </a:r>
            <a:endParaRPr lang="fa-IR" sz="1600" dirty="0">
              <a:solidFill>
                <a:schemeClr val="bg1"/>
              </a:solidFill>
              <a:latin typeface="Dana" panose="00000500000000000000" pitchFamily="2" charset="-78"/>
              <a:cs typeface="Dana" panose="00000500000000000000" pitchFamily="2" charset="-78"/>
            </a:endParaRPr>
          </a:p>
        </p:txBody>
      </p:sp>
      <p:grpSp>
        <p:nvGrpSpPr>
          <p:cNvPr id="17" name="Google Shape;9359;p55"/>
          <p:cNvGrpSpPr/>
          <p:nvPr/>
        </p:nvGrpSpPr>
        <p:grpSpPr>
          <a:xfrm>
            <a:off x="8397178" y="2178491"/>
            <a:ext cx="334346" cy="332168"/>
            <a:chOff x="580725" y="3617925"/>
            <a:chExt cx="299325" cy="297375"/>
          </a:xfrm>
        </p:grpSpPr>
        <p:sp>
          <p:nvSpPr>
            <p:cNvPr id="18"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ectangle 9"/>
          <p:cNvSpPr/>
          <p:nvPr/>
        </p:nvSpPr>
        <p:spPr>
          <a:xfrm>
            <a:off x="698862" y="1343199"/>
            <a:ext cx="4572000" cy="523220"/>
          </a:xfrm>
          <a:prstGeom prst="rect">
            <a:avLst/>
          </a:prstGeom>
        </p:spPr>
        <p:txBody>
          <a:bodyPr>
            <a:spAutoFit/>
          </a:bodyPr>
          <a:lstStyle/>
          <a:p>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a:p>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p:txBody>
      </p:sp>
      <p:sp>
        <p:nvSpPr>
          <p:cNvPr id="11" name="Rectangle 10"/>
          <p:cNvSpPr/>
          <p:nvPr/>
        </p:nvSpPr>
        <p:spPr>
          <a:xfrm>
            <a:off x="696946" y="2177907"/>
            <a:ext cx="4572000" cy="2246769"/>
          </a:xfrm>
          <a:prstGeom prst="rect">
            <a:avLst/>
          </a:prstGeom>
        </p:spPr>
        <p:txBody>
          <a:bodyPr>
            <a:spAutoFit/>
          </a:bodyPr>
          <a:lstStyle/>
          <a:p>
            <a:r>
              <a:rPr lang="en-US" dirty="0">
                <a:solidFill>
                  <a:srgbClr val="C586C0"/>
                </a:solidFill>
                <a:latin typeface="Consolas" panose="020B0609020204030204" pitchFamily="49" charset="0"/>
              </a:rPr>
              <a:t>#include</a:t>
            </a:r>
            <a:r>
              <a:rPr lang="en-US" dirty="0">
                <a:solidFill>
                  <a:srgbClr val="CE9178"/>
                </a:solidFill>
                <a:latin typeface="Consolas" panose="020B0609020204030204" pitchFamily="49" charset="0"/>
              </a:rPr>
              <a:t>&lt;</a:t>
            </a:r>
            <a:r>
              <a:rPr lang="en-US" dirty="0" err="1">
                <a:solidFill>
                  <a:srgbClr val="CE9178"/>
                </a:solidFill>
                <a:latin typeface="Consolas" panose="020B0609020204030204" pitchFamily="49" charset="0"/>
              </a:rPr>
              <a:t>stdio.h</a:t>
            </a:r>
            <a:r>
              <a:rPr lang="en-US" dirty="0">
                <a:solidFill>
                  <a:srgbClr val="CE9178"/>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a:t>
            </a:r>
            <a:r>
              <a:rPr lang="en-US" dirty="0">
                <a:solidFill>
                  <a:srgbClr val="569CD6"/>
                </a:solidFill>
                <a:latin typeface="Consolas" panose="020B0609020204030204" pitchFamily="49" charset="0"/>
              </a:rPr>
              <a:t>[]</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4</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5</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6</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9CDCFE"/>
                </a:solidFill>
                <a:latin typeface="Consolas" panose="020B0609020204030204" pitchFamily="49" charset="0"/>
              </a:rPr>
              <a:t>%d</a:t>
            </a:r>
            <a:r>
              <a:rPr lang="en-US" dirty="0">
                <a:solidFill>
                  <a:srgbClr val="CE9178"/>
                </a:solidFill>
                <a:latin typeface="Consolas" panose="020B0609020204030204" pitchFamily="49" charset="0"/>
              </a:rPr>
              <a:t> </a:t>
            </a:r>
            <a:r>
              <a:rPr lang="en-US" dirty="0">
                <a:solidFill>
                  <a:srgbClr val="9CDCFE"/>
                </a:solidFill>
                <a:latin typeface="Consolas" panose="020B0609020204030204" pitchFamily="49" charset="0"/>
              </a:rPr>
              <a:t>%d</a:t>
            </a:r>
            <a:r>
              <a:rPr lang="en-US" dirty="0">
                <a:solidFill>
                  <a:srgbClr val="CE9178"/>
                </a:solidFill>
                <a:latin typeface="Consolas" panose="020B0609020204030204" pitchFamily="49" charset="0"/>
              </a:rPr>
              <a:t> "</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9CDCFE"/>
                </a:solidFill>
                <a:latin typeface="Consolas" panose="020B0609020204030204" pitchFamily="49" charset="0"/>
              </a:rPr>
              <a:t>%d</a:t>
            </a:r>
            <a:r>
              <a:rPr lang="en-US" dirty="0">
                <a:solidFill>
                  <a:srgbClr val="CE9178"/>
                </a:solidFill>
                <a:latin typeface="Consolas" panose="020B0609020204030204" pitchFamily="49" charset="0"/>
              </a:rPr>
              <a:t> </a:t>
            </a:r>
            <a:r>
              <a:rPr lang="en-US" dirty="0">
                <a:solidFill>
                  <a:srgbClr val="9CDCFE"/>
                </a:solidFill>
                <a:latin typeface="Consolas" panose="020B0609020204030204" pitchFamily="49" charset="0"/>
              </a:rPr>
              <a:t>%d</a:t>
            </a:r>
            <a:r>
              <a:rPr lang="en-US" dirty="0">
                <a:solidFill>
                  <a:srgbClr val="D7BA7D"/>
                </a:solidFill>
                <a:latin typeface="Consolas" panose="020B0609020204030204" pitchFamily="49" charset="0"/>
              </a:rPr>
              <a:t>\n</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ptr</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59327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1593669" y="1123892"/>
            <a:ext cx="6803509" cy="495909"/>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فکر می‌کنید چرا کد زیر به درستی ۵ فاکتوریل را حساب نمی‌کند؟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smtClean="0">
                <a:solidFill>
                  <a:schemeClr val="bg1"/>
                </a:solidFill>
                <a:latin typeface="Lalezar" panose="00000500000000000000" pitchFamily="2" charset="-78"/>
                <a:cs typeface="Lalezar" panose="00000500000000000000" pitchFamily="2" charset="-78"/>
              </a:rPr>
              <a:t>پنجم</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dirty="0" smtClean="0">
                <a:solidFill>
                  <a:schemeClr val="bg1"/>
                </a:solidFill>
                <a:latin typeface="Lalezar" panose="00000500000000000000" pitchFamily="2" charset="-78"/>
                <a:cs typeface="Lalezar" panose="00000500000000000000" pitchFamily="2" charset="-78"/>
              </a:rPr>
              <a:t>بی‌نام</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186730"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24" name="Google Shape;9359;p55"/>
          <p:cNvGrpSpPr/>
          <p:nvPr/>
        </p:nvGrpSpPr>
        <p:grpSpPr>
          <a:xfrm>
            <a:off x="8397178" y="1199231"/>
            <a:ext cx="334346" cy="332168"/>
            <a:chOff x="580725" y="3617925"/>
            <a:chExt cx="299325" cy="297375"/>
          </a:xfrm>
        </p:grpSpPr>
        <p:sp>
          <p:nvSpPr>
            <p:cNvPr id="25"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p:cNvSpPr/>
          <p:nvPr/>
        </p:nvSpPr>
        <p:spPr>
          <a:xfrm>
            <a:off x="868286" y="1621690"/>
            <a:ext cx="4572000" cy="3108543"/>
          </a:xfrm>
          <a:prstGeom prst="rect">
            <a:avLst/>
          </a:prstGeom>
        </p:spPr>
        <p:txBody>
          <a:bodyPr>
            <a:spAutoFit/>
          </a:bodyPr>
          <a:lstStyle/>
          <a:p>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factorial</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num</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for</a:t>
            </a:r>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&lt;= </a:t>
            </a:r>
            <a:r>
              <a:rPr lang="en-US" dirty="0" err="1">
                <a:solidFill>
                  <a:srgbClr val="9CDCFE"/>
                </a:solidFill>
                <a:latin typeface="Consolas" panose="020B0609020204030204" pitchFamily="49" charset="0"/>
              </a:rPr>
              <a:t>num</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smtClean="0">
                <a:solidFill>
                  <a:srgbClr val="D4D4D4"/>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r>
            <a:br>
              <a:rPr lang="en-US" dirty="0">
                <a:solidFill>
                  <a:srgbClr val="D4D4D4"/>
                </a:solidFill>
                <a:latin typeface="Consolas" panose="020B0609020204030204" pitchFamily="49" charset="0"/>
              </a:rPr>
            </a:b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569CD6"/>
                </a:solidFill>
                <a:latin typeface="Consolas" panose="020B0609020204030204" pitchFamily="49" charset="0"/>
              </a:rPr>
              <a:t>int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num</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5</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factorial</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num</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9CDCFE"/>
                </a:solidFill>
                <a:latin typeface="Consolas" panose="020B0609020204030204" pitchFamily="49" charset="0"/>
              </a:rPr>
              <a:t>%d</a:t>
            </a:r>
            <a:r>
              <a:rPr lang="en-US" dirty="0">
                <a:solidFill>
                  <a:srgbClr val="CE9178"/>
                </a:solidFill>
                <a:latin typeface="Consolas" panose="020B0609020204030204" pitchFamily="49" charset="0"/>
              </a:rPr>
              <a:t>! = </a:t>
            </a:r>
            <a:r>
              <a:rPr lang="en-US" dirty="0">
                <a:solidFill>
                  <a:srgbClr val="9CDCFE"/>
                </a:solidFill>
                <a:latin typeface="Consolas" panose="020B0609020204030204" pitchFamily="49" charset="0"/>
              </a:rPr>
              <a:t>%d</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num</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21699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9" y="1195252"/>
            <a:ext cx="7612688" cy="698369"/>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سلام رفقا امیدوارم که حالتون خوب باشه. البته تو کارگاه پوینتر مگه میشه کسی حالش بد </a:t>
            </a:r>
            <a:r>
              <a:rPr lang="fa-IR" sz="1400" dirty="0" smtClean="0">
                <a:solidFill>
                  <a:schemeClr val="bg1"/>
                </a:solidFill>
                <a:latin typeface="Dana" panose="00000500000000000000" pitchFamily="2" charset="-78"/>
                <a:cs typeface="Dana" panose="00000500000000000000" pitchFamily="2" charset="-78"/>
              </a:rPr>
              <a:t>باشه </a:t>
            </a:r>
            <a:r>
              <a:rPr lang="fa-IR" sz="1400" dirty="0" smtClean="0">
                <a:solidFill>
                  <a:schemeClr val="bg1"/>
                </a:solidFill>
                <a:latin typeface="Dana" panose="00000500000000000000" pitchFamily="2" charset="-78"/>
                <a:cs typeface="Dana" panose="00000500000000000000" pitchFamily="2" charset="-78"/>
                <a:sym typeface="Wingdings" panose="05000000000000000000" pitchFamily="2" charset="2"/>
              </a:rPr>
              <a:t></a:t>
            </a:r>
            <a:r>
              <a:rPr lang="fa-IR" sz="1400" dirty="0" smtClean="0">
                <a:solidFill>
                  <a:schemeClr val="bg1"/>
                </a:solidFill>
                <a:latin typeface="Dana" panose="00000500000000000000" pitchFamily="2" charset="-78"/>
                <a:cs typeface="Dana" panose="00000500000000000000" pitchFamily="2" charset="-78"/>
              </a:rPr>
              <a:t> پس بی‌معطلی </a:t>
            </a:r>
            <a:r>
              <a:rPr lang="fa-IR" sz="1400" dirty="0">
                <a:solidFill>
                  <a:schemeClr val="bg1"/>
                </a:solidFill>
                <a:latin typeface="Dana" panose="00000500000000000000" pitchFamily="2" charset="-78"/>
                <a:cs typeface="Dana" panose="00000500000000000000" pitchFamily="2" charset="-78"/>
              </a:rPr>
              <a:t>بریم سراغ سوال </a:t>
            </a:r>
            <a:r>
              <a:rPr lang="fa-IR" sz="1400" dirty="0" smtClean="0">
                <a:solidFill>
                  <a:schemeClr val="bg1"/>
                </a:solidFill>
                <a:latin typeface="Dana" panose="00000500000000000000" pitchFamily="2" charset="-78"/>
                <a:cs typeface="Dana" panose="00000500000000000000" pitchFamily="2" charset="-78"/>
              </a:rPr>
              <a:t>جذابمون...</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9</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2700374" y="409313"/>
            <a:ext cx="403235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a:t>
            </a:r>
            <a:r>
              <a:rPr lang="fa-IR" sz="4000" dirty="0">
                <a:solidFill>
                  <a:schemeClr val="bg1"/>
                </a:solidFill>
                <a:latin typeface="Lalezar" panose="00000500000000000000" pitchFamily="2" charset="-78"/>
                <a:cs typeface="Lalezar" panose="00000500000000000000" pitchFamily="2" charset="-78"/>
              </a:rPr>
              <a:t>رمزنگاری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605194" y="50277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Footer Placeholder 8"/>
          <p:cNvSpPr>
            <a:spLocks noGrp="1"/>
          </p:cNvSpPr>
          <p:nvPr>
            <p:ph type="ftr" sz="quarter" idx="10"/>
          </p:nvPr>
        </p:nvSpPr>
        <p:spPr/>
        <p:txBody>
          <a:bodyPr/>
          <a:lstStyle/>
          <a:p>
            <a:r>
              <a:rPr lang="en-US" dirty="0"/>
              <a:t>1- Cryptography</a:t>
            </a:r>
          </a:p>
        </p:txBody>
      </p:sp>
      <p:sp>
        <p:nvSpPr>
          <p:cNvPr id="13" name="Title 1">
            <a:extLst>
              <a:ext uri="{FF2B5EF4-FFF2-40B4-BE49-F238E27FC236}">
                <a16:creationId xmlns:a16="http://schemas.microsoft.com/office/drawing/2014/main" id="{846E5198-7AF0-44E1-803C-BC2DB5C8B697}"/>
              </a:ext>
            </a:extLst>
          </p:cNvPr>
          <p:cNvSpPr txBox="1">
            <a:spLocks/>
          </p:cNvSpPr>
          <p:nvPr/>
        </p:nvSpPr>
        <p:spPr>
          <a:xfrm>
            <a:off x="741203" y="1782587"/>
            <a:ext cx="7612689" cy="25169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smtClean="0">
                <a:solidFill>
                  <a:schemeClr val="bg1"/>
                </a:solidFill>
                <a:latin typeface="Dana" panose="00000500000000000000" pitchFamily="2" charset="-78"/>
                <a:cs typeface="Dana" panose="00000500000000000000" pitchFamily="2" charset="-78"/>
              </a:rPr>
              <a:t>یکی از شاخه‌های مهم کامپیوتر، </a:t>
            </a:r>
            <a:r>
              <a:rPr lang="fa-IR" sz="1400" dirty="0" smtClean="0">
                <a:solidFill>
                  <a:schemeClr val="accent6"/>
                </a:solidFill>
                <a:latin typeface="Dana" panose="00000500000000000000" pitchFamily="2" charset="-78"/>
                <a:cs typeface="Dana" panose="00000500000000000000" pitchFamily="2" charset="-78"/>
              </a:rPr>
              <a:t>رمزنگاری</a:t>
            </a:r>
            <a:r>
              <a:rPr lang="fa-IR" sz="1400" baseline="30000" dirty="0" smtClean="0">
                <a:solidFill>
                  <a:schemeClr val="bg1"/>
                </a:solidFill>
                <a:latin typeface="Dana" panose="00000500000000000000" pitchFamily="2" charset="-78"/>
                <a:cs typeface="Dana" panose="00000500000000000000" pitchFamily="2" charset="-78"/>
              </a:rPr>
              <a:t>۱</a:t>
            </a:r>
            <a:r>
              <a:rPr lang="fa-IR" sz="1400" dirty="0" smtClean="0">
                <a:solidFill>
                  <a:schemeClr val="bg1"/>
                </a:solidFill>
                <a:latin typeface="Dana" panose="00000500000000000000" pitchFamily="2" charset="-78"/>
                <a:cs typeface="Dana" panose="00000500000000000000" pitchFamily="2" charset="-78"/>
              </a:rPr>
              <a:t> هست. هدف این شاخه اینه که اطلاعات حساس رواز دید بقیه‌ی کاربرها پنهان کنه. مثلا فرض کنین می‌خواین اطلاعات مهمی (مثل رمزهای عبور، اطلاعات کارت ملی...) رو با اینترنت برای کسی بفرستین. طبق ساختار اینترنت که بعدا تو درس شبکه‌های کامپیوتری حسابی باهاش آشنا می‌شین، این اطلاعات شما تا رسیدن به مقصد از چند تا کامپیوتر دیگه هم رد می‌شه و شما قاعدتا  نمی‌خواین اطلاعات حساستون بین راه توسط کسایی که به این کامپیوترها دسترسی دارن، خونده بشه. پس این اطلاعات رو رمزنگاری می‌کنین تا این کامپیوترها متوجه جزییات اطلاعات ارسال‌شده‌ی شما نشن و اگر هم اونا رو نگاه کردن، چیز دیگه‌ای به جای اطلاعات اصلی ببینن. در رمزنگاری به داده‌ی خام </a:t>
            </a:r>
            <a:r>
              <a:rPr lang="en-US" sz="1400" dirty="0" smtClean="0">
                <a:solidFill>
                  <a:schemeClr val="accent6"/>
                </a:solidFill>
                <a:latin typeface="Dana" panose="00000500000000000000" pitchFamily="2" charset="-78"/>
                <a:cs typeface="Dana" panose="00000500000000000000" pitchFamily="2" charset="-78"/>
              </a:rPr>
              <a:t>Plaintext</a:t>
            </a:r>
            <a:r>
              <a:rPr lang="fa-IR" sz="1400" dirty="0" smtClean="0">
                <a:solidFill>
                  <a:schemeClr val="bg1"/>
                </a:solidFill>
                <a:latin typeface="Dana" panose="00000500000000000000" pitchFamily="2" charset="-78"/>
                <a:cs typeface="Dana" panose="00000500000000000000" pitchFamily="2" charset="-78"/>
              </a:rPr>
              <a:t> و داده‌ی رمزنگاری شده </a:t>
            </a:r>
            <a:r>
              <a:rPr lang="en-US" sz="1400" dirty="0" err="1" smtClean="0">
                <a:solidFill>
                  <a:schemeClr val="accent6"/>
                </a:solidFill>
                <a:latin typeface="Dana" panose="00000500000000000000" pitchFamily="2" charset="-78"/>
                <a:cs typeface="Dana" panose="00000500000000000000" pitchFamily="2" charset="-78"/>
              </a:rPr>
              <a:t>Ciphertext</a:t>
            </a:r>
            <a:r>
              <a:rPr lang="fa-IR" sz="1400" dirty="0" smtClean="0">
                <a:solidFill>
                  <a:schemeClr val="bg1"/>
                </a:solidFill>
                <a:latin typeface="Dana" panose="00000500000000000000" pitchFamily="2" charset="-78"/>
                <a:cs typeface="Dana" panose="00000500000000000000" pitchFamily="2" charset="-78"/>
              </a:rPr>
              <a:t> گفته می‌شود.</a:t>
            </a:r>
            <a:endParaRPr lang="fa-IR" sz="1400" dirty="0">
              <a:solidFill>
                <a:schemeClr val="bg1"/>
              </a:solidFill>
              <a:latin typeface="Dana" panose="00000500000000000000" pitchFamily="2" charset="-78"/>
              <a:cs typeface="Dana" panose="00000500000000000000" pitchFamily="2" charset="-78"/>
            </a:endParaRPr>
          </a:p>
        </p:txBody>
      </p:sp>
      <p:grpSp>
        <p:nvGrpSpPr>
          <p:cNvPr id="30" name="Google Shape;4771;p45"/>
          <p:cNvGrpSpPr/>
          <p:nvPr/>
        </p:nvGrpSpPr>
        <p:grpSpPr>
          <a:xfrm>
            <a:off x="8441512" y="1203743"/>
            <a:ext cx="347452" cy="397343"/>
            <a:chOff x="3330525" y="4399275"/>
            <a:chExt cx="390650" cy="481850"/>
          </a:xfrm>
        </p:grpSpPr>
        <p:sp>
          <p:nvSpPr>
            <p:cNvPr id="3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 name="Google Shape;4771;p45"/>
          <p:cNvGrpSpPr/>
          <p:nvPr/>
        </p:nvGrpSpPr>
        <p:grpSpPr>
          <a:xfrm>
            <a:off x="8425814" y="1918780"/>
            <a:ext cx="347452" cy="397343"/>
            <a:chOff x="3330525" y="4399275"/>
            <a:chExt cx="390650" cy="481850"/>
          </a:xfrm>
        </p:grpSpPr>
        <p:sp>
          <p:nvSpPr>
            <p:cNvPr id="3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05747322"/>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5528</TotalTime>
  <Words>1070</Words>
  <Application>Microsoft Office PowerPoint</Application>
  <PresentationFormat>On-screen Show (16:9)</PresentationFormat>
  <Paragraphs>142</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Consolas</vt:lpstr>
      <vt:lpstr>Lalezar</vt:lpstr>
      <vt:lpstr>Roboto Light</vt:lpstr>
      <vt:lpstr>Arial</vt:lpstr>
      <vt:lpstr>Roboto Thin</vt:lpstr>
      <vt:lpstr>Bree Serif</vt:lpstr>
      <vt:lpstr>Dana</vt:lpstr>
      <vt:lpstr>Roboto Black</vt:lpstr>
      <vt:lpstr>Didact Gothic</vt:lpstr>
      <vt:lpstr>Wingdings</vt:lpstr>
      <vt:lpstr>WEB PROPOSAL</vt:lpstr>
      <vt:lpstr>بسم الله الرحمن الرحیم</vt:lpstr>
      <vt:lpstr>PowerPoint Presentation</vt:lpstr>
      <vt:lpstr>PowerPoint Presentation</vt:lpstr>
      <vt:lpstr>برای یادگیری عملکرد پوینترها لازم است که روی تحلیل برنامه‌های پوینتری مسلط باشیم و بتوانیم آن‌ها را دیباگ کنیم. بیایید برای شروع با قطعه کدهای کوتاه و نکته‌دار شروع کنیم تا دانش پوینتری‌مان را محک بزنیم و نکات را یکی یکی بررسی کنیم.          قطعه کد زیر را اجرا کنید. در خروجی چه چیزی مشاهده می‌کنید؟ برنامه را خط به خط تحلیل کنید و توضیح دهید که چطور این خروجی حاصل شده است؟</vt:lpstr>
      <vt:lpstr>حال سعی کنید بدون چاپ کردن خروجی نهایی این قطعه کد، آن را تحلیل کنید و تشخیص دهید که خروجی چه خواهد بود.</vt:lpstr>
      <vt:lpstr>حال سعی کنید کمی عمیق‌تر و دقیق‌تر کدها را بررسی کنید. خطای برنامه زیر را پیدا کرده و آن را اصلاح کنید. به نظر شما برنامه‌ی فعلی (دارای خطا) درست کار می کند؟ فکر می کنید علت این اتفاق چیست؟</vt:lpstr>
      <vt:lpstr>تفاوت متغیرهای a و b در چیست؟</vt:lpstr>
      <vt:lpstr>فکر می‌کنید چرا کد زیر به درستی ۵ فاکتوریل را حساب نمی‌کند؟</vt:lpstr>
      <vt:lpstr>سلام رفقا امیدوارم که حالتون خوب باشه. البته تو کارگاه پوینتر مگه میشه کسی حالش بد باشه  پس بی‌معطلی بریم سراغ سوال جذابمون...</vt:lpstr>
      <vt:lpstr>برای مثال، معروف‌ترین اون‌ها (که در سیستم‌های امروزی خیلی پرکاربرده) الگوریتمRSA  هست که اساس امنیتش روی این مساله‌س که شکستن یک عدد بزرگ به مقسوم‌علیه‌های اولش برای کامپیوترهای در دسترس امروزی خیلی زمان‌بره.</vt:lpstr>
      <vt:lpstr>حالا می خوایم ما هم یه برنامه‌ی رمزنگاری به نسبت ساده‌ای رو با زبانC  بزنیم. اسم این الگوریتم Square Code هست. ورودی این الگوریتم یک متن انگلیسی ساده و خروجیش متن رمزنگاری‌شده‌ی همون متن می‌شه.</vt:lpstr>
      <vt:lpstr>اندازه‌ی این مربع (r  x  c) باید به نسبت طول ورودی تنظیم بشه، یه جوری که   r  =&lt;c  و 1  =&gt; c-r باشه. این‌جاc  یعنی تعداد ستون‌ها Columns)) و r تعداد سطرها Rows)) هست.</vt:lpstr>
      <vt:lpstr>برای تولید یه خروجی نهایی که قابل بازگشت به شکل اصلیش باشه، باید توجه کنیم که برای عبارات‌هایی که n کاراکتر کوتاه‌تر از یک مربع کامل(c * r)  دارن، باید در انتهای n سطر آخر مربع، یک space  اضافی بذارین و آخر سر سطرهای Square Code  تولید شده رو با یه separator یا جداکننده به انتخاب خودتون (مثلا یک ! یا ؟) جدا کنین، که در نهایت خروجی نهایی ما به این شکل در می‌آید:</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پوینتر</dc:title>
  <dc:creator>Bahar Kaviani;Korosh Rouhi;Ali Nazari</dc:creator>
  <cp:lastModifiedBy>Bahar Kaviani</cp:lastModifiedBy>
  <cp:revision>405</cp:revision>
  <dcterms:modified xsi:type="dcterms:W3CDTF">2023-02-21T11:17:27Z</dcterms:modified>
</cp:coreProperties>
</file>