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handoutMasterIdLst>
    <p:handoutMasterId r:id="rId24"/>
  </p:handoutMasterIdLst>
  <p:sldIdLst>
    <p:sldId id="294" r:id="rId2"/>
    <p:sldId id="295" r:id="rId3"/>
    <p:sldId id="325" r:id="rId4"/>
    <p:sldId id="341" r:id="rId5"/>
    <p:sldId id="349" r:id="rId6"/>
    <p:sldId id="350" r:id="rId7"/>
    <p:sldId id="351" r:id="rId8"/>
    <p:sldId id="352" r:id="rId9"/>
    <p:sldId id="353" r:id="rId10"/>
    <p:sldId id="378" r:id="rId11"/>
    <p:sldId id="379" r:id="rId12"/>
    <p:sldId id="354" r:id="rId13"/>
    <p:sldId id="355" r:id="rId14"/>
    <p:sldId id="377" r:id="rId15"/>
    <p:sldId id="368" r:id="rId16"/>
    <p:sldId id="369" r:id="rId17"/>
    <p:sldId id="370" r:id="rId18"/>
    <p:sldId id="371" r:id="rId19"/>
    <p:sldId id="373" r:id="rId20"/>
    <p:sldId id="374" r:id="rId21"/>
    <p:sldId id="326" r:id="rId22"/>
  </p:sldIdLst>
  <p:sldSz cx="9144000" cy="5143500" type="screen16x9"/>
  <p:notesSz cx="6858000" cy="9144000"/>
  <p:embeddedFontLst>
    <p:embeddedFont>
      <p:font typeface="Didact Gothic" panose="020B0604020202020204" charset="0"/>
      <p:regular r:id="rId25"/>
    </p:embeddedFont>
    <p:embeddedFont>
      <p:font typeface="Roboto Black" panose="020B0604020202020204" charset="0"/>
      <p:bold r:id="rId26"/>
      <p:boldItalic r:id="rId27"/>
    </p:embeddedFont>
    <p:embeddedFont>
      <p:font typeface="Lalezar" panose="00000500000000000000" pitchFamily="2" charset="-78"/>
      <p:regular r:id="rId28"/>
    </p:embeddedFont>
    <p:embeddedFont>
      <p:font typeface="Roboto Thin" panose="020B0604020202020204" charset="0"/>
      <p:regular r:id="rId29"/>
      <p:bold r:id="rId30"/>
      <p:italic r:id="rId31"/>
      <p:boldItalic r:id="rId32"/>
    </p:embeddedFont>
    <p:embeddedFont>
      <p:font typeface="Bree Serif" panose="020B0604020202020204" charset="0"/>
      <p:regular r:id="rId33"/>
    </p:embeddedFont>
    <p:embeddedFont>
      <p:font typeface="Roboto Light"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Dana" panose="020B0604020202020204" charset="-78"/>
      <p:regular r:id="rId42"/>
      <p:bold r:id="rId43"/>
      <p:italic r:id="rId44"/>
      <p:boldItalic r:id="rId45"/>
    </p:embeddedFont>
    <p:embeddedFont>
      <p:font typeface="Consolas" panose="020B0609020204030204" pitchFamily="49"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41"/>
            <p14:sldId id="349"/>
            <p14:sldId id="350"/>
            <p14:sldId id="351"/>
            <p14:sldId id="352"/>
            <p14:sldId id="353"/>
            <p14:sldId id="378"/>
            <p14:sldId id="379"/>
            <p14:sldId id="354"/>
            <p14:sldId id="355"/>
            <p14:sldId id="377"/>
            <p14:sldId id="368"/>
            <p14:sldId id="369"/>
            <p14:sldId id="370"/>
            <p14:sldId id="371"/>
            <p14:sldId id="373"/>
            <p14:sldId id="374"/>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041C30"/>
    <a:srgbClr val="0E2A47"/>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3/6/2021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studio.code.org/hoc/2" TargetMode="External"/><Relationship Id="rId2" Type="http://schemas.openxmlformats.org/officeDocument/2006/relationships/hyperlink" Target="https://studio.code.or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studio.code.org/flappy/1" TargetMode="External"/><Relationship Id="rId2" Type="http://schemas.openxmlformats.org/officeDocument/2006/relationships/hyperlink" Target="https://studio.code.org/s/iceage/stage/1/puzzle/3"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Programming_paradigm" TargetMode="External"/><Relationship Id="rId2" Type="http://schemas.openxmlformats.org/officeDocument/2006/relationships/hyperlink" Target="https://b2n.ir/76961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1784049" y="2290290"/>
            <a:ext cx="4031291"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آشنایی با </a:t>
            </a:r>
            <a:r>
              <a:rPr lang="fa-IR" sz="4400" dirty="0">
                <a:solidFill>
                  <a:schemeClr val="accent6"/>
                </a:solidFill>
                <a:latin typeface="Lalezar" panose="00000500000000000000" pitchFamily="2" charset="-78"/>
                <a:cs typeface="Lalezar" panose="00000500000000000000" pitchFamily="2" charset="-78"/>
                <a:sym typeface="Roboto Black"/>
              </a:rPr>
              <a:t>کامپیوتر</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دوم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1127585"/>
            <a:ext cx="7653399" cy="27455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smtClean="0">
                <a:solidFill>
                  <a:schemeClr val="bg1"/>
                </a:solidFill>
                <a:latin typeface="Dana" panose="00000500000000000000" pitchFamily="2" charset="-78"/>
                <a:cs typeface="Dana" panose="00000500000000000000" pitchFamily="2" charset="-78"/>
              </a:rPr>
              <a:t>حال </a:t>
            </a:r>
            <a:r>
              <a:rPr lang="fa-IR" sz="1500" dirty="0">
                <a:solidFill>
                  <a:schemeClr val="bg1"/>
                </a:solidFill>
                <a:latin typeface="Dana" panose="00000500000000000000" pitchFamily="2" charset="-78"/>
                <a:cs typeface="Dana" panose="00000500000000000000" pitchFamily="2" charset="-78"/>
              </a:rPr>
              <a:t>که کمی </a:t>
            </a:r>
            <a:r>
              <a:rPr lang="fa-IR" sz="1500" dirty="0" smtClean="0">
                <a:solidFill>
                  <a:schemeClr val="bg1"/>
                </a:solidFill>
                <a:latin typeface="Dana" panose="00000500000000000000" pitchFamily="2" charset="-78"/>
                <a:cs typeface="Dana" panose="00000500000000000000" pitchFamily="2" charset="-78"/>
              </a:rPr>
              <a:t>با </a:t>
            </a:r>
            <a:r>
              <a:rPr lang="fa-IR" sz="1500" dirty="0">
                <a:solidFill>
                  <a:schemeClr val="bg1"/>
                </a:solidFill>
                <a:latin typeface="Dana" panose="00000500000000000000" pitchFamily="2" charset="-78"/>
                <a:cs typeface="Dana" panose="00000500000000000000" pitchFamily="2" charset="-78"/>
              </a:rPr>
              <a:t>زبان برنامه نویسی و </a:t>
            </a:r>
            <a:r>
              <a:rPr lang="fa-IR" sz="1500" dirty="0" smtClean="0">
                <a:solidFill>
                  <a:schemeClr val="bg1"/>
                </a:solidFill>
                <a:latin typeface="Dana" panose="00000500000000000000" pitchFamily="2" charset="-78"/>
                <a:cs typeface="Dana" panose="00000500000000000000" pitchFamily="2" charset="-78"/>
              </a:rPr>
              <a:t>ماهیت‌ش </a:t>
            </a:r>
            <a:r>
              <a:rPr lang="fa-IR" sz="1500" dirty="0">
                <a:solidFill>
                  <a:schemeClr val="bg1"/>
                </a:solidFill>
                <a:latin typeface="Dana" panose="00000500000000000000" pitchFamily="2" charset="-78"/>
                <a:cs typeface="Dana" panose="00000500000000000000" pitchFamily="2" charset="-78"/>
              </a:rPr>
              <a:t>آشنا شدیم، </a:t>
            </a:r>
            <a:r>
              <a:rPr lang="fa-IR" sz="1500" dirty="0" smtClean="0">
                <a:solidFill>
                  <a:schemeClr val="bg1"/>
                </a:solidFill>
                <a:latin typeface="Dana" panose="00000500000000000000" pitchFamily="2" charset="-78"/>
                <a:cs typeface="Dana" panose="00000500000000000000" pitchFamily="2" charset="-78"/>
              </a:rPr>
              <a:t>می‌خواهیم</a:t>
            </a:r>
            <a:r>
              <a:rPr lang="fa-IR"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با یک بازی هیجان </a:t>
            </a:r>
            <a:r>
              <a:rPr lang="fa-IR" sz="1500" dirty="0" smtClean="0">
                <a:solidFill>
                  <a:schemeClr val="bg1"/>
                </a:solidFill>
                <a:latin typeface="Dana" panose="00000500000000000000" pitchFamily="2" charset="-78"/>
                <a:cs typeface="Dana" panose="00000500000000000000" pitchFamily="2" charset="-78"/>
              </a:rPr>
              <a:t>انگیز آشنا شویم که </a:t>
            </a:r>
            <a:r>
              <a:rPr lang="fa-IR" sz="1500" dirty="0" smtClean="0">
                <a:solidFill>
                  <a:schemeClr val="bg1"/>
                </a:solidFill>
                <a:latin typeface="Dana" panose="00000500000000000000" pitchFamily="2" charset="-78"/>
                <a:cs typeface="Dana" panose="00000500000000000000" pitchFamily="2" charset="-78"/>
              </a:rPr>
              <a:t>م</a:t>
            </a:r>
            <a:r>
              <a:rPr lang="fa-IR" sz="1500" dirty="0" smtClean="0">
                <a:solidFill>
                  <a:schemeClr val="bg1"/>
                </a:solidFill>
                <a:latin typeface="Dana" panose="00000500000000000000" pitchFamily="2" charset="-78"/>
                <a:cs typeface="Dana" panose="00000500000000000000" pitchFamily="2" charset="-78"/>
              </a:rPr>
              <a:t>ا را با </a:t>
            </a:r>
            <a:r>
              <a:rPr lang="fa-IR" sz="1500" dirty="0">
                <a:solidFill>
                  <a:schemeClr val="bg1"/>
                </a:solidFill>
                <a:latin typeface="Dana" panose="00000500000000000000" pitchFamily="2" charset="-78"/>
                <a:cs typeface="Dana" panose="00000500000000000000" pitchFamily="2" charset="-78"/>
              </a:rPr>
              <a:t>مدل دستورات </a:t>
            </a:r>
            <a:r>
              <a:rPr lang="fa-IR" sz="1500" dirty="0" smtClean="0">
                <a:solidFill>
                  <a:schemeClr val="bg1"/>
                </a:solidFill>
                <a:latin typeface="Dana" panose="00000500000000000000" pitchFamily="2" charset="-78"/>
                <a:cs typeface="Dana" panose="00000500000000000000" pitchFamily="2" charset="-78"/>
              </a:rPr>
              <a:t>زبان‌های برنامه‌نویسی </a:t>
            </a:r>
            <a:r>
              <a:rPr lang="fa-IR" sz="1500" dirty="0">
                <a:solidFill>
                  <a:schemeClr val="bg1"/>
                </a:solidFill>
                <a:latin typeface="Dana" panose="00000500000000000000" pitchFamily="2" charset="-78"/>
                <a:cs typeface="Dana" panose="00000500000000000000" pitchFamily="2" charset="-78"/>
              </a:rPr>
              <a:t>تا حدی </a:t>
            </a:r>
            <a:r>
              <a:rPr lang="fa-IR" sz="1500" dirty="0" smtClean="0">
                <a:solidFill>
                  <a:schemeClr val="bg1"/>
                </a:solidFill>
                <a:latin typeface="Dana" panose="00000500000000000000" pitchFamily="2" charset="-78"/>
                <a:cs typeface="Dana" panose="00000500000000000000" pitchFamily="2" charset="-78"/>
              </a:rPr>
              <a:t>آشنا می‌کند. می</a:t>
            </a:r>
            <a:r>
              <a:rPr lang="fa-IR" sz="1500" dirty="0">
                <a:solidFill>
                  <a:schemeClr val="bg1"/>
                </a:solidFill>
                <a:latin typeface="Dana" panose="00000500000000000000" pitchFamily="2" charset="-78"/>
                <a:cs typeface="Dana" panose="00000500000000000000" pitchFamily="2" charset="-78"/>
              </a:rPr>
              <a:t>‎</a:t>
            </a:r>
            <a:r>
              <a:rPr lang="fa-IR" sz="1500" dirty="0" smtClean="0">
                <a:solidFill>
                  <a:schemeClr val="bg1"/>
                </a:solidFill>
                <a:latin typeface="Dana" panose="00000500000000000000" pitchFamily="2" charset="-78"/>
                <a:cs typeface="Dana" panose="00000500000000000000" pitchFamily="2" charset="-78"/>
              </a:rPr>
              <a:t>دانیم </a:t>
            </a:r>
            <a:r>
              <a:rPr lang="fa-IR" sz="1500" dirty="0">
                <a:solidFill>
                  <a:schemeClr val="bg1"/>
                </a:solidFill>
                <a:latin typeface="Dana" panose="00000500000000000000" pitchFamily="2" charset="-78"/>
                <a:cs typeface="Dana" panose="00000500000000000000" pitchFamily="2" charset="-78"/>
              </a:rPr>
              <a:t>که </a:t>
            </a:r>
            <a:r>
              <a:rPr lang="fa-IR" sz="1500" dirty="0" smtClean="0">
                <a:solidFill>
                  <a:schemeClr val="bg1"/>
                </a:solidFill>
                <a:latin typeface="Dana" panose="00000500000000000000" pitchFamily="2" charset="-78"/>
                <a:cs typeface="Dana" panose="00000500000000000000" pitchFamily="2" charset="-78"/>
              </a:rPr>
              <a:t>در</a:t>
            </a:r>
            <a:r>
              <a:rPr lang="fa-IR"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این دنیا </a:t>
            </a:r>
            <a:r>
              <a:rPr lang="fa-IR" sz="1500" dirty="0" smtClean="0">
                <a:solidFill>
                  <a:schemeClr val="bg1"/>
                </a:solidFill>
                <a:latin typeface="Dana" panose="00000500000000000000" pitchFamily="2" charset="-78"/>
                <a:cs typeface="Dana" panose="00000500000000000000" pitchFamily="2" charset="-78"/>
              </a:rPr>
              <a:t>همه‌ی </a:t>
            </a:r>
            <a:r>
              <a:rPr lang="fa-IR" sz="1500" dirty="0">
                <a:solidFill>
                  <a:schemeClr val="bg1"/>
                </a:solidFill>
                <a:latin typeface="Dana" panose="00000500000000000000" pitchFamily="2" charset="-78"/>
                <a:cs typeface="Dana" panose="00000500000000000000" pitchFamily="2" charset="-78"/>
              </a:rPr>
              <a:t>دستورات باید خیلی ساده‌تر و جزئی‌تر از دنیای ما </a:t>
            </a:r>
            <a:r>
              <a:rPr lang="fa-IR" sz="1500" dirty="0" smtClean="0">
                <a:solidFill>
                  <a:schemeClr val="bg1"/>
                </a:solidFill>
                <a:latin typeface="Dana" panose="00000500000000000000" pitchFamily="2" charset="-78"/>
                <a:cs typeface="Dana" panose="00000500000000000000" pitchFamily="2" charset="-78"/>
              </a:rPr>
              <a:t>انسان</a:t>
            </a:r>
            <a:r>
              <a:rPr lang="fa-IR" sz="1500" dirty="0" smtClean="0">
                <a:solidFill>
                  <a:schemeClr val="bg1"/>
                </a:solidFill>
                <a:latin typeface="Dana" panose="00000500000000000000" pitchFamily="2" charset="-78"/>
                <a:cs typeface="Dana" panose="00000500000000000000" pitchFamily="2" charset="-78"/>
              </a:rPr>
              <a:t>‌ها </a:t>
            </a:r>
            <a:r>
              <a:rPr lang="fa-IR" sz="1500" dirty="0">
                <a:solidFill>
                  <a:schemeClr val="bg1"/>
                </a:solidFill>
                <a:latin typeface="Dana" panose="00000500000000000000" pitchFamily="2" charset="-78"/>
                <a:cs typeface="Dana" panose="00000500000000000000" pitchFamily="2" charset="-78"/>
              </a:rPr>
              <a:t>تعریف </a:t>
            </a:r>
            <a:r>
              <a:rPr lang="fa-IR" sz="1500" dirty="0" smtClean="0">
                <a:solidFill>
                  <a:schemeClr val="bg1"/>
                </a:solidFill>
                <a:latin typeface="Dana" panose="00000500000000000000" pitchFamily="2" charset="-78"/>
                <a:cs typeface="Dana" panose="00000500000000000000" pitchFamily="2" charset="-78"/>
              </a:rPr>
              <a:t>شوند</a:t>
            </a:r>
            <a:r>
              <a:rPr lang="fa-IR"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تا کامپیوتر ما </a:t>
            </a:r>
            <a:r>
              <a:rPr lang="fa-IR" sz="1500" dirty="0">
                <a:solidFill>
                  <a:schemeClr val="bg1"/>
                </a:solidFill>
                <a:latin typeface="Dana" panose="00000500000000000000" pitchFamily="2" charset="-78"/>
                <a:cs typeface="Dana" panose="00000500000000000000" pitchFamily="2" charset="-78"/>
              </a:rPr>
              <a:t>آ</a:t>
            </a:r>
            <a:r>
              <a:rPr lang="fa-IR" sz="1500" dirty="0" smtClean="0">
                <a:solidFill>
                  <a:schemeClr val="bg1"/>
                </a:solidFill>
                <a:latin typeface="Dana" panose="00000500000000000000" pitchFamily="2" charset="-78"/>
                <a:cs typeface="Dana" panose="00000500000000000000" pitchFamily="2" charset="-78"/>
              </a:rPr>
              <a:t>ن‌ها را متوجه شود </a:t>
            </a:r>
            <a:r>
              <a:rPr lang="fa-IR" sz="1500" dirty="0">
                <a:solidFill>
                  <a:schemeClr val="bg1"/>
                </a:solidFill>
                <a:latin typeface="Dana" panose="00000500000000000000" pitchFamily="2" charset="-78"/>
                <a:cs typeface="Dana" panose="00000500000000000000" pitchFamily="2" charset="-78"/>
              </a:rPr>
              <a:t>و </a:t>
            </a:r>
            <a:r>
              <a:rPr lang="fa-IR" sz="1500" dirty="0">
                <a:solidFill>
                  <a:schemeClr val="accent6"/>
                </a:solidFill>
                <a:latin typeface="Dana" panose="00000500000000000000" pitchFamily="2" charset="-78"/>
                <a:cs typeface="Dana" panose="00000500000000000000" pitchFamily="2" charset="-78"/>
              </a:rPr>
              <a:t>قدم به قدم </a:t>
            </a:r>
            <a:r>
              <a:rPr lang="fa-IR" sz="1500" dirty="0">
                <a:solidFill>
                  <a:schemeClr val="bg1"/>
                </a:solidFill>
                <a:latin typeface="Dana" panose="00000500000000000000" pitchFamily="2" charset="-78"/>
                <a:cs typeface="Dana" panose="00000500000000000000" pitchFamily="2" charset="-78"/>
              </a:rPr>
              <a:t>اجرا </a:t>
            </a:r>
            <a:r>
              <a:rPr lang="fa-IR" sz="1500" dirty="0" smtClean="0">
                <a:solidFill>
                  <a:schemeClr val="bg1"/>
                </a:solidFill>
                <a:latin typeface="Dana" panose="00000500000000000000" pitchFamily="2" charset="-78"/>
                <a:cs typeface="Dana" panose="00000500000000000000" pitchFamily="2" charset="-78"/>
              </a:rPr>
              <a:t>کند.</a:t>
            </a: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سایت زیر یکی از سایت‌هایی </a:t>
            </a:r>
            <a:r>
              <a:rPr lang="fa-IR" sz="1500" dirty="0" smtClean="0">
                <a:solidFill>
                  <a:schemeClr val="bg1"/>
                </a:solidFill>
                <a:latin typeface="Dana" panose="00000500000000000000" pitchFamily="2" charset="-78"/>
                <a:cs typeface="Dana" panose="00000500000000000000" pitchFamily="2" charset="-78"/>
              </a:rPr>
              <a:t>است </a:t>
            </a:r>
            <a:r>
              <a:rPr lang="fa-IR" sz="1500" dirty="0">
                <a:solidFill>
                  <a:schemeClr val="bg1"/>
                </a:solidFill>
                <a:latin typeface="Dana" panose="00000500000000000000" pitchFamily="2" charset="-78"/>
                <a:cs typeface="Dana" panose="00000500000000000000" pitchFamily="2" charset="-78"/>
              </a:rPr>
              <a:t>که به کمک بازی، ما </a:t>
            </a:r>
            <a:r>
              <a:rPr lang="fa-IR" sz="1500" dirty="0" smtClean="0">
                <a:solidFill>
                  <a:schemeClr val="bg1"/>
                </a:solidFill>
                <a:latin typeface="Dana" panose="00000500000000000000" pitchFamily="2" charset="-78"/>
                <a:cs typeface="Dana" panose="00000500000000000000" pitchFamily="2" charset="-78"/>
              </a:rPr>
              <a:t>را </a:t>
            </a:r>
            <a:r>
              <a:rPr lang="fa-IR" sz="1500" dirty="0">
                <a:solidFill>
                  <a:schemeClr val="bg1"/>
                </a:solidFill>
                <a:latin typeface="Dana" panose="00000500000000000000" pitchFamily="2" charset="-78"/>
                <a:cs typeface="Dana" panose="00000500000000000000" pitchFamily="2" charset="-78"/>
              </a:rPr>
              <a:t>با طرز فکری که برای </a:t>
            </a:r>
            <a:r>
              <a:rPr lang="fa-IR" sz="1500" dirty="0" smtClean="0">
                <a:solidFill>
                  <a:schemeClr val="bg1"/>
                </a:solidFill>
                <a:latin typeface="Dana" panose="00000500000000000000" pitchFamily="2" charset="-78"/>
                <a:cs typeface="Dana" panose="00000500000000000000" pitchFamily="2" charset="-78"/>
              </a:rPr>
              <a:t>برنامه‌نویسی </a:t>
            </a:r>
            <a:r>
              <a:rPr lang="fa-IR" sz="1500" dirty="0">
                <a:solidFill>
                  <a:schemeClr val="bg1"/>
                </a:solidFill>
                <a:latin typeface="Dana" panose="00000500000000000000" pitchFamily="2" charset="-78"/>
                <a:cs typeface="Dana" panose="00000500000000000000" pitchFamily="2" charset="-78"/>
              </a:rPr>
              <a:t>لازم </a:t>
            </a:r>
            <a:r>
              <a:rPr lang="fa-IR" sz="1500" dirty="0" smtClean="0">
                <a:solidFill>
                  <a:schemeClr val="bg1"/>
                </a:solidFill>
                <a:latin typeface="Dana" panose="00000500000000000000" pitchFamily="2" charset="-78"/>
                <a:cs typeface="Dana" panose="00000500000000000000" pitchFamily="2" charset="-78"/>
              </a:rPr>
              <a:t>است </a:t>
            </a:r>
            <a:r>
              <a:rPr lang="fa-IR" sz="1500" dirty="0">
                <a:solidFill>
                  <a:schemeClr val="bg1"/>
                </a:solidFill>
                <a:latin typeface="Dana" panose="00000500000000000000" pitchFamily="2" charset="-78"/>
                <a:cs typeface="Dana" panose="00000500000000000000" pitchFamily="2" charset="-78"/>
              </a:rPr>
              <a:t>آشنا </a:t>
            </a:r>
            <a:r>
              <a:rPr lang="fa-IR" sz="1500" dirty="0" smtClean="0">
                <a:solidFill>
                  <a:schemeClr val="bg1"/>
                </a:solidFill>
                <a:latin typeface="Dana" panose="00000500000000000000" pitchFamily="2" charset="-78"/>
                <a:cs typeface="Dana" panose="00000500000000000000" pitchFamily="2" charset="-78"/>
              </a:rPr>
              <a:t>می‌کند:</a:t>
            </a: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5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smtClean="0">
                <a:solidFill>
                  <a:schemeClr val="bg1"/>
                </a:solidFill>
                <a:latin typeface="Dana" panose="00000500000000000000" pitchFamily="2" charset="-78"/>
                <a:cs typeface="Dana" panose="00000500000000000000" pitchFamily="2" charset="-78"/>
              </a:rPr>
              <a:t>در ادامه لینک‌هایی از بازی‌های </a:t>
            </a:r>
            <a:r>
              <a:rPr lang="fa-IR" sz="1500" dirty="0">
                <a:solidFill>
                  <a:schemeClr val="bg1"/>
                </a:solidFill>
                <a:latin typeface="Dana" panose="00000500000000000000" pitchFamily="2" charset="-78"/>
                <a:cs typeface="Dana" panose="00000500000000000000" pitchFamily="2" charset="-78"/>
              </a:rPr>
              <a:t>این سایت آورده شده</a:t>
            </a:r>
            <a:r>
              <a:rPr lang="fa-IR" sz="1500" dirty="0" smtClean="0">
                <a:solidFill>
                  <a:schemeClr val="bg1"/>
                </a:solidFill>
                <a:latin typeface="Dana" panose="00000500000000000000" pitchFamily="2" charset="-78"/>
                <a:cs typeface="Dana" panose="00000500000000000000" pitchFamily="2" charset="-78"/>
              </a:rPr>
              <a:t>:</a:t>
            </a:r>
            <a:endParaRPr lang="fa-IR" sz="1500" dirty="0">
              <a:solidFill>
                <a:schemeClr val="bg1"/>
              </a:solidFill>
              <a:latin typeface="Dana" panose="00000500000000000000" pitchFamily="2" charset="-78"/>
              <a:cs typeface="Dana" panose="00000500000000000000" pitchFamily="2" charset="-78"/>
            </a:endParaRPr>
          </a:p>
        </p:txBody>
      </p:sp>
      <p:grpSp>
        <p:nvGrpSpPr>
          <p:cNvPr id="5" name="Google Shape;4800;p45"/>
          <p:cNvGrpSpPr/>
          <p:nvPr/>
        </p:nvGrpSpPr>
        <p:grpSpPr>
          <a:xfrm>
            <a:off x="8396009" y="1158318"/>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4800;p45"/>
          <p:cNvGrpSpPr/>
          <p:nvPr/>
        </p:nvGrpSpPr>
        <p:grpSpPr>
          <a:xfrm>
            <a:off x="8392633" y="260028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389257" y="358581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Google Shape;398;p26">
            <a:hlinkClick r:id="rId2"/>
            <a:extLst>
              <a:ext uri="{FF2B5EF4-FFF2-40B4-BE49-F238E27FC236}">
                <a16:creationId xmlns:a16="http://schemas.microsoft.com/office/drawing/2014/main" id="{0B80E822-423B-4513-8253-C134CE233171}"/>
              </a:ext>
            </a:extLst>
          </p:cNvPr>
          <p:cNvSpPr/>
          <p:nvPr/>
        </p:nvSpPr>
        <p:spPr>
          <a:xfrm>
            <a:off x="1172189" y="3166441"/>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Studio</a:t>
            </a:r>
            <a:r>
              <a:rPr lang="fa-IR" dirty="0" smtClean="0">
                <a:solidFill>
                  <a:srgbClr val="0E2A47"/>
                </a:solidFill>
              </a:rPr>
              <a:t> </a:t>
            </a:r>
            <a:r>
              <a:rPr lang="en-US" dirty="0" smtClean="0">
                <a:solidFill>
                  <a:srgbClr val="0E2A47"/>
                </a:solidFill>
              </a:rPr>
              <a:t>code</a:t>
            </a:r>
            <a:endParaRPr lang="en-US" dirty="0">
              <a:solidFill>
                <a:srgbClr val="0E2A47"/>
              </a:solidFill>
            </a:endParaRPr>
          </a:p>
        </p:txBody>
      </p:sp>
      <p:grpSp>
        <p:nvGrpSpPr>
          <p:cNvPr id="15" name="Group 14">
            <a:extLst>
              <a:ext uri="{FF2B5EF4-FFF2-40B4-BE49-F238E27FC236}">
                <a16:creationId xmlns:a16="http://schemas.microsoft.com/office/drawing/2014/main" id="{70810EDF-0E12-46CB-A25A-3236071A106A}"/>
              </a:ext>
            </a:extLst>
          </p:cNvPr>
          <p:cNvGrpSpPr/>
          <p:nvPr/>
        </p:nvGrpSpPr>
        <p:grpSpPr>
          <a:xfrm>
            <a:off x="742610" y="3168500"/>
            <a:ext cx="373368" cy="375166"/>
            <a:chOff x="383988" y="2894540"/>
            <a:chExt cx="314875" cy="320323"/>
          </a:xfrm>
          <a:solidFill>
            <a:srgbClr val="48FFD5"/>
          </a:solidFill>
        </p:grpSpPr>
        <p:sp>
          <p:nvSpPr>
            <p:cNvPr id="16"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7"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8"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19" name="TextBox 18">
            <a:extLst>
              <a:ext uri="{FF2B5EF4-FFF2-40B4-BE49-F238E27FC236}">
                <a16:creationId xmlns:a16="http://schemas.microsoft.com/office/drawing/2014/main" id="{227675D1-5AF9-4591-BD15-E04FFAA7BBBD}"/>
              </a:ext>
            </a:extLst>
          </p:cNvPr>
          <p:cNvSpPr txBox="1"/>
          <p:nvPr/>
        </p:nvSpPr>
        <p:spPr>
          <a:xfrm>
            <a:off x="3070085" y="3168500"/>
            <a:ext cx="2733901" cy="646331"/>
          </a:xfrm>
          <a:prstGeom prst="rect">
            <a:avLst/>
          </a:prstGeom>
          <a:noFill/>
        </p:spPr>
        <p:txBody>
          <a:bodyPr wrap="square" rtlCol="0">
            <a:spAutoFit/>
          </a:bodyPr>
          <a:lstStyle/>
          <a:p>
            <a:r>
              <a:rPr lang="en-US" sz="1800" dirty="0">
                <a:latin typeface="Arial" panose="020B0604020202020204" pitchFamily="34" charset="0"/>
                <a:hlinkClick r:id="rId2"/>
              </a:rPr>
              <a:t>https://</a:t>
            </a:r>
            <a:r>
              <a:rPr lang="en-US" sz="1800" dirty="0" smtClean="0">
                <a:latin typeface="Arial" panose="020B0604020202020204" pitchFamily="34" charset="0"/>
                <a:hlinkClick r:id="rId2"/>
              </a:rPr>
              <a:t>studio.code.org</a:t>
            </a:r>
            <a:endParaRPr lang="fa-IR" sz="1800" dirty="0" smtClean="0">
              <a:latin typeface="Arial" panose="020B0604020202020204" pitchFamily="34" charset="0"/>
            </a:endParaRPr>
          </a:p>
          <a:p>
            <a:endParaRPr lang="en-US" sz="1800" dirty="0">
              <a:latin typeface="Arial" panose="020B0604020202020204" pitchFamily="34" charset="0"/>
            </a:endParaRPr>
          </a:p>
        </p:txBody>
      </p:sp>
      <p:sp>
        <p:nvSpPr>
          <p:cNvPr id="26" name="Google Shape;398;p26">
            <a:hlinkClick r:id="rId3"/>
            <a:extLst>
              <a:ext uri="{FF2B5EF4-FFF2-40B4-BE49-F238E27FC236}">
                <a16:creationId xmlns:a16="http://schemas.microsoft.com/office/drawing/2014/main" id="{0B80E822-423B-4513-8253-C134CE233171}"/>
              </a:ext>
            </a:extLst>
          </p:cNvPr>
          <p:cNvSpPr/>
          <p:nvPr/>
        </p:nvSpPr>
        <p:spPr>
          <a:xfrm>
            <a:off x="1172189" y="3942535"/>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Classic Maze</a:t>
            </a:r>
            <a:endParaRPr lang="en-US" dirty="0">
              <a:solidFill>
                <a:srgbClr val="0E2A47"/>
              </a:solidFill>
            </a:endParaRPr>
          </a:p>
        </p:txBody>
      </p:sp>
      <p:grpSp>
        <p:nvGrpSpPr>
          <p:cNvPr id="27" name="Group 26">
            <a:extLst>
              <a:ext uri="{FF2B5EF4-FFF2-40B4-BE49-F238E27FC236}">
                <a16:creationId xmlns:a16="http://schemas.microsoft.com/office/drawing/2014/main" id="{70810EDF-0E12-46CB-A25A-3236071A106A}"/>
              </a:ext>
            </a:extLst>
          </p:cNvPr>
          <p:cNvGrpSpPr/>
          <p:nvPr/>
        </p:nvGrpSpPr>
        <p:grpSpPr>
          <a:xfrm>
            <a:off x="742610" y="3944594"/>
            <a:ext cx="373368" cy="375166"/>
            <a:chOff x="383988" y="2894540"/>
            <a:chExt cx="314875" cy="320323"/>
          </a:xfrm>
          <a:solidFill>
            <a:srgbClr val="48FFD5"/>
          </a:solidFill>
        </p:grpSpPr>
        <p:sp>
          <p:nvSpPr>
            <p:cNvPr id="28"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9"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0"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1" name="TextBox 30">
            <a:extLst>
              <a:ext uri="{FF2B5EF4-FFF2-40B4-BE49-F238E27FC236}">
                <a16:creationId xmlns:a16="http://schemas.microsoft.com/office/drawing/2014/main" id="{227675D1-5AF9-4591-BD15-E04FFAA7BBBD}"/>
              </a:ext>
            </a:extLst>
          </p:cNvPr>
          <p:cNvSpPr txBox="1"/>
          <p:nvPr/>
        </p:nvSpPr>
        <p:spPr>
          <a:xfrm>
            <a:off x="3070085" y="3944594"/>
            <a:ext cx="3293067" cy="646331"/>
          </a:xfrm>
          <a:prstGeom prst="rect">
            <a:avLst/>
          </a:prstGeom>
          <a:noFill/>
        </p:spPr>
        <p:txBody>
          <a:bodyPr wrap="square" rtlCol="0">
            <a:spAutoFit/>
          </a:bodyPr>
          <a:lstStyle/>
          <a:p>
            <a:r>
              <a:rPr lang="en-US" sz="1800" dirty="0" smtClean="0">
                <a:latin typeface="Arial" panose="020B0604020202020204" pitchFamily="34" charset="0"/>
                <a:hlinkClick r:id="rId3"/>
              </a:rPr>
              <a:t>https</a:t>
            </a:r>
            <a:r>
              <a:rPr lang="en-US" sz="1800" dirty="0">
                <a:latin typeface="Arial" panose="020B0604020202020204" pitchFamily="34" charset="0"/>
                <a:hlinkClick r:id="rId3"/>
              </a:rPr>
              <a:t>://</a:t>
            </a:r>
            <a:r>
              <a:rPr lang="en-US" sz="1800" dirty="0" smtClean="0">
                <a:latin typeface="Arial" panose="020B0604020202020204" pitchFamily="34" charset="0"/>
                <a:hlinkClick r:id="rId3"/>
              </a:rPr>
              <a:t>studio.code.org/hoc/2</a:t>
            </a:r>
            <a:endParaRPr lang="en-US" sz="1800" dirty="0" smtClean="0">
              <a:latin typeface="Arial" panose="020B0604020202020204" pitchFamily="34" charset="0"/>
            </a:endParaRPr>
          </a:p>
          <a:p>
            <a:endParaRPr lang="en-US" sz="1800" dirty="0">
              <a:latin typeface="Arial" panose="020B0604020202020204" pitchFamily="34" charset="0"/>
            </a:endParaRPr>
          </a:p>
        </p:txBody>
      </p:sp>
      <p:sp>
        <p:nvSpPr>
          <p:cNvPr id="38" name="TextBox 37">
            <a:extLst>
              <a:ext uri="{FF2B5EF4-FFF2-40B4-BE49-F238E27FC236}">
                <a16:creationId xmlns:a16="http://schemas.microsoft.com/office/drawing/2014/main" id="{D912F2A4-6A53-4224-90C2-5E814C40EE78}"/>
              </a:ext>
            </a:extLst>
          </p:cNvPr>
          <p:cNvSpPr txBox="1"/>
          <p:nvPr/>
        </p:nvSpPr>
        <p:spPr>
          <a:xfrm>
            <a:off x="2584800" y="411411"/>
            <a:ext cx="3355200"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a:t>
            </a:r>
            <a:r>
              <a:rPr lang="fa-IR" sz="3600" dirty="0" smtClean="0">
                <a:solidFill>
                  <a:schemeClr val="bg1"/>
                </a:solidFill>
                <a:latin typeface="Lalezar" panose="00000500000000000000" pitchFamily="2" charset="-78"/>
                <a:cs typeface="Lalezar" panose="00000500000000000000" pitchFamily="2" charset="-78"/>
              </a:rPr>
              <a:t>د</a:t>
            </a:r>
            <a:r>
              <a:rPr lang="fa-IR" sz="3600" b="0" i="0" u="none" strike="noStrike" dirty="0" smtClean="0">
                <a:solidFill>
                  <a:schemeClr val="bg1"/>
                </a:solidFill>
                <a:effectLst/>
                <a:latin typeface="Lalezar" panose="00000500000000000000" pitchFamily="2" charset="-78"/>
                <a:cs typeface="Lalezar" panose="00000500000000000000" pitchFamily="2" charset="-78"/>
              </a:rPr>
              <a:t>وم: کدبازی</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9" name="Google Shape;4591;p45"/>
          <p:cNvGrpSpPr/>
          <p:nvPr/>
        </p:nvGrpSpPr>
        <p:grpSpPr>
          <a:xfrm>
            <a:off x="5911357" y="443557"/>
            <a:ext cx="540869" cy="530856"/>
            <a:chOff x="5049725" y="2027900"/>
            <a:chExt cx="481750" cy="481850"/>
          </a:xfrm>
        </p:grpSpPr>
        <p:sp>
          <p:nvSpPr>
            <p:cNvPr id="40"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1503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11</a:t>
            </a:fld>
            <a:endParaRPr lang="en-US" dirty="0"/>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980331"/>
            <a:ext cx="7653399" cy="37109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نکته‌ی جالب و با نمک(!) </a:t>
            </a:r>
            <a:r>
              <a:rPr lang="fa-IR" sz="1600" dirty="0">
                <a:solidFill>
                  <a:schemeClr val="bg1"/>
                </a:solidFill>
                <a:latin typeface="Dana" panose="00000500000000000000" pitchFamily="2" charset="-78"/>
                <a:cs typeface="Dana" panose="00000500000000000000" pitchFamily="2" charset="-78"/>
              </a:rPr>
              <a:t>این </a:t>
            </a:r>
            <a:r>
              <a:rPr lang="fa-IR" sz="1600" dirty="0" smtClean="0">
                <a:solidFill>
                  <a:schemeClr val="bg1"/>
                </a:solidFill>
                <a:latin typeface="Dana" panose="00000500000000000000" pitchFamily="2" charset="-78"/>
                <a:cs typeface="Dana" panose="00000500000000000000" pitchFamily="2" charset="-78"/>
              </a:rPr>
              <a:t>بازی‌ها </a:t>
            </a:r>
            <a:r>
              <a:rPr lang="fa-IR" sz="1600" dirty="0">
                <a:solidFill>
                  <a:schemeClr val="bg1"/>
                </a:solidFill>
                <a:latin typeface="Dana" panose="00000500000000000000" pitchFamily="2" charset="-78"/>
                <a:cs typeface="Dana" panose="00000500000000000000" pitchFamily="2" charset="-78"/>
              </a:rPr>
              <a:t>این </a:t>
            </a:r>
            <a:r>
              <a:rPr lang="fa-IR" sz="1600" dirty="0" smtClean="0">
                <a:solidFill>
                  <a:schemeClr val="bg1"/>
                </a:solidFill>
                <a:latin typeface="Dana" panose="00000500000000000000" pitchFamily="2" charset="-78"/>
                <a:cs typeface="Dana" panose="00000500000000000000" pitchFamily="2" charset="-78"/>
              </a:rPr>
              <a:t>است </a:t>
            </a:r>
            <a:r>
              <a:rPr lang="fa-IR" sz="1600" dirty="0">
                <a:solidFill>
                  <a:schemeClr val="bg1"/>
                </a:solidFill>
                <a:latin typeface="Dana" panose="00000500000000000000" pitchFamily="2" charset="-78"/>
                <a:cs typeface="Dana" panose="00000500000000000000" pitchFamily="2" charset="-78"/>
              </a:rPr>
              <a:t>که بعد از تمام شدن مراحل بازی، گواهی حضور شما در این تورنمنت درون کلاسی! هم به شما داده </a:t>
            </a:r>
            <a:r>
              <a:rPr lang="fa-IR" sz="1600" dirty="0" smtClean="0">
                <a:solidFill>
                  <a:schemeClr val="bg1"/>
                </a:solidFill>
                <a:latin typeface="Dana" panose="00000500000000000000" pitchFamily="2" charset="-78"/>
                <a:cs typeface="Dana" panose="00000500000000000000" pitchFamily="2" charset="-78"/>
              </a:rPr>
              <a:t>می‌شود.</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 </a:t>
            </a: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حال </a:t>
            </a:r>
            <a:r>
              <a:rPr lang="fa-IR" sz="1600" dirty="0">
                <a:solidFill>
                  <a:schemeClr val="bg1"/>
                </a:solidFill>
                <a:latin typeface="Dana" panose="00000500000000000000" pitchFamily="2" charset="-78"/>
                <a:cs typeface="Dana" panose="00000500000000000000" pitchFamily="2" charset="-78"/>
              </a:rPr>
              <a:t>کاری که باید انجام </a:t>
            </a:r>
            <a:r>
              <a:rPr lang="fa-IR" sz="1600" dirty="0" smtClean="0">
                <a:solidFill>
                  <a:schemeClr val="bg1"/>
                </a:solidFill>
                <a:latin typeface="Dana" panose="00000500000000000000" pitchFamily="2" charset="-78"/>
                <a:cs typeface="Dana" panose="00000500000000000000" pitchFamily="2" charset="-78"/>
              </a:rPr>
              <a:t>دهید</a:t>
            </a:r>
            <a:r>
              <a:rPr lang="fa-IR" sz="1600" dirty="0" smtClean="0">
                <a:solidFill>
                  <a:schemeClr val="bg1"/>
                </a:solidFill>
                <a:latin typeface="Dana" panose="00000500000000000000" pitchFamily="2" charset="-78"/>
                <a:cs typeface="Dana" panose="00000500000000000000" pitchFamily="2" charset="-78"/>
              </a:rPr>
              <a:t> این است </a:t>
            </a:r>
            <a:r>
              <a:rPr lang="fa-IR" sz="1600" dirty="0">
                <a:solidFill>
                  <a:schemeClr val="bg1"/>
                </a:solidFill>
                <a:latin typeface="Dana" panose="00000500000000000000" pitchFamily="2" charset="-78"/>
                <a:cs typeface="Dana" panose="00000500000000000000" pitchFamily="2" charset="-78"/>
              </a:rPr>
              <a:t>که هر </a:t>
            </a:r>
            <a:r>
              <a:rPr lang="fa-IR" sz="1600" dirty="0" smtClean="0">
                <a:solidFill>
                  <a:schemeClr val="bg1"/>
                </a:solidFill>
                <a:latin typeface="Dana" panose="00000500000000000000" pitchFamily="2" charset="-78"/>
                <a:cs typeface="Dana" panose="00000500000000000000" pitchFamily="2" charset="-78"/>
              </a:rPr>
              <a:t>کدام </a:t>
            </a:r>
            <a:r>
              <a:rPr lang="fa-IR" sz="1600" dirty="0">
                <a:solidFill>
                  <a:schemeClr val="bg1"/>
                </a:solidFill>
                <a:latin typeface="Dana" panose="00000500000000000000" pitchFamily="2" charset="-78"/>
                <a:cs typeface="Dana" panose="00000500000000000000" pitchFamily="2" charset="-78"/>
              </a:rPr>
              <a:t>از </a:t>
            </a:r>
            <a:r>
              <a:rPr lang="fa-IR" sz="1600" dirty="0" smtClean="0">
                <a:solidFill>
                  <a:schemeClr val="bg1"/>
                </a:solidFill>
                <a:latin typeface="Dana" panose="00000500000000000000" pitchFamily="2" charset="-78"/>
                <a:cs typeface="Dana" panose="00000500000000000000" pitchFamily="2" charset="-78"/>
              </a:rPr>
              <a:t>بازی‌های </a:t>
            </a:r>
            <a:r>
              <a:rPr lang="fa-IR" sz="1600" dirty="0">
                <a:solidFill>
                  <a:schemeClr val="bg1"/>
                </a:solidFill>
                <a:latin typeface="Dana" panose="00000500000000000000" pitchFamily="2" charset="-78"/>
                <a:cs typeface="Dana" panose="00000500000000000000" pitchFamily="2" charset="-78"/>
              </a:rPr>
              <a:t>سایت که دوست </a:t>
            </a:r>
            <a:r>
              <a:rPr lang="fa-IR" sz="1600" dirty="0" smtClean="0">
                <a:solidFill>
                  <a:schemeClr val="bg1"/>
                </a:solidFill>
                <a:latin typeface="Dana" panose="00000500000000000000" pitchFamily="2" charset="-78"/>
                <a:cs typeface="Dana" panose="00000500000000000000" pitchFamily="2" charset="-78"/>
              </a:rPr>
              <a:t>دارید را </a:t>
            </a:r>
            <a:r>
              <a:rPr lang="fa-IR" sz="1600" dirty="0">
                <a:solidFill>
                  <a:schemeClr val="bg1"/>
                </a:solidFill>
                <a:latin typeface="Dana" panose="00000500000000000000" pitchFamily="2" charset="-78"/>
                <a:cs typeface="Dana" panose="00000500000000000000" pitchFamily="2" charset="-78"/>
              </a:rPr>
              <a:t>انتخاب </a:t>
            </a:r>
            <a:r>
              <a:rPr lang="fa-IR" sz="1600" dirty="0" smtClean="0">
                <a:solidFill>
                  <a:schemeClr val="bg1"/>
                </a:solidFill>
                <a:latin typeface="Dana" panose="00000500000000000000" pitchFamily="2" charset="-78"/>
                <a:cs typeface="Dana" panose="00000500000000000000" pitchFamily="2" charset="-78"/>
              </a:rPr>
              <a:t>کنید </a:t>
            </a:r>
            <a:r>
              <a:rPr lang="fa-IR" sz="1600" dirty="0">
                <a:solidFill>
                  <a:schemeClr val="bg1"/>
                </a:solidFill>
                <a:latin typeface="Dana" panose="00000500000000000000" pitchFamily="2" charset="-78"/>
                <a:cs typeface="Dana" panose="00000500000000000000" pitchFamily="2" charset="-78"/>
              </a:rPr>
              <a:t>و انجام </a:t>
            </a:r>
            <a:r>
              <a:rPr lang="fa-IR" sz="1600" dirty="0" smtClean="0">
                <a:solidFill>
                  <a:schemeClr val="bg1"/>
                </a:solidFill>
                <a:latin typeface="Dana" panose="00000500000000000000" pitchFamily="2" charset="-78"/>
                <a:cs typeface="Dana" panose="00000500000000000000" pitchFamily="2" charset="-78"/>
              </a:rPr>
              <a:t>بدید </a:t>
            </a:r>
            <a:r>
              <a:rPr lang="fa-IR" sz="1600" dirty="0">
                <a:solidFill>
                  <a:schemeClr val="bg1"/>
                </a:solidFill>
                <a:latin typeface="Dana" panose="00000500000000000000" pitchFamily="2" charset="-78"/>
                <a:cs typeface="Dana" panose="00000500000000000000" pitchFamily="2" charset="-78"/>
              </a:rPr>
              <a:t>و در نهایت گواهی </a:t>
            </a:r>
            <a:r>
              <a:rPr lang="fa-IR" sz="1600" dirty="0" smtClean="0">
                <a:solidFill>
                  <a:schemeClr val="bg1"/>
                </a:solidFill>
                <a:latin typeface="Dana" panose="00000500000000000000" pitchFamily="2" charset="-78"/>
                <a:cs typeface="Dana" panose="00000500000000000000" pitchFamily="2" charset="-78"/>
              </a:rPr>
              <a:t>حضورتان را بفرستید ؛)</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توجه داشته باشید که </a:t>
            </a:r>
            <a:r>
              <a:rPr lang="fa-IR" sz="1600" dirty="0" smtClean="0">
                <a:solidFill>
                  <a:schemeClr val="bg1"/>
                </a:solidFill>
                <a:latin typeface="Dana" panose="00000500000000000000" pitchFamily="2" charset="-78"/>
                <a:cs typeface="Dana" panose="00000500000000000000" pitchFamily="2" charset="-78"/>
              </a:rPr>
              <a:t>بازی‌ای </a:t>
            </a:r>
            <a:r>
              <a:rPr lang="fa-IR" sz="1600" dirty="0">
                <a:solidFill>
                  <a:schemeClr val="bg1"/>
                </a:solidFill>
                <a:latin typeface="Dana" panose="00000500000000000000" pitchFamily="2" charset="-78"/>
                <a:cs typeface="Dana" panose="00000500000000000000" pitchFamily="2" charset="-78"/>
              </a:rPr>
              <a:t>که انتخاب </a:t>
            </a:r>
            <a:r>
              <a:rPr lang="fa-IR" sz="1600" dirty="0" smtClean="0">
                <a:solidFill>
                  <a:schemeClr val="bg1"/>
                </a:solidFill>
                <a:latin typeface="Dana" panose="00000500000000000000" pitchFamily="2" charset="-78"/>
                <a:cs typeface="Dana" panose="00000500000000000000" pitchFamily="2" charset="-78"/>
              </a:rPr>
              <a:t>می‌کنید می‌تواند جزو </a:t>
            </a:r>
            <a:r>
              <a:rPr lang="fa-IR" sz="1600" dirty="0">
                <a:solidFill>
                  <a:schemeClr val="bg1"/>
                </a:solidFill>
                <a:latin typeface="Dana" panose="00000500000000000000" pitchFamily="2" charset="-78"/>
                <a:cs typeface="Dana" panose="00000500000000000000" pitchFamily="2" charset="-78"/>
              </a:rPr>
              <a:t>موارد معرفی شده باشد و یا به انتخاب خودتان یکی از </a:t>
            </a:r>
            <a:r>
              <a:rPr lang="fa-IR" sz="1600" dirty="0" smtClean="0">
                <a:solidFill>
                  <a:schemeClr val="bg1"/>
                </a:solidFill>
                <a:latin typeface="Dana" panose="00000500000000000000" pitchFamily="2" charset="-78"/>
                <a:cs typeface="Dana" panose="00000500000000000000" pitchFamily="2" charset="-78"/>
              </a:rPr>
              <a:t>بازی‌های دیگر سایت </a:t>
            </a:r>
            <a:r>
              <a:rPr lang="fa-IR" sz="1600" dirty="0">
                <a:solidFill>
                  <a:schemeClr val="bg1"/>
                </a:solidFill>
                <a:latin typeface="Dana" panose="00000500000000000000" pitchFamily="2" charset="-78"/>
                <a:cs typeface="Dana" panose="00000500000000000000" pitchFamily="2" charset="-78"/>
              </a:rPr>
              <a:t>را انجام دهید.</a:t>
            </a:r>
          </a:p>
        </p:txBody>
      </p:sp>
      <p:grpSp>
        <p:nvGrpSpPr>
          <p:cNvPr id="8" name="Google Shape;4800;p45"/>
          <p:cNvGrpSpPr/>
          <p:nvPr/>
        </p:nvGrpSpPr>
        <p:grpSpPr>
          <a:xfrm>
            <a:off x="8389257" y="1456274"/>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389257" y="3652463"/>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9359;p55"/>
          <p:cNvGrpSpPr/>
          <p:nvPr/>
        </p:nvGrpSpPr>
        <p:grpSpPr>
          <a:xfrm>
            <a:off x="8398858" y="2509568"/>
            <a:ext cx="334346" cy="332168"/>
            <a:chOff x="580725" y="3617925"/>
            <a:chExt cx="299325" cy="297375"/>
          </a:xfrm>
        </p:grpSpPr>
        <p:sp>
          <p:nvSpPr>
            <p:cNvPr id="1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98;p26">
            <a:hlinkClick r:id="rId2"/>
            <a:extLst>
              <a:ext uri="{FF2B5EF4-FFF2-40B4-BE49-F238E27FC236}">
                <a16:creationId xmlns:a16="http://schemas.microsoft.com/office/drawing/2014/main" id="{0B80E822-423B-4513-8253-C134CE233171}"/>
              </a:ext>
            </a:extLst>
          </p:cNvPr>
          <p:cNvSpPr/>
          <p:nvPr/>
        </p:nvSpPr>
        <p:spPr>
          <a:xfrm>
            <a:off x="1165437" y="447325"/>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Ice Age Play Lab</a:t>
            </a:r>
            <a:endParaRPr lang="en-US" dirty="0">
              <a:solidFill>
                <a:srgbClr val="0E2A47"/>
              </a:solidFill>
            </a:endParaRPr>
          </a:p>
        </p:txBody>
      </p:sp>
      <p:grpSp>
        <p:nvGrpSpPr>
          <p:cNvPr id="21" name="Group 20">
            <a:extLst>
              <a:ext uri="{FF2B5EF4-FFF2-40B4-BE49-F238E27FC236}">
                <a16:creationId xmlns:a16="http://schemas.microsoft.com/office/drawing/2014/main" id="{70810EDF-0E12-46CB-A25A-3236071A106A}"/>
              </a:ext>
            </a:extLst>
          </p:cNvPr>
          <p:cNvGrpSpPr/>
          <p:nvPr/>
        </p:nvGrpSpPr>
        <p:grpSpPr>
          <a:xfrm>
            <a:off x="735858" y="449384"/>
            <a:ext cx="373368" cy="375166"/>
            <a:chOff x="383988" y="2894540"/>
            <a:chExt cx="314875" cy="320323"/>
          </a:xfrm>
          <a:solidFill>
            <a:srgbClr val="48FFD5"/>
          </a:solidFill>
        </p:grpSpPr>
        <p:sp>
          <p:nvSpPr>
            <p:cNvPr id="22"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3"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4"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25" name="TextBox 24">
            <a:extLst>
              <a:ext uri="{FF2B5EF4-FFF2-40B4-BE49-F238E27FC236}">
                <a16:creationId xmlns:a16="http://schemas.microsoft.com/office/drawing/2014/main" id="{227675D1-5AF9-4591-BD15-E04FFAA7BBBD}"/>
              </a:ext>
            </a:extLst>
          </p:cNvPr>
          <p:cNvSpPr txBox="1"/>
          <p:nvPr/>
        </p:nvSpPr>
        <p:spPr>
          <a:xfrm>
            <a:off x="3063333" y="449384"/>
            <a:ext cx="5144667" cy="646331"/>
          </a:xfrm>
          <a:prstGeom prst="rect">
            <a:avLst/>
          </a:prstGeom>
          <a:noFill/>
        </p:spPr>
        <p:txBody>
          <a:bodyPr wrap="square" rtlCol="0">
            <a:spAutoFit/>
          </a:bodyPr>
          <a:lstStyle/>
          <a:p>
            <a:r>
              <a:rPr lang="en-US" sz="1800" dirty="0">
                <a:latin typeface="Arial" panose="020B0604020202020204" pitchFamily="34" charset="0"/>
                <a:hlinkClick r:id="rId2"/>
              </a:rPr>
              <a:t>https://</a:t>
            </a:r>
            <a:r>
              <a:rPr lang="en-US" sz="1800" dirty="0" smtClean="0">
                <a:latin typeface="Arial" panose="020B0604020202020204" pitchFamily="34" charset="0"/>
                <a:hlinkClick r:id="rId2"/>
              </a:rPr>
              <a:t>studio.code.org/s/iceage/stage/1/puzzle/3</a:t>
            </a:r>
            <a:endParaRPr lang="en-US" sz="1800" dirty="0" smtClean="0">
              <a:latin typeface="Arial" panose="020B0604020202020204" pitchFamily="34" charset="0"/>
            </a:endParaRPr>
          </a:p>
          <a:p>
            <a:endParaRPr lang="en-US" sz="1800" dirty="0">
              <a:latin typeface="Arial" panose="020B0604020202020204" pitchFamily="34" charset="0"/>
            </a:endParaRPr>
          </a:p>
        </p:txBody>
      </p:sp>
      <p:sp>
        <p:nvSpPr>
          <p:cNvPr id="26" name="Google Shape;398;p26">
            <a:hlinkClick r:id="rId3"/>
            <a:extLst>
              <a:ext uri="{FF2B5EF4-FFF2-40B4-BE49-F238E27FC236}">
                <a16:creationId xmlns:a16="http://schemas.microsoft.com/office/drawing/2014/main" id="{0B80E822-423B-4513-8253-C134CE233171}"/>
              </a:ext>
            </a:extLst>
          </p:cNvPr>
          <p:cNvSpPr/>
          <p:nvPr/>
        </p:nvSpPr>
        <p:spPr>
          <a:xfrm>
            <a:off x="1165437" y="937841"/>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Flappy Code</a:t>
            </a:r>
            <a:endParaRPr lang="en-US" dirty="0">
              <a:solidFill>
                <a:srgbClr val="0E2A47"/>
              </a:solidFill>
            </a:endParaRPr>
          </a:p>
        </p:txBody>
      </p:sp>
      <p:grpSp>
        <p:nvGrpSpPr>
          <p:cNvPr id="27" name="Group 26">
            <a:extLst>
              <a:ext uri="{FF2B5EF4-FFF2-40B4-BE49-F238E27FC236}">
                <a16:creationId xmlns:a16="http://schemas.microsoft.com/office/drawing/2014/main" id="{70810EDF-0E12-46CB-A25A-3236071A106A}"/>
              </a:ext>
            </a:extLst>
          </p:cNvPr>
          <p:cNvGrpSpPr/>
          <p:nvPr/>
        </p:nvGrpSpPr>
        <p:grpSpPr>
          <a:xfrm>
            <a:off x="735858" y="939900"/>
            <a:ext cx="373368" cy="375166"/>
            <a:chOff x="383988" y="2894540"/>
            <a:chExt cx="314875" cy="320323"/>
          </a:xfrm>
          <a:solidFill>
            <a:srgbClr val="48FFD5"/>
          </a:solidFill>
        </p:grpSpPr>
        <p:sp>
          <p:nvSpPr>
            <p:cNvPr id="28"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9"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0"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1" name="TextBox 30">
            <a:extLst>
              <a:ext uri="{FF2B5EF4-FFF2-40B4-BE49-F238E27FC236}">
                <a16:creationId xmlns:a16="http://schemas.microsoft.com/office/drawing/2014/main" id="{227675D1-5AF9-4591-BD15-E04FFAA7BBBD}"/>
              </a:ext>
            </a:extLst>
          </p:cNvPr>
          <p:cNvSpPr txBox="1"/>
          <p:nvPr/>
        </p:nvSpPr>
        <p:spPr>
          <a:xfrm>
            <a:off x="3063333" y="939900"/>
            <a:ext cx="3409019" cy="646331"/>
          </a:xfrm>
          <a:prstGeom prst="rect">
            <a:avLst/>
          </a:prstGeom>
          <a:noFill/>
        </p:spPr>
        <p:txBody>
          <a:bodyPr wrap="square" rtlCol="0">
            <a:spAutoFit/>
          </a:bodyPr>
          <a:lstStyle/>
          <a:p>
            <a:r>
              <a:rPr lang="en-US" sz="1800" dirty="0">
                <a:latin typeface="Arial" panose="020B0604020202020204" pitchFamily="34" charset="0"/>
                <a:hlinkClick r:id="rId3"/>
              </a:rPr>
              <a:t>https://</a:t>
            </a:r>
            <a:r>
              <a:rPr lang="en-US" sz="1800" dirty="0" smtClean="0">
                <a:latin typeface="Arial" panose="020B0604020202020204" pitchFamily="34" charset="0"/>
                <a:hlinkClick r:id="rId3"/>
              </a:rPr>
              <a:t>studio.code.org/flappy/1</a:t>
            </a:r>
            <a:endParaRPr lang="en-US" sz="1800" dirty="0" smtClean="0">
              <a:latin typeface="Arial" panose="020B0604020202020204" pitchFamily="34" charset="0"/>
            </a:endParaRPr>
          </a:p>
          <a:p>
            <a:endParaRPr lang="en-US" sz="1800" dirty="0">
              <a:latin typeface="Arial" panose="020B0604020202020204" pitchFamily="34" charset="0"/>
            </a:endParaRPr>
          </a:p>
        </p:txBody>
      </p:sp>
    </p:spTree>
    <p:extLst>
      <p:ext uri="{BB962C8B-B14F-4D97-AF65-F5344CB8AC3E}">
        <p14:creationId xmlns:p14="http://schemas.microsoft.com/office/powerpoint/2010/main" val="204428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12</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627742" y="1205228"/>
            <a:ext cx="7888514" cy="32052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اولین زبان برنامه‌نویسی سطح بالا که طراحی شد، زبانی به اسم </a:t>
            </a:r>
            <a:r>
              <a:rPr lang="en-US" sz="1500" dirty="0">
                <a:solidFill>
                  <a:schemeClr val="bg1"/>
                </a:solidFill>
                <a:latin typeface="Dana" panose="00000500000000000000" pitchFamily="2" charset="-78"/>
                <a:cs typeface="Dana" panose="00000500000000000000" pitchFamily="2" charset="-78"/>
              </a:rPr>
              <a:t> ) </a:t>
            </a:r>
            <a:r>
              <a:rPr lang="en-US" sz="1500" dirty="0" err="1">
                <a:solidFill>
                  <a:schemeClr val="accent6"/>
                </a:solidFill>
                <a:latin typeface="Dana" panose="00000500000000000000" pitchFamily="2" charset="-78"/>
                <a:cs typeface="Dana" panose="00000500000000000000" pitchFamily="2" charset="-78"/>
              </a:rPr>
              <a:t>Plankalkül</a:t>
            </a:r>
            <a:r>
              <a:rPr lang="fa-IR" sz="1500" dirty="0">
                <a:solidFill>
                  <a:schemeClr val="bg1"/>
                </a:solidFill>
                <a:latin typeface="Dana" panose="00000500000000000000" pitchFamily="2" charset="-78"/>
                <a:cs typeface="Dana" panose="00000500000000000000" pitchFamily="2" charset="-78"/>
              </a:rPr>
              <a:t>از آلمانی: </a:t>
            </a:r>
            <a:r>
              <a:rPr lang="en-US" sz="1500" dirty="0">
                <a:solidFill>
                  <a:schemeClr val="bg1"/>
                </a:solidFill>
                <a:latin typeface="Dana" panose="00000500000000000000" pitchFamily="2" charset="-78"/>
                <a:cs typeface="Dana" panose="00000500000000000000" pitchFamily="2" charset="-78"/>
              </a:rPr>
              <a:t>=plan</a:t>
            </a:r>
            <a:r>
              <a:rPr lang="fa-IR" sz="1500" dirty="0">
                <a:solidFill>
                  <a:schemeClr val="bg1"/>
                </a:solidFill>
                <a:latin typeface="Dana" panose="00000500000000000000" pitchFamily="2" charset="-78"/>
                <a:cs typeface="Dana" panose="00000500000000000000" pitchFamily="2" charset="-78"/>
              </a:rPr>
              <a:t>برنامه‌ریختن + </a:t>
            </a:r>
            <a:r>
              <a:rPr lang="en-US" sz="1500" dirty="0">
                <a:solidFill>
                  <a:schemeClr val="bg1"/>
                </a:solidFill>
                <a:latin typeface="Dana" panose="00000500000000000000" pitchFamily="2" charset="-78"/>
                <a:cs typeface="Dana" panose="00000500000000000000" pitchFamily="2" charset="-78"/>
              </a:rPr>
              <a:t>=</a:t>
            </a:r>
            <a:r>
              <a:rPr lang="en-US" sz="1500" dirty="0" err="1">
                <a:solidFill>
                  <a:schemeClr val="bg1"/>
                </a:solidFill>
                <a:latin typeface="Dana" panose="00000500000000000000" pitchFamily="2" charset="-78"/>
                <a:cs typeface="Dana" panose="00000500000000000000" pitchFamily="2" charset="-78"/>
              </a:rPr>
              <a:t>kalkul</a:t>
            </a:r>
            <a:r>
              <a:rPr lang="fa-IR" sz="1500" dirty="0">
                <a:solidFill>
                  <a:schemeClr val="bg1"/>
                </a:solidFill>
                <a:latin typeface="Dana" panose="00000500000000000000" pitchFamily="2" charset="-78"/>
                <a:cs typeface="Dana" panose="00000500000000000000" pitchFamily="2" charset="-78"/>
              </a:rPr>
              <a:t>محاسبه‌کردن) بود که در سال ۱۹۴۸ معرفی شد و تقریبا هیچ‌کس درباره‌ش چیزی نشنیده! این زبان صرفا یک طراحی انتزاعی بود که تا ۳۰ سال بعد از معرفی شدنش، هیچ کامپایلری برای آن معرفی نشد. اما نکته‌ی مهم این است که طراحی این زبان منجر به طراحی زبان‌های خانواده‌ی </a:t>
            </a:r>
            <a:r>
              <a:rPr lang="en-US" sz="1500" dirty="0">
                <a:solidFill>
                  <a:schemeClr val="bg1"/>
                </a:solidFill>
                <a:latin typeface="Dana" panose="00000500000000000000" pitchFamily="2" charset="-78"/>
                <a:cs typeface="Dana" panose="00000500000000000000" pitchFamily="2" charset="-78"/>
              </a:rPr>
              <a:t> ALGOL</a:t>
            </a:r>
            <a:r>
              <a:rPr lang="fa-IR" sz="1500" dirty="0">
                <a:solidFill>
                  <a:schemeClr val="bg1"/>
                </a:solidFill>
                <a:latin typeface="Dana" panose="00000500000000000000" pitchFamily="2" charset="-78"/>
                <a:cs typeface="Dana" panose="00000500000000000000" pitchFamily="2" charset="-78"/>
              </a:rPr>
              <a:t>شد. </a:t>
            </a: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زبان </a:t>
            </a:r>
            <a:r>
              <a:rPr lang="en-US" sz="1500" dirty="0">
                <a:solidFill>
                  <a:schemeClr val="bg1"/>
                </a:solidFill>
                <a:latin typeface="Dana" panose="00000500000000000000" pitchFamily="2" charset="-78"/>
                <a:cs typeface="Dana" panose="00000500000000000000" pitchFamily="2" charset="-78"/>
              </a:rPr>
              <a:t> </a:t>
            </a:r>
            <a:r>
              <a:rPr lang="en-US" sz="1500" dirty="0">
                <a:solidFill>
                  <a:schemeClr val="accent6"/>
                </a:solidFill>
                <a:latin typeface="Dana" panose="00000500000000000000" pitchFamily="2" charset="-78"/>
                <a:cs typeface="Dana" panose="00000500000000000000" pitchFamily="2" charset="-78"/>
              </a:rPr>
              <a:t>ALGOL</a:t>
            </a:r>
            <a:r>
              <a:rPr lang="fa-IR" sz="1500" baseline="30000" dirty="0">
                <a:solidFill>
                  <a:schemeClr val="bg1"/>
                </a:solidFill>
                <a:latin typeface="Dana" panose="00000500000000000000" pitchFamily="2" charset="-78"/>
                <a:cs typeface="Dana" panose="00000500000000000000" pitchFamily="2" charset="-78"/>
              </a:rPr>
              <a:t>۱ </a:t>
            </a:r>
            <a:r>
              <a:rPr lang="fa-IR" sz="1500" dirty="0">
                <a:solidFill>
                  <a:schemeClr val="bg1"/>
                </a:solidFill>
                <a:latin typeface="Dana" panose="00000500000000000000" pitchFamily="2" charset="-78"/>
                <a:cs typeface="Dana" panose="00000500000000000000" pitchFamily="2" charset="-78"/>
              </a:rPr>
              <a:t>و نسخه‌های مختلفش توسط ایده‌ها و طراحی مستقیم افراد بزرگی در حیطه‌ی علوم کامپیوتر، از جمله </a:t>
            </a:r>
            <a:r>
              <a:rPr lang="en-US" sz="1500" dirty="0">
                <a:solidFill>
                  <a:schemeClr val="bg1"/>
                </a:solidFill>
                <a:latin typeface="Dana" panose="00000500000000000000" pitchFamily="2" charset="-78"/>
                <a:cs typeface="Dana" panose="00000500000000000000" pitchFamily="2" charset="-78"/>
              </a:rPr>
              <a:t>John </a:t>
            </a:r>
            <a:r>
              <a:rPr lang="en-US" sz="1500" dirty="0" err="1">
                <a:solidFill>
                  <a:schemeClr val="bg1"/>
                </a:solidFill>
                <a:latin typeface="Dana" panose="00000500000000000000" pitchFamily="2" charset="-78"/>
                <a:cs typeface="Dana" panose="00000500000000000000" pitchFamily="2" charset="-78"/>
              </a:rPr>
              <a:t>Backus،John</a:t>
            </a:r>
            <a:r>
              <a:rPr lang="en-US" sz="1500" dirty="0">
                <a:solidFill>
                  <a:schemeClr val="bg1"/>
                </a:solidFill>
                <a:latin typeface="Dana" panose="00000500000000000000" pitchFamily="2" charset="-78"/>
                <a:cs typeface="Dana" panose="00000500000000000000" pitchFamily="2" charset="-78"/>
              </a:rPr>
              <a:t> McCarthy ،Peter </a:t>
            </a:r>
            <a:r>
              <a:rPr lang="en-US" sz="1500" dirty="0" err="1">
                <a:solidFill>
                  <a:schemeClr val="bg1"/>
                </a:solidFill>
                <a:latin typeface="Dana" panose="00000500000000000000" pitchFamily="2" charset="-78"/>
                <a:cs typeface="Dana" panose="00000500000000000000" pitchFamily="2" charset="-78"/>
              </a:rPr>
              <a:t>Naur</a:t>
            </a:r>
            <a:r>
              <a:rPr lang="en-US" sz="1500" dirty="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و </a:t>
            </a:r>
            <a:r>
              <a:rPr lang="en-US" sz="1500" dirty="0">
                <a:solidFill>
                  <a:schemeClr val="bg1"/>
                </a:solidFill>
                <a:latin typeface="Dana" panose="00000500000000000000" pitchFamily="2" charset="-78"/>
                <a:cs typeface="Dana" panose="00000500000000000000" pitchFamily="2" charset="-78"/>
              </a:rPr>
              <a:t> Donald Knuth</a:t>
            </a:r>
            <a:r>
              <a:rPr lang="fa-IR" sz="1500" dirty="0">
                <a:solidFill>
                  <a:schemeClr val="bg1"/>
                </a:solidFill>
                <a:latin typeface="Dana" panose="00000500000000000000" pitchFamily="2" charset="-78"/>
                <a:cs typeface="Dana" panose="00000500000000000000" pitchFamily="2" charset="-78"/>
              </a:rPr>
              <a:t>ساخته شدن و اولین نسخه‌ی این خانواده‌، یعنی </a:t>
            </a:r>
            <a:r>
              <a:rPr lang="en-US" sz="1500" dirty="0">
                <a:solidFill>
                  <a:schemeClr val="bg1"/>
                </a:solidFill>
                <a:latin typeface="Dana" panose="00000500000000000000" pitchFamily="2" charset="-78"/>
                <a:cs typeface="Dana" panose="00000500000000000000" pitchFamily="2" charset="-78"/>
              </a:rPr>
              <a:t>ALGOL 58</a:t>
            </a:r>
            <a:r>
              <a:rPr lang="fa-IR" sz="1500" dirty="0">
                <a:solidFill>
                  <a:schemeClr val="bg1"/>
                </a:solidFill>
                <a:latin typeface="Dana" panose="00000500000000000000" pitchFamily="2" charset="-78"/>
                <a:cs typeface="Dana" panose="00000500000000000000" pitchFamily="2" charset="-78"/>
              </a:rPr>
              <a:t> در سال ۱۹۵۸ تولید شد که خیلی زبان کاربردی‌ای نبود. بعدا از روی</a:t>
            </a:r>
            <a:r>
              <a:rPr lang="en-US" sz="1500" dirty="0">
                <a:solidFill>
                  <a:schemeClr val="bg1"/>
                </a:solidFill>
                <a:latin typeface="Dana" panose="00000500000000000000" pitchFamily="2" charset="-78"/>
                <a:cs typeface="Dana" panose="00000500000000000000" pitchFamily="2" charset="-78"/>
              </a:rPr>
              <a:t>ALGOL 58 </a:t>
            </a:r>
            <a:r>
              <a:rPr lang="fa-IR" sz="1500" dirty="0">
                <a:solidFill>
                  <a:schemeClr val="bg1"/>
                </a:solidFill>
                <a:latin typeface="Dana" panose="00000500000000000000" pitchFamily="2" charset="-78"/>
                <a:cs typeface="Dana" panose="00000500000000000000" pitchFamily="2" charset="-78"/>
              </a:rPr>
              <a:t> زبان بسیار کاربردی (در زمان خودش البته!) </a:t>
            </a:r>
            <a:r>
              <a:rPr lang="en-US" sz="1500" dirty="0">
                <a:solidFill>
                  <a:schemeClr val="bg1"/>
                </a:solidFill>
                <a:latin typeface="Dana" panose="00000500000000000000" pitchFamily="2" charset="-78"/>
                <a:cs typeface="Dana" panose="00000500000000000000" pitchFamily="2" charset="-78"/>
              </a:rPr>
              <a:t>ALGOL 60</a:t>
            </a:r>
            <a:r>
              <a:rPr lang="fa-IR" sz="1500" dirty="0">
                <a:solidFill>
                  <a:schemeClr val="bg1"/>
                </a:solidFill>
                <a:latin typeface="Dana" panose="00000500000000000000" pitchFamily="2" charset="-78"/>
                <a:cs typeface="Dana" panose="00000500000000000000" pitchFamily="2" charset="-78"/>
              </a:rPr>
              <a:t> را ساختند. بعد از کلی طراحی‌های جدید که با آزمون و خطای بسیار پیاده‌سازی شدند، نهایتا زبان‌ برنامه‌نویسی </a:t>
            </a:r>
            <a:r>
              <a:rPr lang="en-US" sz="1500" dirty="0">
                <a:solidFill>
                  <a:schemeClr val="accent6"/>
                </a:solidFill>
                <a:latin typeface="Dana" panose="00000500000000000000" pitchFamily="2" charset="-78"/>
                <a:cs typeface="Dana" panose="00000500000000000000" pitchFamily="2" charset="-78"/>
              </a:rPr>
              <a:t>B</a:t>
            </a:r>
            <a:r>
              <a:rPr lang="fa-IR" sz="1500" dirty="0">
                <a:solidFill>
                  <a:schemeClr val="bg1"/>
                </a:solidFill>
                <a:latin typeface="Dana" panose="00000500000000000000" pitchFamily="2" charset="-78"/>
                <a:cs typeface="Dana" panose="00000500000000000000" pitchFamily="2" charset="-78"/>
              </a:rPr>
              <a:t> توسط </a:t>
            </a:r>
            <a:r>
              <a:rPr lang="en-US" sz="1500" dirty="0">
                <a:solidFill>
                  <a:schemeClr val="bg1"/>
                </a:solidFill>
                <a:latin typeface="Dana" panose="00000500000000000000" pitchFamily="2" charset="-78"/>
                <a:cs typeface="Dana" panose="00000500000000000000" pitchFamily="2" charset="-78"/>
              </a:rPr>
              <a:t>Ken Thompson</a:t>
            </a:r>
            <a:r>
              <a:rPr lang="fa-IR" sz="1500" dirty="0">
                <a:solidFill>
                  <a:schemeClr val="bg1"/>
                </a:solidFill>
                <a:latin typeface="Dana" panose="00000500000000000000" pitchFamily="2" charset="-78"/>
                <a:cs typeface="Dana" panose="00000500000000000000" pitchFamily="2" charset="-78"/>
              </a:rPr>
              <a:t> و</a:t>
            </a:r>
            <a:r>
              <a:rPr lang="en-US" sz="1500" dirty="0">
                <a:solidFill>
                  <a:schemeClr val="bg1"/>
                </a:solidFill>
                <a:latin typeface="Dana" panose="00000500000000000000" pitchFamily="2" charset="-78"/>
                <a:cs typeface="Dana" panose="00000500000000000000" pitchFamily="2" charset="-78"/>
              </a:rPr>
              <a:t>Dennis Ritchie </a:t>
            </a:r>
            <a:r>
              <a:rPr lang="fa-IR" sz="1500" dirty="0">
                <a:solidFill>
                  <a:schemeClr val="bg1"/>
                </a:solidFill>
                <a:latin typeface="Dana" panose="00000500000000000000" pitchFamily="2" charset="-78"/>
                <a:cs typeface="Dana" panose="00000500000000000000" pitchFamily="2" charset="-78"/>
              </a:rPr>
              <a:t> ساخته شد.</a:t>
            </a:r>
          </a:p>
        </p:txBody>
      </p:sp>
      <p:grpSp>
        <p:nvGrpSpPr>
          <p:cNvPr id="10" name="Google Shape;4800;p45"/>
          <p:cNvGrpSpPr/>
          <p:nvPr/>
        </p:nvGrpSpPr>
        <p:grpSpPr>
          <a:xfrm>
            <a:off x="8507911" y="1093920"/>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507911" y="2509063"/>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 name="Footer Placeholder 8"/>
          <p:cNvSpPr>
            <a:spLocks noGrp="1"/>
          </p:cNvSpPr>
          <p:nvPr>
            <p:ph type="ftr" sz="quarter" idx="10"/>
          </p:nvPr>
        </p:nvSpPr>
        <p:spPr/>
        <p:txBody>
          <a:bodyPr anchor="ctr"/>
          <a:lstStyle/>
          <a:p>
            <a:r>
              <a:rPr lang="en-US" dirty="0"/>
              <a:t>1- Algorithmic Language</a:t>
            </a:r>
          </a:p>
        </p:txBody>
      </p:sp>
      <p:sp>
        <p:nvSpPr>
          <p:cNvPr id="16" name="TextBox 15">
            <a:extLst>
              <a:ext uri="{FF2B5EF4-FFF2-40B4-BE49-F238E27FC236}">
                <a16:creationId xmlns:a16="http://schemas.microsoft.com/office/drawing/2014/main" id="{D912F2A4-6A53-4224-90C2-5E814C40EE78}"/>
              </a:ext>
            </a:extLst>
          </p:cNvPr>
          <p:cNvSpPr txBox="1"/>
          <p:nvPr/>
        </p:nvSpPr>
        <p:spPr>
          <a:xfrm>
            <a:off x="2052000" y="333000"/>
            <a:ext cx="4442400"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a:t>
            </a:r>
            <a:r>
              <a:rPr lang="fa-IR" sz="3600" dirty="0">
                <a:solidFill>
                  <a:schemeClr val="bg1"/>
                </a:solidFill>
                <a:latin typeface="Lalezar" panose="00000500000000000000" pitchFamily="2" charset="-78"/>
                <a:cs typeface="Lalezar" panose="00000500000000000000" pitchFamily="2" charset="-78"/>
              </a:rPr>
              <a:t>س</a:t>
            </a:r>
            <a:r>
              <a:rPr lang="fa-IR" sz="3600" b="0" i="0" u="none" strike="noStrike" dirty="0" smtClean="0">
                <a:solidFill>
                  <a:schemeClr val="bg1"/>
                </a:solidFill>
                <a:effectLst/>
                <a:latin typeface="Lalezar" panose="00000500000000000000" pitchFamily="2" charset="-78"/>
                <a:cs typeface="Lalezar" panose="00000500000000000000" pitchFamily="2" charset="-78"/>
              </a:rPr>
              <a:t>وم: یه کم تاریخچه</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17" name="Google Shape;4591;p45"/>
          <p:cNvGrpSpPr/>
          <p:nvPr/>
        </p:nvGrpSpPr>
        <p:grpSpPr>
          <a:xfrm>
            <a:off x="6465757" y="365146"/>
            <a:ext cx="540869" cy="530856"/>
            <a:chOff x="5049725" y="2027900"/>
            <a:chExt cx="481750" cy="481850"/>
          </a:xfrm>
        </p:grpSpPr>
        <p:sp>
          <p:nvSpPr>
            <p:cNvPr id="18"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5981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5143" y="80941"/>
            <a:ext cx="8860971" cy="5047536"/>
          </a:xfrm>
          <a:prstGeom prst="rect">
            <a:avLst/>
          </a:prstGeom>
        </p:spPr>
        <p:txBody>
          <a:bodyPr wrap="square">
            <a:spAutoFit/>
          </a:bodyPr>
          <a:lstStyle/>
          <a:p>
            <a:r>
              <a:rPr lang="en-US" i="1" dirty="0">
                <a:solidFill>
                  <a:schemeClr val="accent1">
                    <a:alpha val="22000"/>
                  </a:schemeClr>
                </a:solidFill>
                <a:latin typeface="Consolas" panose="020B0609020204030204" pitchFamily="49" charset="0"/>
              </a:rPr>
              <a:t>void</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continue_last_game</a:t>
            </a:r>
            <a:r>
              <a:rPr lang="en-US" dirty="0">
                <a:solidFill>
                  <a:schemeClr val="accent1">
                    <a:alpha val="22000"/>
                  </a:schemeClr>
                </a:solidFill>
                <a:latin typeface="Consolas" panose="020B0609020204030204" pitchFamily="49" charset="0"/>
              </a:rPr>
              <a:t>(FILE * </a:t>
            </a:r>
            <a:r>
              <a:rPr lang="en-US" dirty="0" err="1">
                <a:solidFill>
                  <a:schemeClr val="accent1">
                    <a:alpha val="22000"/>
                  </a:schemeClr>
                </a:solidFill>
                <a:latin typeface="Consolas" panose="020B0609020204030204" pitchFamily="49" charset="0"/>
              </a:rPr>
              <a:t>fp_user</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name_game</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void</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decide_for_saving</a:t>
            </a:r>
            <a:r>
              <a:rPr lang="en-US" dirty="0">
                <a:solidFill>
                  <a:schemeClr val="accent1">
                    <a:alpha val="22000"/>
                  </a:schemeClr>
                </a:solidFill>
                <a:latin typeface="Consolas" panose="020B0609020204030204" pitchFamily="49" charset="0"/>
              </a:rPr>
              <a:t>(FILE * </a:t>
            </a:r>
            <a:r>
              <a:rPr lang="en-US" dirty="0" err="1">
                <a:solidFill>
                  <a:schemeClr val="accent1">
                    <a:alpha val="22000"/>
                  </a:schemeClr>
                </a:solidFill>
                <a:latin typeface="Consolas" panose="020B0609020204030204" pitchFamily="49" charset="0"/>
              </a:rPr>
              <a:t>fp_user</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name_game</a:t>
            </a:r>
            <a:r>
              <a:rPr lang="en-US" dirty="0">
                <a:solidFill>
                  <a:schemeClr val="accent1">
                    <a:alpha val="22000"/>
                  </a:schemeClr>
                </a:solidFill>
                <a:latin typeface="Consolas" panose="020B0609020204030204" pitchFamily="49" charset="0"/>
              </a:rPr>
              <a: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a:t>
            </a:r>
            <a:r>
              <a:rPr lang="en-US" dirty="0" err="1">
                <a:solidFill>
                  <a:schemeClr val="accent1">
                    <a:alpha val="22000"/>
                  </a:schemeClr>
                </a:solidFill>
                <a:latin typeface="Consolas" panose="020B0609020204030204" pitchFamily="49" charset="0"/>
              </a:rPr>
              <a:t>create_node</a:t>
            </a:r>
            <a:r>
              <a:rPr lang="en-US" dirty="0">
                <a:solidFill>
                  <a:schemeClr val="accent1">
                    <a:alpha val="22000"/>
                  </a:schemeClr>
                </a:solidFill>
                <a:latin typeface="Consolas" panose="020B0609020204030204" pitchFamily="49" charset="0"/>
              </a:rPr>
              <a:t>(FILE * FP,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C[], </a:t>
            </a: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i</a:t>
            </a:r>
            <a:r>
              <a:rPr lang="en-US" dirty="0">
                <a:solidFill>
                  <a:schemeClr val="accent1">
                    <a:alpha val="22000"/>
                  </a:schemeClr>
                </a:solidFill>
                <a:latin typeface="Consolas" panose="020B0609020204030204" pitchFamily="49" charset="0"/>
              </a:rPr>
              <a: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a:t>
            </a:r>
            <a:r>
              <a:rPr lang="en-US" dirty="0" err="1">
                <a:solidFill>
                  <a:schemeClr val="accent1">
                    <a:alpha val="22000"/>
                  </a:schemeClr>
                </a:solidFill>
                <a:latin typeface="Consolas" panose="020B0609020204030204" pitchFamily="49" charset="0"/>
              </a:rPr>
              <a:t>create_list</a:t>
            </a:r>
            <a:r>
              <a:rPr lang="en-US" dirty="0">
                <a:solidFill>
                  <a:schemeClr val="accent1">
                    <a:alpha val="22000"/>
                  </a:schemeClr>
                </a:solidFill>
                <a:latin typeface="Consolas" panose="020B0609020204030204" pitchFamily="49" charset="0"/>
              </a:rPr>
              <a: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random(</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list);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a:t>
            </a:r>
            <a:r>
              <a:rPr lang="en-US" dirty="0" err="1">
                <a:solidFill>
                  <a:schemeClr val="accent1">
                    <a:alpha val="22000"/>
                  </a:schemeClr>
                </a:solidFill>
                <a:latin typeface="Consolas" panose="020B0609020204030204" pitchFamily="49" charset="0"/>
              </a:rPr>
              <a:t>check_list</a:t>
            </a:r>
            <a:r>
              <a:rPr lang="en-US" dirty="0">
                <a:solidFill>
                  <a:schemeClr val="accent1">
                    <a:alpha val="22000"/>
                  </a:schemeClr>
                </a:solidFill>
                <a:latin typeface="Consolas" panose="020B0609020204030204" pitchFamily="49" charset="0"/>
              </a:rPr>
              <a:t>(</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list);</a:t>
            </a:r>
            <a:br>
              <a:rPr lang="en-US" dirty="0">
                <a:solidFill>
                  <a:schemeClr val="accent1">
                    <a:alpha val="22000"/>
                  </a:schemeClr>
                </a:solidFill>
                <a:latin typeface="Consolas" panose="020B0609020204030204" pitchFamily="49" charset="0"/>
              </a:rPr>
            </a:b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main(</a:t>
            </a: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argc</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const *</a:t>
            </a:r>
            <a:r>
              <a:rPr lang="en-US" dirty="0" err="1">
                <a:solidFill>
                  <a:schemeClr val="accent1">
                    <a:alpha val="22000"/>
                  </a:schemeClr>
                </a:solidFill>
                <a:latin typeface="Consolas" panose="020B0609020204030204" pitchFamily="49" charset="0"/>
              </a:rPr>
              <a:t>argv</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("Please enter your name: ");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game </a:t>
            </a:r>
            <a:r>
              <a:rPr lang="en-US" dirty="0" err="1">
                <a:solidFill>
                  <a:schemeClr val="accent1">
                    <a:alpha val="22000"/>
                  </a:schemeClr>
                </a:solidFill>
                <a:latin typeface="Consolas" panose="020B0609020204030204" pitchFamily="49" charset="0"/>
              </a:rPr>
              <a:t>user_name</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scanf</a:t>
            </a:r>
            <a:r>
              <a:rPr lang="en-US" dirty="0">
                <a:solidFill>
                  <a:schemeClr val="accent1">
                    <a:alpha val="22000"/>
                  </a:schemeClr>
                </a:solidFill>
                <a:latin typeface="Consolas" panose="020B0609020204030204" pitchFamily="49" charset="0"/>
              </a:rPr>
              <a:t>("%s", user_name.name); </a:t>
            </a: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save_res</a:t>
            </a:r>
            <a:r>
              <a:rPr lang="en-US" dirty="0">
                <a:solidFill>
                  <a:schemeClr val="accent1">
                    <a:alpha val="22000"/>
                  </a:schemeClr>
                </a:solidFill>
                <a:latin typeface="Consolas" panose="020B0609020204030204" pitchFamily="49" charset="0"/>
              </a:rPr>
              <a:t> = </a:t>
            </a:r>
            <a:r>
              <a:rPr lang="en-US" dirty="0" err="1">
                <a:solidFill>
                  <a:schemeClr val="accent1">
                    <a:alpha val="22000"/>
                  </a:schemeClr>
                </a:solidFill>
                <a:latin typeface="Consolas" panose="020B0609020204030204" pitchFamily="49" charset="0"/>
              </a:rPr>
              <a:t>save_name</a:t>
            </a:r>
            <a:r>
              <a:rPr lang="en-US" dirty="0">
                <a:solidFill>
                  <a:schemeClr val="accent1">
                    <a:alpha val="22000"/>
                  </a:schemeClr>
                </a:solidFill>
                <a:latin typeface="Consolas" panose="020B0609020204030204" pitchFamily="49" charset="0"/>
              </a:rPr>
              <a:t>(user_name.name);</a:t>
            </a:r>
          </a:p>
          <a:p>
            <a:endParaRPr lang="en-US" dirty="0">
              <a:solidFill>
                <a:schemeClr val="accent1">
                  <a:alpha val="22000"/>
                </a:schemeClr>
              </a:solidFill>
              <a:latin typeface="Consolas" panose="020B0609020204030204" pitchFamily="49" charset="0"/>
            </a:endParaRPr>
          </a:p>
          <a:p>
            <a:endParaRPr lang="en-US" dirty="0">
              <a:solidFill>
                <a:schemeClr val="accent1">
                  <a:alpha val="22000"/>
                </a:schemeClr>
              </a:solidFill>
              <a:latin typeface="Consolas" panose="020B0609020204030204" pitchFamily="49" charset="0"/>
            </a:endParaRPr>
          </a:p>
          <a:p>
            <a:endParaRPr lang="en-US"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i</a:t>
            </a:r>
            <a:r>
              <a:rPr lang="en-US" dirty="0">
                <a:solidFill>
                  <a:schemeClr val="accent1">
                    <a:alpha val="22000"/>
                  </a:schemeClr>
                </a:solidFill>
                <a:latin typeface="Consolas" panose="020B0609020204030204" pitchFamily="49" charset="0"/>
              </a:rPr>
              <a:t>, a; if(</a:t>
            </a:r>
            <a:r>
              <a:rPr lang="en-US" dirty="0" err="1">
                <a:solidFill>
                  <a:schemeClr val="accent1">
                    <a:alpha val="22000"/>
                  </a:schemeClr>
                </a:solidFill>
                <a:latin typeface="Consolas" panose="020B0609020204030204" pitchFamily="49" charset="0"/>
              </a:rPr>
              <a:t>save_res</a:t>
            </a:r>
            <a:r>
              <a:rPr lang="en-US" dirty="0">
                <a:solidFill>
                  <a:schemeClr val="accent1">
                    <a:alpha val="22000"/>
                  </a:schemeClr>
                </a:solidFill>
                <a:latin typeface="Consolas" panose="020B0609020204030204" pitchFamily="49" charset="0"/>
              </a:rPr>
              <a:t> == 0){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("Hello %s :)\n", user_name.name);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("Welcome to your first game...\n");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("You can quit the game by pressing 0\n"); </a:t>
            </a:r>
            <a:r>
              <a:rPr lang="en-US" dirty="0" err="1">
                <a:solidFill>
                  <a:schemeClr val="accent1">
                    <a:alpha val="22000"/>
                  </a:schemeClr>
                </a:solidFill>
                <a:latin typeface="Consolas" panose="020B0609020204030204" pitchFamily="49" charset="0"/>
              </a:rPr>
              <a:t>make_new_game</a:t>
            </a:r>
            <a:r>
              <a:rPr lang="en-US" dirty="0">
                <a:solidFill>
                  <a:schemeClr val="accent1">
                    <a:alpha val="22000"/>
                  </a:schemeClr>
                </a:solidFill>
                <a:latin typeface="Consolas" panose="020B0609020204030204" pitchFamily="49" charset="0"/>
              </a:rPr>
              <a:t>(&amp;</a:t>
            </a:r>
            <a:r>
              <a:rPr lang="en-US" dirty="0" err="1">
                <a:solidFill>
                  <a:schemeClr val="accent1">
                    <a:alpha val="22000"/>
                  </a:schemeClr>
                </a:solidFill>
                <a:latin typeface="Consolas" panose="020B0609020204030204" pitchFamily="49" charset="0"/>
              </a:rPr>
              <a:t>user_name</a:t>
            </a:r>
            <a:r>
              <a:rPr lang="en-US" dirty="0">
                <a:solidFill>
                  <a:schemeClr val="accent1">
                    <a:alpha val="22000"/>
                  </a:schemeClr>
                </a:solidFill>
                <a:latin typeface="Consolas" panose="020B0609020204030204" pitchFamily="49" charset="0"/>
              </a:rPr>
              <a:t>); }</a:t>
            </a:r>
          </a:p>
          <a:p>
            <a:r>
              <a:rPr lang="en-US" dirty="0">
                <a:solidFill>
                  <a:schemeClr val="accent1">
                    <a:alpha val="22000"/>
                  </a:schemeClr>
                </a:solidFill>
                <a:latin typeface="Consolas" panose="020B0609020204030204" pitchFamily="49" charset="0"/>
              </a:rPr>
              <a:t>else if(</a:t>
            </a:r>
            <a:r>
              <a:rPr lang="en-US" dirty="0" err="1">
                <a:solidFill>
                  <a:schemeClr val="accent1">
                    <a:alpha val="22000"/>
                  </a:schemeClr>
                </a:solidFill>
                <a:latin typeface="Consolas" panose="020B0609020204030204" pitchFamily="49" charset="0"/>
              </a:rPr>
              <a:t>save_res</a:t>
            </a:r>
            <a:r>
              <a:rPr lang="en-US" dirty="0">
                <a:solidFill>
                  <a:schemeClr val="accent1">
                    <a:alpha val="22000"/>
                  </a:schemeClr>
                </a:solidFill>
                <a:latin typeface="Consolas" panose="020B0609020204030204" pitchFamily="49" charset="0"/>
              </a:rPr>
              <a:t> == 1){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("Hello %s :)\n", user_name.name);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("Which one do you like?\n");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("1) Play a new game\n2) Continue your last game\n");</a:t>
            </a:r>
          </a:p>
          <a:p>
            <a:r>
              <a:rPr lang="en-US" dirty="0" err="1">
                <a:solidFill>
                  <a:schemeClr val="accent1">
                    <a:alpha val="22000"/>
                  </a:schemeClr>
                </a:solidFill>
                <a:latin typeface="Consolas" panose="020B0609020204030204" pitchFamily="49" charset="0"/>
              </a:rPr>
              <a:t>scanf</a:t>
            </a:r>
            <a:r>
              <a:rPr lang="en-US" dirty="0">
                <a:solidFill>
                  <a:schemeClr val="accent1">
                    <a:alpha val="22000"/>
                  </a:schemeClr>
                </a:solidFill>
                <a:latin typeface="Consolas" panose="020B0609020204030204" pitchFamily="49" charset="0"/>
              </a:rPr>
              <a:t>("%d", &amp;a);</a:t>
            </a:r>
          </a:p>
          <a:p>
            <a:r>
              <a:rPr lang="en-US" dirty="0">
                <a:solidFill>
                  <a:schemeClr val="accent1">
                    <a:alpha val="22000"/>
                  </a:schemeClr>
                </a:solidFill>
                <a:latin typeface="Consolas" panose="020B0609020204030204" pitchFamily="49" charset="0"/>
              </a:rPr>
              <a:t>if(a == 1){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("Welcome to your new game...\n");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("You can quit the game by pressing 0\n"); </a:t>
            </a:r>
            <a:r>
              <a:rPr lang="en-US" dirty="0" err="1">
                <a:solidFill>
                  <a:schemeClr val="accent1">
                    <a:alpha val="22000"/>
                  </a:schemeClr>
                </a:solidFill>
                <a:latin typeface="Consolas" panose="020B0609020204030204" pitchFamily="49" charset="0"/>
              </a:rPr>
              <a:t>make_new_game</a:t>
            </a:r>
            <a:r>
              <a:rPr lang="en-US" dirty="0">
                <a:solidFill>
                  <a:schemeClr val="accent1">
                    <a:alpha val="22000"/>
                  </a:schemeClr>
                </a:solidFill>
                <a:latin typeface="Consolas" panose="020B0609020204030204" pitchFamily="49" charset="0"/>
              </a:rPr>
              <a:t>(&amp;</a:t>
            </a:r>
            <a:r>
              <a:rPr lang="en-US" dirty="0" err="1">
                <a:solidFill>
                  <a:schemeClr val="accent1">
                    <a:alpha val="22000"/>
                  </a:schemeClr>
                </a:solidFill>
                <a:latin typeface="Consolas" panose="020B0609020204030204" pitchFamily="49" charset="0"/>
              </a:rPr>
              <a:t>user_name</a:t>
            </a:r>
            <a:r>
              <a:rPr lang="en-US" dirty="0">
                <a:solidFill>
                  <a:schemeClr val="accent1">
                    <a:alpha val="22000"/>
                  </a:schemeClr>
                </a:solidFill>
                <a:latin typeface="Consolas" panose="020B0609020204030204" pitchFamily="49" charset="0"/>
              </a:rPr>
              <a:t>); }</a:t>
            </a:r>
          </a:p>
        </p:txBody>
      </p:sp>
      <p:sp>
        <p:nvSpPr>
          <p:cNvPr id="3" name="Slide Number Placeholder 2"/>
          <p:cNvSpPr>
            <a:spLocks noGrp="1"/>
          </p:cNvSpPr>
          <p:nvPr>
            <p:ph type="sldNum" sz="quarter" idx="4"/>
          </p:nvPr>
        </p:nvSpPr>
        <p:spPr/>
        <p:txBody>
          <a:bodyPr/>
          <a:lstStyle/>
          <a:p>
            <a:fld id="{8E2CDA97-BFD5-45CA-9A96-1AD5B5B2566F}" type="slidenum">
              <a:rPr lang="en-US" smtClean="0"/>
              <a:pPr/>
              <a:t>13</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8" y="1278247"/>
            <a:ext cx="7747743" cy="21326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بعد از گذشت مدتی، خود طراحان زبان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به نتیجه رسیدند که به زبان کامل‌تری نیاز دارند و زبان</a:t>
            </a:r>
            <a:r>
              <a:rPr lang="en-US" sz="1600" dirty="0">
                <a:solidFill>
                  <a:schemeClr val="accent6"/>
                </a:solidFill>
                <a:latin typeface="Dana" panose="00000500000000000000" pitchFamily="2" charset="-78"/>
                <a:cs typeface="Dana" panose="00000500000000000000" pitchFamily="2" charset="-78"/>
              </a:rPr>
              <a:t>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را خلق کردند. البته از آن‌جا که هنگام طراحی این زبان می‌خواستند هم‌چنان با زبان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تطابق داشته باشد، در نتیجه این زبان هم ایراداتی دارد که در آینده خودتان متوجه آن‌ها خواهید شد.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شاید برایتان جالب باشد که زبان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داریم، ولی زبان </a:t>
            </a:r>
            <a:r>
              <a:rPr lang="en-US" sz="1600" dirty="0">
                <a:solidFill>
                  <a:schemeClr val="bg1"/>
                </a:solidFill>
                <a:latin typeface="Dana" panose="00000500000000000000" pitchFamily="2" charset="-78"/>
                <a:cs typeface="Dana" panose="00000500000000000000" pitchFamily="2" charset="-78"/>
              </a:rPr>
              <a:t>A</a:t>
            </a:r>
            <a:r>
              <a:rPr lang="fa-IR" sz="1600" dirty="0">
                <a:solidFill>
                  <a:schemeClr val="bg1"/>
                </a:solidFill>
                <a:latin typeface="Dana" panose="00000500000000000000" pitchFamily="2" charset="-78"/>
                <a:cs typeface="Dana" panose="00000500000000000000" pitchFamily="2" charset="-78"/>
              </a:rPr>
              <a:t> نداریم. (البته اگر بخواهید می‌توانید </a:t>
            </a:r>
            <a:r>
              <a:rPr lang="en-US" sz="1600" dirty="0">
                <a:solidFill>
                  <a:schemeClr val="bg1"/>
                </a:solidFill>
                <a:latin typeface="Dana" panose="00000500000000000000" pitchFamily="2" charset="-78"/>
                <a:cs typeface="Dana" panose="00000500000000000000" pitchFamily="2" charset="-78"/>
              </a:rPr>
              <a:t>ALGOL </a:t>
            </a:r>
            <a:r>
              <a:rPr lang="fa-IR" sz="1600" dirty="0">
                <a:solidFill>
                  <a:schemeClr val="bg1"/>
                </a:solidFill>
                <a:latin typeface="Dana" panose="00000500000000000000" pitchFamily="2" charset="-78"/>
                <a:cs typeface="Dana" panose="00000500000000000000" pitchFamily="2" charset="-78"/>
              </a:rPr>
              <a:t> را به عنوان زبان </a:t>
            </a:r>
            <a:r>
              <a:rPr lang="en-US" sz="1600" dirty="0">
                <a:solidFill>
                  <a:schemeClr val="bg1"/>
                </a:solidFill>
                <a:latin typeface="Dana" panose="00000500000000000000" pitchFamily="2" charset="-78"/>
                <a:cs typeface="Dana" panose="00000500000000000000" pitchFamily="2" charset="-78"/>
              </a:rPr>
              <a:t>A</a:t>
            </a:r>
            <a:r>
              <a:rPr lang="fa-IR" sz="1600" dirty="0">
                <a:solidFill>
                  <a:schemeClr val="bg1"/>
                </a:solidFill>
                <a:latin typeface="Dana" panose="00000500000000000000" pitchFamily="2" charset="-78"/>
                <a:cs typeface="Dana" panose="00000500000000000000" pitchFamily="2" charset="-78"/>
              </a:rPr>
              <a:t> در نظر بگیرید).</a:t>
            </a:r>
          </a:p>
        </p:txBody>
      </p:sp>
      <p:grpSp>
        <p:nvGrpSpPr>
          <p:cNvPr id="4" name="Google Shape;4800;p45"/>
          <p:cNvGrpSpPr/>
          <p:nvPr/>
        </p:nvGrpSpPr>
        <p:grpSpPr>
          <a:xfrm>
            <a:off x="8483601" y="1517732"/>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1558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14</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8" y="395568"/>
            <a:ext cx="7798143" cy="39048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بعد از پیدایش زبان </a:t>
            </a:r>
            <a:r>
              <a:rPr lang="en-US" sz="1500" dirty="0">
                <a:solidFill>
                  <a:schemeClr val="bg1"/>
                </a:solidFill>
                <a:latin typeface="Dana" panose="00000500000000000000" pitchFamily="2" charset="-78"/>
                <a:cs typeface="Dana" panose="00000500000000000000" pitchFamily="2" charset="-78"/>
              </a:rPr>
              <a:t> C</a:t>
            </a:r>
            <a:r>
              <a:rPr lang="fa-IR" sz="1500" dirty="0">
                <a:solidFill>
                  <a:schemeClr val="bg1"/>
                </a:solidFill>
                <a:latin typeface="Dana" panose="00000500000000000000" pitchFamily="2" charset="-78"/>
                <a:cs typeface="Dana" panose="00000500000000000000" pitchFamily="2" charset="-78"/>
              </a:rPr>
              <a:t>و محبوبیت بی‌اندازه‌ش به دلیل استفاده شدن در </a:t>
            </a:r>
            <a:r>
              <a:rPr lang="fa-IR" sz="1500" dirty="0">
                <a:solidFill>
                  <a:schemeClr val="accent6"/>
                </a:solidFill>
                <a:latin typeface="Dana" panose="00000500000000000000" pitchFamily="2" charset="-78"/>
                <a:cs typeface="Dana" panose="00000500000000000000" pitchFamily="2" charset="-78"/>
              </a:rPr>
              <a:t>هسته‌ی سیستم‌عامل </a:t>
            </a:r>
            <a:r>
              <a:rPr lang="en-US" sz="1500" dirty="0">
                <a:solidFill>
                  <a:schemeClr val="accent6"/>
                </a:solidFill>
                <a:latin typeface="Dana" panose="00000500000000000000" pitchFamily="2" charset="-78"/>
                <a:cs typeface="Dana" panose="00000500000000000000" pitchFamily="2" charset="-78"/>
              </a:rPr>
              <a:t> Unix</a:t>
            </a:r>
            <a:r>
              <a:rPr lang="fa-IR" sz="1500" dirty="0">
                <a:solidFill>
                  <a:schemeClr val="bg1"/>
                </a:solidFill>
                <a:latin typeface="Dana" panose="00000500000000000000" pitchFamily="2" charset="-78"/>
                <a:cs typeface="Dana" panose="00000500000000000000" pitchFamily="2" charset="-78"/>
              </a:rPr>
              <a:t>(که بعدا شد </a:t>
            </a:r>
            <a:r>
              <a:rPr lang="en-US" sz="1500" dirty="0">
                <a:solidFill>
                  <a:schemeClr val="bg1"/>
                </a:solidFill>
                <a:latin typeface="Dana" panose="00000500000000000000" pitchFamily="2" charset="-78"/>
                <a:cs typeface="Dana" panose="00000500000000000000" pitchFamily="2" charset="-78"/>
              </a:rPr>
              <a:t>Linux</a:t>
            </a:r>
            <a:r>
              <a:rPr lang="fa-IR" sz="1500" dirty="0">
                <a:solidFill>
                  <a:schemeClr val="bg1"/>
                </a:solidFill>
                <a:latin typeface="Dana" panose="00000500000000000000" pitchFamily="2" charset="-78"/>
                <a:cs typeface="Dana" panose="00000500000000000000" pitchFamily="2" charset="-78"/>
              </a:rPr>
              <a:t>)</a:t>
            </a:r>
            <a:r>
              <a:rPr lang="en-US" sz="1500" dirty="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این زبان به استاندارد زبان‌های </a:t>
            </a:r>
            <a:r>
              <a:rPr lang="en-US" sz="1500" dirty="0">
                <a:solidFill>
                  <a:schemeClr val="accent6"/>
                </a:solidFill>
                <a:latin typeface="Dana" panose="00000500000000000000" pitchFamily="2" charset="-78"/>
                <a:cs typeface="Dana" panose="00000500000000000000" pitchFamily="2" charset="-78"/>
              </a:rPr>
              <a:t>imperative</a:t>
            </a:r>
            <a:r>
              <a:rPr lang="fa-IR" sz="1500" baseline="30000" dirty="0">
                <a:solidFill>
                  <a:schemeClr val="bg1"/>
                </a:solidFill>
                <a:latin typeface="Dana" panose="00000500000000000000" pitchFamily="2" charset="-78"/>
                <a:cs typeface="Dana" panose="00000500000000000000" pitchFamily="2" charset="-78"/>
              </a:rPr>
              <a:t> ۱</a:t>
            </a:r>
            <a:r>
              <a:rPr lang="fa-IR" sz="1500" dirty="0">
                <a:solidFill>
                  <a:schemeClr val="bg1"/>
                </a:solidFill>
                <a:latin typeface="Dana" panose="00000500000000000000" pitchFamily="2" charset="-78"/>
                <a:cs typeface="Dana" panose="00000500000000000000" pitchFamily="2" charset="-78"/>
              </a:rPr>
              <a:t> تبدیل شد و سینتکسش</a:t>
            </a:r>
            <a:r>
              <a:rPr lang="fa-IR" sz="1500" baseline="30000" dirty="0">
                <a:solidFill>
                  <a:schemeClr val="bg1"/>
                </a:solidFill>
                <a:latin typeface="Dana" panose="00000500000000000000" pitchFamily="2" charset="-78"/>
                <a:cs typeface="Dana" panose="00000500000000000000" pitchFamily="2" charset="-78"/>
              </a:rPr>
              <a:t> ۲</a:t>
            </a:r>
            <a:r>
              <a:rPr lang="en-US" sz="1500" dirty="0">
                <a:solidFill>
                  <a:schemeClr val="bg1"/>
                </a:solidFill>
                <a:latin typeface="Dana" panose="00000500000000000000" pitchFamily="2" charset="-78"/>
                <a:cs typeface="Dana" panose="00000500000000000000" pitchFamily="2" charset="-78"/>
              </a:rPr>
              <a:t> (Syntax) </a:t>
            </a:r>
            <a:r>
              <a:rPr lang="fa-IR" sz="1500" dirty="0">
                <a:solidFill>
                  <a:schemeClr val="bg1"/>
                </a:solidFill>
                <a:latin typeface="Dana" panose="00000500000000000000" pitchFamily="2" charset="-78"/>
                <a:cs typeface="Dana" panose="00000500000000000000" pitchFamily="2" charset="-78"/>
              </a:rPr>
              <a:t>تبدیل به استانداردی شد که اکثر زبان‌های برنامه‌نویسی‌ای که امروزه از آن‌ها استفاده می‌شود، از این زبان الگو گرفته‌اند. (جز زبان‌هایی که بر اساس </a:t>
            </a:r>
            <a:r>
              <a:rPr lang="en-US" sz="1500" dirty="0">
                <a:solidFill>
                  <a:schemeClr val="bg1"/>
                </a:solidFill>
                <a:latin typeface="Dana" panose="00000500000000000000" pitchFamily="2" charset="-78"/>
                <a:cs typeface="Dana" panose="00000500000000000000" pitchFamily="2" charset="-78"/>
              </a:rPr>
              <a:t>Lisp</a:t>
            </a:r>
            <a:r>
              <a:rPr lang="fa-IR" sz="1500" dirty="0">
                <a:solidFill>
                  <a:schemeClr val="bg1"/>
                </a:solidFill>
                <a:latin typeface="Dana" panose="00000500000000000000" pitchFamily="2" charset="-78"/>
                <a:cs typeface="Dana" panose="00000500000000000000" pitchFamily="2" charset="-78"/>
              </a:rPr>
              <a:t> نوشته شدن که جلوتر یه کم درباره‌شون حرف می‌زنیم</a:t>
            </a:r>
            <a:r>
              <a:rPr lang="fa-IR" sz="1500" dirty="0" smtClean="0">
                <a:solidFill>
                  <a:schemeClr val="bg1"/>
                </a:solidFill>
                <a:latin typeface="Dana" panose="00000500000000000000" pitchFamily="2" charset="-78"/>
                <a:cs typeface="Dana" panose="00000500000000000000" pitchFamily="2" charset="-78"/>
              </a:rPr>
              <a:t>.)</a:t>
            </a:r>
            <a:endParaRPr lang="en-US" sz="1500" dirty="0" smtClean="0">
              <a:solidFill>
                <a:schemeClr val="bg1"/>
              </a:solidFill>
              <a:latin typeface="Dana" panose="00000500000000000000" pitchFamily="2" charset="-78"/>
              <a:cs typeface="Dana" panose="00000500000000000000" pitchFamily="2" charset="-78"/>
            </a:endParaRP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این زبان استانداردهای مختلفی دارد که هر کدام نام مختص به خود را دارند. معروف‌ترین آن‌ها </a:t>
            </a:r>
            <a:r>
              <a:rPr lang="en-US" sz="1500" dirty="0">
                <a:solidFill>
                  <a:schemeClr val="bg1"/>
                </a:solidFill>
                <a:latin typeface="Dana" panose="00000500000000000000" pitchFamily="2" charset="-78"/>
                <a:cs typeface="Dana" panose="00000500000000000000" pitchFamily="2" charset="-78"/>
              </a:rPr>
              <a:t>C99</a:t>
            </a:r>
            <a:r>
              <a:rPr lang="fa-IR" sz="1500" dirty="0">
                <a:solidFill>
                  <a:schemeClr val="bg1"/>
                </a:solidFill>
                <a:latin typeface="Dana" panose="00000500000000000000" pitchFamily="2" charset="-78"/>
                <a:cs typeface="Dana" panose="00000500000000000000" pitchFamily="2" charset="-78"/>
              </a:rPr>
              <a:t> </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سال ۱۹۹۹ استاندارد شد) و جدیدترین‌شان </a:t>
            </a:r>
            <a:r>
              <a:rPr lang="en-US" sz="1500" dirty="0">
                <a:solidFill>
                  <a:schemeClr val="bg1"/>
                </a:solidFill>
                <a:latin typeface="Dana" panose="00000500000000000000" pitchFamily="2" charset="-78"/>
                <a:cs typeface="Dana" panose="00000500000000000000" pitchFamily="2" charset="-78"/>
              </a:rPr>
              <a:t>C18</a:t>
            </a:r>
            <a:r>
              <a:rPr lang="fa-IR" sz="1500" dirty="0">
                <a:solidFill>
                  <a:schemeClr val="bg1"/>
                </a:solidFill>
                <a:latin typeface="Dana" panose="00000500000000000000" pitchFamily="2" charset="-78"/>
                <a:cs typeface="Dana" panose="00000500000000000000" pitchFamily="2" charset="-78"/>
              </a:rPr>
              <a:t> </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سال ۲۰۱۸ استاندارد شد) هستند. شما با توجه به محیطی که برای برنامه‌نویسی خود انتخاب می‌کنید، احتمالا با یکی از این دو ورژن سر و کار خواهید داشت (اما نگران نباشید! تفاوت بین آن‌ها خیلی زیاد نیست؛ طوری که برای برنامه‌نویس‌های تازه‌کار، تقریبا اصلا به چشم نمی‌آید).</a:t>
            </a:r>
          </a:p>
        </p:txBody>
      </p:sp>
      <p:grpSp>
        <p:nvGrpSpPr>
          <p:cNvPr id="4" name="Google Shape;4800;p45"/>
          <p:cNvGrpSpPr/>
          <p:nvPr/>
        </p:nvGrpSpPr>
        <p:grpSpPr>
          <a:xfrm>
            <a:off x="8534001" y="525218"/>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a:xfrm>
            <a:off x="796985" y="4410522"/>
            <a:ext cx="4232216" cy="450506"/>
          </a:xfrm>
        </p:spPr>
        <p:txBody>
          <a:bodyPr/>
          <a:lstStyle/>
          <a:p>
            <a:pPr algn="r" rtl="1"/>
            <a:r>
              <a:rPr lang="fa-IR" dirty="0"/>
              <a:t>۱- </a:t>
            </a:r>
            <a:r>
              <a:rPr lang="en-US" dirty="0"/>
              <a:t> </a:t>
            </a:r>
            <a:r>
              <a:rPr lang="fa-IR" dirty="0"/>
              <a:t>یعنی زبان‌هایی که می‌توانیم در آن‌ها مقدار یک متغیر</a:t>
            </a:r>
            <a:r>
              <a:rPr lang="en-US" dirty="0"/>
              <a:t> </a:t>
            </a:r>
            <a:r>
              <a:rPr lang="fa-IR" dirty="0"/>
              <a:t>را تغییر بدیم.</a:t>
            </a:r>
            <a:endParaRPr lang="en-US" dirty="0"/>
          </a:p>
          <a:p>
            <a:pPr algn="r" rtl="1"/>
            <a:r>
              <a:rPr lang="fa-IR" dirty="0"/>
              <a:t>۲- </a:t>
            </a:r>
            <a:r>
              <a:rPr lang="en-US" dirty="0"/>
              <a:t> </a:t>
            </a:r>
            <a:r>
              <a:rPr lang="fa-IR" dirty="0"/>
              <a:t>یعنی قوانین مربوط به چگونگی نوشتن دستورهای یک زبان</a:t>
            </a:r>
            <a:endParaRPr lang="en-US" dirty="0"/>
          </a:p>
        </p:txBody>
      </p:sp>
      <p:grpSp>
        <p:nvGrpSpPr>
          <p:cNvPr id="8" name="Google Shape;4800;p45"/>
          <p:cNvGrpSpPr/>
          <p:nvPr/>
        </p:nvGrpSpPr>
        <p:grpSpPr>
          <a:xfrm>
            <a:off x="8534001" y="256401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2104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15</a:t>
            </a:fld>
            <a:endParaRPr lang="en-US" dirty="0"/>
          </a:p>
        </p:txBody>
      </p:sp>
      <p:sp>
        <p:nvSpPr>
          <p:cNvPr id="9" name="TextBox 8">
            <a:extLst>
              <a:ext uri="{FF2B5EF4-FFF2-40B4-BE49-F238E27FC236}">
                <a16:creationId xmlns:a16="http://schemas.microsoft.com/office/drawing/2014/main" id="{B96BBC22-865E-4AD9-A43C-47590E01346B}"/>
              </a:ext>
            </a:extLst>
          </p:cNvPr>
          <p:cNvSpPr txBox="1"/>
          <p:nvPr/>
        </p:nvSpPr>
        <p:spPr>
          <a:xfrm>
            <a:off x="807377" y="826147"/>
            <a:ext cx="7473717" cy="784830"/>
          </a:xfrm>
          <a:prstGeom prst="rect">
            <a:avLst/>
          </a:prstGeom>
          <a:noFill/>
        </p:spPr>
        <p:txBody>
          <a:bodyPr wrap="square" rtlCol="0" anchor="ctr">
            <a:spAutoFit/>
          </a:body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توی </a:t>
            </a:r>
            <a:r>
              <a:rPr lang="fa-IR" sz="1500" dirty="0" err="1">
                <a:solidFill>
                  <a:schemeClr val="bg1"/>
                </a:solidFill>
                <a:latin typeface="Dana" panose="00000500000000000000" pitchFamily="2" charset="-78"/>
                <a:cs typeface="Dana" panose="00000500000000000000" pitchFamily="2" charset="-78"/>
              </a:rPr>
              <a:t>رشته‌ی</a:t>
            </a:r>
            <a:r>
              <a:rPr lang="fa-IR" sz="1500" dirty="0">
                <a:solidFill>
                  <a:schemeClr val="bg1"/>
                </a:solidFill>
                <a:latin typeface="Dana" panose="00000500000000000000" pitchFamily="2" charset="-78"/>
                <a:cs typeface="Dana" panose="00000500000000000000" pitchFamily="2" charset="-78"/>
              </a:rPr>
              <a:t> ما، </a:t>
            </a:r>
            <a:r>
              <a:rPr lang="fa-IR" sz="1500" dirty="0" err="1">
                <a:solidFill>
                  <a:schemeClr val="bg1"/>
                </a:solidFill>
                <a:latin typeface="Dana" panose="00000500000000000000" pitchFamily="2" charset="-78"/>
                <a:cs typeface="Dana" panose="00000500000000000000" pitchFamily="2" charset="-78"/>
              </a:rPr>
              <a:t>یه</a:t>
            </a:r>
            <a:r>
              <a:rPr lang="fa-IR" sz="1500" dirty="0">
                <a:solidFill>
                  <a:schemeClr val="bg1"/>
                </a:solidFill>
                <a:latin typeface="Dana" panose="00000500000000000000" pitchFamily="2" charset="-78"/>
                <a:cs typeface="Dana" panose="00000500000000000000" pitchFamily="2" charset="-78"/>
              </a:rPr>
              <a:t> سری اصطلاح رو خیلی زیاد </a:t>
            </a:r>
            <a:r>
              <a:rPr lang="fa-IR" sz="1500" dirty="0" err="1">
                <a:solidFill>
                  <a:schemeClr val="bg1"/>
                </a:solidFill>
                <a:latin typeface="Dana" panose="00000500000000000000" pitchFamily="2" charset="-78"/>
                <a:cs typeface="Dana" panose="00000500000000000000" pitchFamily="2" charset="-78"/>
              </a:rPr>
              <a:t>باهاشون</a:t>
            </a:r>
            <a:r>
              <a:rPr lang="fa-IR" sz="1500" dirty="0">
                <a:solidFill>
                  <a:schemeClr val="bg1"/>
                </a:solidFill>
                <a:latin typeface="Dana" panose="00000500000000000000" pitchFamily="2" charset="-78"/>
                <a:cs typeface="Dana" panose="00000500000000000000" pitchFamily="2" charset="-78"/>
              </a:rPr>
              <a:t> مواجه </a:t>
            </a:r>
            <a:r>
              <a:rPr lang="fa-IR" sz="1500" dirty="0" err="1">
                <a:solidFill>
                  <a:schemeClr val="bg1"/>
                </a:solidFill>
                <a:latin typeface="Dana" panose="00000500000000000000" pitchFamily="2" charset="-78"/>
                <a:cs typeface="Dana" panose="00000500000000000000" pitchFamily="2" charset="-78"/>
              </a:rPr>
              <a:t>می‌شید</a:t>
            </a:r>
            <a:r>
              <a:rPr lang="fa-IR" sz="1500" dirty="0">
                <a:solidFill>
                  <a:schemeClr val="bg1"/>
                </a:solidFill>
                <a:latin typeface="Dana" panose="00000500000000000000" pitchFamily="2" charset="-78"/>
                <a:cs typeface="Dana" panose="00000500000000000000" pitchFamily="2" charset="-78"/>
              </a:rPr>
              <a:t>. برای </a:t>
            </a:r>
            <a:r>
              <a:rPr lang="fa-IR" sz="1500" dirty="0" err="1">
                <a:solidFill>
                  <a:schemeClr val="bg1"/>
                </a:solidFill>
                <a:latin typeface="Dana" panose="00000500000000000000" pitchFamily="2" charset="-78"/>
                <a:cs typeface="Dana" panose="00000500000000000000" pitchFamily="2" charset="-78"/>
              </a:rPr>
              <a:t>این‌که</a:t>
            </a:r>
            <a:r>
              <a:rPr lang="fa-IR" sz="1500" dirty="0">
                <a:solidFill>
                  <a:schemeClr val="bg1"/>
                </a:solidFill>
                <a:latin typeface="Dana" panose="00000500000000000000" pitchFamily="2" charset="-78"/>
                <a:cs typeface="Dana" panose="00000500000000000000" pitchFamily="2" charset="-78"/>
              </a:rPr>
              <a:t> خیلی گیج </a:t>
            </a:r>
            <a:r>
              <a:rPr lang="fa-IR" sz="1500" dirty="0" err="1">
                <a:solidFill>
                  <a:schemeClr val="bg1"/>
                </a:solidFill>
                <a:latin typeface="Dana" panose="00000500000000000000" pitchFamily="2" charset="-78"/>
                <a:cs typeface="Dana" panose="00000500000000000000" pitchFamily="2" charset="-78"/>
              </a:rPr>
              <a:t>نشید</a:t>
            </a:r>
            <a:r>
              <a:rPr lang="fa-IR" sz="1500" dirty="0">
                <a:solidFill>
                  <a:schemeClr val="bg1"/>
                </a:solidFill>
                <a:latin typeface="Dana" panose="00000500000000000000" pitchFamily="2" charset="-78"/>
                <a:cs typeface="Dana" panose="00000500000000000000" pitchFamily="2" charset="-78"/>
              </a:rPr>
              <a:t> و </a:t>
            </a:r>
            <a:r>
              <a:rPr lang="fa-IR" sz="1500" dirty="0" err="1">
                <a:solidFill>
                  <a:schemeClr val="bg1"/>
                </a:solidFill>
                <a:latin typeface="Dana" panose="00000500000000000000" pitchFamily="2" charset="-78"/>
                <a:cs typeface="Dana" panose="00000500000000000000" pitchFamily="2" charset="-78"/>
              </a:rPr>
              <a:t>یه</a:t>
            </a:r>
            <a:r>
              <a:rPr lang="fa-IR" sz="1500" dirty="0">
                <a:solidFill>
                  <a:schemeClr val="bg1"/>
                </a:solidFill>
                <a:latin typeface="Dana" panose="00000500000000000000" pitchFamily="2" charset="-78"/>
                <a:cs typeface="Dana" panose="00000500000000000000" pitchFamily="2" charset="-78"/>
              </a:rPr>
              <a:t> تصور اولیه </a:t>
            </a:r>
            <a:r>
              <a:rPr lang="fa-IR" sz="1500" dirty="0" err="1">
                <a:solidFill>
                  <a:schemeClr val="bg1"/>
                </a:solidFill>
                <a:latin typeface="Dana" panose="00000500000000000000" pitchFamily="2" charset="-78"/>
                <a:cs typeface="Dana" panose="00000500000000000000" pitchFamily="2" charset="-78"/>
              </a:rPr>
              <a:t>ازشون</a:t>
            </a:r>
            <a:r>
              <a:rPr lang="fa-IR" sz="1500" dirty="0">
                <a:solidFill>
                  <a:schemeClr val="bg1"/>
                </a:solidFill>
                <a:latin typeface="Dana" panose="00000500000000000000" pitchFamily="2" charset="-78"/>
                <a:cs typeface="Dana" panose="00000500000000000000" pitchFamily="2" charset="-78"/>
              </a:rPr>
              <a:t> </a:t>
            </a:r>
            <a:r>
              <a:rPr lang="fa-IR" sz="1500" dirty="0" err="1">
                <a:solidFill>
                  <a:schemeClr val="bg1"/>
                </a:solidFill>
                <a:latin typeface="Dana" panose="00000500000000000000" pitchFamily="2" charset="-78"/>
                <a:cs typeface="Dana" panose="00000500000000000000" pitchFamily="2" charset="-78"/>
              </a:rPr>
              <a:t>داشته‌باشید</a:t>
            </a:r>
            <a:r>
              <a:rPr lang="fa-IR" sz="1500" dirty="0">
                <a:solidFill>
                  <a:schemeClr val="bg1"/>
                </a:solidFill>
                <a:latin typeface="Dana" panose="00000500000000000000" pitchFamily="2" charset="-78"/>
                <a:cs typeface="Dana" panose="00000500000000000000" pitchFamily="2" charset="-78"/>
              </a:rPr>
              <a:t>، اونا رو این زیر براتون توضیح </a:t>
            </a:r>
            <a:r>
              <a:rPr lang="fa-IR" sz="1500" dirty="0" err="1">
                <a:solidFill>
                  <a:schemeClr val="bg1"/>
                </a:solidFill>
                <a:latin typeface="Dana" panose="00000500000000000000" pitchFamily="2" charset="-78"/>
                <a:cs typeface="Dana" panose="00000500000000000000" pitchFamily="2" charset="-78"/>
              </a:rPr>
              <a:t>می‌دیم</a:t>
            </a:r>
            <a:r>
              <a:rPr lang="fa-IR" sz="1500" dirty="0">
                <a:solidFill>
                  <a:schemeClr val="bg1"/>
                </a:solidFill>
                <a:latin typeface="Dana" panose="00000500000000000000" pitchFamily="2" charset="-78"/>
                <a:cs typeface="Dana" panose="00000500000000000000" pitchFamily="2" charset="-78"/>
              </a:rPr>
              <a:t>:</a:t>
            </a:r>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55731" y="1551786"/>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a:latin typeface="Lalezar" panose="00000500000000000000" pitchFamily="2" charset="-78"/>
                <a:cs typeface="Lalezar" panose="00000500000000000000" pitchFamily="2" charset="-78"/>
              </a:rPr>
              <a:t>سیستم عامل</a:t>
            </a:r>
          </a:p>
        </p:txBody>
      </p:sp>
      <p:sp>
        <p:nvSpPr>
          <p:cNvPr id="18" name="TextBox 17">
            <a:extLst>
              <a:ext uri="{FF2B5EF4-FFF2-40B4-BE49-F238E27FC236}">
                <a16:creationId xmlns:a16="http://schemas.microsoft.com/office/drawing/2014/main" id="{55BB410E-34C1-47FD-BF0B-252690C13624}"/>
              </a:ext>
            </a:extLst>
          </p:cNvPr>
          <p:cNvSpPr txBox="1"/>
          <p:nvPr/>
        </p:nvSpPr>
        <p:spPr>
          <a:xfrm>
            <a:off x="615568" y="1958119"/>
            <a:ext cx="7912847" cy="2677656"/>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ترجمه‌ی</a:t>
            </a:r>
            <a:r>
              <a:rPr lang="fa-IR" dirty="0">
                <a:solidFill>
                  <a:schemeClr val="bg1"/>
                </a:solidFill>
                <a:latin typeface="Dana" panose="00000500000000000000" pitchFamily="2" charset="-78"/>
                <a:cs typeface="Dana" panose="00000500000000000000" pitchFamily="2" charset="-78"/>
              </a:rPr>
              <a:t> عبارت </a:t>
            </a:r>
            <a:r>
              <a:rPr lang="en-US" dirty="0">
                <a:solidFill>
                  <a:schemeClr val="bg1"/>
                </a:solidFill>
                <a:latin typeface="Dana" panose="00000500000000000000" pitchFamily="2" charset="-78"/>
                <a:cs typeface="Dana" panose="00000500000000000000" pitchFamily="2" charset="-78"/>
              </a:rPr>
              <a:t>Operating System</a:t>
            </a:r>
            <a:r>
              <a:rPr lang="fa-IR" dirty="0">
                <a:solidFill>
                  <a:schemeClr val="bg1"/>
                </a:solidFill>
                <a:latin typeface="Dana" panose="00000500000000000000" pitchFamily="2" charset="-78"/>
                <a:cs typeface="Dana" panose="00000500000000000000" pitchFamily="2" charset="-78"/>
              </a:rPr>
              <a:t> (یا به اختصار، </a:t>
            </a:r>
            <a:r>
              <a:rPr lang="en-US" dirty="0">
                <a:solidFill>
                  <a:schemeClr val="bg1"/>
                </a:solidFill>
                <a:latin typeface="Dana" panose="00000500000000000000" pitchFamily="2" charset="-78"/>
                <a:cs typeface="Dana" panose="00000500000000000000" pitchFamily="2" charset="-78"/>
              </a:rPr>
              <a:t>OS</a:t>
            </a:r>
            <a:r>
              <a:rPr lang="fa-IR" dirty="0">
                <a:solidFill>
                  <a:schemeClr val="bg1"/>
                </a:solidFill>
                <a:latin typeface="Dana" panose="00000500000000000000" pitchFamily="2" charset="-78"/>
                <a:cs typeface="Dana" panose="00000500000000000000" pitchFamily="2" charset="-78"/>
              </a:rPr>
              <a:t>)</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هست. سیستم‌عامل برنامه‌ایه که دستورات </a:t>
            </a:r>
            <a:r>
              <a:rPr lang="en-US" dirty="0">
                <a:solidFill>
                  <a:schemeClr val="bg1"/>
                </a:solidFill>
                <a:latin typeface="Dana" panose="00000500000000000000" pitchFamily="2" charset="-78"/>
                <a:cs typeface="Dana" panose="00000500000000000000" pitchFamily="2" charset="-78"/>
              </a:rPr>
              <a:t>Load</a:t>
            </a:r>
            <a:r>
              <a:rPr lang="fa-IR" dirty="0">
                <a:solidFill>
                  <a:schemeClr val="bg1"/>
                </a:solidFill>
                <a:latin typeface="Dana" panose="00000500000000000000" pitchFamily="2" charset="-78"/>
                <a:cs typeface="Dana" panose="00000500000000000000" pitchFamily="2" charset="-78"/>
              </a:rPr>
              <a:t> شدنش (که بهش می‌گن </a:t>
            </a:r>
            <a:r>
              <a:rPr lang="en-US" dirty="0">
                <a:solidFill>
                  <a:schemeClr val="bg1"/>
                </a:solidFill>
                <a:latin typeface="Dana" panose="00000500000000000000" pitchFamily="2" charset="-78"/>
                <a:cs typeface="Dana" panose="00000500000000000000" pitchFamily="2" charset="-78"/>
              </a:rPr>
              <a:t>Firmware</a:t>
            </a:r>
            <a:r>
              <a:rPr lang="fa-IR" dirty="0">
                <a:solidFill>
                  <a:schemeClr val="bg1"/>
                </a:solidFill>
                <a:latin typeface="Dana" panose="00000500000000000000" pitchFamily="2" charset="-78"/>
                <a:cs typeface="Dana" panose="00000500000000000000" pitchFamily="2" charset="-78"/>
              </a:rPr>
              <a:t>)، توی </a:t>
            </a:r>
            <a:r>
              <a:rPr lang="en-US" dirty="0">
                <a:solidFill>
                  <a:schemeClr val="bg1"/>
                </a:solidFill>
                <a:latin typeface="Dana" panose="00000500000000000000" pitchFamily="2" charset="-78"/>
                <a:cs typeface="Dana" panose="00000500000000000000" pitchFamily="2" charset="-78"/>
              </a:rPr>
              <a:t>ROM</a:t>
            </a:r>
            <a:r>
              <a:rPr lang="fa-IR" dirty="0">
                <a:solidFill>
                  <a:schemeClr val="bg1"/>
                </a:solidFill>
                <a:latin typeface="Dana" panose="00000500000000000000" pitchFamily="2" charset="-78"/>
                <a:cs typeface="Dana" panose="00000500000000000000" pitchFamily="2" charset="-78"/>
              </a:rPr>
              <a:t> کامپیوتر ذخیره می‌شه که باعث می‌شه موقع روشن شدن کامپیوتر، اولین‌ برنامه‌ای باشه که اجرا می‌شه. وظیفه‌ی اصلی سیستم‌عامل، مدیریت کردن تعداد زیادی برنامه به صورت همروند و ایجاد هماهنگی بین اون برنامه‌هاست. سیستم‌عامل‌ها انواع و ورژن‌های مختلفی دارن. یکی از این انواع کم‌تر شناخته‌شده بین تازه‌کارها، سیستم عامل</a:t>
            </a:r>
            <a:r>
              <a:rPr lang="en-US" dirty="0">
                <a:solidFill>
                  <a:schemeClr val="bg1"/>
                </a:solidFill>
                <a:latin typeface="Dana" panose="00000500000000000000" pitchFamily="2" charset="-78"/>
                <a:cs typeface="Dana" panose="00000500000000000000" pitchFamily="2" charset="-78"/>
              </a:rPr>
              <a:t>Linux </a:t>
            </a:r>
            <a:r>
              <a:rPr lang="fa-IR" dirty="0">
                <a:solidFill>
                  <a:schemeClr val="bg1"/>
                </a:solidFill>
                <a:latin typeface="Dana" panose="00000500000000000000" pitchFamily="2" charset="-78"/>
                <a:cs typeface="Dana" panose="00000500000000000000" pitchFamily="2" charset="-78"/>
              </a:rPr>
              <a:t> هست که توزیع‌های بسیار زیادی داره، از جمله</a:t>
            </a:r>
            <a:r>
              <a:rPr lang="en-US" dirty="0">
                <a:solidFill>
                  <a:schemeClr val="bg1"/>
                </a:solidFill>
                <a:latin typeface="Dana" panose="00000500000000000000" pitchFamily="2" charset="-78"/>
                <a:cs typeface="Dana" panose="00000500000000000000" pitchFamily="2" charset="-78"/>
              </a:rPr>
              <a:t>Ubuntu, Fedora, CentOS, </a:t>
            </a:r>
            <a:r>
              <a:rPr lang="en-US" dirty="0" err="1">
                <a:solidFill>
                  <a:schemeClr val="bg1"/>
                </a:solidFill>
                <a:latin typeface="Dana" panose="00000500000000000000" pitchFamily="2" charset="-78"/>
                <a:cs typeface="Dana" panose="00000500000000000000" pitchFamily="2" charset="-78"/>
              </a:rPr>
              <a:t>ArchLinux</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 و... که ویژگی‌ مشترک‌ بین این‌ها، هسته‌ یا کرنل لینوکسه. کرنل یک سیستم‌عامل، کدیه که قسمت‌های اصلی سیستم‌عامل رو توی خودش داره و در مورد</a:t>
            </a:r>
            <a:r>
              <a:rPr lang="en-US" dirty="0">
                <a:solidFill>
                  <a:schemeClr val="bg1"/>
                </a:solidFill>
                <a:latin typeface="Dana" panose="00000500000000000000" pitchFamily="2" charset="-78"/>
                <a:cs typeface="Dana" panose="00000500000000000000" pitchFamily="2" charset="-78"/>
              </a:rPr>
              <a:t>Linux </a:t>
            </a:r>
            <a:r>
              <a:rPr lang="fa-IR" dirty="0">
                <a:solidFill>
                  <a:schemeClr val="bg1"/>
                </a:solidFill>
                <a:latin typeface="Dana" panose="00000500000000000000" pitchFamily="2" charset="-78"/>
                <a:cs typeface="Dana" panose="00000500000000000000" pitchFamily="2" charset="-78"/>
              </a:rPr>
              <a:t>، به زبان </a:t>
            </a:r>
            <a:r>
              <a:rPr lang="en-US" dirty="0">
                <a:solidFill>
                  <a:schemeClr val="bg1"/>
                </a:solidFill>
                <a:latin typeface="Dana" panose="00000500000000000000" pitchFamily="2" charset="-78"/>
                <a:cs typeface="Dana" panose="00000500000000000000" pitchFamily="2" charset="-78"/>
              </a:rPr>
              <a:t>C</a:t>
            </a:r>
            <a:r>
              <a:rPr lang="fa-IR" dirty="0">
                <a:solidFill>
                  <a:schemeClr val="bg1"/>
                </a:solidFill>
                <a:latin typeface="Dana" panose="00000500000000000000" pitchFamily="2" charset="-78"/>
                <a:cs typeface="Dana" panose="00000500000000000000" pitchFamily="2" charset="-78"/>
              </a:rPr>
              <a:t> نوشته شده. (در مورد این بحث بیش‌تر در درس "سیستم‌عامل" می‌خونید)</a:t>
            </a:r>
          </a:p>
        </p:txBody>
      </p:sp>
      <p:grpSp>
        <p:nvGrpSpPr>
          <p:cNvPr id="7" name="Google Shape;4727;p45"/>
          <p:cNvGrpSpPr/>
          <p:nvPr/>
        </p:nvGrpSpPr>
        <p:grpSpPr>
          <a:xfrm>
            <a:off x="8281094" y="896367"/>
            <a:ext cx="350734" cy="357171"/>
            <a:chOff x="5651375" y="3806451"/>
            <a:chExt cx="481825" cy="481825"/>
          </a:xfrm>
        </p:grpSpPr>
        <p:sp>
          <p:nvSpPr>
            <p:cNvPr id="8" name="Google Shape;4728;p45"/>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29;p45"/>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30;p45"/>
            <p:cNvSpPr/>
            <p:nvPr/>
          </p:nvSpPr>
          <p:spPr>
            <a:xfrm>
              <a:off x="5651375" y="3806451"/>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31;p45"/>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a:extLst>
              <a:ext uri="{FF2B5EF4-FFF2-40B4-BE49-F238E27FC236}">
                <a16:creationId xmlns:a16="http://schemas.microsoft.com/office/drawing/2014/main" id="{D912F2A4-6A53-4224-90C2-5E814C40EE78}"/>
              </a:ext>
            </a:extLst>
          </p:cNvPr>
          <p:cNvSpPr txBox="1"/>
          <p:nvPr/>
        </p:nvSpPr>
        <p:spPr>
          <a:xfrm>
            <a:off x="1444611" y="329411"/>
            <a:ext cx="5687023"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a:t>
            </a:r>
            <a:r>
              <a:rPr lang="fa-IR" sz="3600" dirty="0" smtClean="0">
                <a:solidFill>
                  <a:schemeClr val="bg1"/>
                </a:solidFill>
                <a:latin typeface="Lalezar" panose="00000500000000000000" pitchFamily="2" charset="-78"/>
                <a:cs typeface="Lalezar" panose="00000500000000000000" pitchFamily="2" charset="-78"/>
              </a:rPr>
              <a:t>چهار</a:t>
            </a:r>
            <a:r>
              <a:rPr lang="fa-IR" sz="3600" b="0" i="0" u="none" strike="noStrike" dirty="0" smtClean="0">
                <a:solidFill>
                  <a:schemeClr val="bg1"/>
                </a:solidFill>
                <a:effectLst/>
                <a:latin typeface="Lalezar" panose="00000500000000000000" pitchFamily="2" charset="-78"/>
                <a:cs typeface="Lalezar" panose="00000500000000000000" pitchFamily="2" charset="-78"/>
              </a:rPr>
              <a:t>م: یه دیکشنری مختصر</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14" name="Google Shape;4591;p45"/>
          <p:cNvGrpSpPr/>
          <p:nvPr/>
        </p:nvGrpSpPr>
        <p:grpSpPr>
          <a:xfrm>
            <a:off x="7102991" y="361557"/>
            <a:ext cx="540869" cy="530856"/>
            <a:chOff x="5049725" y="2027900"/>
            <a:chExt cx="481750" cy="481850"/>
          </a:xfrm>
        </p:grpSpPr>
        <p:sp>
          <p:nvSpPr>
            <p:cNvPr id="15"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9615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16</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5" y="356492"/>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زبان‌های</a:t>
            </a:r>
            <a:r>
              <a:rPr lang="fa-IR" sz="2400" dirty="0">
                <a:latin typeface="Lalezar" panose="00000500000000000000" pitchFamily="2" charset="-78"/>
                <a:cs typeface="Lalezar" panose="00000500000000000000" pitchFamily="2" charset="-78"/>
              </a:rPr>
              <a:t> </a:t>
            </a:r>
            <a:r>
              <a:rPr lang="fa-IR" sz="2400" dirty="0" err="1">
                <a:latin typeface="Lalezar" panose="00000500000000000000" pitchFamily="2" charset="-78"/>
                <a:cs typeface="Lalezar" panose="00000500000000000000" pitchFamily="2" charset="-78"/>
              </a:rPr>
              <a:t>برنامه‌نویسی</a:t>
            </a:r>
            <a:endParaRPr lang="fa-IR" sz="24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615576" y="897745"/>
            <a:ext cx="7912847" cy="1061829"/>
          </a:xfrm>
          <a:prstGeom prst="rect">
            <a:avLst/>
          </a:prstGeom>
          <a:noFill/>
        </p:spPr>
        <p:txBody>
          <a:bodyPr wrap="square" rtlCol="0" anchor="ctr">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در مورد خودشون توضیح دادیم، اما خوبه که بدونید چندین پارادایم (می‌شه گفت طرز تفکر) مختلف در زبان‌های برنامه‌نویسی وجود دارن که یه توضیح مختصر و مثال از بعضی‌هاشون میاریم. تفاوت بین این طرز تفکر ها، نحوه‌ای هست که مسائل برنامه‌نویسی رو به قسمت‌های کوچیک‌تر می‌شکنن.</a:t>
            </a:r>
          </a:p>
        </p:txBody>
      </p:sp>
      <p:sp>
        <p:nvSpPr>
          <p:cNvPr id="10" name="Google Shape;662;p32">
            <a:extLst>
              <a:ext uri="{FF2B5EF4-FFF2-40B4-BE49-F238E27FC236}">
                <a16:creationId xmlns:a16="http://schemas.microsoft.com/office/drawing/2014/main" id="{77AFA323-4252-4E84-9B8D-22EDF63E2DA2}"/>
              </a:ext>
            </a:extLst>
          </p:cNvPr>
          <p:cNvSpPr txBox="1">
            <a:spLocks/>
          </p:cNvSpPr>
          <p:nvPr/>
        </p:nvSpPr>
        <p:spPr>
          <a:xfrm>
            <a:off x="1583494" y="2051155"/>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برنامه‌نویسی</a:t>
            </a:r>
            <a:r>
              <a:rPr lang="fa-IR" sz="2400" dirty="0">
                <a:latin typeface="Lalezar" panose="00000500000000000000" pitchFamily="2" charset="-78"/>
                <a:cs typeface="Lalezar" panose="00000500000000000000" pitchFamily="2" charset="-78"/>
              </a:rPr>
              <a:t> </a:t>
            </a:r>
            <a:r>
              <a:rPr lang="en-US" sz="2400" dirty="0">
                <a:latin typeface="Lalezar" panose="00000500000000000000" pitchFamily="2" charset="-78"/>
                <a:cs typeface="Lalezar" panose="00000500000000000000" pitchFamily="2" charset="-78"/>
              </a:rPr>
              <a:t>procedural</a:t>
            </a:r>
          </a:p>
        </p:txBody>
      </p:sp>
      <p:sp>
        <p:nvSpPr>
          <p:cNvPr id="11" name="TextBox 10">
            <a:extLst>
              <a:ext uri="{FF2B5EF4-FFF2-40B4-BE49-F238E27FC236}">
                <a16:creationId xmlns:a16="http://schemas.microsoft.com/office/drawing/2014/main" id="{3B3DB1AC-2C78-4CD3-B3CB-0A1DC92D76AA}"/>
              </a:ext>
            </a:extLst>
          </p:cNvPr>
          <p:cNvSpPr txBox="1"/>
          <p:nvPr/>
        </p:nvSpPr>
        <p:spPr>
          <a:xfrm>
            <a:off x="615576" y="2610781"/>
            <a:ext cx="7912847" cy="1708160"/>
          </a:xfrm>
          <a:prstGeom prst="rect">
            <a:avLst/>
          </a:prstGeom>
          <a:noFill/>
        </p:spPr>
        <p:txBody>
          <a:bodyPr wrap="square" rtlCol="0" anchor="ctr">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این تفکر یه مسئله رو به متغیرها، ساختمان‌های داده (توی درس ساختمان داده و الگوریتم، به اختصار </a:t>
            </a:r>
            <a:r>
              <a:rPr lang="en-US" dirty="0">
                <a:solidFill>
                  <a:schemeClr val="bg1"/>
                </a:solidFill>
                <a:latin typeface="Dana" panose="00000500000000000000" pitchFamily="2" charset="-78"/>
                <a:cs typeface="Dana" panose="00000500000000000000" pitchFamily="2" charset="-78"/>
              </a:rPr>
              <a:t>DS </a:t>
            </a:r>
            <a:r>
              <a:rPr lang="fa-IR" dirty="0">
                <a:solidFill>
                  <a:schemeClr val="bg1"/>
                </a:solidFill>
                <a:latin typeface="Dana" panose="00000500000000000000" pitchFamily="2" charset="-78"/>
                <a:cs typeface="Dana" panose="00000500000000000000" pitchFamily="2" charset="-78"/>
              </a:rPr>
              <a:t>می‌خونید) و توابع می‌شکنه و برنامه‌هاش صرفا از پشت هم اجرا شدن یک سری تابع (</a:t>
            </a:r>
            <a:r>
              <a:rPr lang="en-US" dirty="0">
                <a:solidFill>
                  <a:schemeClr val="bg1"/>
                </a:solidFill>
                <a:latin typeface="Dana" panose="00000500000000000000" pitchFamily="2" charset="-78"/>
                <a:cs typeface="Dana" panose="00000500000000000000" pitchFamily="2" charset="-78"/>
              </a:rPr>
              <a:t>function, method, procedure) </a:t>
            </a:r>
            <a:r>
              <a:rPr lang="fa-IR" dirty="0">
                <a:solidFill>
                  <a:schemeClr val="bg1"/>
                </a:solidFill>
                <a:latin typeface="Dana" panose="00000500000000000000" pitchFamily="2" charset="-78"/>
                <a:cs typeface="Dana" panose="00000500000000000000" pitchFamily="2" charset="-78"/>
              </a:rPr>
              <a:t>تشکیل شدن. این توابع صرفا </a:t>
            </a:r>
            <a:r>
              <a:rPr lang="fa-IR" dirty="0" err="1">
                <a:solidFill>
                  <a:schemeClr val="bg1"/>
                </a:solidFill>
                <a:latin typeface="Dana" panose="00000500000000000000" pitchFamily="2" charset="-78"/>
                <a:cs typeface="Dana" panose="00000500000000000000" pitchFamily="2" charset="-78"/>
              </a:rPr>
              <a:t>یک‌سری</a:t>
            </a:r>
            <a:r>
              <a:rPr lang="fa-IR" dirty="0">
                <a:solidFill>
                  <a:schemeClr val="bg1"/>
                </a:solidFill>
                <a:latin typeface="Dana" panose="00000500000000000000" pitchFamily="2" charset="-78"/>
                <a:cs typeface="Dana" panose="00000500000000000000" pitchFamily="2" charset="-78"/>
              </a:rPr>
              <a:t> دستور هستن که </a:t>
            </a:r>
            <a:r>
              <a:rPr lang="fa-IR" dirty="0" err="1">
                <a:solidFill>
                  <a:schemeClr val="bg1"/>
                </a:solidFill>
                <a:latin typeface="Dana" panose="00000500000000000000" pitchFamily="2" charset="-78"/>
                <a:cs typeface="Dana" panose="00000500000000000000" pitchFamily="2" charset="-78"/>
              </a:rPr>
              <a:t>یک‌بار</a:t>
            </a:r>
            <a:r>
              <a:rPr lang="fa-IR" dirty="0">
                <a:solidFill>
                  <a:schemeClr val="bg1"/>
                </a:solidFill>
                <a:latin typeface="Dana" panose="00000500000000000000" pitchFamily="2" charset="-78"/>
                <a:cs typeface="Dana" panose="00000500000000000000" pitchFamily="2" charset="-78"/>
              </a:rPr>
              <a:t> نوشته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و </a:t>
            </a:r>
            <a:r>
              <a:rPr lang="fa-IR" dirty="0" err="1">
                <a:solidFill>
                  <a:schemeClr val="bg1"/>
                </a:solidFill>
                <a:latin typeface="Dana" panose="00000500000000000000" pitchFamily="2" charset="-78"/>
                <a:cs typeface="Dana" panose="00000500000000000000" pitchFamily="2" charset="-78"/>
              </a:rPr>
              <a:t>چندین‌بار</a:t>
            </a:r>
            <a:r>
              <a:rPr lang="fa-IR" dirty="0">
                <a:solidFill>
                  <a:schemeClr val="bg1"/>
                </a:solidFill>
                <a:latin typeface="Dana" panose="00000500000000000000" pitchFamily="2" charset="-78"/>
                <a:cs typeface="Dana" panose="00000500000000000000" pitchFamily="2" charset="-78"/>
              </a:rPr>
              <a:t> و با پارامترهای مختلف اجرا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(جلوتر توی همین درس </a:t>
            </a:r>
            <a:r>
              <a:rPr lang="fa-IR" dirty="0" err="1">
                <a:solidFill>
                  <a:schemeClr val="bg1"/>
                </a:solidFill>
                <a:latin typeface="Dana" panose="00000500000000000000" pitchFamily="2" charset="-78"/>
                <a:cs typeface="Dana" panose="00000500000000000000" pitchFamily="2" charset="-78"/>
              </a:rPr>
              <a:t>می‌خونید</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درباره‌شون</a:t>
            </a:r>
            <a:r>
              <a:rPr lang="fa-IR" dirty="0">
                <a:solidFill>
                  <a:schemeClr val="bg1"/>
                </a:solidFill>
                <a:latin typeface="Dana" panose="00000500000000000000" pitchFamily="2" charset="-78"/>
                <a:cs typeface="Dana" panose="00000500000000000000" pitchFamily="2" charset="-78"/>
              </a:rPr>
              <a:t>) که این </a:t>
            </a:r>
            <a:r>
              <a:rPr lang="fa-IR" dirty="0" err="1">
                <a:solidFill>
                  <a:schemeClr val="bg1"/>
                </a:solidFill>
                <a:latin typeface="Dana" panose="00000500000000000000" pitchFamily="2" charset="-78"/>
                <a:cs typeface="Dana" panose="00000500000000000000" pitchFamily="2" charset="-78"/>
              </a:rPr>
              <a:t>زبان‌ها</a:t>
            </a:r>
            <a:r>
              <a:rPr lang="fa-IR" dirty="0">
                <a:solidFill>
                  <a:schemeClr val="bg1"/>
                </a:solidFill>
                <a:latin typeface="Dana" panose="00000500000000000000" pitchFamily="2" charset="-78"/>
                <a:cs typeface="Dana" panose="00000500000000000000" pitchFamily="2" charset="-78"/>
              </a:rPr>
              <a:t> همگی </a:t>
            </a:r>
            <a:r>
              <a:rPr lang="en-US" dirty="0">
                <a:solidFill>
                  <a:schemeClr val="bg1"/>
                </a:solidFill>
                <a:latin typeface="Dana" panose="00000500000000000000" pitchFamily="2" charset="-78"/>
                <a:cs typeface="Dana" panose="00000500000000000000" pitchFamily="2" charset="-78"/>
              </a:rPr>
              <a:t>imperative </a:t>
            </a:r>
            <a:r>
              <a:rPr lang="fa-IR" dirty="0">
                <a:solidFill>
                  <a:schemeClr val="bg1"/>
                </a:solidFill>
                <a:latin typeface="Dana" panose="00000500000000000000" pitchFamily="2" charset="-78"/>
                <a:cs typeface="Dana" panose="00000500000000000000" pitchFamily="2" charset="-78"/>
              </a:rPr>
              <a:t>هستن. </a:t>
            </a:r>
            <a:r>
              <a:rPr lang="fa-IR" dirty="0" err="1">
                <a:solidFill>
                  <a:schemeClr val="bg1"/>
                </a:solidFill>
                <a:latin typeface="Dana" panose="00000500000000000000" pitchFamily="2" charset="-78"/>
                <a:cs typeface="Dana" panose="00000500000000000000" pitchFamily="2" charset="-78"/>
              </a:rPr>
              <a:t>زبان‌های</a:t>
            </a:r>
            <a:r>
              <a:rPr lang="fa-IR" dirty="0">
                <a:solidFill>
                  <a:schemeClr val="bg1"/>
                </a:solidFill>
                <a:latin typeface="Dana" panose="00000500000000000000" pitchFamily="2" charset="-78"/>
                <a:cs typeface="Dana" panose="00000500000000000000" pitchFamily="2" charset="-78"/>
              </a:rPr>
              <a:t> </a:t>
            </a:r>
            <a:r>
              <a:rPr lang="en-US" dirty="0">
                <a:solidFill>
                  <a:schemeClr val="bg1"/>
                </a:solidFill>
                <a:latin typeface="Dana" panose="00000500000000000000" pitchFamily="2" charset="-78"/>
                <a:cs typeface="Dana" panose="00000500000000000000" pitchFamily="2" charset="-78"/>
              </a:rPr>
              <a:t>C، Fortran </a:t>
            </a:r>
            <a:r>
              <a:rPr lang="fa-IR" dirty="0">
                <a:solidFill>
                  <a:schemeClr val="bg1"/>
                </a:solidFill>
                <a:latin typeface="Dana" panose="00000500000000000000" pitchFamily="2" charset="-78"/>
                <a:cs typeface="Dana" panose="00000500000000000000" pitchFamily="2" charset="-78"/>
              </a:rPr>
              <a:t>و </a:t>
            </a:r>
            <a:r>
              <a:rPr lang="en-US" dirty="0">
                <a:solidFill>
                  <a:schemeClr val="bg1"/>
                </a:solidFill>
                <a:latin typeface="Dana" panose="00000500000000000000" pitchFamily="2" charset="-78"/>
                <a:cs typeface="Dana" panose="00000500000000000000" pitchFamily="2" charset="-78"/>
              </a:rPr>
              <a:t>Pascal </a:t>
            </a:r>
            <a:r>
              <a:rPr lang="fa-IR" dirty="0">
                <a:solidFill>
                  <a:schemeClr val="bg1"/>
                </a:solidFill>
                <a:latin typeface="Dana" panose="00000500000000000000" pitchFamily="2" charset="-78"/>
                <a:cs typeface="Dana" panose="00000500000000000000" pitchFamily="2" charset="-78"/>
              </a:rPr>
              <a:t>جزو این دسته هستند.</a:t>
            </a:r>
          </a:p>
        </p:txBody>
      </p:sp>
    </p:spTree>
    <p:extLst>
      <p:ext uri="{BB962C8B-B14F-4D97-AF65-F5344CB8AC3E}">
        <p14:creationId xmlns:p14="http://schemas.microsoft.com/office/powerpoint/2010/main" val="123391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17</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4" y="292936"/>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برنامه‌نویسی</a:t>
            </a:r>
            <a:r>
              <a:rPr lang="fa-IR" sz="2400" dirty="0">
                <a:latin typeface="Lalezar" panose="00000500000000000000" pitchFamily="2" charset="-78"/>
                <a:cs typeface="Lalezar" panose="00000500000000000000" pitchFamily="2" charset="-78"/>
              </a:rPr>
              <a:t> </a:t>
            </a:r>
            <a:r>
              <a:rPr lang="en-US" sz="2400" dirty="0">
                <a:latin typeface="Lalezar" panose="00000500000000000000" pitchFamily="2" charset="-78"/>
                <a:cs typeface="Lalezar" panose="00000500000000000000" pitchFamily="2" charset="-78"/>
              </a:rPr>
              <a:t>Object-Oriented </a:t>
            </a:r>
            <a:r>
              <a:rPr lang="fa-IR" sz="2400" dirty="0">
                <a:latin typeface="Lalezar" panose="00000500000000000000" pitchFamily="2" charset="-78"/>
                <a:cs typeface="Lalezar" panose="00000500000000000000" pitchFamily="2" charset="-78"/>
              </a:rPr>
              <a:t> یا </a:t>
            </a:r>
            <a:r>
              <a:rPr lang="en-US" sz="2400" dirty="0">
                <a:latin typeface="Lalezar" panose="00000500000000000000" pitchFamily="2" charset="-78"/>
                <a:cs typeface="Lalezar" panose="00000500000000000000" pitchFamily="2" charset="-78"/>
              </a:rPr>
              <a:t>OOP</a:t>
            </a:r>
          </a:p>
        </p:txBody>
      </p:sp>
      <p:sp>
        <p:nvSpPr>
          <p:cNvPr id="18" name="TextBox 17">
            <a:extLst>
              <a:ext uri="{FF2B5EF4-FFF2-40B4-BE49-F238E27FC236}">
                <a16:creationId xmlns:a16="http://schemas.microsoft.com/office/drawing/2014/main" id="{55BB410E-34C1-47FD-BF0B-252690C13624}"/>
              </a:ext>
            </a:extLst>
          </p:cNvPr>
          <p:cNvSpPr txBox="1"/>
          <p:nvPr/>
        </p:nvSpPr>
        <p:spPr>
          <a:xfrm>
            <a:off x="615576" y="683700"/>
            <a:ext cx="7912847" cy="1384995"/>
          </a:xfrm>
          <a:prstGeom prst="rect">
            <a:avLst/>
          </a:prstGeom>
          <a:noFill/>
        </p:spPr>
        <p:txBody>
          <a:bodyPr wrap="square" rtlCol="0" anchor="ctr">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این تفکر مسئله رو به قسمت‌هایی به اسم</a:t>
            </a:r>
            <a:r>
              <a:rPr lang="en-US" dirty="0">
                <a:solidFill>
                  <a:schemeClr val="bg1"/>
                </a:solidFill>
                <a:latin typeface="Dana" panose="00000500000000000000" pitchFamily="2" charset="-78"/>
                <a:cs typeface="Dana" panose="00000500000000000000" pitchFamily="2" charset="-78"/>
              </a:rPr>
              <a:t>Object </a:t>
            </a:r>
            <a:r>
              <a:rPr lang="fa-IR" dirty="0">
                <a:solidFill>
                  <a:schemeClr val="bg1"/>
                </a:solidFill>
                <a:latin typeface="Dana" panose="00000500000000000000" pitchFamily="2" charset="-78"/>
                <a:cs typeface="Dana" panose="00000500000000000000" pitchFamily="2" charset="-78"/>
              </a:rPr>
              <a:t> می‌شکنه که این‌ </a:t>
            </a:r>
            <a:r>
              <a:rPr lang="en-US" dirty="0">
                <a:solidFill>
                  <a:schemeClr val="bg1"/>
                </a:solidFill>
                <a:latin typeface="Dana" panose="00000500000000000000" pitchFamily="2" charset="-78"/>
                <a:cs typeface="Dana" panose="00000500000000000000" pitchFamily="2" charset="-78"/>
              </a:rPr>
              <a:t>Object</a:t>
            </a:r>
            <a:r>
              <a:rPr lang="fa-IR" dirty="0">
                <a:solidFill>
                  <a:schemeClr val="bg1"/>
                </a:solidFill>
                <a:latin typeface="Dana" panose="00000500000000000000" pitchFamily="2" charset="-78"/>
                <a:cs typeface="Dana" panose="00000500000000000000" pitchFamily="2" charset="-78"/>
              </a:rPr>
              <a:t>ها </a:t>
            </a:r>
            <a:r>
              <a:rPr lang="fa-IR" dirty="0" err="1">
                <a:solidFill>
                  <a:schemeClr val="bg1"/>
                </a:solidFill>
                <a:latin typeface="Dana" panose="00000500000000000000" pitchFamily="2" charset="-78"/>
                <a:cs typeface="Dana" panose="00000500000000000000" pitchFamily="2" charset="-78"/>
              </a:rPr>
              <a:t>مجموعه‌ای</a:t>
            </a:r>
            <a:r>
              <a:rPr lang="fa-IR" dirty="0">
                <a:solidFill>
                  <a:schemeClr val="bg1"/>
                </a:solidFill>
                <a:latin typeface="Dana" panose="00000500000000000000" pitchFamily="2" charset="-78"/>
                <a:cs typeface="Dana" panose="00000500000000000000" pitchFamily="2" charset="-78"/>
              </a:rPr>
              <a:t> از توابع و </a:t>
            </a:r>
            <a:r>
              <a:rPr lang="fa-IR" dirty="0" err="1">
                <a:solidFill>
                  <a:schemeClr val="bg1"/>
                </a:solidFill>
                <a:latin typeface="Dana" panose="00000500000000000000" pitchFamily="2" charset="-78"/>
                <a:cs typeface="Dana" panose="00000500000000000000" pitchFamily="2" charset="-78"/>
              </a:rPr>
              <a:t>متغیرها</a:t>
            </a:r>
            <a:r>
              <a:rPr lang="fa-IR" dirty="0">
                <a:solidFill>
                  <a:schemeClr val="bg1"/>
                </a:solidFill>
                <a:latin typeface="Dana" panose="00000500000000000000" pitchFamily="2" charset="-78"/>
                <a:cs typeface="Dana" panose="00000500000000000000" pitchFamily="2" charset="-78"/>
              </a:rPr>
              <a:t> در یک بسته هستند و </a:t>
            </a:r>
            <a:r>
              <a:rPr lang="fa-IR" dirty="0" err="1">
                <a:solidFill>
                  <a:schemeClr val="bg1"/>
                </a:solidFill>
                <a:latin typeface="Dana" panose="00000500000000000000" pitchFamily="2" charset="-78"/>
                <a:cs typeface="Dana" panose="00000500000000000000" pitchFamily="2" charset="-78"/>
              </a:rPr>
              <a:t>برنامه‌های</a:t>
            </a:r>
            <a:r>
              <a:rPr lang="fa-IR" dirty="0">
                <a:solidFill>
                  <a:schemeClr val="bg1"/>
                </a:solidFill>
                <a:latin typeface="Dana" panose="00000500000000000000" pitchFamily="2" charset="-78"/>
                <a:cs typeface="Dana" panose="00000500000000000000" pitchFamily="2" charset="-78"/>
              </a:rPr>
              <a:t> این زبان از ارتباط این </a:t>
            </a:r>
            <a:r>
              <a:rPr lang="fa-IR" dirty="0" err="1">
                <a:solidFill>
                  <a:schemeClr val="bg1"/>
                </a:solidFill>
                <a:latin typeface="Dana" panose="00000500000000000000" pitchFamily="2" charset="-78"/>
                <a:cs typeface="Dana" panose="00000500000000000000" pitchFamily="2" charset="-78"/>
              </a:rPr>
              <a:t>بسته‌های</a:t>
            </a:r>
            <a:r>
              <a:rPr lang="fa-IR" dirty="0">
                <a:solidFill>
                  <a:schemeClr val="bg1"/>
                </a:solidFill>
                <a:latin typeface="Dana" panose="00000500000000000000" pitchFamily="2" charset="-78"/>
                <a:cs typeface="Dana" panose="00000500000000000000" pitchFamily="2" charset="-78"/>
              </a:rPr>
              <a:t> مختلف با </a:t>
            </a:r>
            <a:r>
              <a:rPr lang="fa-IR" dirty="0" err="1">
                <a:solidFill>
                  <a:schemeClr val="bg1"/>
                </a:solidFill>
                <a:latin typeface="Dana" panose="00000500000000000000" pitchFamily="2" charset="-78"/>
                <a:cs typeface="Dana" panose="00000500000000000000" pitchFamily="2" charset="-78"/>
              </a:rPr>
              <a:t>هم‌دیگه</a:t>
            </a:r>
            <a:r>
              <a:rPr lang="fa-IR" dirty="0">
                <a:solidFill>
                  <a:schemeClr val="bg1"/>
                </a:solidFill>
                <a:latin typeface="Dana" panose="00000500000000000000" pitchFamily="2" charset="-78"/>
                <a:cs typeface="Dana" panose="00000500000000000000" pitchFamily="2" charset="-78"/>
              </a:rPr>
              <a:t> تشکیل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(توی درس </a:t>
            </a:r>
            <a:r>
              <a:rPr lang="fa-IR" dirty="0" err="1">
                <a:solidFill>
                  <a:schemeClr val="bg1"/>
                </a:solidFill>
                <a:latin typeface="Dana" panose="00000500000000000000" pitchFamily="2" charset="-78"/>
                <a:cs typeface="Dana" panose="00000500000000000000" pitchFamily="2" charset="-78"/>
              </a:rPr>
              <a:t>برنامه‌نویسی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پیش‌رفته</a:t>
            </a:r>
            <a:r>
              <a:rPr lang="fa-IR" dirty="0">
                <a:solidFill>
                  <a:schemeClr val="bg1"/>
                </a:solidFill>
                <a:latin typeface="Dana" panose="00000500000000000000" pitchFamily="2" charset="-78"/>
                <a:cs typeface="Dana" panose="00000500000000000000" pitchFamily="2" charset="-78"/>
              </a:rPr>
              <a:t> با این بحث </a:t>
            </a:r>
            <a:r>
              <a:rPr lang="fa-IR" dirty="0" err="1">
                <a:solidFill>
                  <a:schemeClr val="bg1"/>
                </a:solidFill>
                <a:latin typeface="Dana" panose="00000500000000000000" pitchFamily="2" charset="-78"/>
                <a:cs typeface="Dana" panose="00000500000000000000" pitchFamily="2" charset="-78"/>
              </a:rPr>
              <a:t>بیش‌تر</a:t>
            </a:r>
            <a:r>
              <a:rPr lang="fa-IR" dirty="0">
                <a:solidFill>
                  <a:schemeClr val="bg1"/>
                </a:solidFill>
                <a:latin typeface="Dana" panose="00000500000000000000" pitchFamily="2" charset="-78"/>
                <a:cs typeface="Dana" panose="00000500000000000000" pitchFamily="2" charset="-78"/>
              </a:rPr>
              <a:t> آشنا </a:t>
            </a:r>
            <a:r>
              <a:rPr lang="fa-IR" dirty="0" err="1">
                <a:solidFill>
                  <a:schemeClr val="bg1"/>
                </a:solidFill>
                <a:latin typeface="Dana" panose="00000500000000000000" pitchFamily="2" charset="-78"/>
                <a:cs typeface="Dana" panose="00000500000000000000" pitchFamily="2" charset="-78"/>
              </a:rPr>
              <a:t>می‌شید</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زبان‌هایی</a:t>
            </a:r>
            <a:r>
              <a:rPr lang="fa-IR" dirty="0">
                <a:solidFill>
                  <a:schemeClr val="bg1"/>
                </a:solidFill>
                <a:latin typeface="Dana" panose="00000500000000000000" pitchFamily="2" charset="-78"/>
                <a:cs typeface="Dana" panose="00000500000000000000" pitchFamily="2" charset="-78"/>
              </a:rPr>
              <a:t> مثل ++</a:t>
            </a:r>
            <a:r>
              <a:rPr lang="en-US" dirty="0">
                <a:solidFill>
                  <a:schemeClr val="bg1"/>
                </a:solidFill>
                <a:latin typeface="Dana" panose="00000500000000000000" pitchFamily="2" charset="-78"/>
                <a:cs typeface="Dana" panose="00000500000000000000" pitchFamily="2" charset="-78"/>
              </a:rPr>
              <a:t>C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Java </a:t>
            </a:r>
            <a:r>
              <a:rPr lang="fa-IR" dirty="0">
                <a:solidFill>
                  <a:schemeClr val="bg1"/>
                </a:solidFill>
                <a:latin typeface="Dana" panose="00000500000000000000" pitchFamily="2" charset="-78"/>
                <a:cs typeface="Dana" panose="00000500000000000000" pitchFamily="2" charset="-78"/>
              </a:rPr>
              <a:t> و #</a:t>
            </a:r>
            <a:r>
              <a:rPr lang="en-US" dirty="0">
                <a:solidFill>
                  <a:schemeClr val="bg1"/>
                </a:solidFill>
                <a:latin typeface="Dana" panose="00000500000000000000" pitchFamily="2" charset="-78"/>
                <a:cs typeface="Dana" panose="00000500000000000000" pitchFamily="2" charset="-78"/>
              </a:rPr>
              <a:t>C </a:t>
            </a:r>
            <a:r>
              <a:rPr lang="fa-IR" dirty="0">
                <a:solidFill>
                  <a:schemeClr val="bg1"/>
                </a:solidFill>
                <a:latin typeface="Dana" panose="00000500000000000000" pitchFamily="2" charset="-78"/>
                <a:cs typeface="Dana" panose="00000500000000000000" pitchFamily="2" charset="-78"/>
              </a:rPr>
              <a:t> جزو این دسته هستند.</a:t>
            </a:r>
          </a:p>
        </p:txBody>
      </p:sp>
      <p:sp>
        <p:nvSpPr>
          <p:cNvPr id="10" name="Google Shape;662;p32">
            <a:extLst>
              <a:ext uri="{FF2B5EF4-FFF2-40B4-BE49-F238E27FC236}">
                <a16:creationId xmlns:a16="http://schemas.microsoft.com/office/drawing/2014/main" id="{77AFA323-4252-4E84-9B8D-22EDF63E2DA2}"/>
              </a:ext>
            </a:extLst>
          </p:cNvPr>
          <p:cNvSpPr txBox="1">
            <a:spLocks/>
          </p:cNvSpPr>
          <p:nvPr/>
        </p:nvSpPr>
        <p:spPr>
          <a:xfrm>
            <a:off x="1583494" y="1913697"/>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برنامه‌نویسی</a:t>
            </a:r>
            <a:r>
              <a:rPr lang="fa-IR" sz="2400" dirty="0">
                <a:latin typeface="Lalezar" panose="00000500000000000000" pitchFamily="2" charset="-78"/>
                <a:cs typeface="Lalezar" panose="00000500000000000000" pitchFamily="2" charset="-78"/>
              </a:rPr>
              <a:t> </a:t>
            </a:r>
            <a:r>
              <a:rPr lang="en-US" sz="2400" dirty="0">
                <a:latin typeface="Lalezar" panose="00000500000000000000" pitchFamily="2" charset="-78"/>
                <a:cs typeface="Lalezar" panose="00000500000000000000" pitchFamily="2" charset="-78"/>
              </a:rPr>
              <a:t>Functional</a:t>
            </a:r>
          </a:p>
        </p:txBody>
      </p:sp>
      <p:sp>
        <p:nvSpPr>
          <p:cNvPr id="11" name="TextBox 10">
            <a:extLst>
              <a:ext uri="{FF2B5EF4-FFF2-40B4-BE49-F238E27FC236}">
                <a16:creationId xmlns:a16="http://schemas.microsoft.com/office/drawing/2014/main" id="{3B3DB1AC-2C78-4CD3-B3CB-0A1DC92D76AA}"/>
              </a:ext>
            </a:extLst>
          </p:cNvPr>
          <p:cNvSpPr txBox="1"/>
          <p:nvPr/>
        </p:nvSpPr>
        <p:spPr>
          <a:xfrm>
            <a:off x="615573" y="2323693"/>
            <a:ext cx="7912847" cy="2031325"/>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تفکری</a:t>
            </a:r>
            <a:r>
              <a:rPr lang="fa-IR" dirty="0">
                <a:solidFill>
                  <a:schemeClr val="bg1"/>
                </a:solidFill>
                <a:latin typeface="Dana" panose="00000500000000000000" pitchFamily="2" charset="-78"/>
                <a:cs typeface="Dana" panose="00000500000000000000" pitchFamily="2" charset="-78"/>
              </a:rPr>
              <a:t> هست که تنها استفاده از </a:t>
            </a:r>
            <a:r>
              <a:rPr lang="fa-IR" dirty="0" err="1">
                <a:solidFill>
                  <a:schemeClr val="bg1"/>
                </a:solidFill>
                <a:latin typeface="Dana" panose="00000500000000000000" pitchFamily="2" charset="-78"/>
                <a:cs typeface="Dana" panose="00000500000000000000" pitchFamily="2" charset="-78"/>
              </a:rPr>
              <a:t>مقدار‌های</a:t>
            </a:r>
            <a:r>
              <a:rPr lang="fa-IR" dirty="0">
                <a:solidFill>
                  <a:schemeClr val="bg1"/>
                </a:solidFill>
                <a:latin typeface="Dana" panose="00000500000000000000" pitchFamily="2" charset="-78"/>
                <a:cs typeface="Dana" panose="00000500000000000000" pitchFamily="2" charset="-78"/>
              </a:rPr>
              <a:t> ثابت (</a:t>
            </a:r>
            <a:r>
              <a:rPr lang="en-US" dirty="0">
                <a:solidFill>
                  <a:schemeClr val="bg1"/>
                </a:solidFill>
                <a:latin typeface="Dana" panose="00000500000000000000" pitchFamily="2" charset="-78"/>
                <a:cs typeface="Dana" panose="00000500000000000000" pitchFamily="2" charset="-78"/>
              </a:rPr>
              <a:t>constant</a:t>
            </a:r>
            <a:r>
              <a:rPr lang="fa-IR" dirty="0">
                <a:solidFill>
                  <a:schemeClr val="bg1"/>
                </a:solidFill>
                <a:latin typeface="Dana" panose="00000500000000000000" pitchFamily="2" charset="-78"/>
                <a:cs typeface="Dana" panose="00000500000000000000" pitchFamily="2" charset="-78"/>
              </a:rPr>
              <a:t>) رو مجاز می‌دونه، هیچ مقداری قابل تغییر نیست و ایجاد مقدارهای جدید، تنها با ایجاد یک</a:t>
            </a:r>
            <a:r>
              <a:rPr lang="en-US" dirty="0">
                <a:solidFill>
                  <a:schemeClr val="bg1"/>
                </a:solidFill>
                <a:latin typeface="Dana" panose="00000500000000000000" pitchFamily="2" charset="-78"/>
                <a:cs typeface="Dana" panose="00000500000000000000" pitchFamily="2" charset="-78"/>
              </a:rPr>
              <a:t>constant </a:t>
            </a:r>
            <a:r>
              <a:rPr lang="fa-IR" dirty="0">
                <a:solidFill>
                  <a:schemeClr val="bg1"/>
                </a:solidFill>
                <a:latin typeface="Dana" panose="00000500000000000000" pitchFamily="2" charset="-78"/>
                <a:cs typeface="Dana" panose="00000500000000000000" pitchFamily="2" charset="-78"/>
              </a:rPr>
              <a:t> جدید ممکن هست. </a:t>
            </a:r>
            <a:r>
              <a:rPr lang="fa-IR" dirty="0" err="1">
                <a:solidFill>
                  <a:schemeClr val="bg1"/>
                </a:solidFill>
                <a:latin typeface="Dana" panose="00000500000000000000" pitchFamily="2" charset="-78"/>
                <a:cs typeface="Dana" panose="00000500000000000000" pitchFamily="2" charset="-78"/>
              </a:rPr>
              <a:t>دلیلش</a:t>
            </a:r>
            <a:r>
              <a:rPr lang="fa-IR" dirty="0">
                <a:solidFill>
                  <a:schemeClr val="bg1"/>
                </a:solidFill>
                <a:latin typeface="Dana" panose="00000500000000000000" pitchFamily="2" charset="-78"/>
                <a:cs typeface="Dana" panose="00000500000000000000" pitchFamily="2" charset="-78"/>
              </a:rPr>
              <a:t> هم این هست که با این تفکر </a:t>
            </a:r>
            <a:r>
              <a:rPr lang="fa-IR" dirty="0" err="1">
                <a:solidFill>
                  <a:schemeClr val="bg1"/>
                </a:solidFill>
                <a:latin typeface="Dana" panose="00000500000000000000" pitchFamily="2" charset="-78"/>
                <a:cs typeface="Dana" panose="00000500000000000000" pitchFamily="2" charset="-78"/>
              </a:rPr>
              <a:t>می‌شه</a:t>
            </a:r>
            <a:r>
              <a:rPr lang="fa-IR" dirty="0">
                <a:solidFill>
                  <a:schemeClr val="bg1"/>
                </a:solidFill>
                <a:latin typeface="Dana" panose="00000500000000000000" pitchFamily="2" charset="-78"/>
                <a:cs typeface="Dana" panose="00000500000000000000" pitchFamily="2" charset="-78"/>
              </a:rPr>
              <a:t> بهتر درستی عملکرد یک برنامه رو اثبات کرد. (</a:t>
            </a:r>
            <a:r>
              <a:rPr lang="fa-IR" dirty="0" err="1">
                <a:solidFill>
                  <a:schemeClr val="bg1"/>
                </a:solidFill>
                <a:latin typeface="Dana" panose="00000500000000000000" pitchFamily="2" charset="-78"/>
                <a:cs typeface="Dana" panose="00000500000000000000" pitchFamily="2" charset="-78"/>
              </a:rPr>
              <a:t>درباره‌ی</a:t>
            </a:r>
            <a:r>
              <a:rPr lang="fa-IR" dirty="0">
                <a:solidFill>
                  <a:schemeClr val="bg1"/>
                </a:solidFill>
                <a:latin typeface="Dana" panose="00000500000000000000" pitchFamily="2" charset="-78"/>
                <a:cs typeface="Dana" panose="00000500000000000000" pitchFamily="2" charset="-78"/>
              </a:rPr>
              <a:t> این پارادایم </a:t>
            </a:r>
            <a:r>
              <a:rPr lang="fa-IR" dirty="0" err="1">
                <a:solidFill>
                  <a:schemeClr val="bg1"/>
                </a:solidFill>
                <a:latin typeface="Dana" panose="00000500000000000000" pitchFamily="2" charset="-78"/>
                <a:cs typeface="Dana" panose="00000500000000000000" pitchFamily="2" charset="-78"/>
              </a:rPr>
              <a:t>بیش‌تر</a:t>
            </a:r>
            <a:r>
              <a:rPr lang="fa-IR" dirty="0">
                <a:solidFill>
                  <a:schemeClr val="bg1"/>
                </a:solidFill>
                <a:latin typeface="Dana" panose="00000500000000000000" pitchFamily="2" charset="-78"/>
                <a:cs typeface="Dana" panose="00000500000000000000" pitchFamily="2" charset="-78"/>
              </a:rPr>
              <a:t> در درس «</a:t>
            </a:r>
            <a:r>
              <a:rPr lang="fa-IR" dirty="0" err="1">
                <a:solidFill>
                  <a:schemeClr val="bg1"/>
                </a:solidFill>
                <a:latin typeface="Dana" panose="00000500000000000000" pitchFamily="2" charset="-78"/>
                <a:cs typeface="Dana" panose="00000500000000000000" pitchFamily="2" charset="-78"/>
              </a:rPr>
              <a:t>زبان‌های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برنامه‌نویسی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می‌خونید</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زبان‌هایی</a:t>
            </a:r>
            <a:r>
              <a:rPr lang="fa-IR" dirty="0">
                <a:solidFill>
                  <a:schemeClr val="bg1"/>
                </a:solidFill>
                <a:latin typeface="Dana" panose="00000500000000000000" pitchFamily="2" charset="-78"/>
                <a:cs typeface="Dana" panose="00000500000000000000" pitchFamily="2" charset="-78"/>
              </a:rPr>
              <a:t> مثل </a:t>
            </a:r>
            <a:r>
              <a:rPr lang="en-US" dirty="0">
                <a:solidFill>
                  <a:schemeClr val="bg1"/>
                </a:solidFill>
                <a:latin typeface="Dana" panose="00000500000000000000" pitchFamily="2" charset="-78"/>
                <a:cs typeface="Dana" panose="00000500000000000000" pitchFamily="2" charset="-78"/>
              </a:rPr>
              <a:t>Lisp</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Haskell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ML </a:t>
            </a:r>
            <a:r>
              <a:rPr lang="fa-IR" dirty="0">
                <a:solidFill>
                  <a:schemeClr val="bg1"/>
                </a:solidFill>
                <a:latin typeface="Dana" panose="00000500000000000000" pitchFamily="2" charset="-78"/>
                <a:cs typeface="Dana" panose="00000500000000000000" pitchFamily="2" charset="-78"/>
              </a:rPr>
              <a:t> جزو این دسته هستند.</a:t>
            </a:r>
          </a:p>
          <a:p>
            <a:pPr algn="just" rtl="1">
              <a:lnSpc>
                <a:spcPct val="150000"/>
              </a:lnSpc>
            </a:pPr>
            <a:r>
              <a:rPr lang="fa-IR" dirty="0">
                <a:solidFill>
                  <a:schemeClr val="bg1"/>
                </a:solidFill>
                <a:latin typeface="Dana" panose="00000500000000000000" pitchFamily="2" charset="-78"/>
                <a:cs typeface="Dana" panose="00000500000000000000" pitchFamily="2" charset="-78"/>
              </a:rPr>
              <a:t>و بسیار </a:t>
            </a:r>
            <a:r>
              <a:rPr lang="fa-IR" dirty="0" err="1">
                <a:solidFill>
                  <a:schemeClr val="bg1"/>
                </a:solidFill>
                <a:latin typeface="Dana" panose="00000500000000000000" pitchFamily="2" charset="-78"/>
                <a:cs typeface="Dana" panose="00000500000000000000" pitchFamily="2" charset="-78"/>
              </a:rPr>
              <a:t>پارادیم‌های</a:t>
            </a:r>
            <a:r>
              <a:rPr lang="fa-IR" dirty="0">
                <a:solidFill>
                  <a:schemeClr val="bg1"/>
                </a:solidFill>
                <a:latin typeface="Dana" panose="00000500000000000000" pitchFamily="2" charset="-78"/>
                <a:cs typeface="Dana" panose="00000500000000000000" pitchFamily="2" charset="-78"/>
              </a:rPr>
              <a:t> دیگه هم وجود دارن که در </a:t>
            </a:r>
            <a:r>
              <a:rPr lang="fa-IR" dirty="0" err="1">
                <a:solidFill>
                  <a:schemeClr val="bg1"/>
                </a:solidFill>
                <a:latin typeface="Dana" panose="00000500000000000000" pitchFamily="2" charset="-78"/>
                <a:cs typeface="Dana" panose="00000500000000000000" pitchFamily="2" charset="-78"/>
              </a:rPr>
              <a:t>این‌جا</a:t>
            </a:r>
            <a:r>
              <a:rPr lang="fa-IR" dirty="0">
                <a:solidFill>
                  <a:schemeClr val="bg1"/>
                </a:solidFill>
                <a:latin typeface="Dana" panose="00000500000000000000" pitchFamily="2" charset="-78"/>
                <a:cs typeface="Dana" panose="00000500000000000000" pitchFamily="2" charset="-78"/>
              </a:rPr>
              <a:t> فرصت </a:t>
            </a:r>
            <a:r>
              <a:rPr lang="fa-IR" dirty="0" err="1">
                <a:solidFill>
                  <a:schemeClr val="bg1"/>
                </a:solidFill>
                <a:latin typeface="Dana" panose="00000500000000000000" pitchFamily="2" charset="-78"/>
                <a:cs typeface="Dana" panose="00000500000000000000" pitchFamily="2" charset="-78"/>
              </a:rPr>
              <a:t>نمی‌کنیم</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بیاریم‌شون</a:t>
            </a:r>
            <a:r>
              <a:rPr lang="fa-IR" dirty="0">
                <a:solidFill>
                  <a:schemeClr val="bg1"/>
                </a:solidFill>
                <a:latin typeface="Dana" panose="00000500000000000000" pitchFamily="2" charset="-78"/>
                <a:cs typeface="Dana" panose="00000500000000000000" pitchFamily="2" charset="-78"/>
              </a:rPr>
              <a:t> ولی پیشنهاد </a:t>
            </a:r>
            <a:r>
              <a:rPr lang="fa-IR" dirty="0" err="1">
                <a:solidFill>
                  <a:schemeClr val="bg1"/>
                </a:solidFill>
                <a:latin typeface="Dana" panose="00000500000000000000" pitchFamily="2" charset="-78"/>
                <a:cs typeface="Dana" panose="00000500000000000000" pitchFamily="2" charset="-78"/>
              </a:rPr>
              <a:t>می‌کنیم</a:t>
            </a:r>
            <a:r>
              <a:rPr lang="fa-IR" dirty="0">
                <a:solidFill>
                  <a:schemeClr val="bg1"/>
                </a:solidFill>
                <a:latin typeface="Dana" panose="00000500000000000000" pitchFamily="2" charset="-78"/>
                <a:cs typeface="Dana" panose="00000500000000000000" pitchFamily="2" charset="-78"/>
              </a:rPr>
              <a:t> حتما از این </a:t>
            </a:r>
            <a:r>
              <a:rPr lang="fa-IR" dirty="0" err="1">
                <a:solidFill>
                  <a:schemeClr val="bg1"/>
                </a:solidFill>
                <a:latin typeface="Dana" panose="00000500000000000000" pitchFamily="2" charset="-78"/>
                <a:cs typeface="Dana" panose="00000500000000000000" pitchFamily="2" charset="-78"/>
              </a:rPr>
              <a:t>صفحه‌ی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ویکی‌پدیا</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یه</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مطالعه‌ای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روشون</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داشته‌باشید</a:t>
            </a:r>
            <a:r>
              <a:rPr lang="fa-IR" dirty="0">
                <a:solidFill>
                  <a:schemeClr val="bg1"/>
                </a:solidFill>
                <a:latin typeface="Dana" panose="00000500000000000000" pitchFamily="2" charset="-78"/>
                <a:cs typeface="Dana" panose="00000500000000000000" pitchFamily="2" charset="-78"/>
              </a:rPr>
              <a:t>: </a:t>
            </a:r>
          </a:p>
        </p:txBody>
      </p:sp>
      <p:sp>
        <p:nvSpPr>
          <p:cNvPr id="7" name="TextBox 6">
            <a:extLst>
              <a:ext uri="{FF2B5EF4-FFF2-40B4-BE49-F238E27FC236}">
                <a16:creationId xmlns:a16="http://schemas.microsoft.com/office/drawing/2014/main" id="{04E79766-58E9-41E8-8BAB-24E507E879EC}"/>
              </a:ext>
            </a:extLst>
          </p:cNvPr>
          <p:cNvSpPr txBox="1"/>
          <p:nvPr/>
        </p:nvSpPr>
        <p:spPr>
          <a:xfrm>
            <a:off x="3809441" y="4348511"/>
            <a:ext cx="2519359" cy="646331"/>
          </a:xfrm>
          <a:prstGeom prst="rect">
            <a:avLst/>
          </a:prstGeom>
          <a:noFill/>
        </p:spPr>
        <p:txBody>
          <a:bodyPr wrap="square" rtlCol="0">
            <a:spAutoFit/>
          </a:bodyPr>
          <a:lstStyle/>
          <a:p>
            <a:r>
              <a:rPr lang="en-US" sz="1800" dirty="0">
                <a:latin typeface="Arial" panose="020B0604020202020204" pitchFamily="34" charset="0"/>
                <a:hlinkClick r:id="rId2"/>
              </a:rPr>
              <a:t>https://b2n.ir/769612</a:t>
            </a:r>
            <a:endParaRPr lang="en-US" sz="1800" dirty="0">
              <a:latin typeface="Arial" panose="020B0604020202020204" pitchFamily="34" charset="0"/>
            </a:endParaRPr>
          </a:p>
          <a:p>
            <a:endParaRPr lang="en-US" sz="1800" u="sng" dirty="0">
              <a:solidFill>
                <a:schemeClr val="accent4"/>
              </a:solidFill>
              <a:latin typeface="Calibri" panose="020F0502020204030204" pitchFamily="34" charset="0"/>
            </a:endParaRPr>
          </a:p>
        </p:txBody>
      </p:sp>
      <p:sp>
        <p:nvSpPr>
          <p:cNvPr id="8" name="Google Shape;398;p26">
            <a:hlinkClick r:id="rId3"/>
            <a:extLst>
              <a:ext uri="{FF2B5EF4-FFF2-40B4-BE49-F238E27FC236}">
                <a16:creationId xmlns:a16="http://schemas.microsoft.com/office/drawing/2014/main" id="{DA7A3DEC-612C-44B5-9CC6-71AF3495F224}"/>
              </a:ext>
            </a:extLst>
          </p:cNvPr>
          <p:cNvSpPr/>
          <p:nvPr/>
        </p:nvSpPr>
        <p:spPr>
          <a:xfrm>
            <a:off x="1332929" y="4355018"/>
            <a:ext cx="2476512"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Programming paradigm</a:t>
            </a:r>
          </a:p>
        </p:txBody>
      </p:sp>
      <p:grpSp>
        <p:nvGrpSpPr>
          <p:cNvPr id="9" name="Group 8">
            <a:extLst>
              <a:ext uri="{FF2B5EF4-FFF2-40B4-BE49-F238E27FC236}">
                <a16:creationId xmlns:a16="http://schemas.microsoft.com/office/drawing/2014/main" id="{6584A72F-0FE1-4A3E-838D-CDD2913CA7F0}"/>
              </a:ext>
            </a:extLst>
          </p:cNvPr>
          <p:cNvGrpSpPr/>
          <p:nvPr/>
        </p:nvGrpSpPr>
        <p:grpSpPr>
          <a:xfrm>
            <a:off x="903350" y="4342677"/>
            <a:ext cx="373368" cy="375166"/>
            <a:chOff x="383988" y="2894540"/>
            <a:chExt cx="314875" cy="320323"/>
          </a:xfrm>
          <a:solidFill>
            <a:srgbClr val="48FFD5"/>
          </a:solidFill>
        </p:grpSpPr>
        <p:sp>
          <p:nvSpPr>
            <p:cNvPr id="12" name="Google Shape;5176;p46">
              <a:extLst>
                <a:ext uri="{FF2B5EF4-FFF2-40B4-BE49-F238E27FC236}">
                  <a16:creationId xmlns:a16="http://schemas.microsoft.com/office/drawing/2014/main" id="{5522A5C6-9E80-4491-8F56-4A88B1690E3D}"/>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3" name="Google Shape;5177;p46">
              <a:extLst>
                <a:ext uri="{FF2B5EF4-FFF2-40B4-BE49-F238E27FC236}">
                  <a16:creationId xmlns:a16="http://schemas.microsoft.com/office/drawing/2014/main" id="{309EB791-AE9D-4F92-AA57-833AE975AFA2}"/>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4" name="Google Shape;5178;p46">
              <a:extLst>
                <a:ext uri="{FF2B5EF4-FFF2-40B4-BE49-F238E27FC236}">
                  <a16:creationId xmlns:a16="http://schemas.microsoft.com/office/drawing/2014/main" id="{F949B073-BF48-4C2A-903A-CE993B4C9E3F}"/>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72220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18</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5" y="356492"/>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a:latin typeface="Lalezar" panose="00000500000000000000" pitchFamily="2" charset="-78"/>
                <a:cs typeface="Lalezar" panose="00000500000000000000" pitchFamily="2" charset="-78"/>
              </a:rPr>
              <a:t>پایگاه داده یا </a:t>
            </a:r>
            <a:r>
              <a:rPr lang="en-US" sz="2400" dirty="0">
                <a:latin typeface="Lalezar" panose="00000500000000000000" pitchFamily="2" charset="-78"/>
                <a:cs typeface="Lalezar" panose="00000500000000000000" pitchFamily="2" charset="-78"/>
              </a:rPr>
              <a:t>Database</a:t>
            </a:r>
            <a:r>
              <a:rPr lang="fa-IR" sz="2400" dirty="0">
                <a:latin typeface="Lalezar" panose="00000500000000000000" pitchFamily="2" charset="-78"/>
                <a:cs typeface="Lalezar" panose="00000500000000000000" pitchFamily="2" charset="-78"/>
              </a:rPr>
              <a:t> (به اختصار: </a:t>
            </a:r>
            <a:r>
              <a:rPr lang="en-US" sz="2400" dirty="0">
                <a:latin typeface="Lalezar" panose="00000500000000000000" pitchFamily="2" charset="-78"/>
                <a:cs typeface="Lalezar" panose="00000500000000000000" pitchFamily="2" charset="-78"/>
              </a:rPr>
              <a:t>DB</a:t>
            </a:r>
            <a:r>
              <a:rPr lang="fa-IR" sz="2400" dirty="0">
                <a:latin typeface="Lalezar" panose="00000500000000000000" pitchFamily="2" charset="-78"/>
                <a:cs typeface="Lalezar" panose="00000500000000000000" pitchFamily="2" charset="-78"/>
              </a:rPr>
              <a:t>)</a:t>
            </a:r>
            <a:endParaRPr lang="en-US" sz="24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615576" y="766042"/>
            <a:ext cx="7912847" cy="1384995"/>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مجموعه‌ای</a:t>
            </a:r>
            <a:r>
              <a:rPr lang="fa-IR" dirty="0">
                <a:solidFill>
                  <a:schemeClr val="bg1"/>
                </a:solidFill>
                <a:latin typeface="Dana" panose="00000500000000000000" pitchFamily="2" charset="-78"/>
                <a:cs typeface="Dana" panose="00000500000000000000" pitchFamily="2" charset="-78"/>
              </a:rPr>
              <a:t> از </a:t>
            </a:r>
            <a:r>
              <a:rPr lang="fa-IR" dirty="0" err="1">
                <a:solidFill>
                  <a:schemeClr val="bg1"/>
                </a:solidFill>
                <a:latin typeface="Dana" panose="00000500000000000000" pitchFamily="2" charset="-78"/>
                <a:cs typeface="Dana" panose="00000500000000000000" pitchFamily="2" charset="-78"/>
              </a:rPr>
              <a:t>داده‌ها</a:t>
            </a:r>
            <a:r>
              <a:rPr lang="fa-IR" dirty="0">
                <a:solidFill>
                  <a:schemeClr val="bg1"/>
                </a:solidFill>
                <a:latin typeface="Dana" panose="00000500000000000000" pitchFamily="2" charset="-78"/>
                <a:cs typeface="Dana" panose="00000500000000000000" pitchFamily="2" charset="-78"/>
              </a:rPr>
              <a:t> هستند که با نظم خاص و با استفاده از </a:t>
            </a:r>
            <a:r>
              <a:rPr lang="fa-IR" dirty="0" err="1">
                <a:solidFill>
                  <a:schemeClr val="bg1"/>
                </a:solidFill>
                <a:latin typeface="Dana" panose="00000500000000000000" pitchFamily="2" charset="-78"/>
                <a:cs typeface="Dana" panose="00000500000000000000" pitchFamily="2" charset="-78"/>
              </a:rPr>
              <a:t>تکنیک‌های</a:t>
            </a:r>
            <a:r>
              <a:rPr lang="fa-IR" dirty="0">
                <a:solidFill>
                  <a:schemeClr val="bg1"/>
                </a:solidFill>
                <a:latin typeface="Dana" panose="00000500000000000000" pitchFamily="2" charset="-78"/>
                <a:cs typeface="Dana" panose="00000500000000000000" pitchFamily="2" charset="-78"/>
              </a:rPr>
              <a:t> مختلفی کنار هم چیده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استفاده از</a:t>
            </a:r>
            <a:r>
              <a:rPr lang="en-US" dirty="0">
                <a:solidFill>
                  <a:schemeClr val="bg1"/>
                </a:solidFill>
                <a:latin typeface="Dana" panose="00000500000000000000" pitchFamily="2" charset="-78"/>
                <a:cs typeface="Dana" panose="00000500000000000000" pitchFamily="2" charset="-78"/>
              </a:rPr>
              <a:t>Database </a:t>
            </a:r>
            <a:r>
              <a:rPr lang="fa-IR" dirty="0">
                <a:solidFill>
                  <a:schemeClr val="bg1"/>
                </a:solidFill>
                <a:latin typeface="Dana" panose="00000500000000000000" pitchFamily="2" charset="-78"/>
                <a:cs typeface="Dana" panose="00000500000000000000" pitchFamily="2" charset="-78"/>
              </a:rPr>
              <a:t>ها به این دلیل هست که دسترسی‌مون به داده‌هایی که برای برنامه‌‌هامون نیاز داریم سریع‌تر بشه و یک سطح</a:t>
            </a:r>
            <a:r>
              <a:rPr lang="en-US" dirty="0">
                <a:solidFill>
                  <a:schemeClr val="bg1"/>
                </a:solidFill>
                <a:latin typeface="Dana" panose="00000500000000000000" pitchFamily="2" charset="-78"/>
                <a:cs typeface="Dana" panose="00000500000000000000" pitchFamily="2" charset="-78"/>
              </a:rPr>
              <a:t>Abstraction </a:t>
            </a:r>
            <a:r>
              <a:rPr lang="fa-IR" dirty="0">
                <a:solidFill>
                  <a:schemeClr val="bg1"/>
                </a:solidFill>
                <a:latin typeface="Dana" panose="00000500000000000000" pitchFamily="2" charset="-78"/>
                <a:cs typeface="Dana" panose="00000500000000000000" pitchFamily="2" charset="-78"/>
              </a:rPr>
              <a:t> رو وارد کارمون با دیتا بکنیم. (مثلا به جای </a:t>
            </a:r>
            <a:r>
              <a:rPr lang="fa-IR" dirty="0" err="1">
                <a:solidFill>
                  <a:schemeClr val="bg1"/>
                </a:solidFill>
                <a:latin typeface="Dana" panose="00000500000000000000" pitchFamily="2" charset="-78"/>
                <a:cs typeface="Dana" panose="00000500000000000000" pitchFamily="2" charset="-78"/>
              </a:rPr>
              <a:t>این‌که</a:t>
            </a:r>
            <a:r>
              <a:rPr lang="fa-IR" dirty="0">
                <a:solidFill>
                  <a:schemeClr val="bg1"/>
                </a:solidFill>
                <a:latin typeface="Dana" panose="00000500000000000000" pitchFamily="2" charset="-78"/>
                <a:cs typeface="Dana" panose="00000500000000000000" pitchFamily="2" charset="-78"/>
              </a:rPr>
              <a:t> بگیم برو فایل فلان رو بخون و خطی‌ که کاراکتر اولش عدد ۳ هست رو بردار، به </a:t>
            </a:r>
            <a:r>
              <a:rPr lang="fa-IR" dirty="0" err="1">
                <a:solidFill>
                  <a:schemeClr val="bg1"/>
                </a:solidFill>
                <a:latin typeface="Dana" panose="00000500000000000000" pitchFamily="2" charset="-78"/>
                <a:cs typeface="Dana" panose="00000500000000000000" pitchFamily="2" charset="-78"/>
              </a:rPr>
              <a:t>دیتابیس</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می‌گیم</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داده‌ای</a:t>
            </a:r>
            <a:r>
              <a:rPr lang="fa-IR" dirty="0">
                <a:solidFill>
                  <a:schemeClr val="bg1"/>
                </a:solidFill>
                <a:latin typeface="Dana" panose="00000500000000000000" pitchFamily="2" charset="-78"/>
                <a:cs typeface="Dana" panose="00000500000000000000" pitchFamily="2" charset="-78"/>
              </a:rPr>
              <a:t> که </a:t>
            </a:r>
            <a:r>
              <a:rPr lang="en-US" dirty="0">
                <a:solidFill>
                  <a:schemeClr val="bg1"/>
                </a:solidFill>
                <a:latin typeface="Dana" panose="00000500000000000000" pitchFamily="2" charset="-78"/>
                <a:cs typeface="Dana" panose="00000500000000000000" pitchFamily="2" charset="-78"/>
              </a:rPr>
              <a:t>id</a:t>
            </a:r>
            <a:r>
              <a:rPr lang="fa-IR" dirty="0">
                <a:solidFill>
                  <a:schemeClr val="bg1"/>
                </a:solidFill>
                <a:latin typeface="Dana" panose="00000500000000000000" pitchFamily="2" charset="-78"/>
                <a:cs typeface="Dana" panose="00000500000000000000" pitchFamily="2" charset="-78"/>
              </a:rPr>
              <a:t>ش شماره ۳ هست رو برای من بفرست.)</a:t>
            </a:r>
          </a:p>
        </p:txBody>
      </p:sp>
      <p:sp>
        <p:nvSpPr>
          <p:cNvPr id="10" name="Google Shape;662;p32">
            <a:extLst>
              <a:ext uri="{FF2B5EF4-FFF2-40B4-BE49-F238E27FC236}">
                <a16:creationId xmlns:a16="http://schemas.microsoft.com/office/drawing/2014/main" id="{77AFA323-4252-4E84-9B8D-22EDF63E2DA2}"/>
              </a:ext>
            </a:extLst>
          </p:cNvPr>
          <p:cNvSpPr txBox="1">
            <a:spLocks/>
          </p:cNvSpPr>
          <p:nvPr/>
        </p:nvSpPr>
        <p:spPr>
          <a:xfrm>
            <a:off x="209175" y="2198845"/>
            <a:ext cx="8725646"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a:latin typeface="Lalezar" panose="00000500000000000000" pitchFamily="2" charset="-78"/>
                <a:cs typeface="Lalezar" panose="00000500000000000000" pitchFamily="2" charset="-78"/>
              </a:rPr>
              <a:t>محیط توسعه یا </a:t>
            </a:r>
            <a:r>
              <a:rPr lang="en-US" sz="2400" dirty="0">
                <a:latin typeface="Lalezar" panose="00000500000000000000" pitchFamily="2" charset="-78"/>
                <a:cs typeface="Lalezar" panose="00000500000000000000" pitchFamily="2" charset="-78"/>
              </a:rPr>
              <a:t>Integrated Development Environment </a:t>
            </a:r>
            <a:r>
              <a:rPr lang="fa-IR" sz="2400" dirty="0">
                <a:latin typeface="Lalezar" panose="00000500000000000000" pitchFamily="2" charset="-78"/>
                <a:cs typeface="Lalezar" panose="00000500000000000000" pitchFamily="2" charset="-78"/>
              </a:rPr>
              <a:t> یا </a:t>
            </a:r>
            <a:r>
              <a:rPr lang="en-US" sz="2400" dirty="0">
                <a:latin typeface="Lalezar" panose="00000500000000000000" pitchFamily="2" charset="-78"/>
                <a:cs typeface="Lalezar" panose="00000500000000000000" pitchFamily="2" charset="-78"/>
              </a:rPr>
              <a:t>IDE</a:t>
            </a:r>
          </a:p>
        </p:txBody>
      </p:sp>
      <p:sp>
        <p:nvSpPr>
          <p:cNvPr id="11" name="TextBox 10">
            <a:extLst>
              <a:ext uri="{FF2B5EF4-FFF2-40B4-BE49-F238E27FC236}">
                <a16:creationId xmlns:a16="http://schemas.microsoft.com/office/drawing/2014/main" id="{3B3DB1AC-2C78-4CD3-B3CB-0A1DC92D76AA}"/>
              </a:ext>
            </a:extLst>
          </p:cNvPr>
          <p:cNvSpPr txBox="1"/>
          <p:nvPr/>
        </p:nvSpPr>
        <p:spPr>
          <a:xfrm>
            <a:off x="615576" y="2647175"/>
            <a:ext cx="7912847" cy="2031325"/>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برنامه‌هایی</a:t>
            </a:r>
            <a:r>
              <a:rPr lang="fa-IR" dirty="0">
                <a:solidFill>
                  <a:schemeClr val="bg1"/>
                </a:solidFill>
                <a:latin typeface="Dana" panose="00000500000000000000" pitchFamily="2" charset="-78"/>
                <a:cs typeface="Dana" panose="00000500000000000000" pitchFamily="2" charset="-78"/>
              </a:rPr>
              <a:t> هستند که با کنار هم آوردن چندین و چند ابزار کنار هم، روند </a:t>
            </a:r>
            <a:r>
              <a:rPr lang="fa-IR" dirty="0" err="1">
                <a:solidFill>
                  <a:schemeClr val="bg1"/>
                </a:solidFill>
                <a:latin typeface="Dana" panose="00000500000000000000" pitchFamily="2" charset="-78"/>
                <a:cs typeface="Dana" panose="00000500000000000000" pitchFamily="2" charset="-78"/>
              </a:rPr>
              <a:t>توسعه‌ی</a:t>
            </a:r>
            <a:r>
              <a:rPr lang="fa-IR" dirty="0">
                <a:solidFill>
                  <a:schemeClr val="bg1"/>
                </a:solidFill>
                <a:latin typeface="Dana" panose="00000500000000000000" pitchFamily="2" charset="-78"/>
                <a:cs typeface="Dana" panose="00000500000000000000" pitchFamily="2" charset="-78"/>
              </a:rPr>
              <a:t> برنامه رو برای </a:t>
            </a:r>
            <a:r>
              <a:rPr lang="fa-IR" dirty="0" err="1">
                <a:solidFill>
                  <a:schemeClr val="bg1"/>
                </a:solidFill>
                <a:latin typeface="Dana" panose="00000500000000000000" pitchFamily="2" charset="-78"/>
                <a:cs typeface="Dana" panose="00000500000000000000" pitchFamily="2" charset="-78"/>
              </a:rPr>
              <a:t>برنامه‌نویس</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آسون</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می‌کنن</a:t>
            </a:r>
            <a:r>
              <a:rPr lang="fa-IR" dirty="0">
                <a:solidFill>
                  <a:schemeClr val="bg1"/>
                </a:solidFill>
                <a:latin typeface="Dana" panose="00000500000000000000" pitchFamily="2" charset="-78"/>
                <a:cs typeface="Dana" panose="00000500000000000000" pitchFamily="2" charset="-78"/>
              </a:rPr>
              <a:t>. این‌ها با یک ویرایش‌گر متن ساده کار خودشون رو شروع می‌کنن و ابزارهایی مثل </a:t>
            </a:r>
            <a:r>
              <a:rPr lang="en-US" dirty="0">
                <a:solidFill>
                  <a:schemeClr val="bg1"/>
                </a:solidFill>
                <a:latin typeface="Dana" panose="00000500000000000000" pitchFamily="2" charset="-78"/>
                <a:cs typeface="Dana" panose="00000500000000000000" pitchFamily="2" charset="-78"/>
              </a:rPr>
              <a:t>Linter</a:t>
            </a:r>
            <a:r>
              <a:rPr lang="fa-IR" dirty="0">
                <a:solidFill>
                  <a:schemeClr val="bg1"/>
                </a:solidFill>
                <a:latin typeface="Dana" panose="00000500000000000000" pitchFamily="2" charset="-78"/>
                <a:cs typeface="Dana" panose="00000500000000000000" pitchFamily="2" charset="-78"/>
              </a:rPr>
              <a:t> (برای مرتب کردن کد)، </a:t>
            </a:r>
            <a:r>
              <a:rPr lang="en-US" dirty="0">
                <a:solidFill>
                  <a:schemeClr val="bg1"/>
                </a:solidFill>
                <a:latin typeface="Dana" panose="00000500000000000000" pitchFamily="2" charset="-78"/>
                <a:cs typeface="Dana" panose="00000500000000000000" pitchFamily="2" charset="-78"/>
              </a:rPr>
              <a:t>Compiler، </a:t>
            </a:r>
            <a:r>
              <a:rPr lang="fa-IR" dirty="0">
                <a:solidFill>
                  <a:schemeClr val="bg1"/>
                </a:solidFill>
                <a:latin typeface="Dana" panose="00000500000000000000" pitchFamily="2" charset="-78"/>
                <a:cs typeface="Dana" panose="00000500000000000000" pitchFamily="2" charset="-78"/>
              </a:rPr>
              <a:t>ابزارهای کنترل </a:t>
            </a:r>
            <a:r>
              <a:rPr lang="fa-IR" dirty="0" err="1">
                <a:solidFill>
                  <a:schemeClr val="bg1"/>
                </a:solidFill>
                <a:latin typeface="Dana" panose="00000500000000000000" pitchFamily="2" charset="-78"/>
                <a:cs typeface="Dana" panose="00000500000000000000" pitchFamily="2" charset="-78"/>
              </a:rPr>
              <a:t>ورژن</a:t>
            </a:r>
            <a:r>
              <a:rPr lang="fa-IR" dirty="0">
                <a:solidFill>
                  <a:schemeClr val="bg1"/>
                </a:solidFill>
                <a:latin typeface="Dana" panose="00000500000000000000" pitchFamily="2" charset="-78"/>
                <a:cs typeface="Dana" panose="00000500000000000000" pitchFamily="2" charset="-78"/>
              </a:rPr>
              <a:t> (مثل</a:t>
            </a:r>
            <a:r>
              <a:rPr lang="en-US" dirty="0">
                <a:solidFill>
                  <a:schemeClr val="bg1"/>
                </a:solidFill>
                <a:latin typeface="Dana" panose="00000500000000000000" pitchFamily="2" charset="-78"/>
                <a:cs typeface="Dana" panose="00000500000000000000" pitchFamily="2" charset="-78"/>
              </a:rPr>
              <a:t>Git </a:t>
            </a:r>
            <a:r>
              <a:rPr lang="fa-IR" dirty="0">
                <a:solidFill>
                  <a:schemeClr val="bg1"/>
                </a:solidFill>
                <a:latin typeface="Dana" panose="00000500000000000000" pitchFamily="2" charset="-78"/>
                <a:cs typeface="Dana" panose="00000500000000000000" pitchFamily="2" charset="-78"/>
              </a:rPr>
              <a:t> که جلوتر </a:t>
            </a:r>
            <a:r>
              <a:rPr lang="fa-IR" dirty="0" err="1">
                <a:solidFill>
                  <a:schemeClr val="bg1"/>
                </a:solidFill>
                <a:latin typeface="Dana" panose="00000500000000000000" pitchFamily="2" charset="-78"/>
                <a:cs typeface="Dana" panose="00000500000000000000" pitchFamily="2" charset="-78"/>
              </a:rPr>
              <a:t>می‌بینیدش</a:t>
            </a:r>
            <a:r>
              <a:rPr lang="fa-IR" dirty="0">
                <a:solidFill>
                  <a:schemeClr val="bg1"/>
                </a:solidFill>
                <a:latin typeface="Dana" panose="00000500000000000000" pitchFamily="2" charset="-78"/>
                <a:cs typeface="Dana" panose="00000500000000000000" pitchFamily="2" charset="-78"/>
              </a:rPr>
              <a:t>)، </a:t>
            </a:r>
            <a:r>
              <a:rPr lang="en-US" dirty="0">
                <a:solidFill>
                  <a:schemeClr val="bg1"/>
                </a:solidFill>
                <a:latin typeface="Dana" panose="00000500000000000000" pitchFamily="2" charset="-78"/>
                <a:cs typeface="Dana" panose="00000500000000000000" pitchFamily="2" charset="-78"/>
              </a:rPr>
              <a:t>Debugger</a:t>
            </a:r>
            <a:r>
              <a:rPr lang="fa-IR" dirty="0">
                <a:solidFill>
                  <a:schemeClr val="bg1"/>
                </a:solidFill>
                <a:latin typeface="Dana" panose="00000500000000000000" pitchFamily="2" charset="-78"/>
                <a:cs typeface="Dana" panose="00000500000000000000" pitchFamily="2" charset="-78"/>
              </a:rPr>
              <a:t> (برای رفع ایراد کد)، </a:t>
            </a:r>
            <a:r>
              <a:rPr lang="en-US" dirty="0">
                <a:solidFill>
                  <a:schemeClr val="bg1"/>
                </a:solidFill>
                <a:latin typeface="Dana" panose="00000500000000000000" pitchFamily="2" charset="-78"/>
                <a:cs typeface="Dana" panose="00000500000000000000" pitchFamily="2" charset="-78"/>
              </a:rPr>
              <a:t>Syntax Highlighter</a:t>
            </a:r>
            <a:r>
              <a:rPr lang="fa-IR" dirty="0">
                <a:solidFill>
                  <a:schemeClr val="bg1"/>
                </a:solidFill>
                <a:latin typeface="Dana" panose="00000500000000000000" pitchFamily="2" charset="-78"/>
                <a:cs typeface="Dana" panose="00000500000000000000" pitchFamily="2" charset="-78"/>
              </a:rPr>
              <a:t> (برای عوض کردن رنگ </a:t>
            </a:r>
            <a:r>
              <a:rPr lang="fa-IR" dirty="0" err="1">
                <a:solidFill>
                  <a:schemeClr val="bg1"/>
                </a:solidFill>
                <a:latin typeface="Dana" panose="00000500000000000000" pitchFamily="2" charset="-78"/>
                <a:cs typeface="Dana" panose="00000500000000000000" pitchFamily="2" charset="-78"/>
              </a:rPr>
              <a:t>قسمت‌های</a:t>
            </a:r>
            <a:r>
              <a:rPr lang="fa-IR" dirty="0">
                <a:solidFill>
                  <a:schemeClr val="bg1"/>
                </a:solidFill>
                <a:latin typeface="Dana" panose="00000500000000000000" pitchFamily="2" charset="-78"/>
                <a:cs typeface="Dana" panose="00000500000000000000" pitchFamily="2" charset="-78"/>
              </a:rPr>
              <a:t> مختلف کد) و خیلی </a:t>
            </a:r>
            <a:r>
              <a:rPr lang="fa-IR" dirty="0" err="1">
                <a:solidFill>
                  <a:schemeClr val="bg1"/>
                </a:solidFill>
                <a:latin typeface="Dana" panose="00000500000000000000" pitchFamily="2" charset="-78"/>
                <a:cs typeface="Dana" panose="00000500000000000000" pitchFamily="2" charset="-78"/>
              </a:rPr>
              <a:t>آپشن‌های</a:t>
            </a:r>
            <a:r>
              <a:rPr lang="fa-IR" dirty="0">
                <a:solidFill>
                  <a:schemeClr val="bg1"/>
                </a:solidFill>
                <a:latin typeface="Dana" panose="00000500000000000000" pitchFamily="2" charset="-78"/>
                <a:cs typeface="Dana" panose="00000500000000000000" pitchFamily="2" charset="-78"/>
              </a:rPr>
              <a:t> دیگه رو به اون </a:t>
            </a:r>
            <a:r>
              <a:rPr lang="fa-IR" dirty="0" err="1">
                <a:solidFill>
                  <a:schemeClr val="bg1"/>
                </a:solidFill>
                <a:latin typeface="Dana" panose="00000500000000000000" pitchFamily="2" charset="-78"/>
                <a:cs typeface="Dana" panose="00000500000000000000" pitchFamily="2" charset="-78"/>
              </a:rPr>
              <a:t>ویرایش‌گر</a:t>
            </a:r>
            <a:r>
              <a:rPr lang="fa-IR" dirty="0">
                <a:solidFill>
                  <a:schemeClr val="bg1"/>
                </a:solidFill>
                <a:latin typeface="Dana" panose="00000500000000000000" pitchFamily="2" charset="-78"/>
                <a:cs typeface="Dana" panose="00000500000000000000" pitchFamily="2" charset="-78"/>
              </a:rPr>
              <a:t> اضافه </a:t>
            </a:r>
            <a:r>
              <a:rPr lang="fa-IR" dirty="0" err="1">
                <a:solidFill>
                  <a:schemeClr val="bg1"/>
                </a:solidFill>
                <a:latin typeface="Dana" panose="00000500000000000000" pitchFamily="2" charset="-78"/>
                <a:cs typeface="Dana" panose="00000500000000000000" pitchFamily="2" charset="-78"/>
              </a:rPr>
              <a:t>می‌کنن</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محیط‌های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توسعه‌ی</a:t>
            </a:r>
            <a:r>
              <a:rPr lang="fa-IR" dirty="0">
                <a:solidFill>
                  <a:schemeClr val="bg1"/>
                </a:solidFill>
                <a:latin typeface="Dana" panose="00000500000000000000" pitchFamily="2" charset="-78"/>
                <a:cs typeface="Dana" panose="00000500000000000000" pitchFamily="2" charset="-78"/>
              </a:rPr>
              <a:t> زیادی داریم که </a:t>
            </a:r>
            <a:r>
              <a:rPr lang="fa-IR" dirty="0" err="1">
                <a:solidFill>
                  <a:schemeClr val="bg1"/>
                </a:solidFill>
                <a:latin typeface="Dana" panose="00000500000000000000" pitchFamily="2" charset="-78"/>
                <a:cs typeface="Dana" panose="00000500000000000000" pitchFamily="2" charset="-78"/>
              </a:rPr>
              <a:t>اون‌ها</a:t>
            </a:r>
            <a:r>
              <a:rPr lang="fa-IR" dirty="0">
                <a:solidFill>
                  <a:schemeClr val="bg1"/>
                </a:solidFill>
                <a:latin typeface="Dana" panose="00000500000000000000" pitchFamily="2" charset="-78"/>
                <a:cs typeface="Dana" panose="00000500000000000000" pitchFamily="2" charset="-78"/>
              </a:rPr>
              <a:t> رو این زیر لیست کردیم:</a:t>
            </a:r>
          </a:p>
          <a:p>
            <a:pPr algn="just" rtl="1">
              <a:lnSpc>
                <a:spcPct val="150000"/>
              </a:lnSpc>
            </a:pPr>
            <a:r>
              <a:rPr lang="fa-IR" dirty="0">
                <a:solidFill>
                  <a:schemeClr val="bg1"/>
                </a:solidFill>
                <a:latin typeface="Dana" panose="00000500000000000000" pitchFamily="2" charset="-78"/>
                <a:cs typeface="Dana" panose="00000500000000000000" pitchFamily="2" charset="-78"/>
              </a:rPr>
              <a:t>محصولات شرکت </a:t>
            </a:r>
            <a:r>
              <a:rPr lang="en-US" dirty="0">
                <a:solidFill>
                  <a:schemeClr val="bg1"/>
                </a:solidFill>
                <a:latin typeface="Dana" panose="00000500000000000000" pitchFamily="2" charset="-78"/>
                <a:cs typeface="Dana" panose="00000500000000000000" pitchFamily="2" charset="-78"/>
              </a:rPr>
              <a:t>JetBrains</a:t>
            </a:r>
            <a:r>
              <a:rPr lang="fa-IR" dirty="0">
                <a:solidFill>
                  <a:schemeClr val="bg1"/>
                </a:solidFill>
                <a:latin typeface="Dana" panose="00000500000000000000" pitchFamily="2" charset="-78"/>
                <a:cs typeface="Dana" panose="00000500000000000000" pitchFamily="2" charset="-78"/>
              </a:rPr>
              <a:t> مثل</a:t>
            </a:r>
            <a:r>
              <a:rPr lang="en-US" dirty="0" err="1">
                <a:solidFill>
                  <a:schemeClr val="bg1"/>
                </a:solidFill>
                <a:latin typeface="Dana" panose="00000500000000000000" pitchFamily="2" charset="-78"/>
                <a:cs typeface="Dana" panose="00000500000000000000" pitchFamily="2" charset="-78"/>
              </a:rPr>
              <a:t>CLion</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 برای زبان</a:t>
            </a:r>
            <a:r>
              <a:rPr lang="en-US" dirty="0">
                <a:solidFill>
                  <a:schemeClr val="bg1"/>
                </a:solidFill>
                <a:latin typeface="Dana" panose="00000500000000000000" pitchFamily="2" charset="-78"/>
                <a:cs typeface="Dana" panose="00000500000000000000" pitchFamily="2" charset="-78"/>
              </a:rPr>
              <a:t>C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IntelliJ </a:t>
            </a:r>
            <a:r>
              <a:rPr lang="fa-IR" dirty="0">
                <a:solidFill>
                  <a:schemeClr val="bg1"/>
                </a:solidFill>
                <a:latin typeface="Dana" panose="00000500000000000000" pitchFamily="2" charset="-78"/>
                <a:cs typeface="Dana" panose="00000500000000000000" pitchFamily="2" charset="-78"/>
              </a:rPr>
              <a:t> برای زبان</a:t>
            </a:r>
            <a:r>
              <a:rPr lang="en-US" dirty="0">
                <a:solidFill>
                  <a:schemeClr val="bg1"/>
                </a:solidFill>
                <a:latin typeface="Dana" panose="00000500000000000000" pitchFamily="2" charset="-78"/>
                <a:cs typeface="Dana" panose="00000500000000000000" pitchFamily="2" charset="-78"/>
              </a:rPr>
              <a:t>Java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PyCharm </a:t>
            </a:r>
            <a:r>
              <a:rPr lang="fa-IR" dirty="0">
                <a:solidFill>
                  <a:schemeClr val="bg1"/>
                </a:solidFill>
                <a:latin typeface="Dana" panose="00000500000000000000" pitchFamily="2" charset="-78"/>
                <a:cs typeface="Dana" panose="00000500000000000000" pitchFamily="2" charset="-78"/>
              </a:rPr>
              <a:t> برای زبان </a:t>
            </a:r>
            <a:r>
              <a:rPr lang="en-US" dirty="0">
                <a:solidFill>
                  <a:schemeClr val="bg1"/>
                </a:solidFill>
                <a:latin typeface="Dana" panose="00000500000000000000" pitchFamily="2" charset="-78"/>
                <a:cs typeface="Dana" panose="00000500000000000000" pitchFamily="2" charset="-78"/>
              </a:rPr>
              <a:t>Python</a:t>
            </a:r>
            <a:r>
              <a:rPr lang="fa-IR" dirty="0">
                <a:solidFill>
                  <a:schemeClr val="bg1"/>
                </a:solidFill>
                <a:latin typeface="Dana" panose="00000500000000000000" pitchFamily="2" charset="-78"/>
                <a:cs typeface="Dana" panose="00000500000000000000" pitchFamily="2" charset="-78"/>
              </a:rPr>
              <a:t>.</a:t>
            </a:r>
            <a:endParaRPr lang="en-US"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175245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19</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3" y="452120"/>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800" dirty="0">
                <a:latin typeface="Lalezar" panose="00000500000000000000" pitchFamily="2" charset="-78"/>
                <a:cs typeface="Lalezar" panose="00000500000000000000" pitchFamily="2" charset="-78"/>
              </a:rPr>
              <a:t>ویژوال استودیو (</a:t>
            </a:r>
            <a:r>
              <a:rPr lang="en-US" sz="2800" dirty="0">
                <a:latin typeface="Lalezar" panose="00000500000000000000" pitchFamily="2" charset="-78"/>
                <a:cs typeface="Lalezar" panose="00000500000000000000" pitchFamily="2" charset="-78"/>
              </a:rPr>
              <a:t>Visual Studio</a:t>
            </a:r>
            <a:r>
              <a:rPr lang="fa-IR" sz="2800" dirty="0">
                <a:latin typeface="Lalezar" panose="00000500000000000000" pitchFamily="2" charset="-78"/>
                <a:cs typeface="Lalezar" panose="00000500000000000000" pitchFamily="2" charset="-78"/>
              </a:rPr>
              <a:t>)</a:t>
            </a:r>
            <a:endParaRPr lang="en-US" sz="28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836706" y="1234217"/>
            <a:ext cx="7458635" cy="2839239"/>
          </a:xfrm>
          <a:prstGeom prst="rect">
            <a:avLst/>
          </a:prstGeom>
          <a:noFill/>
        </p:spPr>
        <p:txBody>
          <a:bodyPr wrap="square" rtlCol="0" anchor="ctr">
            <a:spAutoFit/>
          </a:bodyPr>
          <a:lstStyle/>
          <a:p>
            <a:pPr algn="just" rtl="1">
              <a:lnSpc>
                <a:spcPct val="150000"/>
              </a:lnSpc>
            </a:pPr>
            <a:r>
              <a:rPr lang="fa-IR" sz="1700" dirty="0">
                <a:solidFill>
                  <a:schemeClr val="bg1"/>
                </a:solidFill>
                <a:latin typeface="Dana" panose="00000500000000000000" pitchFamily="2" charset="-78"/>
                <a:cs typeface="Dana" panose="00000500000000000000" pitchFamily="2" charset="-78"/>
              </a:rPr>
              <a:t>برای توسعه‌ی زبان‌های بسیار زیادی ازش می‌تونه استفاده بشه؛ ولی استفاده‌ی اصلیش برای زبان‌های توسعه‌یافته‌شده توسط مایکروسافت مثل #</a:t>
            </a:r>
            <a:r>
              <a:rPr lang="en-US" sz="1700" dirty="0">
                <a:solidFill>
                  <a:schemeClr val="bg1"/>
                </a:solidFill>
                <a:latin typeface="Dana" panose="00000500000000000000" pitchFamily="2" charset="-78"/>
                <a:cs typeface="Dana" panose="00000500000000000000" pitchFamily="2" charset="-78"/>
              </a:rPr>
              <a:t>C</a:t>
            </a:r>
            <a:r>
              <a:rPr lang="fa-IR" sz="1700" dirty="0">
                <a:solidFill>
                  <a:schemeClr val="bg1"/>
                </a:solidFill>
                <a:latin typeface="Dana" panose="00000500000000000000" pitchFamily="2" charset="-78"/>
                <a:cs typeface="Dana" panose="00000500000000000000" pitchFamily="2" charset="-78"/>
              </a:rPr>
              <a:t> و ++</a:t>
            </a:r>
            <a:r>
              <a:rPr lang="en-US" sz="1700" dirty="0">
                <a:solidFill>
                  <a:schemeClr val="bg1"/>
                </a:solidFill>
                <a:latin typeface="Dana" panose="00000500000000000000" pitchFamily="2" charset="-78"/>
                <a:cs typeface="Dana" panose="00000500000000000000" pitchFamily="2" charset="-78"/>
              </a:rPr>
              <a:t>Microsoft C</a:t>
            </a:r>
            <a:r>
              <a:rPr lang="fa-IR" sz="1700" dirty="0">
                <a:solidFill>
                  <a:schemeClr val="bg1"/>
                </a:solidFill>
                <a:latin typeface="Dana" panose="00000500000000000000" pitchFamily="2" charset="-78"/>
                <a:cs typeface="Dana" panose="00000500000000000000" pitchFamily="2" charset="-78"/>
              </a:rPr>
              <a:t> هست. </a:t>
            </a:r>
            <a:br>
              <a:rPr lang="fa-IR" sz="1700" dirty="0">
                <a:solidFill>
                  <a:schemeClr val="bg1"/>
                </a:solidFill>
                <a:latin typeface="Dana" panose="00000500000000000000" pitchFamily="2" charset="-78"/>
                <a:cs typeface="Dana" panose="00000500000000000000" pitchFamily="2" charset="-78"/>
              </a:rPr>
            </a:br>
            <a:r>
              <a:rPr lang="fa-IR" sz="1700" dirty="0">
                <a:solidFill>
                  <a:schemeClr val="bg1"/>
                </a:solidFill>
                <a:latin typeface="Dana" panose="00000500000000000000" pitchFamily="2" charset="-78"/>
                <a:cs typeface="Dana" panose="00000500000000000000" pitchFamily="2" charset="-78"/>
              </a:rPr>
              <a:t>ویژوال استودیو کد (</a:t>
            </a:r>
            <a:r>
              <a:rPr lang="en-US" sz="1700" dirty="0">
                <a:solidFill>
                  <a:schemeClr val="bg1"/>
                </a:solidFill>
                <a:latin typeface="Dana" panose="00000500000000000000" pitchFamily="2" charset="-78"/>
                <a:cs typeface="Dana" panose="00000500000000000000" pitchFamily="2" charset="-78"/>
              </a:rPr>
              <a:t>VS Code</a:t>
            </a:r>
            <a:r>
              <a:rPr lang="fa-IR" sz="1700" dirty="0">
                <a:solidFill>
                  <a:schemeClr val="bg1"/>
                </a:solidFill>
                <a:latin typeface="Dana" panose="00000500000000000000" pitchFamily="2" charset="-78"/>
                <a:cs typeface="Dana" panose="00000500000000000000" pitchFamily="2" charset="-78"/>
              </a:rPr>
              <a:t>)، در ابتدا یک ویرایش‌گر متن ساده هست؛ ولی به سرعت با استفاده از ابزارهاش که به صورت</a:t>
            </a:r>
            <a:r>
              <a:rPr lang="en-US" sz="1700" dirty="0">
                <a:solidFill>
                  <a:schemeClr val="bg1"/>
                </a:solidFill>
                <a:latin typeface="Dana" panose="00000500000000000000" pitchFamily="2" charset="-78"/>
                <a:cs typeface="Dana" panose="00000500000000000000" pitchFamily="2" charset="-78"/>
              </a:rPr>
              <a:t>Open-Source </a:t>
            </a:r>
            <a:r>
              <a:rPr lang="fa-IR" sz="1700" dirty="0">
                <a:solidFill>
                  <a:schemeClr val="bg1"/>
                </a:solidFill>
                <a:latin typeface="Dana" panose="00000500000000000000" pitchFamily="2" charset="-78"/>
                <a:cs typeface="Dana" panose="00000500000000000000" pitchFamily="2" charset="-78"/>
              </a:rPr>
              <a:t> منتشر شدن، تبدیل به یک </a:t>
            </a:r>
            <a:r>
              <a:rPr lang="en-US" sz="1700" dirty="0">
                <a:solidFill>
                  <a:schemeClr val="bg1"/>
                </a:solidFill>
                <a:latin typeface="Dana" panose="00000500000000000000" pitchFamily="2" charset="-78"/>
                <a:cs typeface="Dana" panose="00000500000000000000" pitchFamily="2" charset="-78"/>
              </a:rPr>
              <a:t>IDE</a:t>
            </a:r>
            <a:r>
              <a:rPr lang="fa-IR" sz="1700" dirty="0">
                <a:solidFill>
                  <a:schemeClr val="bg1"/>
                </a:solidFill>
                <a:latin typeface="Dana" panose="00000500000000000000" pitchFamily="2" charset="-78"/>
                <a:cs typeface="Dana" panose="00000500000000000000" pitchFamily="2" charset="-78"/>
              </a:rPr>
              <a:t> می‌شه و در سال‌های اخیر هم به شدت مورد مقبولیت قرار گرفته.</a:t>
            </a:r>
          </a:p>
          <a:p>
            <a:pPr algn="just" rtl="1">
              <a:lnSpc>
                <a:spcPct val="150000"/>
              </a:lnSpc>
            </a:pPr>
            <a:r>
              <a:rPr lang="fa-IR" sz="1700" dirty="0" err="1">
                <a:solidFill>
                  <a:schemeClr val="bg1"/>
                </a:solidFill>
                <a:latin typeface="Dana" panose="00000500000000000000" pitchFamily="2" charset="-78"/>
                <a:cs typeface="Dana" panose="00000500000000000000" pitchFamily="2" charset="-78"/>
              </a:rPr>
              <a:t>ساب‌لایم</a:t>
            </a:r>
            <a:r>
              <a:rPr lang="fa-IR" sz="1700" dirty="0">
                <a:solidFill>
                  <a:schemeClr val="bg1"/>
                </a:solidFill>
                <a:latin typeface="Dana" panose="00000500000000000000" pitchFamily="2" charset="-78"/>
                <a:cs typeface="Dana" panose="00000500000000000000" pitchFamily="2" charset="-78"/>
              </a:rPr>
              <a:t> (</a:t>
            </a:r>
            <a:r>
              <a:rPr lang="en-US" sz="1700" dirty="0">
                <a:solidFill>
                  <a:schemeClr val="bg1"/>
                </a:solidFill>
                <a:latin typeface="Dana" panose="00000500000000000000" pitchFamily="2" charset="-78"/>
                <a:cs typeface="Dana" panose="00000500000000000000" pitchFamily="2" charset="-78"/>
              </a:rPr>
              <a:t>Sublime Text</a:t>
            </a:r>
            <a:r>
              <a:rPr lang="fa-IR" sz="1700" dirty="0">
                <a:solidFill>
                  <a:schemeClr val="bg1"/>
                </a:solidFill>
                <a:latin typeface="Dana" panose="00000500000000000000" pitchFamily="2" charset="-78"/>
                <a:cs typeface="Dana" panose="00000500000000000000" pitchFamily="2" charset="-78"/>
              </a:rPr>
              <a:t>) و ++</a:t>
            </a:r>
            <a:r>
              <a:rPr lang="en-US" sz="1700" dirty="0">
                <a:solidFill>
                  <a:schemeClr val="bg1"/>
                </a:solidFill>
                <a:latin typeface="Dana" panose="00000500000000000000" pitchFamily="2" charset="-78"/>
                <a:cs typeface="Dana" panose="00000500000000000000" pitchFamily="2" charset="-78"/>
              </a:rPr>
              <a:t>Notepad</a:t>
            </a:r>
            <a:r>
              <a:rPr lang="fa-IR" sz="1700" dirty="0">
                <a:solidFill>
                  <a:schemeClr val="bg1"/>
                </a:solidFill>
                <a:latin typeface="Dana" panose="00000500000000000000" pitchFamily="2" charset="-78"/>
                <a:cs typeface="Dana" panose="00000500000000000000" pitchFamily="2" charset="-78"/>
              </a:rPr>
              <a:t> که باز ویرایش‌گرهای متن هستن ولی می‌تونن قابلیت‌های دیگه‌ای هم به صورت محدود خودشون اضافه کنن. </a:t>
            </a:r>
          </a:p>
        </p:txBody>
      </p:sp>
    </p:spTree>
    <p:extLst>
      <p:ext uri="{BB962C8B-B14F-4D97-AF65-F5344CB8AC3E}">
        <p14:creationId xmlns:p14="http://schemas.microsoft.com/office/powerpoint/2010/main" val="9717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498918" y="776893"/>
            <a:ext cx="4445321" cy="24305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اولین چیزهایی که نوزادان یاد می‌گیرند، این است که چطور باید پدر و مادر خود را صدا بزنند و چطور می‌توانند با کلمات، با دنیای اطراف خود صحبت کنند.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دنیای علم هم چنین قانونی حکم می‌کند و هر کسی که می‌خواهد دانشی را کسب کند، باید در ابتدا به کلمات دنیای آن تا حدی به تسلط رسیده باشد تا بتواند با دیگر افراد آن دنیا ارتباط برقرار کند.</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22" name="Title 1">
            <a:extLst>
              <a:ext uri="{FF2B5EF4-FFF2-40B4-BE49-F238E27FC236}">
                <a16:creationId xmlns:a16="http://schemas.microsoft.com/office/drawing/2014/main" id="{C648A7FA-AB63-4284-974C-0A9A6377A9D3}"/>
              </a:ext>
            </a:extLst>
          </p:cNvPr>
          <p:cNvSpPr txBox="1">
            <a:spLocks/>
          </p:cNvSpPr>
          <p:nvPr/>
        </p:nvSpPr>
        <p:spPr>
          <a:xfrm>
            <a:off x="443345" y="2876723"/>
            <a:ext cx="8280588" cy="16675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دانش کامپیوتر هم مثل بسیاری از علوم دیگر است که برای قدم گذاشتن در آن، نیاز داریم تا با اصطلاحات اولیه‌ی آن آشنا شویم. در این دستورکار هم می‌خواهیم علاوه بر آشنا شدن با تعدادی از اصطلاحات، کمی هم درمورد برنامه‌نویسی و تاریخچه‌ی زبان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بخوانیم.</a:t>
            </a:r>
          </a:p>
        </p:txBody>
      </p:sp>
      <p:grpSp>
        <p:nvGrpSpPr>
          <p:cNvPr id="6" name="Group 5"/>
          <p:cNvGrpSpPr/>
          <p:nvPr/>
        </p:nvGrpSpPr>
        <p:grpSpPr>
          <a:xfrm rot="399214">
            <a:off x="5162647" y="757666"/>
            <a:ext cx="3449023" cy="2138285"/>
            <a:chOff x="5617568" y="3768822"/>
            <a:chExt cx="2474649" cy="1314807"/>
          </a:xfrm>
        </p:grpSpPr>
        <p:sp>
          <p:nvSpPr>
            <p:cNvPr id="7"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20</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428103" y="437605"/>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800" dirty="0">
                <a:latin typeface="Lalezar" panose="00000500000000000000" pitchFamily="2" charset="-78"/>
                <a:cs typeface="Lalezar" panose="00000500000000000000" pitchFamily="2" charset="-78"/>
              </a:rPr>
              <a:t>سرور - </a:t>
            </a:r>
            <a:r>
              <a:rPr lang="fa-IR" sz="2800" dirty="0" err="1">
                <a:latin typeface="Lalezar" panose="00000500000000000000" pitchFamily="2" charset="-78"/>
                <a:cs typeface="Lalezar" panose="00000500000000000000" pitchFamily="2" charset="-78"/>
              </a:rPr>
              <a:t>کلاینت</a:t>
            </a:r>
            <a:endParaRPr lang="fa-IR" sz="28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632985" y="924076"/>
            <a:ext cx="7912847" cy="3416320"/>
          </a:xfrm>
          <a:prstGeom prst="rect">
            <a:avLst/>
          </a:prstGeom>
          <a:noFill/>
        </p:spPr>
        <p:txBody>
          <a:bodyPr wrap="square" rtlCol="0" anchor="ctr">
            <a:spAutoFit/>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سرور به طور خیلی خلاصه، کد یا کامپیوتری هست که با گرفتن درخواست‌های کلاینت‌ها (کاربران)، پردازش‌هایی روی درخواست‌هاشون انجام می‌ده و جواب رو بهشون برمی‌گردونه. مثال خیلی ساده‌ی سرور می‌شه سایت گوگل که درخواست سرچ شما (کلاینت) رو می‌گیره و یه پاسخی بهتون برمی‌گردونه.</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خیلی از برنامه‌ها از دو قسمت تشکیل شدن. یک قسمت که کاربر باهاش ارتباط برقرار می‌کنه و بهش می‌گن</a:t>
            </a:r>
            <a:r>
              <a:rPr lang="en-US" sz="1600" dirty="0">
                <a:solidFill>
                  <a:schemeClr val="bg1"/>
                </a:solidFill>
                <a:latin typeface="Dana" panose="00000500000000000000" pitchFamily="2" charset="-78"/>
                <a:cs typeface="Dana" panose="00000500000000000000" pitchFamily="2" charset="-78"/>
              </a:rPr>
              <a:t>Front-End </a:t>
            </a:r>
            <a:r>
              <a:rPr lang="fa-IR" sz="1600" dirty="0">
                <a:solidFill>
                  <a:schemeClr val="bg1"/>
                </a:solidFill>
                <a:latin typeface="Dana" panose="00000500000000000000" pitchFamily="2" charset="-78"/>
                <a:cs typeface="Dana" panose="00000500000000000000" pitchFamily="2" charset="-78"/>
              </a:rPr>
              <a:t> یا</a:t>
            </a:r>
            <a:r>
              <a:rPr lang="en-US" sz="1600" dirty="0">
                <a:solidFill>
                  <a:schemeClr val="bg1"/>
                </a:solidFill>
                <a:latin typeface="Dana" panose="00000500000000000000" pitchFamily="2" charset="-78"/>
                <a:cs typeface="Dana" panose="00000500000000000000" pitchFamily="2" charset="-78"/>
              </a:rPr>
              <a:t>User Interface = UI </a:t>
            </a:r>
            <a:r>
              <a:rPr lang="fa-IR" sz="1600" dirty="0">
                <a:solidFill>
                  <a:schemeClr val="bg1"/>
                </a:solidFill>
                <a:latin typeface="Dana" panose="00000500000000000000" pitchFamily="2" charset="-78"/>
                <a:cs typeface="Dana" panose="00000500000000000000" pitchFamily="2" charset="-78"/>
              </a:rPr>
              <a:t> و یک قسمت که پردازش رو روی داده‌های کاربر انجام می‌ده و بهش می‌گن </a:t>
            </a:r>
            <a:r>
              <a:rPr lang="en-US" sz="1600" dirty="0">
                <a:solidFill>
                  <a:schemeClr val="bg1"/>
                </a:solidFill>
                <a:latin typeface="Dana" panose="00000500000000000000" pitchFamily="2" charset="-78"/>
                <a:cs typeface="Dana" panose="00000500000000000000" pitchFamily="2" charset="-78"/>
              </a:rPr>
              <a:t>Back-End</a:t>
            </a:r>
            <a:r>
              <a:rPr lang="fa-IR" sz="1600" dirty="0">
                <a:solidFill>
                  <a:schemeClr val="bg1"/>
                </a:solidFill>
                <a:latin typeface="Dana" panose="00000500000000000000" pitchFamily="2" charset="-78"/>
                <a:cs typeface="Dana" panose="00000500000000000000" pitchFamily="2" charset="-78"/>
              </a:rPr>
              <a:t> که این قسمت از دید کاربر محفوظ هست. (این </a:t>
            </a:r>
            <a:r>
              <a:rPr lang="fa-IR" sz="1600" dirty="0" err="1">
                <a:solidFill>
                  <a:schemeClr val="bg1"/>
                </a:solidFill>
                <a:latin typeface="Dana" panose="00000500000000000000" pitchFamily="2" charset="-78"/>
                <a:cs typeface="Dana" panose="00000500000000000000" pitchFamily="2" charset="-78"/>
              </a:rPr>
              <a:t>اصطلاح‌ها</a:t>
            </a:r>
            <a:r>
              <a:rPr lang="fa-IR" sz="1600" dirty="0">
                <a:solidFill>
                  <a:schemeClr val="bg1"/>
                </a:solidFill>
                <a:latin typeface="Dana" panose="00000500000000000000" pitchFamily="2" charset="-78"/>
                <a:cs typeface="Dana" panose="00000500000000000000" pitchFamily="2" charset="-78"/>
              </a:rPr>
              <a:t> رو اکثرا در </a:t>
            </a:r>
            <a:r>
              <a:rPr lang="fa-IR" sz="1600" dirty="0" err="1">
                <a:solidFill>
                  <a:schemeClr val="bg1"/>
                </a:solidFill>
                <a:latin typeface="Dana" panose="00000500000000000000" pitchFamily="2" charset="-78"/>
                <a:cs typeface="Dana" panose="00000500000000000000" pitchFamily="2" charset="-78"/>
              </a:rPr>
              <a:t>حوزه‌ی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موبایل یا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وب</a:t>
            </a:r>
            <a:r>
              <a:rPr lang="fa-IR" sz="1600" dirty="0">
                <a:solidFill>
                  <a:schemeClr val="bg1"/>
                </a:solidFill>
                <a:latin typeface="Dana" panose="00000500000000000000" pitchFamily="2" charset="-78"/>
                <a:cs typeface="Dana" panose="00000500000000000000" pitchFamily="2" charset="-78"/>
              </a:rPr>
              <a:t> خواهید دید.)</a:t>
            </a:r>
          </a:p>
        </p:txBody>
      </p:sp>
      <p:sp>
        <p:nvSpPr>
          <p:cNvPr id="5" name="Google Shape;662;p32">
            <a:extLst>
              <a:ext uri="{FF2B5EF4-FFF2-40B4-BE49-F238E27FC236}">
                <a16:creationId xmlns:a16="http://schemas.microsoft.com/office/drawing/2014/main" id="{5CB1AC5D-D8F2-49CF-9FE5-13E9B25BB431}"/>
              </a:ext>
            </a:extLst>
          </p:cNvPr>
          <p:cNvSpPr txBox="1">
            <a:spLocks/>
          </p:cNvSpPr>
          <p:nvPr/>
        </p:nvSpPr>
        <p:spPr>
          <a:xfrm>
            <a:off x="1428104" y="2186577"/>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800" dirty="0">
                <a:latin typeface="Lalezar" panose="00000500000000000000" pitchFamily="2" charset="-78"/>
                <a:cs typeface="Lalezar" panose="00000500000000000000" pitchFamily="2" charset="-78"/>
              </a:rPr>
              <a:t>بک‌اند - فرانت‌اند</a:t>
            </a:r>
          </a:p>
        </p:txBody>
      </p:sp>
    </p:spTree>
    <p:extLst>
      <p:ext uri="{BB962C8B-B14F-4D97-AF65-F5344CB8AC3E}">
        <p14:creationId xmlns:p14="http://schemas.microsoft.com/office/powerpoint/2010/main" val="145419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6" name="Group 35"/>
          <p:cNvGrpSpPr/>
          <p:nvPr/>
        </p:nvGrpSpPr>
        <p:grpSpPr>
          <a:xfrm>
            <a:off x="1794375" y="1738851"/>
            <a:ext cx="5555250" cy="2248598"/>
            <a:chOff x="1705626" y="1542651"/>
            <a:chExt cx="5555250" cy="2248598"/>
          </a:xfrm>
        </p:grpSpPr>
        <p:sp>
          <p:nvSpPr>
            <p:cNvPr id="44" name="Google Shape;1038;p35"/>
            <p:cNvSpPr txBox="1">
              <a:spLocks/>
            </p:cNvSpPr>
            <p:nvPr/>
          </p:nvSpPr>
          <p:spPr>
            <a:xfrm>
              <a:off x="5127921" y="3322529"/>
              <a:ext cx="1595706" cy="142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اول</a:t>
              </a:r>
              <a:endParaRPr lang="fa-IR" sz="1000" dirty="0">
                <a:solidFill>
                  <a:schemeClr val="bg1"/>
                </a:solidFill>
                <a:latin typeface="Dana" panose="00000500000000000000" pitchFamily="2" charset="-78"/>
                <a:cs typeface="Dana" panose="00000500000000000000" pitchFamily="2" charset="-78"/>
              </a:endParaRPr>
            </a:p>
            <a:p>
              <a:pPr algn="ctr" rtl="1"/>
              <a:r>
                <a:rPr lang="fa-IR" sz="1000" dirty="0" smtClean="0">
                  <a:solidFill>
                    <a:schemeClr val="bg1"/>
                  </a:solidFill>
                  <a:latin typeface="Dana" panose="00000500000000000000" pitchFamily="2" charset="-78"/>
                  <a:cs typeface="Dana" panose="00000500000000000000" pitchFamily="2" charset="-78"/>
                </a:rPr>
                <a:t>یک </a:t>
              </a:r>
              <a:r>
                <a:rPr lang="fa-IR" sz="1000" dirty="0">
                  <a:solidFill>
                    <a:schemeClr val="bg1"/>
                  </a:solidFill>
                  <a:latin typeface="Dana" panose="00000500000000000000" pitchFamily="2" charset="-78"/>
                  <a:cs typeface="Dana" panose="00000500000000000000" pitchFamily="2" charset="-78"/>
                </a:rPr>
                <a:t>زبان برنامه‌نویسی اصلا یعنی چی؟</a:t>
              </a:r>
            </a:p>
          </p:txBody>
        </p:sp>
        <p:sp>
          <p:nvSpPr>
            <p:cNvPr id="49" name="Google Shape;1043;p35"/>
            <p:cNvSpPr txBox="1">
              <a:spLocks/>
            </p:cNvSpPr>
            <p:nvPr/>
          </p:nvSpPr>
          <p:spPr>
            <a:xfrm>
              <a:off x="6499522" y="2406460"/>
              <a:ext cx="761354"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آشنایی با کامپیوتر</a:t>
              </a:r>
              <a:endParaRPr lang="en-US" sz="1000" dirty="0"/>
            </a:p>
          </p:txBody>
        </p:sp>
        <p:sp>
          <p:nvSpPr>
            <p:cNvPr id="19" name="Google Shape;1013;p35"/>
            <p:cNvSpPr/>
            <p:nvPr/>
          </p:nvSpPr>
          <p:spPr>
            <a:xfrm>
              <a:off x="4843074" y="193920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4591665" y="234393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4848070" y="2299570"/>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flipH="1">
              <a:off x="4908855" y="2047030"/>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4678245"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4678245"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37;p35"/>
            <p:cNvSpPr txBox="1">
              <a:spLocks/>
            </p:cNvSpPr>
            <p:nvPr/>
          </p:nvSpPr>
          <p:spPr>
            <a:xfrm>
              <a:off x="4437309" y="1542651"/>
              <a:ext cx="942245"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دوم</a:t>
              </a:r>
              <a:endParaRPr lang="en-US" sz="1000" dirty="0" smtClean="0">
                <a:solidFill>
                  <a:schemeClr val="bg1"/>
                </a:solidFill>
                <a:latin typeface="Dana" panose="00000500000000000000" pitchFamily="2" charset="-78"/>
                <a:cs typeface="Dana" panose="00000500000000000000" pitchFamily="2" charset="-78"/>
              </a:endParaRPr>
            </a:p>
            <a:p>
              <a:pPr algn="ctr" rtl="1"/>
              <a:r>
                <a:rPr lang="fa-IR" sz="1000" dirty="0" smtClean="0">
                  <a:solidFill>
                    <a:schemeClr val="bg1"/>
                  </a:solidFill>
                  <a:latin typeface="Dana" panose="00000500000000000000" pitchFamily="2" charset="-78"/>
                  <a:cs typeface="Dana" panose="00000500000000000000" pitchFamily="2" charset="-78"/>
                </a:rPr>
                <a:t>کدبازی</a:t>
              </a:r>
              <a:endParaRPr lang="fa-IR" sz="1000" dirty="0">
                <a:solidFill>
                  <a:schemeClr val="bg1"/>
                </a:solidFill>
                <a:latin typeface="Dana" panose="00000500000000000000" pitchFamily="2" charset="-78"/>
                <a:cs typeface="Dana" panose="00000500000000000000" pitchFamily="2" charset="-78"/>
              </a:endParaRPr>
            </a:p>
          </p:txBody>
        </p:sp>
        <p:sp>
          <p:nvSpPr>
            <p:cNvPr id="65" name="TextBox 64"/>
            <p:cNvSpPr txBox="1"/>
            <p:nvPr/>
          </p:nvSpPr>
          <p:spPr>
            <a:xfrm>
              <a:off x="4702286" y="2482930"/>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213391" y="2248526"/>
              <a:ext cx="1118428" cy="440038"/>
            </a:xfrm>
            <a:prstGeom prst="rect">
              <a:avLst/>
            </a:prstGeom>
          </p:spPr>
        </p:pic>
        <p:sp>
          <p:nvSpPr>
            <p:cNvPr id="7" name="Google Shape;1001;p35"/>
            <p:cNvSpPr/>
            <p:nvPr/>
          </p:nvSpPr>
          <p:spPr>
            <a:xfrm>
              <a:off x="2540240" y="234393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2796645" y="2299570"/>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2791649" y="193920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flipH="1">
              <a:off x="2856599" y="2064726"/>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2625990"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2625990"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7" name="Google Shape;1036;p35"/>
            <p:cNvSpPr txBox="1">
              <a:spLocks/>
            </p:cNvSpPr>
            <p:nvPr/>
          </p:nvSpPr>
          <p:spPr>
            <a:xfrm>
              <a:off x="2240848" y="1545586"/>
              <a:ext cx="1230673" cy="293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چهارم</a:t>
              </a:r>
              <a:endParaRPr lang="fa-IR" sz="1000" dirty="0">
                <a:solidFill>
                  <a:schemeClr val="bg1"/>
                </a:solidFill>
                <a:latin typeface="Dana" panose="00000500000000000000" pitchFamily="2" charset="-78"/>
                <a:cs typeface="Dana" panose="00000500000000000000" pitchFamily="2" charset="-78"/>
              </a:endParaRPr>
            </a:p>
            <a:p>
              <a:pPr algn="ctr" rtl="1"/>
              <a:r>
                <a:rPr lang="fa-IR" sz="1000" dirty="0">
                  <a:solidFill>
                    <a:schemeClr val="bg1"/>
                  </a:solidFill>
                  <a:latin typeface="Dana" panose="00000500000000000000" pitchFamily="2" charset="-78"/>
                  <a:cs typeface="Dana" panose="00000500000000000000" pitchFamily="2" charset="-78"/>
                </a:rPr>
                <a:t>یه دیکشنری مختصر</a:t>
              </a:r>
              <a:endParaRPr lang="fa-IR" sz="10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2650758" y="2478103"/>
              <a:ext cx="412293" cy="338554"/>
            </a:xfrm>
            <a:prstGeom prst="rect">
              <a:avLst/>
            </a:prstGeom>
            <a:noFill/>
          </p:spPr>
          <p:txBody>
            <a:bodyPr wrap="square" rtlCol="0" anchor="ctr">
              <a:spAutoFit/>
            </a:bodyPr>
            <a:lstStyle/>
            <a:p>
              <a:pPr algn="ctr"/>
              <a:r>
                <a:rPr lang="en-US" sz="1600" b="1" dirty="0" smtClean="0">
                  <a:solidFill>
                    <a:schemeClr val="bg1"/>
                  </a:solidFill>
                </a:rPr>
                <a:t>15</a:t>
              </a:r>
              <a:endParaRPr lang="en-US" sz="1600" b="1" dirty="0">
                <a:solidFill>
                  <a:schemeClr val="bg1"/>
                </a:solidFill>
              </a:endParaRPr>
            </a:p>
          </p:txBody>
        </p:sp>
        <p:sp>
          <p:nvSpPr>
            <p:cNvPr id="27" name="Google Shape;1021;p35"/>
            <p:cNvSpPr/>
            <p:nvPr/>
          </p:nvSpPr>
          <p:spPr>
            <a:xfrm>
              <a:off x="3555101" y="234393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3641681" y="242967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3641681" y="242967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261991" y="3322528"/>
              <a:ext cx="1179941"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سوم</a:t>
              </a:r>
              <a:endParaRPr lang="en-US" sz="1000" dirty="0">
                <a:solidFill>
                  <a:schemeClr val="bg1"/>
                </a:solidFill>
                <a:latin typeface="Dana" panose="00000500000000000000" pitchFamily="2" charset="-78"/>
                <a:cs typeface="Dana" panose="00000500000000000000" pitchFamily="2" charset="-78"/>
              </a:endParaRPr>
            </a:p>
            <a:p>
              <a:pPr algn="ctr" rtl="1"/>
              <a:r>
                <a:rPr lang="fa-IR" sz="1000" dirty="0">
                  <a:solidFill>
                    <a:schemeClr val="bg1"/>
                  </a:solidFill>
                  <a:latin typeface="Dana" panose="00000500000000000000" pitchFamily="2" charset="-78"/>
                  <a:cs typeface="Dana" panose="00000500000000000000" pitchFamily="2" charset="-78"/>
                </a:rPr>
                <a:t>یه کم تاریخچه</a:t>
              </a:r>
              <a:endParaRPr lang="fa-IR" sz="1000" dirty="0">
                <a:solidFill>
                  <a:schemeClr val="bg1"/>
                </a:solidFill>
                <a:latin typeface="Dana" panose="00000500000000000000" pitchFamily="2" charset="-78"/>
                <a:cs typeface="Dana" panose="00000500000000000000" pitchFamily="2" charset="-78"/>
              </a:endParaRPr>
            </a:p>
          </p:txBody>
        </p:sp>
        <p:sp>
          <p:nvSpPr>
            <p:cNvPr id="66" name="TextBox 65"/>
            <p:cNvSpPr txBox="1"/>
            <p:nvPr/>
          </p:nvSpPr>
          <p:spPr>
            <a:xfrm>
              <a:off x="3659752" y="2479579"/>
              <a:ext cx="412293" cy="338554"/>
            </a:xfrm>
            <a:prstGeom prst="rect">
              <a:avLst/>
            </a:prstGeom>
            <a:noFill/>
          </p:spPr>
          <p:txBody>
            <a:bodyPr wrap="none" rtlCol="0" anchor="ctr">
              <a:spAutoFit/>
            </a:bodyPr>
            <a:lstStyle/>
            <a:p>
              <a:pPr algn="ctr"/>
              <a:r>
                <a:rPr lang="en-US" sz="1600" b="1" dirty="0" smtClean="0">
                  <a:solidFill>
                    <a:schemeClr val="bg1"/>
                  </a:solidFill>
                </a:rPr>
                <a:t>12</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195842" y="2618671"/>
              <a:ext cx="1094656" cy="430684"/>
            </a:xfrm>
            <a:prstGeom prst="rect">
              <a:avLst/>
            </a:prstGeom>
          </p:spPr>
        </p:pic>
        <p:sp>
          <p:nvSpPr>
            <p:cNvPr id="91" name="Google Shape;1002;p35"/>
            <p:cNvSpPr/>
            <p:nvPr/>
          </p:nvSpPr>
          <p:spPr>
            <a:xfrm flipV="1">
              <a:off x="3806585" y="295352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3;p35"/>
            <p:cNvSpPr/>
            <p:nvPr/>
          </p:nvSpPr>
          <p:spPr>
            <a:xfrm flipV="1">
              <a:off x="3801589" y="323422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5;p35"/>
            <p:cNvSpPr/>
            <p:nvPr/>
          </p:nvSpPr>
          <p:spPr>
            <a:xfrm flipH="1" flipV="1">
              <a:off x="3866539" y="293855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5608999" y="2328931"/>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5695579" y="2414666"/>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5695579" y="2414666"/>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4" name="TextBox 63"/>
            <p:cNvSpPr txBox="1"/>
            <p:nvPr/>
          </p:nvSpPr>
          <p:spPr>
            <a:xfrm>
              <a:off x="5776534" y="2472776"/>
              <a:ext cx="298480" cy="338554"/>
            </a:xfrm>
            <a:prstGeom prst="rect">
              <a:avLst/>
            </a:prstGeom>
            <a:noFill/>
          </p:spPr>
          <p:txBody>
            <a:bodyPr wrap="none" rtlCol="0" anchor="ctr">
              <a:spAutoFit/>
            </a:bodyPr>
            <a:lstStyle/>
            <a:p>
              <a:pPr algn="ctr"/>
              <a:r>
                <a:rPr lang="en-US" sz="1600" b="1" dirty="0" smtClean="0">
                  <a:solidFill>
                    <a:schemeClr val="bg1"/>
                  </a:solidFill>
                </a:rPr>
                <a:t>5</a:t>
              </a:r>
              <a:endParaRPr lang="en-US" sz="1600" b="1" dirty="0">
                <a:solidFill>
                  <a:schemeClr val="bg1"/>
                </a:solidFill>
              </a:endParaRPr>
            </a:p>
          </p:txBody>
        </p:sp>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243364" y="2606758"/>
              <a:ext cx="1415292" cy="451689"/>
            </a:xfrm>
            <a:prstGeom prst="rect">
              <a:avLst/>
            </a:prstGeom>
          </p:spPr>
        </p:pic>
        <p:sp>
          <p:nvSpPr>
            <p:cNvPr id="94" name="Google Shape;1013;p35"/>
            <p:cNvSpPr/>
            <p:nvPr/>
          </p:nvSpPr>
          <p:spPr>
            <a:xfrm flipV="1">
              <a:off x="5874527" y="323422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5" name="Google Shape;1015;p35"/>
            <p:cNvSpPr/>
            <p:nvPr/>
          </p:nvSpPr>
          <p:spPr>
            <a:xfrm flipV="1">
              <a:off x="5879523" y="2953527"/>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7" name="Google Shape;1016;p35"/>
            <p:cNvSpPr/>
            <p:nvPr/>
          </p:nvSpPr>
          <p:spPr>
            <a:xfrm flipH="1" flipV="1">
              <a:off x="5940308" y="2921059"/>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705626" y="249037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pic>
          <p:nvPicPr>
            <p:cNvPr id="124" name="Picture 123">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rot="10800000" flipH="1" flipV="1">
              <a:off x="2124234" y="2269155"/>
              <a:ext cx="1415292" cy="451689"/>
            </a:xfrm>
            <a:prstGeom prst="rect">
              <a:avLst/>
            </a:prstGeom>
          </p:spPr>
        </p:pic>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016" y="282561"/>
            <a:ext cx="4033968" cy="2329655"/>
          </a:xfrm>
          <a:prstGeom prst="rect">
            <a:avLst/>
          </a:prstGeom>
        </p:spPr>
      </p:pic>
      <p:sp>
        <p:nvSpPr>
          <p:cNvPr id="5" name="Google Shape;662;p32">
            <a:extLst>
              <a:ext uri="{FF2B5EF4-FFF2-40B4-BE49-F238E27FC236}">
                <a16:creationId xmlns:a16="http://schemas.microsoft.com/office/drawing/2014/main" id="{004A3CAB-92F3-4DAF-BFBD-E2E22721CA2F}"/>
              </a:ext>
            </a:extLst>
          </p:cNvPr>
          <p:cNvSpPr txBox="1">
            <a:spLocks/>
          </p:cNvSpPr>
          <p:nvPr/>
        </p:nvSpPr>
        <p:spPr>
          <a:xfrm>
            <a:off x="348230" y="2681515"/>
            <a:ext cx="8447540" cy="16597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lnSpc>
                <a:spcPct val="150000"/>
              </a:lnSpc>
            </a:pPr>
            <a:r>
              <a:rPr lang="fa-IR" sz="1600" dirty="0">
                <a:solidFill>
                  <a:schemeClr val="bg1"/>
                </a:solidFill>
                <a:latin typeface="Dana" panose="00000500000000000000" pitchFamily="2" charset="-78"/>
                <a:cs typeface="Dana" panose="00000500000000000000" pitchFamily="2" charset="-78"/>
              </a:rPr>
              <a:t>در دستورکار قبل کمی نسبت به طرز کار سخت افزار کامپیوتر دید پیدا کردید. در آینده در درس </a:t>
            </a:r>
            <a:r>
              <a:rPr lang="en-US"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معماری کامپیوتر</a:t>
            </a:r>
            <a:r>
              <a:rPr lang="en-US"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 به طور کامل‌تری با این بخش‌ها آشنا خواهید شد.</a:t>
            </a:r>
          </a:p>
          <a:p>
            <a:pPr algn="ctr"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 می‌خواهیم پا به دنیای برنامه‌نویسی گذاشته و درک کنیم برای تبدیل شدن به یک </a:t>
            </a:r>
            <a:r>
              <a:rPr lang="fa-IR" sz="1600" dirty="0">
                <a:solidFill>
                  <a:schemeClr val="accent6"/>
                </a:solidFill>
                <a:latin typeface="Dana" panose="00000500000000000000" pitchFamily="2" charset="-78"/>
                <a:cs typeface="Dana" panose="00000500000000000000" pitchFamily="2" charset="-78"/>
              </a:rPr>
              <a:t>برنامه‌نویس</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چه حداقل‌هایی را باید رعایت کنیم و از چه امکاناتی می‌توانیم استفاده کنیم. </a:t>
            </a:r>
          </a:p>
          <a:p>
            <a:pPr algn="ctr" rtl="1">
              <a:lnSpc>
                <a:spcPct val="150000"/>
              </a:lnSpc>
            </a:pPr>
            <a:r>
              <a:rPr lang="fa-IR" sz="1600" dirty="0">
                <a:solidFill>
                  <a:schemeClr val="bg1"/>
                </a:solidFill>
                <a:latin typeface="Dana" panose="00000500000000000000" pitchFamily="2" charset="-78"/>
                <a:cs typeface="Dana" panose="00000500000000000000" pitchFamily="2" charset="-78"/>
              </a:rPr>
              <a:t>برای شروع باید یک زبان برنامه‌نویسی را بلد باشیم...</a:t>
            </a:r>
          </a:p>
        </p:txBody>
      </p:sp>
      <p:sp>
        <p:nvSpPr>
          <p:cNvPr id="4" name="Footer Placeholder 3"/>
          <p:cNvSpPr>
            <a:spLocks noGrp="1"/>
          </p:cNvSpPr>
          <p:nvPr>
            <p:ph type="ftr" sz="quarter" idx="10"/>
          </p:nvPr>
        </p:nvSpPr>
        <p:spPr/>
        <p:txBody>
          <a:bodyPr anchor="ctr"/>
          <a:lstStyle/>
          <a:p>
            <a:r>
              <a:rPr lang="en-US" dirty="0"/>
              <a:t>1- developer or programmer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016" y="268161"/>
            <a:ext cx="4033968" cy="2329655"/>
          </a:xfrm>
          <a:prstGeom prst="rect">
            <a:avLst/>
          </a:prstGeom>
        </p:spPr>
      </p:pic>
    </p:spTree>
    <p:extLst>
      <p:ext uri="{BB962C8B-B14F-4D97-AF65-F5344CB8AC3E}">
        <p14:creationId xmlns:p14="http://schemas.microsoft.com/office/powerpoint/2010/main" val="30845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5</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544286" y="1139593"/>
            <a:ext cx="7881258" cy="16871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وقتی به جهان نگاه می‌کنید، تمام چیزهایی که به هر نحوی با یکدیگر در ارتباط باشند، طبق یک سری قانون و قاعده (پروتکل</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این ارتباط را شکل می‌دهند. در ریز بینانه‌ترین حالت، این پروتکل‌ها تحت قوانین فیزیک تعریف می‌شوند و در دید بزرگ‌تر، با چیزهایی مثل زبان‌های طبیعی (فارسی، انگلیسی، عربی، الخ) سروکار دارند.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طبق همین روند، برای برقراری ارتباط با کامپیوترها و ارسال دستورالعمل به آن‌ها، نیاز به یک سری </a:t>
            </a:r>
            <a:r>
              <a:rPr lang="fa-IR" sz="1600" dirty="0">
                <a:solidFill>
                  <a:schemeClr val="accent1"/>
                </a:solidFill>
                <a:latin typeface="Dana" panose="00000500000000000000" pitchFamily="2" charset="-78"/>
                <a:cs typeface="Dana" panose="00000500000000000000" pitchFamily="2" charset="-78"/>
              </a:rPr>
              <a:t>پروتکل</a:t>
            </a:r>
            <a:r>
              <a:rPr lang="fa-IR" sz="1600" dirty="0">
                <a:solidFill>
                  <a:schemeClr val="bg1"/>
                </a:solidFill>
                <a:latin typeface="Dana" panose="00000500000000000000" pitchFamily="2" charset="-78"/>
                <a:cs typeface="Dana" panose="00000500000000000000" pitchFamily="2" charset="-78"/>
              </a:rPr>
              <a:t> و زبان خاص داریم.</a:t>
            </a:r>
          </a:p>
        </p:txBody>
      </p:sp>
      <p:sp>
        <p:nvSpPr>
          <p:cNvPr id="41" name="Google Shape;662;p32">
            <a:extLst>
              <a:ext uri="{FF2B5EF4-FFF2-40B4-BE49-F238E27FC236}">
                <a16:creationId xmlns:a16="http://schemas.microsoft.com/office/drawing/2014/main" id="{EE57471F-F198-46D6-B340-45F9C420DB21}"/>
              </a:ext>
            </a:extLst>
          </p:cNvPr>
          <p:cNvSpPr txBox="1">
            <a:spLocks/>
          </p:cNvSpPr>
          <p:nvPr/>
        </p:nvSpPr>
        <p:spPr>
          <a:xfrm>
            <a:off x="674914" y="3137046"/>
            <a:ext cx="7750630" cy="10971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پایین‌ترین سطح، کامپیوترها فقط توانایی ذخیره‌ی ۰ ها و ۱ ها را دارند. می‌توانید این‌طور تصور کنید که کامپیوتر پر است از یک سری </a:t>
            </a:r>
            <a:r>
              <a:rPr lang="fa-IR" sz="1600" dirty="0">
                <a:solidFill>
                  <a:schemeClr val="accent6"/>
                </a:solidFill>
                <a:latin typeface="Dana" panose="00000500000000000000" pitchFamily="2" charset="-78"/>
                <a:cs typeface="Dana" panose="00000500000000000000" pitchFamily="2" charset="-78"/>
              </a:rPr>
              <a:t>سوییچ</a:t>
            </a:r>
            <a:r>
              <a:rPr lang="en-US"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(کلید روشن/خاموش) خیلی ریز که حالت‌های خاموش یا روشن دارند و از این‌ها به عنوان حافظه‌ی کامپیوتر استفاده می‌شود.</a:t>
            </a:r>
          </a:p>
        </p:txBody>
      </p:sp>
      <p:grpSp>
        <p:nvGrpSpPr>
          <p:cNvPr id="6" name="Google Shape;4800;p45"/>
          <p:cNvGrpSpPr/>
          <p:nvPr/>
        </p:nvGrpSpPr>
        <p:grpSpPr>
          <a:xfrm>
            <a:off x="8425544" y="954985"/>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p:txBody>
          <a:bodyPr anchor="ctr"/>
          <a:lstStyle/>
          <a:p>
            <a:r>
              <a:rPr lang="en-US" dirty="0"/>
              <a:t>1- Protocol</a:t>
            </a:r>
          </a:p>
        </p:txBody>
      </p:sp>
      <p:grpSp>
        <p:nvGrpSpPr>
          <p:cNvPr id="10" name="Google Shape;4800;p45"/>
          <p:cNvGrpSpPr/>
          <p:nvPr/>
        </p:nvGrpSpPr>
        <p:grpSpPr>
          <a:xfrm>
            <a:off x="8425544" y="3167051"/>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a:extLst>
              <a:ext uri="{FF2B5EF4-FFF2-40B4-BE49-F238E27FC236}">
                <a16:creationId xmlns:a16="http://schemas.microsoft.com/office/drawing/2014/main" id="{D912F2A4-6A53-4224-90C2-5E814C40EE78}"/>
              </a:ext>
            </a:extLst>
          </p:cNvPr>
          <p:cNvSpPr txBox="1"/>
          <p:nvPr/>
        </p:nvSpPr>
        <p:spPr>
          <a:xfrm>
            <a:off x="453601" y="282157"/>
            <a:ext cx="7559999"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اول: یک زبان برنامه‌نویسی اصلا یعنی چی؟</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15" name="Google Shape;4591;p45"/>
          <p:cNvGrpSpPr/>
          <p:nvPr/>
        </p:nvGrpSpPr>
        <p:grpSpPr>
          <a:xfrm>
            <a:off x="7984957" y="314303"/>
            <a:ext cx="540869" cy="530856"/>
            <a:chOff x="5049725" y="2027900"/>
            <a:chExt cx="481750" cy="481850"/>
          </a:xfrm>
        </p:grpSpPr>
        <p:sp>
          <p:nvSpPr>
            <p:cNvPr id="16"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1157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6</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9" y="1349615"/>
            <a:ext cx="7660656" cy="24442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پس دستوراتی که به یک کامپیوتر می‌دهیم (مثلا ۳ را با ۵ جمع کن) و داده‌هایی که می‌خواهیم برایمان ذخیره کند (مثلا قسمت موردعلاقه‌تان از سریال برکینگ بد :دی)، همگی به همین شکل ذخیره می‌شوند، که کامپیوتر به وسیله‌ی یک سری بخش‌ها یا سطوح نرم‌افزاری و سخت‌افزاری، این‌ها را جوری تعبیر می‌کند که بتواند فرکانس‌های مختلف صدا را از اسپیکر پخش کند یا </a:t>
            </a:r>
            <a:r>
              <a:rPr lang="fa-IR" sz="1600" dirty="0">
                <a:solidFill>
                  <a:schemeClr val="accent1"/>
                </a:solidFill>
                <a:latin typeface="Dana" panose="00000500000000000000" pitchFamily="2" charset="-78"/>
                <a:cs typeface="Dana" panose="00000500000000000000" pitchFamily="2" charset="-78"/>
              </a:rPr>
              <a:t>پیکسل‌</a:t>
            </a:r>
            <a:r>
              <a:rPr lang="fa-IR" sz="1600" dirty="0">
                <a:solidFill>
                  <a:schemeClr val="bg1"/>
                </a:solidFill>
                <a:latin typeface="Dana" panose="00000500000000000000" pitchFamily="2" charset="-78"/>
                <a:cs typeface="Dana" panose="00000500000000000000" pitchFamily="2" charset="-78"/>
              </a:rPr>
              <a:t>های صفحه‌ی </a:t>
            </a:r>
            <a:r>
              <a:rPr lang="fa-IR" sz="1600" dirty="0">
                <a:solidFill>
                  <a:schemeClr val="accent1"/>
                </a:solidFill>
                <a:latin typeface="Dana" panose="00000500000000000000" pitchFamily="2" charset="-78"/>
                <a:cs typeface="Dana" panose="00000500000000000000" pitchFamily="2" charset="-78"/>
              </a:rPr>
              <a:t>مانیتور</a:t>
            </a:r>
            <a:r>
              <a:rPr lang="fa-IR" sz="1600" dirty="0">
                <a:solidFill>
                  <a:schemeClr val="bg1"/>
                </a:solidFill>
                <a:latin typeface="Dana" panose="00000500000000000000" pitchFamily="2" charset="-78"/>
                <a:cs typeface="Dana" panose="00000500000000000000" pitchFamily="2" charset="-78"/>
              </a:rPr>
              <a:t> را بر حسب نیاز تغییر دهد و .... </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حال حاضر لازم نیست درگیر شوید که کامپیوتر چطور این کار را انجام می‌دهد. شما قرار است در طول دوران تحصیل خود مرحله به مرحله با این موضوعات بیشتر آشنا شوید که به این مراحل در علم کامپیوتر، سطوح</a:t>
            </a:r>
            <a:r>
              <a:rPr lang="en-US" sz="1600" dirty="0">
                <a:solidFill>
                  <a:schemeClr val="accent1"/>
                </a:solidFill>
                <a:latin typeface="Dana" panose="00000500000000000000" pitchFamily="2" charset="-78"/>
                <a:cs typeface="Dana" panose="00000500000000000000" pitchFamily="2" charset="-78"/>
              </a:rPr>
              <a:t>abstraction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گفته می‌شود. صرفا در حد یک درک اولیه، عکس صفحه‌ی بعد را ببینید</a:t>
            </a:r>
            <a:r>
              <a:rPr lang="en-SE" sz="1600" dirty="0">
                <a:solidFill>
                  <a:schemeClr val="bg1"/>
                </a:solidFill>
                <a:latin typeface="Dana" panose="00000500000000000000" pitchFamily="2" charset="-78"/>
                <a:cs typeface="Dana" panose="00000500000000000000" pitchFamily="2" charset="-78"/>
              </a:rPr>
              <a:t>…</a:t>
            </a:r>
            <a:endParaRPr lang="fa-IR" sz="1600" dirty="0">
              <a:solidFill>
                <a:schemeClr val="bg1"/>
              </a:solidFill>
              <a:latin typeface="Dana" panose="00000500000000000000" pitchFamily="2" charset="-78"/>
              <a:cs typeface="Dana" panose="00000500000000000000" pitchFamily="2" charset="-78"/>
            </a:endParaRPr>
          </a:p>
        </p:txBody>
      </p:sp>
      <p:grpSp>
        <p:nvGrpSpPr>
          <p:cNvPr id="4" name="Google Shape;4800;p45"/>
          <p:cNvGrpSpPr/>
          <p:nvPr/>
        </p:nvGrpSpPr>
        <p:grpSpPr>
          <a:xfrm>
            <a:off x="8399070" y="781863"/>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 name="Google Shape;4800;p45"/>
          <p:cNvGrpSpPr/>
          <p:nvPr/>
        </p:nvGrpSpPr>
        <p:grpSpPr>
          <a:xfrm>
            <a:off x="8396515" y="2980777"/>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8692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7</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1333442" y="3821222"/>
            <a:ext cx="6477113"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lnSpc>
                <a:spcPct val="150000"/>
              </a:lnSpc>
            </a:pPr>
            <a:r>
              <a:rPr lang="fa-IR" sz="1500" dirty="0">
                <a:solidFill>
                  <a:schemeClr val="bg1"/>
                </a:solidFill>
                <a:latin typeface="Dana" panose="00000500000000000000" pitchFamily="2" charset="-78"/>
                <a:cs typeface="Dana" panose="00000500000000000000" pitchFamily="2" charset="-78"/>
              </a:rPr>
              <a:t>نترسید! این یه جمع خیلی ساده‌ست که توی سه </a:t>
            </a:r>
            <a:r>
              <a:rPr lang="fa-IR" sz="1500" dirty="0">
                <a:solidFill>
                  <a:schemeClr val="accent1"/>
                </a:solidFill>
                <a:latin typeface="Dana" panose="00000500000000000000" pitchFamily="2" charset="-78"/>
                <a:cs typeface="Dana" panose="00000500000000000000" pitchFamily="2" charset="-78"/>
              </a:rPr>
              <a:t>سطح تجرید</a:t>
            </a:r>
            <a:r>
              <a:rPr lang="fa-IR" sz="1400" baseline="30000" dirty="0">
                <a:solidFill>
                  <a:schemeClr val="bg1"/>
                </a:solidFill>
                <a:latin typeface="Dana" panose="00000500000000000000" pitchFamily="2" charset="-78"/>
                <a:cs typeface="Dana" panose="00000500000000000000" pitchFamily="2" charset="-78"/>
              </a:rPr>
              <a:t>۱</a:t>
            </a:r>
            <a:r>
              <a:rPr lang="fa-IR" sz="1500" dirty="0">
                <a:solidFill>
                  <a:schemeClr val="accent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توضیح داده شده.</a:t>
            </a:r>
          </a:p>
        </p:txBody>
      </p:sp>
      <p:pic>
        <p:nvPicPr>
          <p:cNvPr id="1026" name="Picture 2">
            <a:extLst>
              <a:ext uri="{FF2B5EF4-FFF2-40B4-BE49-F238E27FC236}">
                <a16:creationId xmlns:a16="http://schemas.microsoft.com/office/drawing/2014/main" id="{B87A0450-2DAA-4F78-8B87-884542E3FF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44" t="3805" r="3722" b="14145"/>
          <a:stretch/>
        </p:blipFill>
        <p:spPr bwMode="auto">
          <a:xfrm>
            <a:off x="2167504" y="439057"/>
            <a:ext cx="4808987" cy="333136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0"/>
          </p:nvPr>
        </p:nvSpPr>
        <p:spPr/>
        <p:txBody>
          <a:bodyPr anchor="ctr"/>
          <a:lstStyle/>
          <a:p>
            <a:r>
              <a:rPr lang="en-US" dirty="0"/>
              <a:t>1- abstraction level</a:t>
            </a:r>
          </a:p>
        </p:txBody>
      </p:sp>
    </p:spTree>
    <p:extLst>
      <p:ext uri="{BB962C8B-B14F-4D97-AF65-F5344CB8AC3E}">
        <p14:creationId xmlns:p14="http://schemas.microsoft.com/office/powerpoint/2010/main" val="321291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8</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8" y="888939"/>
            <a:ext cx="7660656" cy="8710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هرچقدر که یک زبان برنامه‌نویسی به زبان خود ما نزدیک‌تر باشد، آن زبان، سطح بالاتری دارد. ما در درس مبانی برنامه‌نویسی با بالاترین سطح زبان (یعنی چیزی شبیه به بخش نارنجی رنگ داخل شکل) کار داریم.</a:t>
            </a: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1783744"/>
            <a:ext cx="7660656" cy="24606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در بخش آبی رنگ نمونه‌ای از زبان اسمبلی را می‌بینید که یک نوع زبان برنامه‌نویسی سطح پایین است. زبان‌های سطح پایین عمدتا به زبان ۰ و ۱ نزدیک‌ترند. رابط بین زبان‌های برنامه‌نویسی سطح بالا و سطح پایین، چیزی به اسم </a:t>
            </a:r>
            <a:r>
              <a:rPr lang="fa-IR" sz="1500" dirty="0">
                <a:solidFill>
                  <a:schemeClr val="accent1"/>
                </a:solidFill>
                <a:latin typeface="Dana" panose="00000500000000000000" pitchFamily="2" charset="-78"/>
                <a:cs typeface="Dana" panose="00000500000000000000" pitchFamily="2" charset="-78"/>
              </a:rPr>
              <a:t>کامپایلر</a:t>
            </a:r>
            <a:r>
              <a:rPr lang="fa-IR" sz="1500" dirty="0">
                <a:solidFill>
                  <a:schemeClr val="bg1"/>
                </a:solidFill>
                <a:latin typeface="Dana" panose="00000500000000000000" pitchFamily="2" charset="-78"/>
                <a:cs typeface="Dana" panose="00000500000000000000" pitchFamily="2" charset="-78"/>
              </a:rPr>
              <a:t> است که یک برنامه به زبان سطح بالا را به یک برنامه‌ به زبان سطح پایین ترجمه می‌کند.</a:t>
            </a: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توضیحات بیش‌تر درباره‌ی زبان اسمبلی و جزئیاتش را در درس "ریزپردازنده و زبان اسمبلی" یاد خواهید گرفت.</a:t>
            </a:r>
          </a:p>
        </p:txBody>
      </p:sp>
      <p:grpSp>
        <p:nvGrpSpPr>
          <p:cNvPr id="5" name="Google Shape;4800;p45"/>
          <p:cNvGrpSpPr/>
          <p:nvPr/>
        </p:nvGrpSpPr>
        <p:grpSpPr>
          <a:xfrm>
            <a:off x="8396514" y="644361"/>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4800;p45"/>
          <p:cNvGrpSpPr/>
          <p:nvPr/>
        </p:nvGrpSpPr>
        <p:grpSpPr>
          <a:xfrm>
            <a:off x="8396514" y="204175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2569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699531"/>
            <a:ext cx="7653399" cy="37109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تا اینجا با وجود نزدیک‌تر شدن به دنیای ۰ و ۱ها، در این سطح هنوز کاملا نمی‌توانیم چنین دستوری را به کامپیوتر بفهمانیم. پس باید یک سطح پایین‌تر رفته و این دستورات را در قالب ۰ و ۱ به کمک سخت‌افزار کامپیوتر اجرا کنیم</a:t>
            </a:r>
            <a:r>
              <a:rPr lang="fa-IR" sz="1500" dirty="0" smtClean="0">
                <a:solidFill>
                  <a:schemeClr val="bg1"/>
                </a:solidFill>
                <a:latin typeface="Dana" panose="00000500000000000000" pitchFamily="2" charset="-78"/>
                <a:cs typeface="Dana" panose="00000500000000000000" pitchFamily="2" charset="-78"/>
              </a:rPr>
              <a:t>.</a:t>
            </a:r>
            <a:endParaRPr lang="en-US" sz="1500" dirty="0" smtClean="0">
              <a:solidFill>
                <a:schemeClr val="bg1"/>
              </a:solidFill>
              <a:latin typeface="Dana" panose="00000500000000000000" pitchFamily="2" charset="-78"/>
              <a:cs typeface="Dana" panose="00000500000000000000" pitchFamily="2" charset="-78"/>
            </a:endParaRP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این کار توسط همان ثبات‌هایی که اول دستورکار توضیح داده شد، انجام می‌شود…</a:t>
            </a:r>
          </a:p>
          <a:p>
            <a:pPr algn="just" rtl="1">
              <a:lnSpc>
                <a:spcPct val="150000"/>
              </a:lnSpc>
            </a:pPr>
            <a:r>
              <a:rPr lang="fa-IR" sz="1500" dirty="0">
                <a:solidFill>
                  <a:schemeClr val="bg1"/>
                </a:solidFill>
                <a:latin typeface="Dana" panose="00000500000000000000" pitchFamily="2" charset="-78"/>
                <a:cs typeface="Dana" panose="00000500000000000000" pitchFamily="2" charset="-78"/>
              </a:rPr>
              <a:t>همانطور که در شکل هم دیدید، برای اجرا کردن عملیات جمع، یک دستور شامل تعداد زیادی ۰ و ۱،‌ اما کاملا با معنا توسط </a:t>
            </a:r>
            <a:r>
              <a:rPr lang="en-US" sz="1500" dirty="0">
                <a:solidFill>
                  <a:schemeClr val="bg1"/>
                </a:solidFill>
                <a:latin typeface="Dana" panose="00000500000000000000" pitchFamily="2" charset="-78"/>
                <a:cs typeface="Dana" panose="00000500000000000000" pitchFamily="2" charset="-78"/>
              </a:rPr>
              <a:t>CPU</a:t>
            </a:r>
            <a:r>
              <a:rPr lang="fa-IR" sz="1500" dirty="0">
                <a:solidFill>
                  <a:schemeClr val="bg1"/>
                </a:solidFill>
                <a:latin typeface="Dana" panose="00000500000000000000" pitchFamily="2" charset="-78"/>
                <a:cs typeface="Dana" panose="00000500000000000000" pitchFamily="2" charset="-78"/>
              </a:rPr>
              <a:t> اجرا خواهد شد. در این دستور گفته شده که محتوای ثبات‌های </a:t>
            </a:r>
            <a:r>
              <a:rPr lang="en-US" sz="1500" dirty="0">
                <a:solidFill>
                  <a:schemeClr val="bg1"/>
                </a:solidFill>
                <a:latin typeface="Dana" panose="00000500000000000000" pitchFamily="2" charset="-78"/>
                <a:cs typeface="Dana" panose="00000500000000000000" pitchFamily="2" charset="-78"/>
              </a:rPr>
              <a:t>ra</a:t>
            </a:r>
            <a:r>
              <a:rPr lang="fa-IR" sz="1500" dirty="0">
                <a:solidFill>
                  <a:schemeClr val="bg1"/>
                </a:solidFill>
                <a:latin typeface="Dana" panose="00000500000000000000" pitchFamily="2" charset="-78"/>
                <a:cs typeface="Dana" panose="00000500000000000000" pitchFamily="2" charset="-78"/>
              </a:rPr>
              <a:t> و </a:t>
            </a:r>
            <a:r>
              <a:rPr lang="en-US" sz="1500" dirty="0" err="1">
                <a:solidFill>
                  <a:schemeClr val="bg1"/>
                </a:solidFill>
                <a:latin typeface="Dana" panose="00000500000000000000" pitchFamily="2" charset="-78"/>
                <a:cs typeface="Dana" panose="00000500000000000000" pitchFamily="2" charset="-78"/>
              </a:rPr>
              <a:t>rb</a:t>
            </a:r>
            <a:r>
              <a:rPr lang="fa-IR" sz="1500" dirty="0">
                <a:solidFill>
                  <a:schemeClr val="bg1"/>
                </a:solidFill>
                <a:latin typeface="Dana" panose="00000500000000000000" pitchFamily="2" charset="-78"/>
                <a:cs typeface="Dana" panose="00000500000000000000" pitchFamily="2" charset="-78"/>
              </a:rPr>
              <a:t> که به ترتیب ثبات‌های شماره‌ی ۲ و ۳ هستند به </a:t>
            </a:r>
            <a:r>
              <a:rPr lang="en-US" sz="1500" dirty="0">
                <a:solidFill>
                  <a:schemeClr val="bg1"/>
                </a:solidFill>
                <a:latin typeface="Dana" panose="00000500000000000000" pitchFamily="2" charset="-78"/>
                <a:cs typeface="Dana" panose="00000500000000000000" pitchFamily="2" charset="-78"/>
              </a:rPr>
              <a:t>ALU‌</a:t>
            </a:r>
            <a:r>
              <a:rPr lang="fa-IR" sz="1500" dirty="0">
                <a:solidFill>
                  <a:schemeClr val="bg1"/>
                </a:solidFill>
                <a:latin typeface="Dana" panose="00000500000000000000" pitchFamily="2" charset="-78"/>
                <a:cs typeface="Dana" panose="00000500000000000000" pitchFamily="2" charset="-78"/>
              </a:rPr>
              <a:t> داده شود و حاصل جمع آن‌ها که خروجی </a:t>
            </a:r>
            <a:r>
              <a:rPr lang="en-US" sz="1500" dirty="0">
                <a:solidFill>
                  <a:schemeClr val="bg1"/>
                </a:solidFill>
                <a:latin typeface="Dana" panose="00000500000000000000" pitchFamily="2" charset="-78"/>
                <a:cs typeface="Dana" panose="00000500000000000000" pitchFamily="2" charset="-78"/>
              </a:rPr>
              <a:t>ALU</a:t>
            </a:r>
            <a:r>
              <a:rPr lang="fa-IR" sz="1500" dirty="0">
                <a:solidFill>
                  <a:schemeClr val="bg1"/>
                </a:solidFill>
                <a:latin typeface="Dana" panose="00000500000000000000" pitchFamily="2" charset="-78"/>
                <a:cs typeface="Dana" panose="00000500000000000000" pitchFamily="2" charset="-78"/>
              </a:rPr>
              <a:t>ست در ثبات </a:t>
            </a:r>
            <a:r>
              <a:rPr lang="en-US" sz="1500" dirty="0" err="1">
                <a:solidFill>
                  <a:schemeClr val="bg1"/>
                </a:solidFill>
                <a:latin typeface="Dana" panose="00000500000000000000" pitchFamily="2" charset="-78"/>
                <a:cs typeface="Dana" panose="00000500000000000000" pitchFamily="2" charset="-78"/>
              </a:rPr>
              <a:t>rc</a:t>
            </a:r>
            <a:r>
              <a:rPr lang="fa-IR" sz="1500" dirty="0">
                <a:solidFill>
                  <a:schemeClr val="bg1"/>
                </a:solidFill>
                <a:latin typeface="Dana" panose="00000500000000000000" pitchFamily="2" charset="-78"/>
                <a:cs typeface="Dana" panose="00000500000000000000" pitchFamily="2" charset="-78"/>
              </a:rPr>
              <a:t> ذخیره شود.</a:t>
            </a: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این‌که دقیقا چطور این کارها انجام می‌شود و </a:t>
            </a:r>
            <a:r>
              <a:rPr lang="en-US" sz="1500" dirty="0">
                <a:solidFill>
                  <a:schemeClr val="bg1"/>
                </a:solidFill>
                <a:latin typeface="Dana" panose="00000500000000000000" pitchFamily="2" charset="-78"/>
                <a:cs typeface="Dana" panose="00000500000000000000" pitchFamily="2" charset="-78"/>
              </a:rPr>
              <a:t>CPU‌</a:t>
            </a:r>
            <a:r>
              <a:rPr lang="fa-IR" sz="1500" dirty="0">
                <a:solidFill>
                  <a:schemeClr val="bg1"/>
                </a:solidFill>
                <a:latin typeface="Dana" panose="00000500000000000000" pitchFamily="2" charset="-78"/>
                <a:cs typeface="Dana" panose="00000500000000000000" pitchFamily="2" charset="-78"/>
              </a:rPr>
              <a:t> چطور چنین برداشتی از روی چند تا ۰ و ۱ دارد را به طور کامل در درس </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معماری کامپیوتر</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 فرا خواهید گرفت.</a:t>
            </a:r>
          </a:p>
        </p:txBody>
      </p:sp>
      <p:grpSp>
        <p:nvGrpSpPr>
          <p:cNvPr id="5" name="Google Shape;4800;p45"/>
          <p:cNvGrpSpPr/>
          <p:nvPr/>
        </p:nvGrpSpPr>
        <p:grpSpPr>
          <a:xfrm>
            <a:off x="8389257" y="520945"/>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4800;p45"/>
          <p:cNvGrpSpPr/>
          <p:nvPr/>
        </p:nvGrpSpPr>
        <p:grpSpPr>
          <a:xfrm>
            <a:off x="8389257" y="1888274"/>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389257" y="3940750"/>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7423902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7943</TotalTime>
  <Words>2496</Words>
  <Application>Microsoft Office PowerPoint</Application>
  <PresentationFormat>On-screen Show (16:9)</PresentationFormat>
  <Paragraphs>138</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Didact Gothic</vt:lpstr>
      <vt:lpstr>Roboto Black</vt:lpstr>
      <vt:lpstr>Arial</vt:lpstr>
      <vt:lpstr>Lalezar</vt:lpstr>
      <vt:lpstr>Roboto Thin</vt:lpstr>
      <vt:lpstr>Bree Serif</vt:lpstr>
      <vt:lpstr>Roboto Light</vt:lpstr>
      <vt:lpstr>Calibri</vt:lpstr>
      <vt:lpstr>Dana</vt:lpstr>
      <vt:lpstr>Consolas</vt:lpstr>
      <vt:lpstr>WEB PROPOSAL</vt:lpstr>
      <vt:lpstr>بسم الله الرحمن الرحیم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348</cp:revision>
  <dcterms:modified xsi:type="dcterms:W3CDTF">2021-03-06T05:45:23Z</dcterms:modified>
</cp:coreProperties>
</file>