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0"/>
  </p:notesMasterIdLst>
  <p:handoutMasterIdLst>
    <p:handoutMasterId r:id="rId21"/>
  </p:handoutMasterIdLst>
  <p:sldIdLst>
    <p:sldId id="294" r:id="rId2"/>
    <p:sldId id="295" r:id="rId3"/>
    <p:sldId id="325" r:id="rId4"/>
    <p:sldId id="402" r:id="rId5"/>
    <p:sldId id="406" r:id="rId6"/>
    <p:sldId id="407" r:id="rId7"/>
    <p:sldId id="408" r:id="rId8"/>
    <p:sldId id="409" r:id="rId9"/>
    <p:sldId id="401" r:id="rId10"/>
    <p:sldId id="388" r:id="rId11"/>
    <p:sldId id="410" r:id="rId12"/>
    <p:sldId id="411" r:id="rId13"/>
    <p:sldId id="403" r:id="rId14"/>
    <p:sldId id="404" r:id="rId15"/>
    <p:sldId id="412" r:id="rId16"/>
    <p:sldId id="414" r:id="rId17"/>
    <p:sldId id="413" r:id="rId18"/>
    <p:sldId id="326" r:id="rId19"/>
  </p:sldIdLst>
  <p:sldSz cx="9144000" cy="5143500" type="screen16x9"/>
  <p:notesSz cx="6858000" cy="9144000"/>
  <p:embeddedFontLst>
    <p:embeddedFont>
      <p:font typeface="Roboto Black" panose="020B0604020202020204" charset="0"/>
      <p:bold r:id="rId22"/>
      <p:boldItalic r:id="rId23"/>
    </p:embeddedFont>
    <p:embeddedFont>
      <p:font typeface="Didact Gothic" panose="020B0604020202020204" charset="0"/>
      <p:regular r:id="rId24"/>
    </p:embeddedFont>
    <p:embeddedFont>
      <p:font typeface="Consolas" panose="020B0609020204030204" pitchFamily="49" charset="0"/>
      <p:regular r:id="rId25"/>
      <p:bold r:id="rId26"/>
      <p:italic r:id="rId27"/>
      <p:boldItalic r:id="rId28"/>
    </p:embeddedFont>
    <p:embeddedFont>
      <p:font typeface="Roboto Light" panose="020B0604020202020204" charset="0"/>
      <p:regular r:id="rId29"/>
      <p:bold r:id="rId30"/>
      <p:italic r:id="rId31"/>
      <p:boldItalic r:id="rId32"/>
    </p:embeddedFont>
    <p:embeddedFont>
      <p:font typeface="Lalezar" panose="00000500000000000000" pitchFamily="2" charset="-78"/>
      <p:regular r:id="rId33"/>
    </p:embeddedFont>
    <p:embeddedFont>
      <p:font typeface="Bree Serif" panose="020B0604020202020204" charset="0"/>
      <p:regular r:id="rId34"/>
    </p:embeddedFont>
    <p:embeddedFont>
      <p:font typeface="Roboto Thin" panose="020B0604020202020204" charset="0"/>
      <p:regular r:id="rId35"/>
      <p:bold r:id="rId36"/>
      <p:italic r:id="rId37"/>
      <p:boldItalic r:id="rId38"/>
    </p:embeddedFont>
    <p:embeddedFont>
      <p:font typeface="Dana" panose="020B0604020202020204" charset="-78"/>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EEB94FF-AF98-44AA-AF31-4748F49D0CE1}">
          <p14:sldIdLst>
            <p14:sldId id="294"/>
            <p14:sldId id="295"/>
            <p14:sldId id="325"/>
            <p14:sldId id="402"/>
            <p14:sldId id="406"/>
            <p14:sldId id="407"/>
            <p14:sldId id="408"/>
            <p14:sldId id="409"/>
            <p14:sldId id="401"/>
            <p14:sldId id="388"/>
            <p14:sldId id="410"/>
            <p14:sldId id="411"/>
            <p14:sldId id="403"/>
            <p14:sldId id="404"/>
            <p14:sldId id="412"/>
            <p14:sldId id="414"/>
            <p14:sldId id="413"/>
            <p14:sldId id="32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A47"/>
    <a:srgbClr val="48FFD5"/>
    <a:srgbClr val="041C30"/>
    <a:srgbClr val="2EAE91"/>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295" autoAdjust="0"/>
  </p:normalViewPr>
  <p:slideViewPr>
    <p:cSldViewPr snapToGrid="0">
      <p:cViewPr varScale="1">
        <p:scale>
          <a:sx n="106" d="100"/>
          <a:sy n="106" d="100"/>
        </p:scale>
        <p:origin x="763" y="77"/>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handoutMaster" Target="handoutMasters/handoutMaster1.xml"/><Relationship Id="rId34" Type="http://schemas.openxmlformats.org/officeDocument/2006/relationships/font" Target="fonts/font13.fntdata"/><Relationship Id="rId42" Type="http://schemas.openxmlformats.org/officeDocument/2006/relationships/font" Target="fonts/font2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tableStyles" Target="tableStyles.xml"/><Relationship Id="rId20" Type="http://schemas.openxmlformats.org/officeDocument/2006/relationships/notesMaster" Target="notesMasters/notesMaster1.xml"/><Relationship Id="rId41" Type="http://schemas.openxmlformats.org/officeDocument/2006/relationships/font" Target="fonts/font20.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35479-EBFD-40F3-9978-325B11083506}" type="datetimeFigureOut">
              <a:rPr lang="en-US" smtClean="0"/>
              <a:t>1/8/2021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54B54-6600-45EE-810A-4B3BA6A39187}" type="slidenum">
              <a:rPr lang="en-US" smtClean="0"/>
              <a:t>‹#›</a:t>
            </a:fld>
            <a:endParaRPr lang="en-US"/>
          </a:p>
        </p:txBody>
      </p:sp>
    </p:spTree>
    <p:extLst>
      <p:ext uri="{BB962C8B-B14F-4D97-AF65-F5344CB8AC3E}">
        <p14:creationId xmlns:p14="http://schemas.microsoft.com/office/powerpoint/2010/main" val="31871682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702681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3288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7948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09410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7587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54363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preserve="1" userDrawn="1">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2"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lstStyle>
            <a:lvl1pPr algn="l">
              <a:defRPr>
                <a:ln>
                  <a:noFill/>
                </a:ln>
                <a:solidFill>
                  <a:schemeClr val="tx1">
                    <a:tint val="75000"/>
                  </a:schemeClr>
                </a:solidFill>
              </a:defRPr>
            </a:lvl1pPr>
          </a:lstStyle>
          <a:p>
            <a:endParaRPr lang="en-US" dirty="0"/>
          </a:p>
        </p:txBody>
      </p:sp>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dirty="0"/>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818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PENING TITLE" preserve="1" userDrawn="1">
  <p:cSld name="THE END">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7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reserve="1">
  <p:cSld name="QUOTE">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115352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3871800" y="2556164"/>
            <a:ext cx="4736614" cy="2025420"/>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58395" y="465981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42528" y="468990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79606" y="465981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09699" y="429729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02038" y="423984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83157" y="449702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192069" y="4899499"/>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26397" y="486940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56503" y="4757918"/>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19250" y="4240475"/>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57708" y="459961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roup 14"/>
          <p:cNvGrpSpPr/>
          <p:nvPr userDrawn="1"/>
        </p:nvGrpSpPr>
        <p:grpSpPr>
          <a:xfrm>
            <a:off x="2699387" y="4091798"/>
            <a:ext cx="1100456" cy="460347"/>
            <a:chOff x="2699387" y="4091798"/>
            <a:chExt cx="1100456" cy="460347"/>
          </a:xfrm>
        </p:grpSpPr>
        <p:sp>
          <p:nvSpPr>
            <p:cNvPr id="16"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2;p24"/>
            <p:cNvSpPr/>
            <p:nvPr/>
          </p:nvSpPr>
          <p:spPr>
            <a:xfrm>
              <a:off x="2928525" y="409179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userDrawn="1"/>
        </p:nvGrpSpPr>
        <p:grpSpPr>
          <a:xfrm>
            <a:off x="2991641" y="2820586"/>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585588" y="129973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303936" y="4306208"/>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935" y="655745"/>
            <a:ext cx="3696420" cy="1681539"/>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60606" y="1156738"/>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55541" y="2129502"/>
            <a:ext cx="802925"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261;p22"/>
          <p:cNvGrpSpPr/>
          <p:nvPr userDrawn="1"/>
        </p:nvGrpSpPr>
        <p:grpSpPr>
          <a:xfrm>
            <a:off x="5428076" y="285308"/>
            <a:ext cx="2342144" cy="1664528"/>
            <a:chOff x="160325" y="221249"/>
            <a:chExt cx="7199950" cy="5116901"/>
          </a:xfrm>
        </p:grpSpPr>
        <p:sp>
          <p:nvSpPr>
            <p:cNvPr id="77" name="Google Shape;262;p22"/>
            <p:cNvSpPr/>
            <p:nvPr/>
          </p:nvSpPr>
          <p:spPr>
            <a:xfrm>
              <a:off x="2429200" y="1820274"/>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3;p22"/>
            <p:cNvSpPr/>
            <p:nvPr/>
          </p:nvSpPr>
          <p:spPr>
            <a:xfrm>
              <a:off x="160325" y="221249"/>
              <a:ext cx="7199950" cy="5116901"/>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4;p22"/>
            <p:cNvSpPr/>
            <p:nvPr/>
          </p:nvSpPr>
          <p:spPr>
            <a:xfrm>
              <a:off x="2472424" y="4158301"/>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5;p22"/>
            <p:cNvSpPr/>
            <p:nvPr/>
          </p:nvSpPr>
          <p:spPr>
            <a:xfrm>
              <a:off x="4054176"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2980" y="2061139"/>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18092" y="2359825"/>
            <a:ext cx="991791" cy="673383"/>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114" name="Google Shape;325;p24"/>
          <p:cNvSpPr/>
          <p:nvPr/>
        </p:nvSpPr>
        <p:spPr>
          <a:xfrm rot="16200000" flipH="1">
            <a:off x="666945" y="4592237"/>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3;p24"/>
          <p:cNvSpPr/>
          <p:nvPr/>
        </p:nvSpPr>
        <p:spPr>
          <a:xfrm rot="16200000">
            <a:off x="861921" y="4531482"/>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9;p24"/>
          <p:cNvSpPr/>
          <p:nvPr/>
        </p:nvSpPr>
        <p:spPr>
          <a:xfrm rot="16200000" flipH="1">
            <a:off x="849336" y="4385139"/>
            <a:ext cx="343669" cy="5307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0;p24"/>
          <p:cNvSpPr/>
          <p:nvPr/>
        </p:nvSpPr>
        <p:spPr>
          <a:xfrm rot="16200000" flipH="1">
            <a:off x="1017598" y="462607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5;p24"/>
          <p:cNvSpPr/>
          <p:nvPr/>
        </p:nvSpPr>
        <p:spPr>
          <a:xfrm rot="5400000" flipV="1">
            <a:off x="1061507" y="4107677"/>
            <a:ext cx="45719" cy="94717"/>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0;p24"/>
          <p:cNvSpPr/>
          <p:nvPr/>
        </p:nvSpPr>
        <p:spPr>
          <a:xfrm rot="16200000" flipH="1">
            <a:off x="1391935" y="3873608"/>
            <a:ext cx="45719" cy="474704"/>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8;p24"/>
          <p:cNvSpPr/>
          <p:nvPr userDrawn="1"/>
        </p:nvSpPr>
        <p:spPr>
          <a:xfrm>
            <a:off x="1715248" y="413381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roup 129"/>
          <p:cNvGrpSpPr/>
          <p:nvPr userDrawn="1"/>
        </p:nvGrpSpPr>
        <p:grpSpPr>
          <a:xfrm>
            <a:off x="864404" y="3353290"/>
            <a:ext cx="1991691" cy="602680"/>
            <a:chOff x="982226" y="3267799"/>
            <a:chExt cx="1991691" cy="602680"/>
          </a:xfrm>
        </p:grpSpPr>
        <p:sp>
          <p:nvSpPr>
            <p:cNvPr id="121" name="Google Shape;378;p25"/>
            <p:cNvSpPr/>
            <p:nvPr userDrawn="1"/>
          </p:nvSpPr>
          <p:spPr>
            <a:xfrm>
              <a:off x="982226" y="3267799"/>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2" name="Google Shape;379;p25"/>
            <p:cNvSpPr/>
            <p:nvPr userDrawn="1"/>
          </p:nvSpPr>
          <p:spPr>
            <a:xfrm>
              <a:off x="1405034" y="3267799"/>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3" name="Google Shape;380;p25"/>
            <p:cNvSpPr/>
            <p:nvPr userDrawn="1"/>
          </p:nvSpPr>
          <p:spPr>
            <a:xfrm>
              <a:off x="982226" y="3447629"/>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4" name="Google Shape;381;p25"/>
            <p:cNvSpPr/>
            <p:nvPr userDrawn="1"/>
          </p:nvSpPr>
          <p:spPr>
            <a:xfrm>
              <a:off x="1405034" y="3447629"/>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5" name="Google Shape;382;p25"/>
            <p:cNvSpPr/>
            <p:nvPr userDrawn="1"/>
          </p:nvSpPr>
          <p:spPr>
            <a:xfrm>
              <a:off x="982226" y="3629389"/>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6" name="Google Shape;383;p25"/>
            <p:cNvSpPr/>
            <p:nvPr userDrawn="1"/>
          </p:nvSpPr>
          <p:spPr>
            <a:xfrm>
              <a:off x="1405034" y="3629389"/>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7" name="Google Shape;384;p25"/>
            <p:cNvSpPr/>
            <p:nvPr userDrawn="1"/>
          </p:nvSpPr>
          <p:spPr>
            <a:xfrm>
              <a:off x="982226" y="3811150"/>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8" name="Google Shape;385;p25"/>
            <p:cNvSpPr/>
            <p:nvPr userDrawn="1"/>
          </p:nvSpPr>
          <p:spPr>
            <a:xfrm>
              <a:off x="1405034" y="3811150"/>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Tree>
    <p:extLst>
      <p:ext uri="{BB962C8B-B14F-4D97-AF65-F5344CB8AC3E}">
        <p14:creationId xmlns:p14="http://schemas.microsoft.com/office/powerpoint/2010/main" val="3836763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PENING TITLE" userDrawn="1">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nchor="ctr"/>
          <a:lstStyle>
            <a:lvl1pPr algn="l">
              <a:defRPr sz="1200">
                <a:ln>
                  <a:noFill/>
                </a:ln>
                <a:solidFill>
                  <a:schemeClr val="tx1">
                    <a:tint val="75000"/>
                  </a:schemeClr>
                </a:solidFill>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
        <p:nvSpPr>
          <p:cNvPr id="2" name="Slide Number Placeholder 1"/>
          <p:cNvSpPr>
            <a:spLocks noGrp="1"/>
          </p:cNvSpPr>
          <p:nvPr>
            <p:ph type="sldNum" sz="quarter" idx="4"/>
          </p:nvPr>
        </p:nvSpPr>
        <p:spPr>
          <a:xfrm>
            <a:off x="285352" y="4456239"/>
            <a:ext cx="450505" cy="450505"/>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3" name="Google Shape;770;p34"/>
          <p:cNvSpPr/>
          <p:nvPr userDrawn="1"/>
        </p:nvSpPr>
        <p:spPr>
          <a:xfrm>
            <a:off x="285353" y="4681910"/>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71;p34"/>
          <p:cNvSpPr/>
          <p:nvPr userDrawn="1"/>
        </p:nvSpPr>
        <p:spPr>
          <a:xfrm>
            <a:off x="285750" y="4456239"/>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2;p34"/>
          <p:cNvSpPr/>
          <p:nvPr userDrawn="1"/>
        </p:nvSpPr>
        <p:spPr>
          <a:xfrm>
            <a:off x="511003" y="4456656"/>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3;p34"/>
          <p:cNvSpPr/>
          <p:nvPr userDrawn="1"/>
        </p:nvSpPr>
        <p:spPr>
          <a:xfrm>
            <a:off x="511003" y="4682326"/>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PENING TITLE" type="title">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3884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Tree>
  </p:cSld>
  <p:clrMap bg1="lt1" tx1="dk1" bg2="dk2" tx2="lt2" accent1="accent1" accent2="accent2" accent3="accent3" accent4="accent4" accent5="accent5" accent6="accent6" hlink="hlink" folHlink="folHlink"/>
  <p:sldLayoutIdLst>
    <p:sldLayoutId id="2147483680" r:id="rId1"/>
    <p:sldLayoutId id="2147483678" r:id="rId2"/>
    <p:sldLayoutId id="2147483660" r:id="rId3"/>
    <p:sldLayoutId id="2147483681" r:id="rId4"/>
    <p:sldLayoutId id="2147483682" r:id="rId5"/>
    <p:sldLayoutId id="2147483648" r:id="rId6"/>
    <p:sldLayoutId id="2147483663" r:id="rId7"/>
    <p:sldLayoutId id="2147483683"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0F22-F3DD-484C-BF25-A6F2E8242974}"/>
              </a:ext>
            </a:extLst>
          </p:cNvPr>
          <p:cNvSpPr>
            <a:spLocks noGrp="1"/>
          </p:cNvSpPr>
          <p:nvPr>
            <p:ph type="ctrTitle"/>
          </p:nvPr>
        </p:nvSpPr>
        <p:spPr>
          <a:xfrm>
            <a:off x="3833032" y="684542"/>
            <a:ext cx="5104266" cy="1240658"/>
          </a:xfrm>
        </p:spPr>
        <p:txBody>
          <a:bodyPr/>
          <a:lstStyle/>
          <a:p>
            <a:pPr algn="ctr"/>
            <a:r>
              <a:rPr lang="fa-IR" sz="4400" dirty="0">
                <a:latin typeface="Lalezar" panose="00000500000000000000" pitchFamily="2" charset="-78"/>
                <a:cs typeface="Lalezar" panose="00000500000000000000" pitchFamily="2" charset="-78"/>
                <a:sym typeface="Roboto Light"/>
              </a:rPr>
              <a:t>بسم الله الرحمن الرحیم</a:t>
            </a:r>
            <a:endParaRPr lang="en-US" sz="4400" dirty="0">
              <a:latin typeface="Lalezar" panose="00000500000000000000" pitchFamily="2" charset="-78"/>
              <a:cs typeface="Lalezar" panose="00000500000000000000" pitchFamily="2" charset="-78"/>
              <a:sym typeface="Roboto Light"/>
            </a:endParaRPr>
          </a:p>
        </p:txBody>
      </p:sp>
      <p:sp>
        <p:nvSpPr>
          <p:cNvPr id="9" name="Subtitle 2">
            <a:extLst>
              <a:ext uri="{FF2B5EF4-FFF2-40B4-BE49-F238E27FC236}">
                <a16:creationId xmlns:a16="http://schemas.microsoft.com/office/drawing/2014/main" id="{BE51B20A-1E94-44B9-BAE4-9C718C1CC3D7}"/>
              </a:ext>
            </a:extLst>
          </p:cNvPr>
          <p:cNvSpPr txBox="1">
            <a:spLocks/>
          </p:cNvSpPr>
          <p:nvPr/>
        </p:nvSpPr>
        <p:spPr>
          <a:xfrm>
            <a:off x="1941862" y="3859927"/>
            <a:ext cx="1609716" cy="5127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E2A47"/>
              </a:buClr>
              <a:buSzPts val="1000"/>
              <a:buFont typeface="Roboto Light"/>
              <a:buNone/>
              <a:defRPr sz="1000" b="0" i="0" u="none" strike="noStrike" cap="none">
                <a:solidFill>
                  <a:srgbClr val="0E2A47"/>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2pPr>
            <a:lvl3pPr marL="1371600" marR="0" lvl="2"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3pPr>
            <a:lvl4pPr marL="1828800" marR="0" lvl="3"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4pPr>
            <a:lvl5pPr marL="2286000" marR="0" lvl="4"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5pPr>
            <a:lvl6pPr marL="2743200" marR="0" lvl="5"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6pPr>
            <a:lvl7pPr marL="3200400" marR="0" lvl="6"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7pPr>
            <a:lvl8pPr marL="3657600" marR="0" lvl="7"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8pPr>
            <a:lvl9pPr marL="4114800" marR="0" lvl="8"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9pPr>
          </a:lstStyle>
          <a:p>
            <a:pPr algn="ctr" rtl="1"/>
            <a:r>
              <a:rPr lang="fa-IR" sz="2400" dirty="0">
                <a:solidFill>
                  <a:schemeClr val="accent6"/>
                </a:solidFill>
                <a:latin typeface="Lalezar" panose="00000500000000000000" pitchFamily="2" charset="-78"/>
                <a:ea typeface="Roboto Black"/>
                <a:cs typeface="Lalezar" panose="00000500000000000000" pitchFamily="2" charset="-78"/>
                <a:sym typeface="Roboto Black"/>
              </a:rPr>
              <a:t>جلسه دهم</a:t>
            </a:r>
            <a:endParaRPr lang="en-US" sz="2400" dirty="0">
              <a:solidFill>
                <a:schemeClr val="accent6"/>
              </a:solidFill>
              <a:latin typeface="Lalezar" panose="00000500000000000000" pitchFamily="2" charset="-78"/>
              <a:ea typeface="Roboto Black"/>
              <a:cs typeface="Lalezar" panose="00000500000000000000" pitchFamily="2" charset="-78"/>
              <a:sym typeface="Roboto Black"/>
            </a:endParaRPr>
          </a:p>
        </p:txBody>
      </p:sp>
      <p:sp>
        <p:nvSpPr>
          <p:cNvPr id="19" name="Google Shape;1136;p38"/>
          <p:cNvSpPr/>
          <p:nvPr/>
        </p:nvSpPr>
        <p:spPr>
          <a:xfrm flipH="1">
            <a:off x="956914" y="1945114"/>
            <a:ext cx="458707" cy="46210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p38"/>
          <p:cNvSpPr/>
          <p:nvPr/>
        </p:nvSpPr>
        <p:spPr>
          <a:xfrm flipH="1">
            <a:off x="603455" y="1895263"/>
            <a:ext cx="323901" cy="324136"/>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38"/>
          <p:cNvSpPr/>
          <p:nvPr/>
        </p:nvSpPr>
        <p:spPr>
          <a:xfrm flipH="1">
            <a:off x="636343" y="3050449"/>
            <a:ext cx="790791" cy="1618957"/>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38"/>
          <p:cNvSpPr/>
          <p:nvPr/>
        </p:nvSpPr>
        <p:spPr>
          <a:xfrm flipH="1">
            <a:off x="989802" y="4192350"/>
            <a:ext cx="82221" cy="415564"/>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8"/>
          <p:cNvSpPr/>
          <p:nvPr/>
        </p:nvSpPr>
        <p:spPr>
          <a:xfrm flipH="1">
            <a:off x="315932" y="2181492"/>
            <a:ext cx="251567" cy="21759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8"/>
          <p:cNvSpPr/>
          <p:nvPr/>
        </p:nvSpPr>
        <p:spPr>
          <a:xfrm flipH="1">
            <a:off x="378245" y="3073122"/>
            <a:ext cx="210444" cy="152421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8"/>
          <p:cNvSpPr/>
          <p:nvPr/>
        </p:nvSpPr>
        <p:spPr>
          <a:xfrm>
            <a:off x="213804" y="704455"/>
            <a:ext cx="1081814" cy="779581"/>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8"/>
          <p:cNvSpPr/>
          <p:nvPr/>
        </p:nvSpPr>
        <p:spPr>
          <a:xfrm flipH="1">
            <a:off x="1598081" y="1961661"/>
            <a:ext cx="231819" cy="452209"/>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1;p38"/>
          <p:cNvSpPr/>
          <p:nvPr/>
        </p:nvSpPr>
        <p:spPr>
          <a:xfrm flipH="1">
            <a:off x="1550401" y="2606827"/>
            <a:ext cx="94405" cy="112883"/>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2;p38"/>
          <p:cNvSpPr/>
          <p:nvPr/>
        </p:nvSpPr>
        <p:spPr>
          <a:xfrm flipH="1">
            <a:off x="1629317" y="2454534"/>
            <a:ext cx="74012" cy="118912"/>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3;p38"/>
          <p:cNvSpPr/>
          <p:nvPr/>
        </p:nvSpPr>
        <p:spPr>
          <a:xfrm flipH="1">
            <a:off x="1600172" y="1807332"/>
            <a:ext cx="83434" cy="117868"/>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4;p38"/>
          <p:cNvSpPr/>
          <p:nvPr/>
        </p:nvSpPr>
        <p:spPr>
          <a:xfrm flipH="1">
            <a:off x="1312025" y="1451458"/>
            <a:ext cx="230192" cy="232734"/>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p38"/>
          <p:cNvSpPr/>
          <p:nvPr/>
        </p:nvSpPr>
        <p:spPr>
          <a:xfrm flipH="1">
            <a:off x="1515886" y="1668428"/>
            <a:ext cx="93734" cy="108837"/>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p38"/>
          <p:cNvSpPr/>
          <p:nvPr/>
        </p:nvSpPr>
        <p:spPr>
          <a:xfrm flipH="1">
            <a:off x="1315304" y="2743174"/>
            <a:ext cx="239512" cy="24581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4;p38"/>
          <p:cNvSpPr/>
          <p:nvPr/>
        </p:nvSpPr>
        <p:spPr>
          <a:xfrm flipH="1">
            <a:off x="328913" y="4735517"/>
            <a:ext cx="332936" cy="342797"/>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5;p38"/>
          <p:cNvSpPr/>
          <p:nvPr/>
        </p:nvSpPr>
        <p:spPr>
          <a:xfrm flipH="1">
            <a:off x="31343" y="5139963"/>
            <a:ext cx="135090" cy="63005"/>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6;p38"/>
          <p:cNvSpPr/>
          <p:nvPr/>
        </p:nvSpPr>
        <p:spPr>
          <a:xfrm flipH="1">
            <a:off x="700468" y="4421143"/>
            <a:ext cx="57697" cy="121939"/>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7;p38"/>
          <p:cNvSpPr/>
          <p:nvPr/>
        </p:nvSpPr>
        <p:spPr>
          <a:xfrm flipH="1">
            <a:off x="647857" y="4582858"/>
            <a:ext cx="77316" cy="119799"/>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8;p38"/>
          <p:cNvSpPr/>
          <p:nvPr/>
        </p:nvSpPr>
        <p:spPr>
          <a:xfrm flipH="1">
            <a:off x="659370" y="4194021"/>
            <a:ext cx="162764" cy="186171"/>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9;p38"/>
          <p:cNvSpPr/>
          <p:nvPr/>
        </p:nvSpPr>
        <p:spPr>
          <a:xfrm flipH="1">
            <a:off x="182593" y="5078184"/>
            <a:ext cx="135580" cy="76577"/>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0;p38"/>
          <p:cNvSpPr/>
          <p:nvPr/>
        </p:nvSpPr>
        <p:spPr>
          <a:xfrm flipH="1">
            <a:off x="-249782" y="5119840"/>
            <a:ext cx="244984" cy="164561"/>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p38"/>
          <p:cNvSpPr/>
          <p:nvPr/>
        </p:nvSpPr>
        <p:spPr>
          <a:xfrm flipH="1">
            <a:off x="-187311" y="4223932"/>
            <a:ext cx="540601" cy="604378"/>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6;p38"/>
          <p:cNvSpPr/>
          <p:nvPr/>
        </p:nvSpPr>
        <p:spPr>
          <a:xfrm flipH="1">
            <a:off x="-90297" y="4330315"/>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7;p38"/>
          <p:cNvSpPr/>
          <p:nvPr/>
        </p:nvSpPr>
        <p:spPr>
          <a:xfrm flipH="1">
            <a:off x="-90297" y="4410102"/>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8;p38"/>
          <p:cNvSpPr/>
          <p:nvPr/>
        </p:nvSpPr>
        <p:spPr>
          <a:xfrm flipH="1">
            <a:off x="-29477" y="4489864"/>
            <a:ext cx="228540" cy="41603"/>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3;p38"/>
          <p:cNvSpPr/>
          <p:nvPr/>
        </p:nvSpPr>
        <p:spPr>
          <a:xfrm flipH="1">
            <a:off x="743993" y="2390242"/>
            <a:ext cx="177581" cy="181186"/>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4;p38"/>
          <p:cNvSpPr/>
          <p:nvPr/>
        </p:nvSpPr>
        <p:spPr>
          <a:xfrm flipH="1">
            <a:off x="139844" y="1373341"/>
            <a:ext cx="156207" cy="157931"/>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3;p38"/>
          <p:cNvSpPr/>
          <p:nvPr/>
        </p:nvSpPr>
        <p:spPr>
          <a:xfrm flipH="1">
            <a:off x="981593" y="324513"/>
            <a:ext cx="139762" cy="3287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4;p38"/>
          <p:cNvSpPr/>
          <p:nvPr/>
        </p:nvSpPr>
        <p:spPr>
          <a:xfrm flipH="1">
            <a:off x="95468" y="3713650"/>
            <a:ext cx="139762" cy="329121"/>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5;p38"/>
          <p:cNvSpPr/>
          <p:nvPr/>
        </p:nvSpPr>
        <p:spPr>
          <a:xfrm flipH="1">
            <a:off x="787594" y="324513"/>
            <a:ext cx="138110" cy="3287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6;p38"/>
          <p:cNvSpPr/>
          <p:nvPr/>
        </p:nvSpPr>
        <p:spPr>
          <a:xfrm flipH="1">
            <a:off x="95468" y="1911889"/>
            <a:ext cx="139762" cy="174194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0;p38"/>
          <p:cNvSpPr/>
          <p:nvPr/>
        </p:nvSpPr>
        <p:spPr>
          <a:xfrm flipH="1">
            <a:off x="1025969" y="2590045"/>
            <a:ext cx="203887" cy="175418"/>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1;p38"/>
          <p:cNvSpPr/>
          <p:nvPr/>
        </p:nvSpPr>
        <p:spPr>
          <a:xfrm flipH="1">
            <a:off x="547566" y="1557842"/>
            <a:ext cx="639541" cy="141305"/>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2;p38"/>
          <p:cNvSpPr/>
          <p:nvPr/>
        </p:nvSpPr>
        <p:spPr>
          <a:xfrm flipH="1">
            <a:off x="523938" y="253051"/>
            <a:ext cx="167720" cy="22109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3;p38"/>
          <p:cNvSpPr/>
          <p:nvPr/>
        </p:nvSpPr>
        <p:spPr>
          <a:xfrm flipH="1">
            <a:off x="283911" y="144997"/>
            <a:ext cx="213748" cy="397294"/>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p38"/>
          <p:cNvSpPr/>
          <p:nvPr/>
        </p:nvSpPr>
        <p:spPr>
          <a:xfrm flipH="1">
            <a:off x="93215" y="253051"/>
            <a:ext cx="169346" cy="221093"/>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34874" y="764585"/>
            <a:ext cx="1011707" cy="400110"/>
          </a:xfrm>
          <a:prstGeom prst="rect">
            <a:avLst/>
          </a:prstGeom>
          <a:noFill/>
        </p:spPr>
        <p:txBody>
          <a:bodyPr wrap="square" rtlCol="0">
            <a:spAutoFit/>
          </a:bodyPr>
          <a:lstStyle/>
          <a:p>
            <a:r>
              <a:rPr lang="en-US" sz="2000" b="1" dirty="0">
                <a:solidFill>
                  <a:schemeClr val="accent6"/>
                </a:solidFill>
              </a:rPr>
              <a:t>Code</a:t>
            </a:r>
          </a:p>
        </p:txBody>
      </p:sp>
      <p:sp>
        <p:nvSpPr>
          <p:cNvPr id="151" name="TextBox 150"/>
          <p:cNvSpPr txBox="1"/>
          <p:nvPr/>
        </p:nvSpPr>
        <p:spPr>
          <a:xfrm>
            <a:off x="749039" y="3098552"/>
            <a:ext cx="553860" cy="707886"/>
          </a:xfrm>
          <a:prstGeom prst="rect">
            <a:avLst/>
          </a:prstGeom>
          <a:noFill/>
        </p:spPr>
        <p:txBody>
          <a:bodyPr wrap="square" rtlCol="0">
            <a:spAutoFit/>
          </a:bodyPr>
          <a:lstStyle/>
          <a:p>
            <a:r>
              <a:rPr lang="en-US" sz="4000" b="1" dirty="0">
                <a:solidFill>
                  <a:srgbClr val="0E2A47"/>
                </a:solidFill>
              </a:rPr>
              <a:t>C</a:t>
            </a:r>
          </a:p>
        </p:txBody>
      </p:sp>
      <p:sp>
        <p:nvSpPr>
          <p:cNvPr id="44" name="Google Shape;108;p20"/>
          <p:cNvSpPr/>
          <p:nvPr/>
        </p:nvSpPr>
        <p:spPr>
          <a:xfrm>
            <a:off x="435015" y="276546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p20"/>
          <p:cNvSpPr/>
          <p:nvPr/>
        </p:nvSpPr>
        <p:spPr>
          <a:xfrm>
            <a:off x="523652" y="289304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p20"/>
          <p:cNvSpPr/>
          <p:nvPr/>
        </p:nvSpPr>
        <p:spPr>
          <a:xfrm>
            <a:off x="589351" y="301033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p20"/>
          <p:cNvSpPr/>
          <p:nvPr/>
        </p:nvSpPr>
        <p:spPr>
          <a:xfrm>
            <a:off x="343330" y="263250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745"/>
          <a:stretch/>
        </p:blipFill>
        <p:spPr>
          <a:xfrm>
            <a:off x="5636101" y="1531272"/>
            <a:ext cx="2926008" cy="3300861"/>
          </a:xfrm>
          <a:prstGeom prst="rect">
            <a:avLst/>
          </a:prstGeom>
        </p:spPr>
      </p:pic>
      <p:sp>
        <p:nvSpPr>
          <p:cNvPr id="50" name="Subtitle 2">
            <a:extLst>
              <a:ext uri="{FF2B5EF4-FFF2-40B4-BE49-F238E27FC236}">
                <a16:creationId xmlns:a16="http://schemas.microsoft.com/office/drawing/2014/main" id="{D720BD60-4AD0-47C5-B1ED-066AF4DAD7BE}"/>
              </a:ext>
            </a:extLst>
          </p:cNvPr>
          <p:cNvSpPr txBox="1">
            <a:spLocks/>
          </p:cNvSpPr>
          <p:nvPr/>
        </p:nvSpPr>
        <p:spPr>
          <a:xfrm>
            <a:off x="3692236" y="4597336"/>
            <a:ext cx="5451764" cy="41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1600" dirty="0">
                <a:solidFill>
                  <a:schemeClr val="accent6"/>
                </a:solidFill>
                <a:latin typeface="Lalezar" panose="00000500000000000000" pitchFamily="2" charset="-78"/>
                <a:cs typeface="Lalezar" panose="00000500000000000000" pitchFamily="2" charset="-78"/>
                <a:sym typeface="Roboto Black"/>
              </a:rPr>
              <a:t>کارگاه مبانی برنامه‌نویسی - دانشکده مهندسی کامپیوتر دانشگاه امیرکبیر</a:t>
            </a:r>
            <a:endParaRPr lang="en-US" sz="1600" dirty="0">
              <a:solidFill>
                <a:schemeClr val="accent6"/>
              </a:solidFill>
              <a:latin typeface="Lalezar" panose="00000500000000000000" pitchFamily="2" charset="-78"/>
              <a:cs typeface="Lalezar" panose="00000500000000000000" pitchFamily="2" charset="-78"/>
              <a:sym typeface="Roboto Black"/>
            </a:endParaRPr>
          </a:p>
        </p:txBody>
      </p:sp>
      <p:sp>
        <p:nvSpPr>
          <p:cNvPr id="51" name="Subtitle 2">
            <a:extLst>
              <a:ext uri="{FF2B5EF4-FFF2-40B4-BE49-F238E27FC236}">
                <a16:creationId xmlns:a16="http://schemas.microsoft.com/office/drawing/2014/main" id="{A73F8FBF-9164-4242-8AF8-F4CB70A3D2F5}"/>
              </a:ext>
            </a:extLst>
          </p:cNvPr>
          <p:cNvSpPr txBox="1">
            <a:spLocks/>
          </p:cNvSpPr>
          <p:nvPr/>
        </p:nvSpPr>
        <p:spPr>
          <a:xfrm>
            <a:off x="2919030" y="2321776"/>
            <a:ext cx="1990786"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err="1">
                <a:solidFill>
                  <a:srgbClr val="0E2A47"/>
                </a:solidFill>
                <a:latin typeface="Lalezar" panose="00000500000000000000" pitchFamily="2" charset="-78"/>
                <a:cs typeface="Lalezar" panose="00000500000000000000" pitchFamily="2" charset="-78"/>
                <a:sym typeface="Roboto Black"/>
              </a:rPr>
              <a:t>استرا</a:t>
            </a:r>
            <a:r>
              <a:rPr lang="fa-IR" sz="4400" dirty="0" err="1">
                <a:solidFill>
                  <a:schemeClr val="accent1"/>
                </a:solidFill>
                <a:latin typeface="Lalezar" panose="00000500000000000000" pitchFamily="2" charset="-78"/>
                <a:cs typeface="Lalezar" panose="00000500000000000000" pitchFamily="2" charset="-78"/>
                <a:sym typeface="Roboto Black"/>
              </a:rPr>
              <a:t>کت</a:t>
            </a:r>
            <a:r>
              <a:rPr lang="fa-IR" sz="4400" dirty="0">
                <a:solidFill>
                  <a:srgbClr val="0E2A47"/>
                </a:solidFill>
                <a:latin typeface="Lalezar" panose="00000500000000000000" pitchFamily="2" charset="-78"/>
                <a:cs typeface="Lalezar" panose="00000500000000000000" pitchFamily="2" charset="-78"/>
                <a:sym typeface="Roboto Black"/>
              </a:rPr>
              <a:t> </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Tree>
    <p:extLst>
      <p:ext uri="{BB962C8B-B14F-4D97-AF65-F5344CB8AC3E}">
        <p14:creationId xmlns:p14="http://schemas.microsoft.com/office/powerpoint/2010/main" val="20574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101600"/>
            <a:ext cx="7731980" cy="3638401"/>
          </a:xfrm>
        </p:spPr>
        <p:txBody>
          <a:bodyPr anchor="ctr"/>
          <a:lstStyle/>
          <a:p>
            <a:pPr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هر عضوی که قرار است ذخیره </a:t>
            </a:r>
            <a:r>
              <a:rPr lang="fa-IR" sz="1600" dirty="0">
                <a:solidFill>
                  <a:schemeClr val="bg1"/>
                </a:solidFill>
                <a:latin typeface="Dana" panose="00000500000000000000" pitchFamily="2" charset="-78"/>
                <a:cs typeface="Dana" panose="00000500000000000000" pitchFamily="2" charset="-78"/>
              </a:rPr>
              <a:t>شود،</a:t>
            </a:r>
            <a:r>
              <a:rPr lang="fa-IR" sz="1600" b="0" i="0" u="none" strike="noStrike" dirty="0">
                <a:solidFill>
                  <a:schemeClr val="bg1"/>
                </a:solidFill>
                <a:effectLst/>
                <a:latin typeface="Dana" panose="00000500000000000000" pitchFamily="2" charset="-78"/>
                <a:cs typeface="Dana" panose="00000500000000000000" pitchFamily="2" charset="-78"/>
              </a:rPr>
              <a:t> باید </a:t>
            </a:r>
            <a:r>
              <a:rPr lang="fa-IR" sz="1600" dirty="0">
                <a:solidFill>
                  <a:schemeClr val="bg1"/>
                </a:solidFill>
                <a:latin typeface="Dana" panose="00000500000000000000" pitchFamily="2" charset="-78"/>
                <a:cs typeface="Dana" panose="00000500000000000000" pitchFamily="2" charset="-78"/>
              </a:rPr>
              <a:t>در</a:t>
            </a:r>
            <a:r>
              <a:rPr lang="fa-IR" sz="1600" b="0" i="0" u="none" strike="noStrike" dirty="0">
                <a:solidFill>
                  <a:schemeClr val="bg1"/>
                </a:solidFill>
                <a:effectLst/>
                <a:latin typeface="Dana" panose="00000500000000000000" pitchFamily="2" charset="-78"/>
                <a:cs typeface="Dana" panose="00000500000000000000" pitchFamily="2" charset="-78"/>
              </a:rPr>
              <a:t> خانه‌ای قرار بگیرد که شماره‌اش بر طولش بخش پذیر باشد. یعنی شما اگر استراکت زیر را داشته‌باشید:</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en-US" sz="1600" b="0" i="0" u="none" strike="noStrike" dirty="0">
                <a:solidFill>
                  <a:schemeClr val="bg1"/>
                </a:solidFill>
                <a:effectLst/>
                <a:latin typeface="Dana" panose="00000500000000000000" pitchFamily="2" charset="-78"/>
                <a:cs typeface="Dana" panose="00000500000000000000" pitchFamily="2" charset="-78"/>
              </a:rPr>
              <a:t/>
            </a:r>
            <a:br>
              <a:rPr lang="en-US"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سایز آن برابر ۸ می‌شود. چرا؟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ما می‌دانیم سایز</a:t>
            </a:r>
            <a:r>
              <a:rPr lang="en-US" sz="1600" b="0" i="0" u="none" strike="noStrike" dirty="0">
                <a:solidFill>
                  <a:schemeClr val="bg1"/>
                </a:solidFill>
                <a:effectLst/>
                <a:latin typeface="Dana" panose="00000500000000000000" pitchFamily="2" charset="-78"/>
                <a:cs typeface="Dana" panose="00000500000000000000" pitchFamily="2" charset="-78"/>
              </a:rPr>
              <a:t>char </a:t>
            </a:r>
            <a:r>
              <a:rPr lang="fa-IR" sz="1600" b="0" i="0" u="none" strike="noStrike" dirty="0">
                <a:solidFill>
                  <a:schemeClr val="bg1"/>
                </a:solidFill>
                <a:effectLst/>
                <a:latin typeface="Dana" panose="00000500000000000000" pitchFamily="2" charset="-78"/>
                <a:cs typeface="Dana" panose="00000500000000000000" pitchFamily="2" charset="-78"/>
              </a:rPr>
              <a:t>، ۱ و سایز </a:t>
            </a:r>
            <a:r>
              <a:rPr lang="en-US" sz="1600" b="0" i="0" u="none" strike="noStrike" dirty="0">
                <a:solidFill>
                  <a:schemeClr val="bg1"/>
                </a:solidFill>
                <a:effectLst/>
                <a:latin typeface="Dana" panose="00000500000000000000" pitchFamily="2" charset="-78"/>
                <a:cs typeface="Dana" panose="00000500000000000000" pitchFamily="2" charset="-78"/>
              </a:rPr>
              <a:t>int </a:t>
            </a:r>
            <a:r>
              <a:rPr lang="fa-IR" sz="1600" b="0" i="0" u="none" strike="noStrike" dirty="0">
                <a:solidFill>
                  <a:schemeClr val="bg1"/>
                </a:solidFill>
                <a:effectLst/>
                <a:latin typeface="Dana" panose="00000500000000000000" pitchFamily="2" charset="-78"/>
                <a:cs typeface="Dana" panose="00000500000000000000" pitchFamily="2" charset="-78"/>
              </a:rPr>
              <a:t> هم ۴ است. پس باید منطقا </a:t>
            </a:r>
            <a:r>
              <a:rPr lang="fa-IR" sz="1600" dirty="0">
                <a:solidFill>
                  <a:schemeClr val="bg1"/>
                </a:solidFill>
                <a:latin typeface="Dana" panose="00000500000000000000" pitchFamily="2" charset="-78"/>
                <a:cs typeface="Dana" panose="00000500000000000000" pitchFamily="2" charset="-78"/>
              </a:rPr>
              <a:t>جمع آن‌ها</a:t>
            </a:r>
            <a:r>
              <a:rPr lang="fa-IR" sz="1600" b="0" i="0" u="none" strike="noStrike" dirty="0">
                <a:solidFill>
                  <a:schemeClr val="bg1"/>
                </a:solidFill>
                <a:effectLst/>
                <a:latin typeface="Dana" panose="00000500000000000000" pitchFamily="2" charset="-78"/>
                <a:cs typeface="Dana" panose="00000500000000000000" pitchFamily="2" charset="-78"/>
              </a:rPr>
              <a:t> ۵ شود. اما طبق قانون اول، ما </a:t>
            </a:r>
            <a:r>
              <a:rPr lang="en-US" sz="1600" b="0" i="0" u="none" strike="noStrike" dirty="0">
                <a:solidFill>
                  <a:schemeClr val="bg1"/>
                </a:solidFill>
                <a:effectLst/>
                <a:latin typeface="Dana" panose="00000500000000000000" pitchFamily="2" charset="-78"/>
                <a:cs typeface="Dana" panose="00000500000000000000" pitchFamily="2" charset="-78"/>
              </a:rPr>
              <a:t>int </a:t>
            </a:r>
            <a:r>
              <a:rPr lang="fa-IR" sz="1600" b="0" i="0" u="none" strike="noStrike" dirty="0">
                <a:solidFill>
                  <a:schemeClr val="bg1"/>
                </a:solidFill>
                <a:effectLst/>
                <a:latin typeface="Dana" panose="00000500000000000000" pitchFamily="2" charset="-78"/>
                <a:cs typeface="Dana" panose="00000500000000000000" pitchFamily="2" charset="-78"/>
              </a:rPr>
              <a:t> را باید </a:t>
            </a:r>
            <a:r>
              <a:rPr lang="fa-IR" sz="1600" dirty="0">
                <a:solidFill>
                  <a:schemeClr val="bg1"/>
                </a:solidFill>
                <a:latin typeface="Dana" panose="00000500000000000000" pitchFamily="2" charset="-78"/>
                <a:cs typeface="Dana" panose="00000500000000000000" pitchFamily="2" charset="-78"/>
              </a:rPr>
              <a:t>در</a:t>
            </a:r>
            <a:r>
              <a:rPr lang="fa-IR" sz="1600" b="0" i="0" u="none" strike="noStrike" dirty="0">
                <a:solidFill>
                  <a:schemeClr val="bg1"/>
                </a:solidFill>
                <a:effectLst/>
                <a:latin typeface="Dana" panose="00000500000000000000" pitchFamily="2" charset="-78"/>
                <a:cs typeface="Dana" panose="00000500000000000000" pitchFamily="2" charset="-78"/>
              </a:rPr>
              <a:t> خانه‌ای که به سایز خودش (که در این‌جا یعنی ۴) بخش‌پذیر باشد قرار دهیم. پس ۳ تا خانه قبل از </a:t>
            </a:r>
            <a:r>
              <a:rPr lang="en-US" sz="1600" b="0" i="0" u="none" strike="noStrike" dirty="0">
                <a:solidFill>
                  <a:schemeClr val="bg1"/>
                </a:solidFill>
                <a:effectLst/>
                <a:latin typeface="Dana" panose="00000500000000000000" pitchFamily="2" charset="-78"/>
                <a:cs typeface="Dana" panose="00000500000000000000" pitchFamily="2" charset="-78"/>
              </a:rPr>
              <a:t>int </a:t>
            </a:r>
            <a:r>
              <a:rPr lang="fa-IR" sz="1600" b="0" i="0" u="none" strike="noStrike" dirty="0">
                <a:solidFill>
                  <a:schemeClr val="bg1"/>
                </a:solidFill>
                <a:effectLst/>
                <a:latin typeface="Dana" panose="00000500000000000000" pitchFamily="2" charset="-78"/>
                <a:cs typeface="Dana" panose="00000500000000000000" pitchFamily="2" charset="-78"/>
              </a:rPr>
              <a:t> و بعد از </a:t>
            </a:r>
            <a:r>
              <a:rPr lang="en-US" sz="1600" b="0" i="0" u="none" strike="noStrike" dirty="0">
                <a:solidFill>
                  <a:schemeClr val="bg1"/>
                </a:solidFill>
                <a:effectLst/>
                <a:latin typeface="Dana" panose="00000500000000000000" pitchFamily="2" charset="-78"/>
                <a:cs typeface="Dana" panose="00000500000000000000" pitchFamily="2" charset="-78"/>
              </a:rPr>
              <a:t>char </a:t>
            </a:r>
            <a:r>
              <a:rPr lang="fa-IR" sz="1600" b="0" i="0" u="none" strike="noStrike" dirty="0">
                <a:solidFill>
                  <a:schemeClr val="bg1"/>
                </a:solidFill>
                <a:effectLst/>
                <a:latin typeface="Dana" panose="00000500000000000000" pitchFamily="2" charset="-78"/>
                <a:cs typeface="Dana" panose="00000500000000000000" pitchFamily="2" charset="-78"/>
              </a:rPr>
              <a:t> اضافه </a:t>
            </a:r>
            <a:r>
              <a:rPr lang="fa-IR" sz="1600" dirty="0">
                <a:solidFill>
                  <a:schemeClr val="bg1"/>
                </a:solidFill>
                <a:latin typeface="Dana" panose="00000500000000000000" pitchFamily="2" charset="-78"/>
                <a:cs typeface="Dana" panose="00000500000000000000" pitchFamily="2" charset="-78"/>
              </a:rPr>
              <a:t>در نظر</a:t>
            </a:r>
            <a:r>
              <a:rPr lang="fa-IR" sz="1600" b="0" i="0" u="none" strike="noStrike" dirty="0">
                <a:solidFill>
                  <a:schemeClr val="bg1"/>
                </a:solidFill>
                <a:effectLst/>
                <a:latin typeface="Dana" panose="00000500000000000000" pitchFamily="2" charset="-78"/>
                <a:cs typeface="Dana" panose="00000500000000000000" pitchFamily="2" charset="-78"/>
              </a:rPr>
              <a:t> گرفته می‌شود تا </a:t>
            </a:r>
            <a:r>
              <a:rPr lang="en-US" sz="1600" b="0" i="0" u="none" strike="noStrike" dirty="0">
                <a:solidFill>
                  <a:schemeClr val="bg1"/>
                </a:solidFill>
                <a:effectLst/>
                <a:latin typeface="Dana" panose="00000500000000000000" pitchFamily="2" charset="-78"/>
                <a:cs typeface="Dana" panose="00000500000000000000" pitchFamily="2" charset="-78"/>
              </a:rPr>
              <a:t>char</a:t>
            </a:r>
            <a:r>
              <a:rPr lang="fa-IR" sz="1600" b="0" i="0" u="none" strike="noStrike" dirty="0">
                <a:solidFill>
                  <a:schemeClr val="bg1"/>
                </a:solidFill>
                <a:effectLst/>
                <a:latin typeface="Dana" panose="00000500000000000000" pitchFamily="2" charset="-78"/>
                <a:cs typeface="Dana" panose="00000500000000000000" pitchFamily="2" charset="-78"/>
              </a:rPr>
              <a:t> در خانه‌ی ۰</a:t>
            </a:r>
            <a:r>
              <a:rPr lang="fa-IR" sz="1600" dirty="0">
                <a:solidFill>
                  <a:schemeClr val="bg1"/>
                </a:solidFill>
                <a:latin typeface="Dana" panose="00000500000000000000" pitchFamily="2" charset="-78"/>
                <a:cs typeface="Dana" panose="00000500000000000000" pitchFamily="2" charset="-78"/>
              </a:rPr>
              <a:t> و</a:t>
            </a:r>
            <a:r>
              <a:rPr lang="en-US" sz="1600" b="0" i="0" u="none" strike="noStrike" dirty="0">
                <a:solidFill>
                  <a:schemeClr val="bg1"/>
                </a:solidFill>
                <a:effectLst/>
                <a:latin typeface="Dana" panose="00000500000000000000" pitchFamily="2" charset="-78"/>
                <a:cs typeface="Dana" panose="00000500000000000000" pitchFamily="2" charset="-78"/>
              </a:rPr>
              <a:t>int </a:t>
            </a:r>
            <a:r>
              <a:rPr lang="fa-IR" sz="1600" b="0" i="0" u="none" strike="noStrike" dirty="0">
                <a:solidFill>
                  <a:schemeClr val="bg1"/>
                </a:solidFill>
                <a:effectLst/>
                <a:latin typeface="Dana" panose="00000500000000000000" pitchFamily="2" charset="-78"/>
                <a:cs typeface="Dana" panose="00000500000000000000" pitchFamily="2" charset="-78"/>
              </a:rPr>
              <a:t> هم </a:t>
            </a:r>
            <a:r>
              <a:rPr lang="fa-IR" sz="1600" dirty="0">
                <a:solidFill>
                  <a:schemeClr val="bg1"/>
                </a:solidFill>
                <a:latin typeface="Dana" panose="00000500000000000000" pitchFamily="2" charset="-78"/>
                <a:cs typeface="Dana" panose="00000500000000000000" pitchFamily="2" charset="-78"/>
              </a:rPr>
              <a:t>در</a:t>
            </a:r>
            <a:r>
              <a:rPr lang="fa-IR" sz="1600" b="0" i="0" u="none" strike="noStrike" dirty="0">
                <a:solidFill>
                  <a:schemeClr val="bg1"/>
                </a:solidFill>
                <a:effectLst/>
                <a:latin typeface="Dana" panose="00000500000000000000" pitchFamily="2" charset="-78"/>
                <a:cs typeface="Dana" panose="00000500000000000000" pitchFamily="2" charset="-78"/>
              </a:rPr>
              <a:t> خانه‌ی ۴ قرار داده </a:t>
            </a:r>
            <a:r>
              <a:rPr lang="fa-IR" sz="1600" dirty="0">
                <a:solidFill>
                  <a:schemeClr val="bg1"/>
                </a:solidFill>
                <a:latin typeface="Dana" panose="00000500000000000000" pitchFamily="2" charset="-78"/>
                <a:cs typeface="Dana" panose="00000500000000000000" pitchFamily="2" charset="-78"/>
              </a:rPr>
              <a:t>شود</a:t>
            </a:r>
            <a:r>
              <a:rPr lang="fa-IR" sz="1600" b="0" i="0" u="none" strike="noStrike" dirty="0">
                <a:solidFill>
                  <a:schemeClr val="bg1"/>
                </a:solidFill>
                <a:effectLst/>
                <a:latin typeface="Dana" panose="00000500000000000000" pitchFamily="2" charset="-78"/>
                <a:cs typeface="Dana" panose="00000500000000000000" pitchFamily="2" charset="-78"/>
              </a:rPr>
              <a:t>. </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10</a:t>
            </a:fld>
            <a:endParaRPr lang="en-US" dirty="0"/>
          </a:p>
        </p:txBody>
      </p:sp>
      <p:grpSp>
        <p:nvGrpSpPr>
          <p:cNvPr id="8" name="Google Shape;4800;p45"/>
          <p:cNvGrpSpPr/>
          <p:nvPr/>
        </p:nvGrpSpPr>
        <p:grpSpPr>
          <a:xfrm>
            <a:off x="5557990" y="570383"/>
            <a:ext cx="590810" cy="587872"/>
            <a:chOff x="1492675" y="4992125"/>
            <a:chExt cx="481825" cy="481825"/>
          </a:xfrm>
        </p:grpSpPr>
        <p:sp>
          <p:nvSpPr>
            <p:cNvPr id="10"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 name="Rectangle 3"/>
          <p:cNvSpPr/>
          <p:nvPr/>
        </p:nvSpPr>
        <p:spPr>
          <a:xfrm>
            <a:off x="697711" y="1929032"/>
            <a:ext cx="1684337" cy="1077218"/>
          </a:xfrm>
          <a:prstGeom prst="rect">
            <a:avLst/>
          </a:prstGeom>
        </p:spPr>
        <p:txBody>
          <a:bodyPr wrap="square">
            <a:spAutoFit/>
          </a:bodyPr>
          <a:lstStyle/>
          <a:p>
            <a:r>
              <a:rPr lang="en-US" sz="1600" i="1" dirty="0">
                <a:solidFill>
                  <a:srgbClr val="9966B8"/>
                </a:solidFill>
                <a:latin typeface="Consolas" panose="020B0609020204030204" pitchFamily="49" charset="0"/>
              </a:rPr>
              <a:t>struct</a:t>
            </a:r>
            <a:r>
              <a:rPr lang="en-US" sz="1600" dirty="0">
                <a:solidFill>
                  <a:srgbClr val="BBBBBB"/>
                </a:solidFill>
                <a:latin typeface="Consolas" panose="020B0609020204030204" pitchFamily="49" charset="0"/>
              </a:rPr>
              <a:t> e1</a:t>
            </a:r>
            <a:r>
              <a:rPr lang="fa-IR" sz="1600" dirty="0">
                <a:solidFill>
                  <a:srgbClr val="BBBBBB"/>
                </a:solidFill>
                <a:latin typeface="Consolas" panose="020B0609020204030204" pitchFamily="49" charset="0"/>
              </a:rPr>
              <a:t> </a:t>
            </a:r>
            <a:r>
              <a:rPr lang="en-US" sz="1600" dirty="0">
                <a:solidFill>
                  <a:srgbClr val="BBBBBB"/>
                </a:solidFill>
                <a:latin typeface="Consolas" panose="020B0609020204030204" pitchFamily="49" charset="0"/>
              </a:rPr>
              <a:t>{</a:t>
            </a:r>
          </a:p>
          <a:p>
            <a:r>
              <a:rPr lang="en-US" sz="1600" i="1" dirty="0">
                <a:solidFill>
                  <a:srgbClr val="9966B8"/>
                </a:solidFill>
                <a:latin typeface="Consolas" panose="020B0609020204030204" pitchFamily="49" charset="0"/>
              </a:rPr>
              <a:t>    char</a:t>
            </a:r>
            <a:r>
              <a:rPr lang="en-US" sz="1600" dirty="0">
                <a:solidFill>
                  <a:srgbClr val="BBBBBB"/>
                </a:solidFill>
                <a:latin typeface="Consolas" panose="020B0609020204030204" pitchFamily="49" charset="0"/>
              </a:rPr>
              <a:t> l;</a:t>
            </a:r>
          </a:p>
          <a:p>
            <a:r>
              <a:rPr lang="en-US" sz="1600" i="1" dirty="0">
                <a:solidFill>
                  <a:srgbClr val="9966B8"/>
                </a:solidFill>
                <a:latin typeface="Consolas" panose="020B0609020204030204" pitchFamily="49" charset="0"/>
              </a:rPr>
              <a:t>    int</a:t>
            </a:r>
            <a:r>
              <a:rPr lang="en-US" sz="1600" dirty="0">
                <a:solidFill>
                  <a:srgbClr val="BBBBBB"/>
                </a:solidFill>
                <a:latin typeface="Consolas" panose="020B0609020204030204" pitchFamily="49" charset="0"/>
              </a:rPr>
              <a:t> </a:t>
            </a:r>
            <a:r>
              <a:rPr lang="en-US" sz="1600" dirty="0" err="1">
                <a:solidFill>
                  <a:srgbClr val="BBBBBB"/>
                </a:solidFill>
                <a:latin typeface="Consolas" panose="020B0609020204030204" pitchFamily="49" charset="0"/>
              </a:rPr>
              <a:t>i</a:t>
            </a:r>
            <a:r>
              <a:rPr lang="en-US" sz="1600" dirty="0">
                <a:solidFill>
                  <a:srgbClr val="BBBBBB"/>
                </a:solidFill>
                <a:latin typeface="Consolas" panose="020B0609020204030204" pitchFamily="49" charset="0"/>
              </a:rPr>
              <a:t>;</a:t>
            </a:r>
          </a:p>
          <a:p>
            <a:r>
              <a:rPr lang="en-US" sz="1600" dirty="0">
                <a:solidFill>
                  <a:srgbClr val="BBBBBB"/>
                </a:solidFill>
                <a:latin typeface="Consolas" panose="020B0609020204030204" pitchFamily="49" charset="0"/>
              </a:rPr>
              <a:t>};</a:t>
            </a:r>
          </a:p>
        </p:txBody>
      </p:sp>
      <p:sp>
        <p:nvSpPr>
          <p:cNvPr id="11" name="TextBox 10">
            <a:extLst>
              <a:ext uri="{FF2B5EF4-FFF2-40B4-BE49-F238E27FC236}">
                <a16:creationId xmlns:a16="http://schemas.microsoft.com/office/drawing/2014/main" id="{D912F2A4-6A53-4224-90C2-5E814C40EE78}"/>
              </a:ext>
            </a:extLst>
          </p:cNvPr>
          <p:cNvSpPr txBox="1"/>
          <p:nvPr/>
        </p:nvSpPr>
        <p:spPr>
          <a:xfrm>
            <a:off x="3419299" y="510376"/>
            <a:ext cx="2300786"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قانون اول</a:t>
            </a:r>
          </a:p>
        </p:txBody>
      </p:sp>
      <p:grpSp>
        <p:nvGrpSpPr>
          <p:cNvPr id="12" name="Google Shape;4800;p45">
            <a:extLst>
              <a:ext uri="{FF2B5EF4-FFF2-40B4-BE49-F238E27FC236}">
                <a16:creationId xmlns:a16="http://schemas.microsoft.com/office/drawing/2014/main" id="{9250E856-52A6-4283-BE57-D91D7BF20A31}"/>
              </a:ext>
            </a:extLst>
          </p:cNvPr>
          <p:cNvGrpSpPr/>
          <p:nvPr/>
        </p:nvGrpSpPr>
        <p:grpSpPr>
          <a:xfrm>
            <a:off x="8429107" y="1352932"/>
            <a:ext cx="350734" cy="357171"/>
            <a:chOff x="1492675" y="4992125"/>
            <a:chExt cx="481825" cy="481825"/>
          </a:xfrm>
        </p:grpSpPr>
        <p:sp>
          <p:nvSpPr>
            <p:cNvPr id="14" name="Google Shape;4801;p45">
              <a:extLst>
                <a:ext uri="{FF2B5EF4-FFF2-40B4-BE49-F238E27FC236}">
                  <a16:creationId xmlns:a16="http://schemas.microsoft.com/office/drawing/2014/main" id="{4C33E76D-83AE-4E93-A1AC-6CC7B9EC475E}"/>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802;p45">
              <a:extLst>
                <a:ext uri="{FF2B5EF4-FFF2-40B4-BE49-F238E27FC236}">
                  <a16:creationId xmlns:a16="http://schemas.microsoft.com/office/drawing/2014/main" id="{0A8267D4-58FD-43AA-8303-3A70CAF28AD1}"/>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6" name="Google Shape;7365;p50">
            <a:extLst>
              <a:ext uri="{FF2B5EF4-FFF2-40B4-BE49-F238E27FC236}">
                <a16:creationId xmlns:a16="http://schemas.microsoft.com/office/drawing/2014/main" id="{FD2004FA-C1DE-4F1F-9A0F-C775CD2B95AD}"/>
              </a:ext>
            </a:extLst>
          </p:cNvPr>
          <p:cNvGrpSpPr/>
          <p:nvPr/>
        </p:nvGrpSpPr>
        <p:grpSpPr>
          <a:xfrm>
            <a:off x="8429107" y="2754739"/>
            <a:ext cx="334919" cy="333429"/>
            <a:chOff x="-30735200" y="3552550"/>
            <a:chExt cx="292225" cy="290925"/>
          </a:xfrm>
        </p:grpSpPr>
        <p:sp>
          <p:nvSpPr>
            <p:cNvPr id="19" name="Google Shape;7366;p50">
              <a:extLst>
                <a:ext uri="{FF2B5EF4-FFF2-40B4-BE49-F238E27FC236}">
                  <a16:creationId xmlns:a16="http://schemas.microsoft.com/office/drawing/2014/main" id="{1729F0AB-228E-4D2C-9F33-BD1EF77E7F97}"/>
                </a:ext>
              </a:extLst>
            </p:cNvPr>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367;p50">
              <a:extLst>
                <a:ext uri="{FF2B5EF4-FFF2-40B4-BE49-F238E27FC236}">
                  <a16:creationId xmlns:a16="http://schemas.microsoft.com/office/drawing/2014/main" id="{9D0ED169-D7A3-4F5C-B6E0-BDF0AE6ADC45}"/>
                </a:ext>
              </a:extLst>
            </p:cNvPr>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4800;p45">
            <a:extLst>
              <a:ext uri="{FF2B5EF4-FFF2-40B4-BE49-F238E27FC236}">
                <a16:creationId xmlns:a16="http://schemas.microsoft.com/office/drawing/2014/main" id="{9250E856-52A6-4283-BE57-D91D7BF20A31}"/>
              </a:ext>
            </a:extLst>
          </p:cNvPr>
          <p:cNvGrpSpPr/>
          <p:nvPr/>
        </p:nvGrpSpPr>
        <p:grpSpPr>
          <a:xfrm>
            <a:off x="8429107" y="3159609"/>
            <a:ext cx="350734" cy="357171"/>
            <a:chOff x="1492675" y="4992125"/>
            <a:chExt cx="481825" cy="481825"/>
          </a:xfrm>
        </p:grpSpPr>
        <p:sp>
          <p:nvSpPr>
            <p:cNvPr id="22" name="Google Shape;4801;p45">
              <a:extLst>
                <a:ext uri="{FF2B5EF4-FFF2-40B4-BE49-F238E27FC236}">
                  <a16:creationId xmlns:a16="http://schemas.microsoft.com/office/drawing/2014/main" id="{4C33E76D-83AE-4E93-A1AC-6CC7B9EC475E}"/>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802;p45">
              <a:extLst>
                <a:ext uri="{FF2B5EF4-FFF2-40B4-BE49-F238E27FC236}">
                  <a16:creationId xmlns:a16="http://schemas.microsoft.com/office/drawing/2014/main" id="{0A8267D4-58FD-43AA-8303-3A70CAF28AD1}"/>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357779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2" y="525521"/>
            <a:ext cx="7739127" cy="3672080"/>
          </a:xfrm>
        </p:spPr>
        <p:txBody>
          <a:bodyPr anchor="ctr"/>
          <a:lstStyle/>
          <a:p>
            <a:pPr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یعنی در واقع در زمان تخصیص آدرس، چنین چیزی داریم:</a:t>
            </a:r>
            <a:br>
              <a:rPr lang="fa-IR" sz="1600" b="0" i="0" u="none" strike="noStrike" dirty="0">
                <a:solidFill>
                  <a:schemeClr val="bg1"/>
                </a:solidFill>
                <a:effectLst/>
                <a:latin typeface="Dana" panose="00000500000000000000" pitchFamily="2" charset="-78"/>
                <a:cs typeface="Dana" panose="00000500000000000000" pitchFamily="2" charset="-78"/>
              </a:rPr>
            </a:br>
            <a:r>
              <a:rPr lang="en-US" sz="1600" b="0" i="0" u="none" strike="noStrike" dirty="0">
                <a:solidFill>
                  <a:schemeClr val="bg1"/>
                </a:solidFill>
                <a:effectLst/>
                <a:latin typeface="Dana" panose="00000500000000000000" pitchFamily="2" charset="-78"/>
                <a:cs typeface="Dana" panose="00000500000000000000" pitchFamily="2" charset="-78"/>
              </a:rPr>
              <a:t/>
            </a:r>
            <a:br>
              <a:rPr lang="en-US"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تبصره: برای</a:t>
            </a:r>
            <a:r>
              <a:rPr lang="en-US" sz="1600" b="0" i="0" u="none" strike="noStrike" dirty="0">
                <a:solidFill>
                  <a:schemeClr val="bg1"/>
                </a:solidFill>
                <a:effectLst/>
                <a:latin typeface="Dana" panose="00000500000000000000" pitchFamily="2" charset="-78"/>
                <a:cs typeface="Dana" panose="00000500000000000000" pitchFamily="2" charset="-78"/>
              </a:rPr>
              <a:t>char </a:t>
            </a:r>
            <a:r>
              <a:rPr lang="fa-IR" sz="1600" b="0" i="0" u="none" strike="noStrike" dirty="0">
                <a:solidFill>
                  <a:schemeClr val="bg1"/>
                </a:solidFill>
                <a:effectLst/>
                <a:latin typeface="Dana" panose="00000500000000000000" pitchFamily="2" charset="-78"/>
                <a:cs typeface="Dana" panose="00000500000000000000" pitchFamily="2" charset="-78"/>
              </a:rPr>
              <a:t> و </a:t>
            </a:r>
            <a:r>
              <a:rPr lang="en-US" sz="1600" b="0" i="0" u="none" strike="noStrike" dirty="0">
                <a:solidFill>
                  <a:schemeClr val="bg1"/>
                </a:solidFill>
                <a:effectLst/>
                <a:latin typeface="Dana" panose="00000500000000000000" pitchFamily="2" charset="-78"/>
                <a:cs typeface="Dana" panose="00000500000000000000" pitchFamily="2" charset="-78"/>
              </a:rPr>
              <a:t>char[]</a:t>
            </a:r>
            <a:r>
              <a:rPr lang="fa-IR" sz="1600" b="0" i="0" u="none" strike="noStrike" dirty="0">
                <a:solidFill>
                  <a:schemeClr val="bg1"/>
                </a:solidFill>
                <a:effectLst/>
                <a:latin typeface="Dana" panose="00000500000000000000" pitchFamily="2" charset="-78"/>
                <a:cs typeface="Dana" panose="00000500000000000000" pitchFamily="2" charset="-78"/>
              </a:rPr>
              <a:t> (آرایه‌ی کاراکترها) این قانون برقرار نیست، چون سایز آن‌ها به شکل پیش‌فرض یک است و سایز آرایه هم برابر تعداد اعضای آن است. پس به دلیل این‌که سایز هر کدام یک است، نیازی به قرار گرفتن خانه‌های اضافه </a:t>
            </a:r>
            <a:r>
              <a:rPr lang="en-US" sz="1600" dirty="0">
                <a:solidFill>
                  <a:schemeClr val="bg1"/>
                </a:solidFill>
                <a:latin typeface="Dana" panose="00000500000000000000" pitchFamily="2" charset="-78"/>
                <a:cs typeface="Dana" panose="00000500000000000000" pitchFamily="2" charset="-78"/>
              </a:rPr>
              <a:t>char[]</a:t>
            </a:r>
            <a:r>
              <a:rPr lang="fa-IR" sz="1600" b="0" i="0" u="none" strike="noStrike" dirty="0">
                <a:solidFill>
                  <a:schemeClr val="bg1"/>
                </a:solidFill>
                <a:effectLst/>
                <a:latin typeface="Dana" panose="00000500000000000000" pitchFamily="2" charset="-78"/>
                <a:cs typeface="Dana" panose="00000500000000000000" pitchFamily="2" charset="-78"/>
              </a:rPr>
              <a:t> نیست و </a:t>
            </a:r>
            <a:r>
              <a:rPr lang="fa-IR" sz="1600" dirty="0">
                <a:solidFill>
                  <a:schemeClr val="bg1"/>
                </a:solidFill>
                <a:latin typeface="Dana" panose="00000500000000000000" pitchFamily="2" charset="-78"/>
                <a:cs typeface="Dana" panose="00000500000000000000" pitchFamily="2" charset="-78"/>
              </a:rPr>
              <a:t>در هر شماره آدرسی</a:t>
            </a:r>
            <a:r>
              <a:rPr lang="fa-IR" sz="1600" b="0" i="0" u="none" strike="noStrike" dirty="0">
                <a:solidFill>
                  <a:schemeClr val="bg1"/>
                </a:solidFill>
                <a:effectLst/>
                <a:latin typeface="Dana" panose="00000500000000000000" pitchFamily="2" charset="-78"/>
                <a:cs typeface="Dana" panose="00000500000000000000" pitchFamily="2" charset="-78"/>
              </a:rPr>
              <a:t> ذخیره </a:t>
            </a:r>
            <a:r>
              <a:rPr lang="fa-IR" sz="1600" dirty="0">
                <a:solidFill>
                  <a:schemeClr val="bg1"/>
                </a:solidFill>
                <a:latin typeface="Dana" panose="00000500000000000000" pitchFamily="2" charset="-78"/>
                <a:cs typeface="Dana" panose="00000500000000000000" pitchFamily="2" charset="-78"/>
              </a:rPr>
              <a:t>می‌</a:t>
            </a:r>
            <a:r>
              <a:rPr lang="fa-IR" sz="1600" b="0" i="0" u="none" strike="noStrike" dirty="0">
                <a:solidFill>
                  <a:schemeClr val="bg1"/>
                </a:solidFill>
                <a:effectLst/>
                <a:latin typeface="Dana" panose="00000500000000000000" pitchFamily="2" charset="-78"/>
                <a:cs typeface="Dana" panose="00000500000000000000" pitchFamily="2" charset="-78"/>
              </a:rPr>
              <a:t>شود.</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11</a:t>
            </a:fld>
            <a:endParaRPr lang="en-US" dirty="0"/>
          </a:p>
        </p:txBody>
      </p:sp>
      <p:grpSp>
        <p:nvGrpSpPr>
          <p:cNvPr id="8" name="Google Shape;4800;p45"/>
          <p:cNvGrpSpPr/>
          <p:nvPr/>
        </p:nvGrpSpPr>
        <p:grpSpPr>
          <a:xfrm>
            <a:off x="8437989" y="1006145"/>
            <a:ext cx="350734" cy="357171"/>
            <a:chOff x="1492675" y="4992125"/>
            <a:chExt cx="481825" cy="481825"/>
          </a:xfrm>
        </p:grpSpPr>
        <p:sp>
          <p:nvSpPr>
            <p:cNvPr id="10"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 name="Rectangle 3"/>
          <p:cNvSpPr/>
          <p:nvPr/>
        </p:nvSpPr>
        <p:spPr>
          <a:xfrm>
            <a:off x="698861" y="1315852"/>
            <a:ext cx="4572000" cy="1323439"/>
          </a:xfrm>
          <a:prstGeom prst="rect">
            <a:avLst/>
          </a:prstGeom>
        </p:spPr>
        <p:txBody>
          <a:bodyPr>
            <a:spAutoFit/>
          </a:bodyPr>
          <a:lstStyle/>
          <a:p>
            <a:r>
              <a:rPr lang="en-US" sz="1600" i="1" dirty="0" err="1">
                <a:solidFill>
                  <a:srgbClr val="9966B8"/>
                </a:solidFill>
                <a:latin typeface="Consolas" panose="020B0609020204030204" pitchFamily="49" charset="0"/>
              </a:rPr>
              <a:t>struct</a:t>
            </a:r>
            <a:r>
              <a:rPr lang="en-US" sz="1600" dirty="0">
                <a:solidFill>
                  <a:srgbClr val="BBBBBB"/>
                </a:solidFill>
                <a:latin typeface="Consolas" panose="020B0609020204030204" pitchFamily="49" charset="0"/>
              </a:rPr>
              <a:t> e2 {</a:t>
            </a:r>
          </a:p>
          <a:p>
            <a:r>
              <a:rPr lang="en-US" sz="1600" i="1" dirty="0">
                <a:solidFill>
                  <a:srgbClr val="9966B8"/>
                </a:solidFill>
                <a:latin typeface="Consolas" panose="020B0609020204030204" pitchFamily="49" charset="0"/>
              </a:rPr>
              <a:t>    char</a:t>
            </a:r>
            <a:r>
              <a:rPr lang="en-US" sz="1600" dirty="0">
                <a:solidFill>
                  <a:srgbClr val="BBBBBB"/>
                </a:solidFill>
                <a:latin typeface="Consolas" panose="020B0609020204030204" pitchFamily="49" charset="0"/>
              </a:rPr>
              <a:t> l;</a:t>
            </a:r>
          </a:p>
          <a:p>
            <a:r>
              <a:rPr lang="en-US" sz="1600" i="1" dirty="0">
                <a:solidFill>
                  <a:srgbClr val="9966B8"/>
                </a:solidFill>
                <a:latin typeface="Consolas" panose="020B0609020204030204" pitchFamily="49" charset="0"/>
              </a:rPr>
              <a:t>    char</a:t>
            </a:r>
            <a:r>
              <a:rPr lang="en-US" sz="1600" dirty="0">
                <a:solidFill>
                  <a:srgbClr val="BBBBBB"/>
                </a:solidFill>
                <a:latin typeface="Consolas" panose="020B0609020204030204" pitchFamily="49" charset="0"/>
              </a:rPr>
              <a:t> gap[</a:t>
            </a:r>
            <a:r>
              <a:rPr lang="en-US" sz="1600" dirty="0">
                <a:solidFill>
                  <a:srgbClr val="F280D0"/>
                </a:solidFill>
                <a:latin typeface="Consolas" panose="020B0609020204030204" pitchFamily="49" charset="0"/>
              </a:rPr>
              <a:t>3</a:t>
            </a:r>
            <a:r>
              <a:rPr lang="en-US" sz="1600" dirty="0">
                <a:solidFill>
                  <a:srgbClr val="BBBBBB"/>
                </a:solidFill>
                <a:latin typeface="Consolas" panose="020B0609020204030204" pitchFamily="49" charset="0"/>
              </a:rPr>
              <a:t>];</a:t>
            </a:r>
          </a:p>
          <a:p>
            <a:r>
              <a:rPr lang="en-US" sz="1600" i="1" dirty="0">
                <a:solidFill>
                  <a:srgbClr val="9966B8"/>
                </a:solidFill>
                <a:latin typeface="Consolas" panose="020B0609020204030204" pitchFamily="49" charset="0"/>
              </a:rPr>
              <a:t>    int</a:t>
            </a:r>
            <a:r>
              <a:rPr lang="en-US" sz="1600" dirty="0">
                <a:solidFill>
                  <a:srgbClr val="BBBBBB"/>
                </a:solidFill>
                <a:latin typeface="Consolas" panose="020B0609020204030204" pitchFamily="49" charset="0"/>
              </a:rPr>
              <a:t> </a:t>
            </a:r>
            <a:r>
              <a:rPr lang="en-US" sz="1600" dirty="0" err="1">
                <a:solidFill>
                  <a:srgbClr val="BBBBBB"/>
                </a:solidFill>
                <a:latin typeface="Consolas" panose="020B0609020204030204" pitchFamily="49" charset="0"/>
              </a:rPr>
              <a:t>i</a:t>
            </a:r>
            <a:r>
              <a:rPr lang="en-US" sz="1600" dirty="0">
                <a:solidFill>
                  <a:srgbClr val="BBBBBB"/>
                </a:solidFill>
                <a:latin typeface="Consolas" panose="020B0609020204030204" pitchFamily="49" charset="0"/>
              </a:rPr>
              <a:t>;</a:t>
            </a:r>
          </a:p>
          <a:p>
            <a:r>
              <a:rPr lang="en-US" sz="1600" dirty="0">
                <a:solidFill>
                  <a:srgbClr val="BBBBBB"/>
                </a:solidFill>
                <a:latin typeface="Consolas" panose="020B0609020204030204" pitchFamily="49" charset="0"/>
              </a:rPr>
              <a:t>};</a:t>
            </a:r>
          </a:p>
        </p:txBody>
      </p:sp>
      <p:grpSp>
        <p:nvGrpSpPr>
          <p:cNvPr id="11" name="Google Shape;4800;p45"/>
          <p:cNvGrpSpPr/>
          <p:nvPr/>
        </p:nvGrpSpPr>
        <p:grpSpPr>
          <a:xfrm>
            <a:off x="8437989" y="2763378"/>
            <a:ext cx="350734" cy="357171"/>
            <a:chOff x="1492675" y="4992125"/>
            <a:chExt cx="481825" cy="481825"/>
          </a:xfrm>
        </p:grpSpPr>
        <p:sp>
          <p:nvSpPr>
            <p:cNvPr id="1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118836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101600"/>
            <a:ext cx="7731980" cy="3638401"/>
          </a:xfrm>
        </p:spPr>
        <p:txBody>
          <a:bodyPr anchor="ctr"/>
          <a:lstStyle/>
          <a:p>
            <a:pPr rtl="1">
              <a:lnSpc>
                <a:spcPct val="150000"/>
              </a:lnSpc>
            </a:pPr>
            <a:r>
              <a:rPr lang="fa-IR" sz="1600" dirty="0">
                <a:solidFill>
                  <a:schemeClr val="bg1"/>
                </a:solidFill>
                <a:latin typeface="Dana" panose="00000500000000000000" pitchFamily="2" charset="-78"/>
                <a:cs typeface="Dana" panose="00000500000000000000" pitchFamily="2" charset="-78"/>
              </a:rPr>
              <a:t>سایز کلی استراکت باید بر سایز بزرگ‌ترین عضوش بخش پذیر باشد. یعنی شما اگر یک بخش</a:t>
            </a:r>
            <a:r>
              <a:rPr lang="en-US" sz="1600" dirty="0">
                <a:solidFill>
                  <a:schemeClr val="bg1"/>
                </a:solidFill>
                <a:latin typeface="Dana" panose="00000500000000000000" pitchFamily="2" charset="-78"/>
                <a:cs typeface="Dana" panose="00000500000000000000" pitchFamily="2" charset="-78"/>
              </a:rPr>
              <a:t>long </a:t>
            </a:r>
            <a:r>
              <a:rPr lang="fa-IR" sz="1600" dirty="0">
                <a:solidFill>
                  <a:schemeClr val="bg1"/>
                </a:solidFill>
                <a:latin typeface="Dana" panose="00000500000000000000" pitchFamily="2" charset="-78"/>
                <a:cs typeface="Dana" panose="00000500000000000000" pitchFamily="2" charset="-78"/>
              </a:rPr>
              <a:t> در استراکت خود دارید پس سایز استراکت هم باید بر ۸ بخش پذیر شود (چون سایز </a:t>
            </a:r>
            <a:r>
              <a:rPr lang="en-US" sz="1600" dirty="0" smtClean="0">
                <a:solidFill>
                  <a:schemeClr val="bg1"/>
                </a:solidFill>
                <a:latin typeface="Dana" panose="00000500000000000000" pitchFamily="2" charset="-78"/>
                <a:cs typeface="Dana" panose="00000500000000000000" pitchFamily="2" charset="-78"/>
              </a:rPr>
              <a:t>long</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۸ است).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در همان مثال اول به</a:t>
            </a:r>
            <a:r>
              <a:rPr lang="en-US" sz="1600" dirty="0">
                <a:solidFill>
                  <a:schemeClr val="bg1"/>
                </a:solidFill>
                <a:latin typeface="Dana" panose="00000500000000000000" pitchFamily="2" charset="-78"/>
                <a:cs typeface="Dana" panose="00000500000000000000" pitchFamily="2" charset="-78"/>
              </a:rPr>
              <a:t>s2 </a:t>
            </a:r>
            <a:r>
              <a:rPr lang="fa-IR" sz="1600" dirty="0">
                <a:solidFill>
                  <a:schemeClr val="bg1"/>
                </a:solidFill>
                <a:latin typeface="Dana" panose="00000500000000000000" pitchFamily="2" charset="-78"/>
                <a:cs typeface="Dana" panose="00000500000000000000" pitchFamily="2" charset="-78"/>
              </a:rPr>
              <a:t> نگاه کنید. طبق قانون اول باید طولش ۹ باشد، چراکه</a:t>
            </a:r>
            <a:r>
              <a:rPr lang="en-US" sz="1600" dirty="0">
                <a:solidFill>
                  <a:schemeClr val="bg1"/>
                </a:solidFill>
                <a:latin typeface="Dana" panose="00000500000000000000" pitchFamily="2" charset="-78"/>
                <a:cs typeface="Dana" panose="00000500000000000000" pitchFamily="2" charset="-78"/>
              </a:rPr>
              <a:t>int </a:t>
            </a:r>
            <a:r>
              <a:rPr lang="fa-IR" sz="1600" dirty="0">
                <a:solidFill>
                  <a:schemeClr val="bg1"/>
                </a:solidFill>
                <a:latin typeface="Dana" panose="00000500000000000000" pitchFamily="2" charset="-78"/>
                <a:cs typeface="Dana" panose="00000500000000000000" pitchFamily="2" charset="-78"/>
              </a:rPr>
              <a:t> که در خانه‌ی </a:t>
            </a:r>
            <a:r>
              <a:rPr lang="fa-IR" sz="1600" dirty="0" smtClean="0">
                <a:solidFill>
                  <a:schemeClr val="bg1"/>
                </a:solidFill>
                <a:latin typeface="Dana" panose="00000500000000000000" pitchFamily="2" charset="-78"/>
                <a:cs typeface="Dana" panose="00000500000000000000" pitchFamily="2" charset="-78"/>
              </a:rPr>
              <a:t>صفر</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شروع شده و بعد آن هم</a:t>
            </a:r>
            <a:r>
              <a:rPr lang="en-US" sz="1600" dirty="0">
                <a:solidFill>
                  <a:schemeClr val="bg1"/>
                </a:solidFill>
                <a:latin typeface="Dana" panose="00000500000000000000" pitchFamily="2" charset="-78"/>
                <a:cs typeface="Dana" panose="00000500000000000000" pitchFamily="2" charset="-78"/>
              </a:rPr>
              <a:t>char </a:t>
            </a:r>
            <a:r>
              <a:rPr lang="fa-IR" sz="1600" dirty="0">
                <a:solidFill>
                  <a:schemeClr val="bg1"/>
                </a:solidFill>
                <a:latin typeface="Dana" panose="00000500000000000000" pitchFamily="2" charset="-78"/>
                <a:cs typeface="Dana" panose="00000500000000000000" pitchFamily="2" charset="-78"/>
              </a:rPr>
              <a:t> آمده که هر جایی می‌تواند قرار بگیرد؛ اما طبق قانون دوم چون بزرگ‌ترین عنصر در این استراکت</a:t>
            </a:r>
            <a:r>
              <a:rPr lang="en-US" sz="1600" dirty="0">
                <a:solidFill>
                  <a:schemeClr val="bg1"/>
                </a:solidFill>
                <a:latin typeface="Dana" panose="00000500000000000000" pitchFamily="2" charset="-78"/>
                <a:cs typeface="Dana" panose="00000500000000000000" pitchFamily="2" charset="-78"/>
              </a:rPr>
              <a:t>int </a:t>
            </a:r>
            <a:r>
              <a:rPr lang="fa-IR" sz="1600" dirty="0">
                <a:solidFill>
                  <a:schemeClr val="bg1"/>
                </a:solidFill>
                <a:latin typeface="Dana" panose="00000500000000000000" pitchFamily="2" charset="-78"/>
                <a:cs typeface="Dana" panose="00000500000000000000" pitchFamily="2" charset="-78"/>
              </a:rPr>
              <a:t> است و اندازه‌اش هم ۴ است، باید اندازه‌ی کل استراکت هم بر ۴ بخش پذیر باشد. در نتیجه به ۹ خانه‌ی گفته‌شده، ۳ خانه اضافه می‌شود و به ۱۲ تبدیل می‌شود تا قانون دوم هم برقرار شود. </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12</a:t>
            </a:fld>
            <a:endParaRPr lang="en-US" dirty="0"/>
          </a:p>
        </p:txBody>
      </p:sp>
      <p:grpSp>
        <p:nvGrpSpPr>
          <p:cNvPr id="8" name="Google Shape;4800;p45"/>
          <p:cNvGrpSpPr/>
          <p:nvPr/>
        </p:nvGrpSpPr>
        <p:grpSpPr>
          <a:xfrm>
            <a:off x="5557990" y="570383"/>
            <a:ext cx="590810" cy="587872"/>
            <a:chOff x="1492675" y="4992125"/>
            <a:chExt cx="481825" cy="481825"/>
          </a:xfrm>
        </p:grpSpPr>
        <p:sp>
          <p:nvSpPr>
            <p:cNvPr id="10"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1" name="TextBox 10">
            <a:extLst>
              <a:ext uri="{FF2B5EF4-FFF2-40B4-BE49-F238E27FC236}">
                <a16:creationId xmlns:a16="http://schemas.microsoft.com/office/drawing/2014/main" id="{D912F2A4-6A53-4224-90C2-5E814C40EE78}"/>
              </a:ext>
            </a:extLst>
          </p:cNvPr>
          <p:cNvSpPr txBox="1"/>
          <p:nvPr/>
        </p:nvSpPr>
        <p:spPr>
          <a:xfrm>
            <a:off x="3419299" y="510376"/>
            <a:ext cx="2300786"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قانون دوم</a:t>
            </a:r>
          </a:p>
        </p:txBody>
      </p:sp>
      <p:grpSp>
        <p:nvGrpSpPr>
          <p:cNvPr id="12" name="Google Shape;4800;p45">
            <a:extLst>
              <a:ext uri="{FF2B5EF4-FFF2-40B4-BE49-F238E27FC236}">
                <a16:creationId xmlns:a16="http://schemas.microsoft.com/office/drawing/2014/main" id="{9250E856-52A6-4283-BE57-D91D7BF20A31}"/>
              </a:ext>
            </a:extLst>
          </p:cNvPr>
          <p:cNvGrpSpPr/>
          <p:nvPr/>
        </p:nvGrpSpPr>
        <p:grpSpPr>
          <a:xfrm>
            <a:off x="8435236" y="1326368"/>
            <a:ext cx="350734" cy="357171"/>
            <a:chOff x="1492675" y="4992125"/>
            <a:chExt cx="481825" cy="481825"/>
          </a:xfrm>
        </p:grpSpPr>
        <p:sp>
          <p:nvSpPr>
            <p:cNvPr id="14" name="Google Shape;4801;p45">
              <a:extLst>
                <a:ext uri="{FF2B5EF4-FFF2-40B4-BE49-F238E27FC236}">
                  <a16:creationId xmlns:a16="http://schemas.microsoft.com/office/drawing/2014/main" id="{4C33E76D-83AE-4E93-A1AC-6CC7B9EC475E}"/>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802;p45">
              <a:extLst>
                <a:ext uri="{FF2B5EF4-FFF2-40B4-BE49-F238E27FC236}">
                  <a16:creationId xmlns:a16="http://schemas.microsoft.com/office/drawing/2014/main" id="{0A8267D4-58FD-43AA-8303-3A70CAF28AD1}"/>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1" name="Google Shape;4800;p45">
            <a:extLst>
              <a:ext uri="{FF2B5EF4-FFF2-40B4-BE49-F238E27FC236}">
                <a16:creationId xmlns:a16="http://schemas.microsoft.com/office/drawing/2014/main" id="{9250E856-52A6-4283-BE57-D91D7BF20A31}"/>
              </a:ext>
            </a:extLst>
          </p:cNvPr>
          <p:cNvGrpSpPr/>
          <p:nvPr/>
        </p:nvGrpSpPr>
        <p:grpSpPr>
          <a:xfrm>
            <a:off x="8439346" y="2742214"/>
            <a:ext cx="350734" cy="357171"/>
            <a:chOff x="1492675" y="4992125"/>
            <a:chExt cx="481825" cy="481825"/>
          </a:xfrm>
        </p:grpSpPr>
        <p:sp>
          <p:nvSpPr>
            <p:cNvPr id="22" name="Google Shape;4801;p45">
              <a:extLst>
                <a:ext uri="{FF2B5EF4-FFF2-40B4-BE49-F238E27FC236}">
                  <a16:creationId xmlns:a16="http://schemas.microsoft.com/office/drawing/2014/main" id="{4C33E76D-83AE-4E93-A1AC-6CC7B9EC475E}"/>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802;p45">
              <a:extLst>
                <a:ext uri="{FF2B5EF4-FFF2-40B4-BE49-F238E27FC236}">
                  <a16:creationId xmlns:a16="http://schemas.microsoft.com/office/drawing/2014/main" id="{0A8267D4-58FD-43AA-8303-3A70CAF28AD1}"/>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789813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589280" y="439838"/>
            <a:ext cx="7848710" cy="3799881"/>
          </a:xfrm>
        </p:spPr>
        <p:txBody>
          <a:bodyPr anchor="ctr"/>
          <a:lstStyle/>
          <a:p>
            <a:pPr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برای این‌که این دو قانون را بهتر متوجه شوید، به این مثال‌ هم توجه کنید: (سعی کنید قبل از خواندن خروجی، خودتان آن را حدس بزنید)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ح</a:t>
            </a:r>
            <a:r>
              <a:rPr lang="fa-IR" sz="1600" b="0" i="0" u="none" strike="noStrike" dirty="0">
                <a:solidFill>
                  <a:schemeClr val="bg1"/>
                </a:solidFill>
                <a:effectLst/>
                <a:latin typeface="Dana" panose="00000500000000000000" pitchFamily="2" charset="-78"/>
                <a:cs typeface="Dana" panose="00000500000000000000" pitchFamily="2" charset="-78"/>
              </a:rPr>
              <a:t>دس شما چیست؟</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این‌جا در ابتدا</a:t>
            </a:r>
            <a:r>
              <a:rPr lang="en-US" sz="1600" b="0" i="0" u="none" strike="noStrike" dirty="0">
                <a:solidFill>
                  <a:schemeClr val="bg1"/>
                </a:solidFill>
                <a:effectLst/>
                <a:latin typeface="Dana" panose="00000500000000000000" pitchFamily="2" charset="-78"/>
                <a:cs typeface="Dana" panose="00000500000000000000" pitchFamily="2" charset="-78"/>
              </a:rPr>
              <a:t>int </a:t>
            </a:r>
            <a:r>
              <a:rPr lang="fa-IR" sz="1600" b="0" i="0" u="none" strike="noStrike" dirty="0">
                <a:solidFill>
                  <a:schemeClr val="bg1"/>
                </a:solidFill>
                <a:effectLst/>
                <a:latin typeface="Dana" panose="00000500000000000000" pitchFamily="2" charset="-78"/>
                <a:cs typeface="Dana" panose="00000500000000000000" pitchFamily="2" charset="-78"/>
              </a:rPr>
              <a:t> آمده که سایزش ۴ است. بعد</a:t>
            </a:r>
            <a:r>
              <a:rPr lang="en-US" sz="1600" b="0" i="0" u="none" strike="noStrike" dirty="0">
                <a:solidFill>
                  <a:schemeClr val="bg1"/>
                </a:solidFill>
                <a:effectLst/>
                <a:latin typeface="Dana" panose="00000500000000000000" pitchFamily="2" charset="-78"/>
                <a:cs typeface="Dana" panose="00000500000000000000" pitchFamily="2" charset="-78"/>
              </a:rPr>
              <a:t>long </a:t>
            </a:r>
            <a:r>
              <a:rPr lang="fa-IR" sz="1600" b="0" i="0" u="none" strike="noStrike" dirty="0">
                <a:solidFill>
                  <a:schemeClr val="bg1"/>
                </a:solidFill>
                <a:effectLst/>
                <a:latin typeface="Dana" panose="00000500000000000000" pitchFamily="2" charset="-78"/>
                <a:cs typeface="Dana" panose="00000500000000000000" pitchFamily="2" charset="-78"/>
              </a:rPr>
              <a:t> داریم</a:t>
            </a:r>
            <a:r>
              <a:rPr lang="fa-IR" sz="1600" dirty="0">
                <a:solidFill>
                  <a:schemeClr val="bg1"/>
                </a:solidFill>
                <a:latin typeface="Dana" panose="00000500000000000000" pitchFamily="2" charset="-78"/>
                <a:cs typeface="Dana" panose="00000500000000000000" pitchFamily="2" charset="-78"/>
              </a:rPr>
              <a:t>؛</a:t>
            </a:r>
            <a:r>
              <a:rPr lang="fa-IR" sz="1600" b="0" i="0" u="none" strike="noStrike" dirty="0">
                <a:solidFill>
                  <a:schemeClr val="bg1"/>
                </a:solidFill>
                <a:effectLst/>
                <a:latin typeface="Dana" panose="00000500000000000000" pitchFamily="2" charset="-78"/>
                <a:cs typeface="Dana" panose="00000500000000000000" pitchFamily="2" charset="-78"/>
              </a:rPr>
              <a:t> چون سایز </a:t>
            </a:r>
            <a:r>
              <a:rPr lang="en-US" sz="1600" b="0" i="0" u="none" strike="noStrike" dirty="0">
                <a:solidFill>
                  <a:schemeClr val="bg1"/>
                </a:solidFill>
                <a:effectLst/>
                <a:latin typeface="Dana" panose="00000500000000000000" pitchFamily="2" charset="-78"/>
                <a:cs typeface="Dana" panose="00000500000000000000" pitchFamily="2" charset="-78"/>
              </a:rPr>
              <a:t>long</a:t>
            </a:r>
            <a:r>
              <a:rPr lang="fa-IR" sz="1600" b="0" i="0" u="none" strike="noStrike" dirty="0">
                <a:solidFill>
                  <a:schemeClr val="bg1"/>
                </a:solidFill>
                <a:effectLst/>
                <a:latin typeface="Dana" panose="00000500000000000000" pitchFamily="2" charset="-78"/>
                <a:cs typeface="Dana" panose="00000500000000000000" pitchFamily="2" charset="-78"/>
              </a:rPr>
              <a:t> ۸ است باید حتما جایی قرار بگیرد که به ۸ بخش‌پذیر باشد. پس بعد از</a:t>
            </a:r>
            <a:r>
              <a:rPr lang="en-US" sz="1600" b="0" i="0" u="none" strike="noStrike" dirty="0">
                <a:solidFill>
                  <a:schemeClr val="bg1"/>
                </a:solidFill>
                <a:effectLst/>
                <a:latin typeface="Dana" panose="00000500000000000000" pitchFamily="2" charset="-78"/>
                <a:cs typeface="Dana" panose="00000500000000000000" pitchFamily="2" charset="-78"/>
              </a:rPr>
              <a:t>int </a:t>
            </a:r>
            <a:r>
              <a:rPr lang="fa-IR" sz="1600" b="0" i="0" u="none" strike="noStrike" dirty="0">
                <a:solidFill>
                  <a:schemeClr val="bg1"/>
                </a:solidFill>
                <a:effectLst/>
                <a:latin typeface="Dana" panose="00000500000000000000" pitchFamily="2" charset="-78"/>
                <a:cs typeface="Dana" panose="00000500000000000000" pitchFamily="2" charset="-78"/>
              </a:rPr>
              <a:t> و قبل از</a:t>
            </a:r>
            <a:r>
              <a:rPr lang="en-US" sz="1600" b="0" i="0" u="none" strike="noStrike" dirty="0">
                <a:solidFill>
                  <a:schemeClr val="bg1"/>
                </a:solidFill>
                <a:effectLst/>
                <a:latin typeface="Dana" panose="00000500000000000000" pitchFamily="2" charset="-78"/>
                <a:cs typeface="Dana" panose="00000500000000000000" pitchFamily="2" charset="-78"/>
              </a:rPr>
              <a:t>long </a:t>
            </a:r>
            <a:r>
              <a:rPr lang="fa-IR" sz="1600" dirty="0">
                <a:solidFill>
                  <a:schemeClr val="bg1"/>
                </a:solidFill>
                <a:latin typeface="Dana" panose="00000500000000000000" pitchFamily="2" charset="-78"/>
                <a:cs typeface="Dana" panose="00000500000000000000" pitchFamily="2" charset="-78"/>
              </a:rPr>
              <a:t>،</a:t>
            </a:r>
            <a:r>
              <a:rPr lang="fa-IR" sz="1600" b="0" i="0" u="none" strike="noStrike" dirty="0">
                <a:solidFill>
                  <a:schemeClr val="bg1"/>
                </a:solidFill>
                <a:effectLst/>
                <a:latin typeface="Dana" panose="00000500000000000000" pitchFamily="2" charset="-78"/>
                <a:cs typeface="Dana" panose="00000500000000000000" pitchFamily="2" charset="-78"/>
              </a:rPr>
              <a:t> ۴ بایت خالی قرار می‌دهیم. حالا یک</a:t>
            </a:r>
            <a:r>
              <a:rPr lang="en-US" sz="1600" b="0" i="0" u="none" strike="noStrike" dirty="0">
                <a:solidFill>
                  <a:schemeClr val="bg1"/>
                </a:solidFill>
                <a:effectLst/>
                <a:latin typeface="Dana" panose="00000500000000000000" pitchFamily="2" charset="-78"/>
                <a:cs typeface="Dana" panose="00000500000000000000" pitchFamily="2" charset="-78"/>
              </a:rPr>
              <a:t>char </a:t>
            </a:r>
            <a:r>
              <a:rPr lang="fa-IR" sz="1600" b="0" i="0" u="none" strike="noStrike" dirty="0">
                <a:solidFill>
                  <a:schemeClr val="bg1"/>
                </a:solidFill>
                <a:effectLst/>
                <a:latin typeface="Dana" panose="00000500000000000000" pitchFamily="2" charset="-78"/>
                <a:cs typeface="Dana" panose="00000500000000000000" pitchFamily="2" charset="-78"/>
              </a:rPr>
              <a:t> داریم که برای آن محدودیت خاصی وجود ندارد و سر جای خودش قرار می‌گیرد. یعنی تا اینجا داریم:</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13</a:t>
            </a:fld>
            <a:endParaRPr lang="en-US" dirty="0"/>
          </a:p>
        </p:txBody>
      </p:sp>
      <p:grpSp>
        <p:nvGrpSpPr>
          <p:cNvPr id="8" name="Google Shape;4800;p45"/>
          <p:cNvGrpSpPr/>
          <p:nvPr/>
        </p:nvGrpSpPr>
        <p:grpSpPr>
          <a:xfrm>
            <a:off x="8437990" y="747052"/>
            <a:ext cx="350734" cy="357171"/>
            <a:chOff x="1492675" y="4992125"/>
            <a:chExt cx="481825" cy="481825"/>
          </a:xfrm>
        </p:grpSpPr>
        <p:sp>
          <p:nvSpPr>
            <p:cNvPr id="10"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 name="Rectangle 3"/>
          <p:cNvSpPr/>
          <p:nvPr/>
        </p:nvSpPr>
        <p:spPr>
          <a:xfrm>
            <a:off x="698863" y="1274731"/>
            <a:ext cx="4572000" cy="1323439"/>
          </a:xfrm>
          <a:prstGeom prst="rect">
            <a:avLst/>
          </a:prstGeom>
        </p:spPr>
        <p:txBody>
          <a:bodyPr>
            <a:spAutoFit/>
          </a:bodyPr>
          <a:lstStyle/>
          <a:p>
            <a:r>
              <a:rPr lang="en-US" sz="1600" i="1" dirty="0" err="1">
                <a:solidFill>
                  <a:srgbClr val="9966B8"/>
                </a:solidFill>
                <a:latin typeface="Consolas" panose="020B0609020204030204" pitchFamily="49" charset="0"/>
              </a:rPr>
              <a:t>struct</a:t>
            </a:r>
            <a:r>
              <a:rPr lang="en-US" sz="1600" dirty="0">
                <a:solidFill>
                  <a:srgbClr val="BBBBBB"/>
                </a:solidFill>
                <a:latin typeface="Consolas" panose="020B0609020204030204" pitchFamily="49" charset="0"/>
              </a:rPr>
              <a:t> s1 {</a:t>
            </a:r>
          </a:p>
          <a:p>
            <a:r>
              <a:rPr lang="en-US" sz="1600" i="1" dirty="0">
                <a:solidFill>
                  <a:srgbClr val="9966B8"/>
                </a:solidFill>
                <a:latin typeface="Consolas" panose="020B0609020204030204" pitchFamily="49" charset="0"/>
              </a:rPr>
              <a:t>    int</a:t>
            </a:r>
            <a:r>
              <a:rPr lang="en-US" sz="1600" dirty="0">
                <a:solidFill>
                  <a:srgbClr val="BBBBBB"/>
                </a:solidFill>
                <a:latin typeface="Consolas" panose="020B0609020204030204" pitchFamily="49" charset="0"/>
              </a:rPr>
              <a:t> </a:t>
            </a:r>
            <a:r>
              <a:rPr lang="en-US" sz="1600" dirty="0" err="1">
                <a:solidFill>
                  <a:srgbClr val="BBBBBB"/>
                </a:solidFill>
                <a:latin typeface="Consolas" panose="020B0609020204030204" pitchFamily="49" charset="0"/>
              </a:rPr>
              <a:t>i</a:t>
            </a:r>
            <a:r>
              <a:rPr lang="en-US" sz="1600" dirty="0">
                <a:solidFill>
                  <a:srgbClr val="BBBBBB"/>
                </a:solidFill>
                <a:latin typeface="Consolas" panose="020B0609020204030204" pitchFamily="49" charset="0"/>
              </a:rPr>
              <a:t>;</a:t>
            </a:r>
          </a:p>
          <a:p>
            <a:r>
              <a:rPr lang="en-US" sz="1600" i="1" dirty="0">
                <a:solidFill>
                  <a:srgbClr val="9966B8"/>
                </a:solidFill>
                <a:latin typeface="Consolas" panose="020B0609020204030204" pitchFamily="49" charset="0"/>
              </a:rPr>
              <a:t>    long</a:t>
            </a:r>
            <a:r>
              <a:rPr lang="en-US" sz="1600" dirty="0">
                <a:solidFill>
                  <a:srgbClr val="BBBBBB"/>
                </a:solidFill>
                <a:latin typeface="Consolas" panose="020B0609020204030204" pitchFamily="49" charset="0"/>
              </a:rPr>
              <a:t> l;</a:t>
            </a:r>
          </a:p>
          <a:p>
            <a:r>
              <a:rPr lang="en-US" sz="1600" i="1" dirty="0">
                <a:solidFill>
                  <a:srgbClr val="9966B8"/>
                </a:solidFill>
                <a:latin typeface="Consolas" panose="020B0609020204030204" pitchFamily="49" charset="0"/>
              </a:rPr>
              <a:t>    char</a:t>
            </a:r>
            <a:r>
              <a:rPr lang="en-US" sz="1600" dirty="0">
                <a:solidFill>
                  <a:srgbClr val="BBBBBB"/>
                </a:solidFill>
                <a:latin typeface="Consolas" panose="020B0609020204030204" pitchFamily="49" charset="0"/>
              </a:rPr>
              <a:t> c;</a:t>
            </a:r>
          </a:p>
          <a:p>
            <a:r>
              <a:rPr lang="en-US" sz="1600" dirty="0">
                <a:solidFill>
                  <a:srgbClr val="BBBBBB"/>
                </a:solidFill>
                <a:latin typeface="Consolas" panose="020B0609020204030204" pitchFamily="49" charset="0"/>
              </a:rPr>
              <a:t>};</a:t>
            </a:r>
          </a:p>
        </p:txBody>
      </p:sp>
      <p:sp>
        <p:nvSpPr>
          <p:cNvPr id="5" name="Rectangle 4"/>
          <p:cNvSpPr/>
          <p:nvPr/>
        </p:nvSpPr>
        <p:spPr>
          <a:xfrm>
            <a:off x="860934" y="4129538"/>
            <a:ext cx="3512500" cy="338554"/>
          </a:xfrm>
          <a:prstGeom prst="rect">
            <a:avLst/>
          </a:prstGeom>
        </p:spPr>
        <p:txBody>
          <a:bodyPr wrap="none">
            <a:spAutoFit/>
          </a:bodyPr>
          <a:lstStyle/>
          <a:p>
            <a:r>
              <a:rPr lang="en-US" sz="1600" dirty="0">
                <a:solidFill>
                  <a:schemeClr val="bg1"/>
                </a:solidFill>
                <a:latin typeface="Dana" panose="00000500000000000000" pitchFamily="2" charset="-78"/>
                <a:cs typeface="Dana" panose="00000500000000000000" pitchFamily="2" charset="-78"/>
              </a:rPr>
              <a:t>4(int) + 4(gap) + 8 (long) + 1 (char) = 17</a:t>
            </a:r>
            <a:endParaRPr lang="en-US" sz="1600" dirty="0"/>
          </a:p>
        </p:txBody>
      </p:sp>
      <p:grpSp>
        <p:nvGrpSpPr>
          <p:cNvPr id="11" name="Google Shape;7365;p50">
            <a:extLst>
              <a:ext uri="{FF2B5EF4-FFF2-40B4-BE49-F238E27FC236}">
                <a16:creationId xmlns:a16="http://schemas.microsoft.com/office/drawing/2014/main" id="{FD2004FA-C1DE-4F1F-9A0F-C775CD2B95AD}"/>
              </a:ext>
            </a:extLst>
          </p:cNvPr>
          <p:cNvGrpSpPr/>
          <p:nvPr/>
        </p:nvGrpSpPr>
        <p:grpSpPr>
          <a:xfrm>
            <a:off x="8437990" y="2228519"/>
            <a:ext cx="334919" cy="333429"/>
            <a:chOff x="-30735200" y="3552550"/>
            <a:chExt cx="292225" cy="290925"/>
          </a:xfrm>
        </p:grpSpPr>
        <p:sp>
          <p:nvSpPr>
            <p:cNvPr id="12" name="Google Shape;7366;p50">
              <a:extLst>
                <a:ext uri="{FF2B5EF4-FFF2-40B4-BE49-F238E27FC236}">
                  <a16:creationId xmlns:a16="http://schemas.microsoft.com/office/drawing/2014/main" id="{1729F0AB-228E-4D2C-9F33-BD1EF77E7F97}"/>
                </a:ext>
              </a:extLst>
            </p:cNvPr>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367;p50">
              <a:extLst>
                <a:ext uri="{FF2B5EF4-FFF2-40B4-BE49-F238E27FC236}">
                  <a16:creationId xmlns:a16="http://schemas.microsoft.com/office/drawing/2014/main" id="{9D0ED169-D7A3-4F5C-B6E0-BDF0AE6ADC45}"/>
                </a:ext>
              </a:extLst>
            </p:cNvPr>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20390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213360"/>
            <a:ext cx="7730244" cy="4500880"/>
          </a:xfrm>
        </p:spPr>
        <p:txBody>
          <a:bodyPr anchor="ctr"/>
          <a:lstStyle/>
          <a:p>
            <a:pPr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ولی طبق قانون دوم باید سایزش بر سایز بزرگ‌ترین عضو بخش‌پذیر باشد. در نتیجه ۷ بایت خالی دیگر قرار می‌دهیم تا سایزمان برابر ۲۴ شود و بر ۸ که سایز </a:t>
            </a:r>
            <a:r>
              <a:rPr lang="en-US" sz="1600" b="0" i="0" u="none" strike="noStrike" dirty="0">
                <a:solidFill>
                  <a:schemeClr val="bg1"/>
                </a:solidFill>
                <a:effectLst/>
                <a:latin typeface="Dana" panose="00000500000000000000" pitchFamily="2" charset="-78"/>
                <a:cs typeface="Dana" panose="00000500000000000000" pitchFamily="2" charset="-78"/>
              </a:rPr>
              <a:t>long </a:t>
            </a:r>
            <a:r>
              <a:rPr lang="fa-IR" sz="1600" b="0" i="0" u="none" strike="noStrike" dirty="0">
                <a:solidFill>
                  <a:schemeClr val="bg1"/>
                </a:solidFill>
                <a:effectLst/>
                <a:latin typeface="Dana" panose="00000500000000000000" pitchFamily="2" charset="-78"/>
                <a:cs typeface="Dana" panose="00000500000000000000" pitchFamily="2" charset="-78"/>
              </a:rPr>
              <a:t> است بخش‌پذیر شود. پس جواب نهایی می‌شود ۲۴.</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خب حالا فهمیدیم سایز استراکت توی</a:t>
            </a:r>
            <a:r>
              <a:rPr lang="en-US" sz="1600" b="0" i="0" u="none" strike="noStrike" dirty="0" err="1">
                <a:solidFill>
                  <a:schemeClr val="bg1"/>
                </a:solidFill>
                <a:effectLst/>
                <a:latin typeface="Dana" panose="00000500000000000000" pitchFamily="2" charset="-78"/>
                <a:cs typeface="Dana" panose="00000500000000000000" pitchFamily="2" charset="-78"/>
              </a:rPr>
              <a:t>gcc</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چه‌طور حساب می‌شود. </a:t>
            </a:r>
            <a:r>
              <a:rPr lang="en-US" sz="1600" b="0" i="0" u="none" strike="noStrike" dirty="0">
                <a:solidFill>
                  <a:schemeClr val="bg1"/>
                </a:solidFill>
                <a:effectLst/>
                <a:latin typeface="Dana" panose="00000500000000000000" pitchFamily="2" charset="-78"/>
                <a:cs typeface="Dana" panose="00000500000000000000" pitchFamily="2" charset="-78"/>
              </a:rPr>
              <a:t/>
            </a:r>
            <a:br>
              <a:rPr lang="en-US"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اما </a:t>
            </a:r>
            <a:r>
              <a:rPr lang="en-US" sz="1600" dirty="0">
                <a:solidFill>
                  <a:schemeClr val="bg1"/>
                </a:solidFill>
                <a:latin typeface="Dana" panose="00000500000000000000" pitchFamily="2" charset="-78"/>
                <a:cs typeface="Dana" panose="00000500000000000000" pitchFamily="2" charset="-78"/>
              </a:rPr>
              <a:t>__attribute__((packed)</a:t>
            </a:r>
            <a:r>
              <a:rPr lang="en-US" sz="1600" b="0" i="0" u="none" strike="noStrike" dirty="0">
                <a:solidFill>
                  <a:schemeClr val="bg1"/>
                </a:solidFill>
                <a:effectLst/>
                <a:latin typeface="Dana" panose="00000500000000000000" pitchFamily="2" charset="-78"/>
                <a:cs typeface="Dana" panose="00000500000000000000" pitchFamily="2" charset="-78"/>
              </a:rPr>
              <a:t>)</a:t>
            </a:r>
            <a:r>
              <a:rPr lang="fa-IR" sz="1600" b="0" i="0" u="none" strike="noStrike" dirty="0">
                <a:solidFill>
                  <a:schemeClr val="bg1"/>
                </a:solidFill>
                <a:effectLst/>
                <a:latin typeface="Dana" panose="00000500000000000000" pitchFamily="2" charset="-78"/>
                <a:cs typeface="Dana" panose="00000500000000000000" pitchFamily="2" charset="-78"/>
              </a:rPr>
              <a:t> چه کاری انجام می‌دهد؟</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این بخش کمک می‌کند تا </a:t>
            </a:r>
            <a:r>
              <a:rPr lang="fa-IR" sz="1600" dirty="0">
                <a:solidFill>
                  <a:schemeClr val="bg1"/>
                </a:solidFill>
                <a:latin typeface="Dana" panose="00000500000000000000" pitchFamily="2" charset="-78"/>
                <a:cs typeface="Dana" panose="00000500000000000000" pitchFamily="2" charset="-78"/>
              </a:rPr>
              <a:t>بی‌هدف </a:t>
            </a:r>
            <a:r>
              <a:rPr lang="fa-IR" sz="1600" b="0" i="0" u="none" strike="noStrike" dirty="0">
                <a:solidFill>
                  <a:schemeClr val="bg1"/>
                </a:solidFill>
                <a:effectLst/>
                <a:latin typeface="Dana" panose="00000500000000000000" pitchFamily="2" charset="-78"/>
                <a:cs typeface="Dana" panose="00000500000000000000" pitchFamily="2" charset="-78"/>
              </a:rPr>
              <a:t>فضای اضافه اشغال نکنیم و بایت‌های خالی قرار ندهیم. در اصل با چنین جمله‌ای جلو می‌آید</a:t>
            </a:r>
            <a:r>
              <a:rPr lang="fa-IR" sz="1600" dirty="0">
                <a:solidFill>
                  <a:schemeClr val="bg1"/>
                </a:solidFill>
                <a:latin typeface="Dana" panose="00000500000000000000" pitchFamily="2" charset="-78"/>
                <a:cs typeface="Dana" panose="00000500000000000000" pitchFamily="2" charset="-78"/>
              </a:rPr>
              <a:t> </a:t>
            </a:r>
            <a:r>
              <a:rPr lang="en-SE" sz="1600" dirty="0">
                <a:solidFill>
                  <a:schemeClr val="bg1"/>
                </a:solidFill>
                <a:latin typeface="Dana" panose="00000500000000000000" pitchFamily="2" charset="-78"/>
                <a:cs typeface="Dana" panose="00000500000000000000" pitchFamily="2" charset="-78"/>
              </a:rPr>
              <a:t>"</a:t>
            </a:r>
            <a:r>
              <a:rPr lang="fa-IR" sz="1600" dirty="0">
                <a:solidFill>
                  <a:schemeClr val="bg1"/>
                </a:solidFill>
                <a:latin typeface="Dana" panose="00000500000000000000" pitchFamily="2" charset="-78"/>
                <a:cs typeface="Dana" panose="00000500000000000000" pitchFamily="2" charset="-78"/>
              </a:rPr>
              <a:t>من قانون نمی‌شناسم! هرکسی به اندازه‌ی سایز خودش جا می‌گیره</a:t>
            </a:r>
            <a:r>
              <a:rPr lang="en-SE" sz="1600" dirty="0">
                <a:solidFill>
                  <a:schemeClr val="bg1"/>
                </a:solidFill>
                <a:latin typeface="Dana" panose="00000500000000000000" pitchFamily="2" charset="-78"/>
                <a:cs typeface="Dana" panose="00000500000000000000" pitchFamily="2" charset="-78"/>
              </a:rPr>
              <a:t>"</a:t>
            </a:r>
            <a:r>
              <a:rPr lang="fa-IR" sz="1600" b="0" i="0" u="none" strike="noStrike" dirty="0">
                <a:solidFill>
                  <a:schemeClr val="bg1"/>
                </a:solidFill>
                <a:effectLst/>
                <a:latin typeface="Dana" panose="00000500000000000000" pitchFamily="2" charset="-78"/>
                <a:cs typeface="Dana" panose="00000500000000000000" pitchFamily="2" charset="-78"/>
              </a:rPr>
              <a:t> بنابراین در نهایت خود سایزها با هم جمع می‌شوند. همون‌طور که دیدید در مثال اول </a:t>
            </a:r>
            <a:r>
              <a:rPr lang="en-US" sz="1600" b="0" i="0" u="none" strike="noStrike" dirty="0">
                <a:solidFill>
                  <a:schemeClr val="bg1"/>
                </a:solidFill>
                <a:effectLst/>
                <a:latin typeface="Dana" panose="00000500000000000000" pitchFamily="2" charset="-78"/>
                <a:cs typeface="Dana" panose="00000500000000000000" pitchFamily="2" charset="-78"/>
              </a:rPr>
              <a:t>s2</a:t>
            </a:r>
            <a:r>
              <a:rPr lang="fa-IR" sz="1600" b="0" i="0" u="none" strike="noStrike" dirty="0">
                <a:solidFill>
                  <a:schemeClr val="bg1"/>
                </a:solidFill>
                <a:effectLst/>
                <a:latin typeface="Dana" panose="00000500000000000000" pitchFamily="2" charset="-78"/>
                <a:cs typeface="Dana" panose="00000500000000000000" pitchFamily="2" charset="-78"/>
              </a:rPr>
              <a:t> و </a:t>
            </a:r>
            <a:r>
              <a:rPr lang="en-US" sz="1600" b="0" i="0" u="none" strike="noStrike" dirty="0">
                <a:solidFill>
                  <a:schemeClr val="bg1"/>
                </a:solidFill>
                <a:effectLst/>
                <a:latin typeface="Dana" panose="00000500000000000000" pitchFamily="2" charset="-78"/>
                <a:cs typeface="Dana" panose="00000500000000000000" pitchFamily="2" charset="-78"/>
              </a:rPr>
              <a:t>s3</a:t>
            </a:r>
            <a:r>
              <a:rPr lang="fa-IR" sz="1600" b="0" i="0" u="none" strike="noStrike" dirty="0">
                <a:solidFill>
                  <a:schemeClr val="bg1"/>
                </a:solidFill>
                <a:effectLst/>
                <a:latin typeface="Dana" panose="00000500000000000000" pitchFamily="2" charset="-78"/>
                <a:cs typeface="Dana" panose="00000500000000000000" pitchFamily="2" charset="-78"/>
              </a:rPr>
              <a:t> کاملا شبیه هستند و تفاوتشان فقط در </a:t>
            </a:r>
            <a:r>
              <a:rPr lang="en-US" sz="1600" b="0" i="0" u="none" strike="noStrike" dirty="0">
                <a:solidFill>
                  <a:schemeClr val="bg1"/>
                </a:solidFill>
                <a:effectLst/>
                <a:latin typeface="Dana" panose="00000500000000000000" pitchFamily="2" charset="-78"/>
                <a:cs typeface="Dana" panose="00000500000000000000" pitchFamily="2" charset="-78"/>
              </a:rPr>
              <a:t>__attribute__((packed))</a:t>
            </a:r>
            <a:r>
              <a:rPr lang="fa-IR" sz="1600" b="0" i="0" u="none" strike="noStrike" dirty="0">
                <a:solidFill>
                  <a:schemeClr val="bg1"/>
                </a:solidFill>
                <a:effectLst/>
                <a:latin typeface="Dana" panose="00000500000000000000" pitchFamily="2" charset="-78"/>
                <a:cs typeface="Dana" panose="00000500000000000000" pitchFamily="2" charset="-78"/>
              </a:rPr>
              <a:t> است.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همین موضوع باعث شده سایز</a:t>
            </a:r>
            <a:r>
              <a:rPr lang="en-US" sz="1600" b="0" i="0" u="none" strike="noStrike" dirty="0">
                <a:solidFill>
                  <a:schemeClr val="bg1"/>
                </a:solidFill>
                <a:effectLst/>
                <a:latin typeface="Dana" panose="00000500000000000000" pitchFamily="2" charset="-78"/>
                <a:cs typeface="Dana" panose="00000500000000000000" pitchFamily="2" charset="-78"/>
              </a:rPr>
              <a:t>s2 </a:t>
            </a:r>
            <a:r>
              <a:rPr lang="fa-IR" sz="1600" b="0" i="0" u="none" strike="noStrike" dirty="0">
                <a:solidFill>
                  <a:schemeClr val="bg1"/>
                </a:solidFill>
                <a:effectLst/>
                <a:latin typeface="Dana" panose="00000500000000000000" pitchFamily="2" charset="-78"/>
                <a:cs typeface="Dana" panose="00000500000000000000" pitchFamily="2" charset="-78"/>
              </a:rPr>
              <a:t> برابر ۱۲ (طبق قوانین) و سایز</a:t>
            </a:r>
            <a:r>
              <a:rPr lang="en-US" sz="1600" b="0" i="0" u="none" strike="noStrike" dirty="0">
                <a:solidFill>
                  <a:schemeClr val="bg1"/>
                </a:solidFill>
                <a:effectLst/>
                <a:latin typeface="Dana" panose="00000500000000000000" pitchFamily="2" charset="-78"/>
                <a:cs typeface="Dana" panose="00000500000000000000" pitchFamily="2" charset="-78"/>
              </a:rPr>
              <a:t>s3 </a:t>
            </a:r>
            <a:r>
              <a:rPr lang="fa-IR" sz="1600" b="0" i="0" u="none" strike="noStrike" dirty="0">
                <a:solidFill>
                  <a:schemeClr val="bg1"/>
                </a:solidFill>
                <a:effectLst/>
                <a:latin typeface="Dana" panose="00000500000000000000" pitchFamily="2" charset="-78"/>
                <a:cs typeface="Dana" panose="00000500000000000000" pitchFamily="2" charset="-78"/>
              </a:rPr>
              <a:t> برابر ۹ (دقیقا مجموع سایز اعضایش) بشود.</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14</a:t>
            </a:fld>
            <a:endParaRPr lang="en-US" dirty="0"/>
          </a:p>
        </p:txBody>
      </p:sp>
      <p:grpSp>
        <p:nvGrpSpPr>
          <p:cNvPr id="4" name="Google Shape;7365;p50">
            <a:extLst>
              <a:ext uri="{FF2B5EF4-FFF2-40B4-BE49-F238E27FC236}">
                <a16:creationId xmlns:a16="http://schemas.microsoft.com/office/drawing/2014/main" id="{FD2004FA-C1DE-4F1F-9A0F-C775CD2B95AD}"/>
              </a:ext>
            </a:extLst>
          </p:cNvPr>
          <p:cNvGrpSpPr/>
          <p:nvPr/>
        </p:nvGrpSpPr>
        <p:grpSpPr>
          <a:xfrm>
            <a:off x="8429107" y="1825939"/>
            <a:ext cx="334919" cy="333429"/>
            <a:chOff x="-30735200" y="3552550"/>
            <a:chExt cx="292225" cy="290925"/>
          </a:xfrm>
        </p:grpSpPr>
        <p:sp>
          <p:nvSpPr>
            <p:cNvPr id="5" name="Google Shape;7366;p50">
              <a:extLst>
                <a:ext uri="{FF2B5EF4-FFF2-40B4-BE49-F238E27FC236}">
                  <a16:creationId xmlns:a16="http://schemas.microsoft.com/office/drawing/2014/main" id="{1729F0AB-228E-4D2C-9F33-BD1EF77E7F97}"/>
                </a:ext>
              </a:extLst>
            </p:cNvPr>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367;p50">
              <a:extLst>
                <a:ext uri="{FF2B5EF4-FFF2-40B4-BE49-F238E27FC236}">
                  <a16:creationId xmlns:a16="http://schemas.microsoft.com/office/drawing/2014/main" id="{9D0ED169-D7A3-4F5C-B6E0-BDF0AE6ADC45}"/>
                </a:ext>
              </a:extLst>
            </p:cNvPr>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4800;p45"/>
          <p:cNvGrpSpPr/>
          <p:nvPr/>
        </p:nvGrpSpPr>
        <p:grpSpPr>
          <a:xfrm>
            <a:off x="8429107" y="336652"/>
            <a:ext cx="350734" cy="357171"/>
            <a:chOff x="1492675" y="4992125"/>
            <a:chExt cx="481825" cy="481825"/>
          </a:xfrm>
        </p:grpSpPr>
        <p:sp>
          <p:nvSpPr>
            <p:cNvPr id="8"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 name="Google Shape;4800;p45"/>
          <p:cNvGrpSpPr/>
          <p:nvPr/>
        </p:nvGrpSpPr>
        <p:grpSpPr>
          <a:xfrm>
            <a:off x="8432581" y="2525452"/>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4800;p45"/>
          <p:cNvGrpSpPr/>
          <p:nvPr/>
        </p:nvGrpSpPr>
        <p:grpSpPr>
          <a:xfrm>
            <a:off x="8429107" y="3990997"/>
            <a:ext cx="350734" cy="357171"/>
            <a:chOff x="1492675" y="4992125"/>
            <a:chExt cx="481825" cy="481825"/>
          </a:xfrm>
        </p:grpSpPr>
        <p:sp>
          <p:nvSpPr>
            <p:cNvPr id="14"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251555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84521" y="959203"/>
            <a:ext cx="7770159" cy="3913538"/>
          </a:xfrm>
        </p:spPr>
        <p:txBody>
          <a:bodyPr anchor="ctr"/>
          <a:lstStyle/>
          <a:p>
            <a:pPr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سلام دوباره! </a:t>
            </a:r>
            <a:r>
              <a:rPr lang="fa-IR" sz="1600" dirty="0">
                <a:solidFill>
                  <a:schemeClr val="bg1"/>
                </a:solidFill>
                <a:latin typeface="Dana" panose="00000500000000000000" pitchFamily="2" charset="-78"/>
                <a:cs typeface="Dana" panose="00000500000000000000" pitchFamily="2" charset="-78"/>
              </a:rPr>
              <a:t>با توضیحات این بخش فکر کنم فهمیدین که استراکت چیز عجیبی نیست و واقعا همون متغیرهای عادی‌ایه که همیشه استفاده می‌کردیم و الان فقط اونا رو گذاشتیم کنار هم و برای مجموعه‌شون یه اسم جدید </a:t>
            </a:r>
            <a:r>
              <a:rPr lang="fa-IR" sz="1600" dirty="0" smtClean="0">
                <a:solidFill>
                  <a:schemeClr val="bg1"/>
                </a:solidFill>
                <a:latin typeface="Dana" panose="00000500000000000000" pitchFamily="2" charset="-78"/>
                <a:cs typeface="Dana" panose="00000500000000000000" pitchFamily="2" charset="-78"/>
              </a:rPr>
              <a:t>در نظر گرفتیم</a:t>
            </a:r>
            <a:r>
              <a:rPr lang="fa-IR"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خب حالا بریم ادامه‌ی کلاسی که داشتیم... تو این قسمت می‌خوایم دفتر کلاس استاد که شامل اسم و شماره </a:t>
            </a:r>
            <a:r>
              <a:rPr lang="fa-IR" sz="1600" dirty="0" smtClean="0">
                <a:solidFill>
                  <a:schemeClr val="bg1"/>
                </a:solidFill>
                <a:latin typeface="Dana" panose="00000500000000000000" pitchFamily="2" charset="-78"/>
                <a:cs typeface="Dana" panose="00000500000000000000" pitchFamily="2" charset="-78"/>
              </a:rPr>
              <a:t>دانش‌جویی </a:t>
            </a:r>
            <a:r>
              <a:rPr lang="fa-IR" sz="1600" dirty="0">
                <a:solidFill>
                  <a:schemeClr val="bg1"/>
                </a:solidFill>
                <a:latin typeface="Dana" panose="00000500000000000000" pitchFamily="2" charset="-78"/>
                <a:cs typeface="Dana" panose="00000500000000000000" pitchFamily="2" charset="-78"/>
              </a:rPr>
              <a:t>دانش‌جوها هست رو به کمک </a:t>
            </a:r>
            <a:r>
              <a:rPr lang="en-US" sz="1600" dirty="0">
                <a:solidFill>
                  <a:schemeClr val="accent6"/>
                </a:solidFill>
                <a:latin typeface="Dana" panose="00000500000000000000" pitchFamily="2" charset="-78"/>
                <a:cs typeface="Dana" panose="00000500000000000000" pitchFamily="2" charset="-78"/>
              </a:rPr>
              <a:t>linked list</a:t>
            </a:r>
            <a:r>
              <a:rPr lang="fa-IR" sz="1600" dirty="0">
                <a:solidFill>
                  <a:schemeClr val="accent6"/>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و </a:t>
            </a:r>
            <a:r>
              <a:rPr lang="en-US" sz="1600" dirty="0" err="1">
                <a:solidFill>
                  <a:schemeClr val="bg1"/>
                </a:solidFill>
                <a:latin typeface="Dana" panose="00000500000000000000" pitchFamily="2" charset="-78"/>
                <a:cs typeface="Dana" panose="00000500000000000000" pitchFamily="2" charset="-78"/>
              </a:rPr>
              <a:t>struct</a:t>
            </a:r>
            <a:r>
              <a:rPr lang="fa-IR" sz="1600" dirty="0">
                <a:solidFill>
                  <a:schemeClr val="bg1"/>
                </a:solidFill>
                <a:latin typeface="Dana" panose="00000500000000000000" pitchFamily="2" charset="-78"/>
                <a:cs typeface="Dana" panose="00000500000000000000" pitchFamily="2" charset="-78"/>
              </a:rPr>
              <a:t> پیاده‌سازی کنیم.</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می‌دونین چیه؟ با توجه به این گپ کوتاهی که افتاد بین بخش قبل و اینکه الان باید برگردیم به کد خودتون، می‌تونین راحتی کار باهاش رو بیش‌تر درک کنین. مگر اینکه خییلی پیچیده کرده باشین برنامه‌ی خودتون رو. گاهی اوقات فاصله افتادن تو برنامه‌نویسی اتفاق خوبیه ؛)</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15</a:t>
            </a:fld>
            <a:endParaRPr lang="en-US" dirty="0"/>
          </a:p>
        </p:txBody>
      </p:sp>
      <p:grpSp>
        <p:nvGrpSpPr>
          <p:cNvPr id="10" name="Google Shape;4771;p45"/>
          <p:cNvGrpSpPr/>
          <p:nvPr/>
        </p:nvGrpSpPr>
        <p:grpSpPr>
          <a:xfrm>
            <a:off x="8480048" y="2518629"/>
            <a:ext cx="347452" cy="397343"/>
            <a:chOff x="3330525" y="4399275"/>
            <a:chExt cx="390650" cy="481850"/>
          </a:xfrm>
        </p:grpSpPr>
        <p:sp>
          <p:nvSpPr>
            <p:cNvPr id="1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4779;p45"/>
          <p:cNvGrpSpPr/>
          <p:nvPr/>
        </p:nvGrpSpPr>
        <p:grpSpPr>
          <a:xfrm>
            <a:off x="8467088" y="1114603"/>
            <a:ext cx="319924" cy="397322"/>
            <a:chOff x="3938800" y="4399275"/>
            <a:chExt cx="359700" cy="481825"/>
          </a:xfrm>
        </p:grpSpPr>
        <p:sp>
          <p:nvSpPr>
            <p:cNvPr id="2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6" name="TextBox 35">
            <a:extLst>
              <a:ext uri="{FF2B5EF4-FFF2-40B4-BE49-F238E27FC236}">
                <a16:creationId xmlns:a16="http://schemas.microsoft.com/office/drawing/2014/main" id="{D912F2A4-6A53-4224-90C2-5E814C40EE78}"/>
              </a:ext>
            </a:extLst>
          </p:cNvPr>
          <p:cNvSpPr txBox="1"/>
          <p:nvPr/>
        </p:nvSpPr>
        <p:spPr>
          <a:xfrm>
            <a:off x="2314883" y="406717"/>
            <a:ext cx="4449835"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آخر: سوپر </a:t>
            </a:r>
            <a:r>
              <a:rPr lang="fa-IR" sz="4000" dirty="0">
                <a:solidFill>
                  <a:schemeClr val="bg1"/>
                </a:solidFill>
                <a:latin typeface="Lalezar" panose="00000500000000000000" pitchFamily="2" charset="-78"/>
                <a:cs typeface="Lalezar" panose="00000500000000000000" pitchFamily="2" charset="-78"/>
              </a:rPr>
              <a:t>کلاس</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37" name="Google Shape;7046;p50"/>
          <p:cNvGrpSpPr/>
          <p:nvPr/>
        </p:nvGrpSpPr>
        <p:grpSpPr>
          <a:xfrm>
            <a:off x="6620689" y="500180"/>
            <a:ext cx="516849" cy="520959"/>
            <a:chOff x="-34776500" y="2631825"/>
            <a:chExt cx="291450" cy="291450"/>
          </a:xfrm>
        </p:grpSpPr>
        <p:sp>
          <p:nvSpPr>
            <p:cNvPr id="38"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4779;p45"/>
          <p:cNvGrpSpPr/>
          <p:nvPr/>
        </p:nvGrpSpPr>
        <p:grpSpPr>
          <a:xfrm>
            <a:off x="8457692" y="3642876"/>
            <a:ext cx="319924" cy="397322"/>
            <a:chOff x="3938800" y="4399275"/>
            <a:chExt cx="359700" cy="481825"/>
          </a:xfrm>
        </p:grpSpPr>
        <p:sp>
          <p:nvSpPr>
            <p:cNvPr id="31"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7862317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35858" y="243775"/>
            <a:ext cx="7631117" cy="4392000"/>
          </a:xfrm>
        </p:spPr>
        <p:txBody>
          <a:bodyPr anchor="ctr"/>
          <a:lstStyle/>
          <a:p>
            <a:pPr rtl="1">
              <a:lnSpc>
                <a:spcPct val="150000"/>
              </a:lnSpc>
            </a:pPr>
            <a:r>
              <a:rPr lang="fa-IR" sz="1600" dirty="0" smtClean="0">
                <a:solidFill>
                  <a:schemeClr val="bg1"/>
                </a:solidFill>
                <a:latin typeface="Dana" panose="00000500000000000000" pitchFamily="2" charset="-78"/>
                <a:cs typeface="Dana" panose="00000500000000000000" pitchFamily="2" charset="-78"/>
              </a:rPr>
              <a:t>برای این کلاسمون یه لینکدلیست </a:t>
            </a:r>
            <a:r>
              <a:rPr lang="fa-IR" sz="1600" dirty="0" smtClean="0">
                <a:solidFill>
                  <a:schemeClr val="accent6"/>
                </a:solidFill>
                <a:latin typeface="Dana" panose="00000500000000000000" pitchFamily="2" charset="-78"/>
                <a:cs typeface="Dana" panose="00000500000000000000" pitchFamily="2" charset="-78"/>
              </a:rPr>
              <a:t>یک‌طرفه </a:t>
            </a:r>
            <a:r>
              <a:rPr lang="fa-IR" sz="1600" dirty="0" smtClean="0">
                <a:solidFill>
                  <a:schemeClr val="bg1"/>
                </a:solidFill>
                <a:latin typeface="Dana" panose="00000500000000000000" pitchFamily="2" charset="-78"/>
                <a:cs typeface="Dana" panose="00000500000000000000" pitchFamily="2" charset="-78"/>
              </a:rPr>
              <a:t>می‌خوایم که قابلیت‌‌های زیر رو داشته باشه:</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accent6"/>
                </a:solidFill>
                <a:latin typeface="Dana" panose="00000500000000000000" pitchFamily="2" charset="-78"/>
                <a:cs typeface="Dana" panose="00000500000000000000" pitchFamily="2" charset="-78"/>
              </a:rPr>
              <a:t>الف:</a:t>
            </a:r>
            <a:r>
              <a:rPr lang="fa-IR" sz="1600" dirty="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قابلیت اضافه </a:t>
            </a:r>
            <a:r>
              <a:rPr lang="fa-IR" sz="1600" dirty="0">
                <a:solidFill>
                  <a:schemeClr val="bg1"/>
                </a:solidFill>
                <a:latin typeface="Dana" panose="00000500000000000000" pitchFamily="2" charset="-78"/>
                <a:cs typeface="Dana" panose="00000500000000000000" pitchFamily="2" charset="-78"/>
              </a:rPr>
              <a:t>کردن یک دانش‌جو در صورتی که اطلاعاتش در لیست وجود نداره (یعنی هم یه تابع برای </a:t>
            </a:r>
            <a:r>
              <a:rPr lang="en-US" sz="1600" dirty="0">
                <a:solidFill>
                  <a:schemeClr val="bg1"/>
                </a:solidFill>
                <a:latin typeface="Dana" panose="00000500000000000000" pitchFamily="2" charset="-78"/>
                <a:cs typeface="Dana" panose="00000500000000000000" pitchFamily="2" charset="-78"/>
              </a:rPr>
              <a:t>insert</a:t>
            </a:r>
            <a:r>
              <a:rPr lang="fa-IR" sz="1600" dirty="0">
                <a:solidFill>
                  <a:schemeClr val="bg1"/>
                </a:solidFill>
                <a:latin typeface="Dana" panose="00000500000000000000" pitchFamily="2" charset="-78"/>
                <a:cs typeface="Dana" panose="00000500000000000000" pitchFamily="2" charset="-78"/>
              </a:rPr>
              <a:t> کردن لازم داریم و هم یه تابع برای جست‌وجو که بفهمیم آیا دانش‌جو توی لیست بوده یا نه)</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accent6"/>
                </a:solidFill>
                <a:latin typeface="Dana" panose="00000500000000000000" pitchFamily="2" charset="-78"/>
                <a:cs typeface="Dana" panose="00000500000000000000" pitchFamily="2" charset="-78"/>
              </a:rPr>
              <a:t>ب: </a:t>
            </a:r>
            <a:r>
              <a:rPr lang="fa-IR" sz="1600" dirty="0">
                <a:solidFill>
                  <a:schemeClr val="bg1"/>
                </a:solidFill>
                <a:latin typeface="Dana" panose="00000500000000000000" pitchFamily="2" charset="-78"/>
                <a:cs typeface="Dana" panose="00000500000000000000" pitchFamily="2" charset="-78"/>
              </a:rPr>
              <a:t>قابلیت حذف کردن دانش‌جو از </a:t>
            </a:r>
            <a:r>
              <a:rPr lang="fa-IR" sz="1600" dirty="0" smtClean="0">
                <a:solidFill>
                  <a:schemeClr val="bg1"/>
                </a:solidFill>
                <a:latin typeface="Dana" panose="00000500000000000000" pitchFamily="2" charset="-78"/>
                <a:cs typeface="Dana" panose="00000500000000000000" pitchFamily="2" charset="-78"/>
              </a:rPr>
              <a:t>لیست. برای نوشتن این تابع، باید دوباره یه سرچ روی تابع زده بشه تا دانش‌جوی مورد نظر جاش توی لیست پیدا بشه و بعد هم اون حرکت‌های ویژه‌ی حذف کردن یه عضو از لینکدلیست انجام بشه. خودتون می‌دونین که منظورم به کدوماست دیگه؟ فقط این راهنمایی رو می‌کنم که نیاز به دو تا اشاره‌گر</a:t>
            </a:r>
            <a:r>
              <a:rPr lang="fa-IR" sz="1600" baseline="30000" dirty="0" smtClean="0">
                <a:solidFill>
                  <a:schemeClr val="bg1"/>
                </a:solidFill>
                <a:latin typeface="Dana" panose="00000500000000000000" pitchFamily="2" charset="-78"/>
                <a:cs typeface="Dana" panose="00000500000000000000" pitchFamily="2" charset="-78"/>
              </a:rPr>
              <a:t>۱</a:t>
            </a:r>
            <a:r>
              <a:rPr lang="fa-IR" sz="1600" dirty="0" smtClean="0">
                <a:solidFill>
                  <a:schemeClr val="bg1"/>
                </a:solidFill>
                <a:latin typeface="Dana" panose="00000500000000000000" pitchFamily="2" charset="-78"/>
                <a:cs typeface="Dana" panose="00000500000000000000" pitchFamily="2" charset="-78"/>
              </a:rPr>
              <a:t> دارین تا وقتی اسم مورد نظر رو پیدا کردین (و در اصل اینجا دیگه با استراکت قبلی دسترسی ندارین)، اون اشاره‌گر دومیه به کمکتون بیاد و کار حذف کردن رو براتون انجام بده.</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prstGeom prst="rect">
            <a:avLst/>
          </a:prstGeom>
        </p:spPr>
        <p:txBody>
          <a:bodyPr/>
          <a:lstStyle/>
          <a:p>
            <a:fld id="{8E2CDA97-BFD5-45CA-9A96-1AD5B5B2566F}" type="slidenum">
              <a:rPr lang="en-US" smtClean="0"/>
              <a:t>16</a:t>
            </a:fld>
            <a:endParaRPr lang="en-US" dirty="0"/>
          </a:p>
        </p:txBody>
      </p:sp>
      <p:grpSp>
        <p:nvGrpSpPr>
          <p:cNvPr id="10" name="Google Shape;4771;p45"/>
          <p:cNvGrpSpPr/>
          <p:nvPr/>
        </p:nvGrpSpPr>
        <p:grpSpPr>
          <a:xfrm>
            <a:off x="8436334" y="1024308"/>
            <a:ext cx="347452" cy="397343"/>
            <a:chOff x="3330525" y="4399275"/>
            <a:chExt cx="390650" cy="481850"/>
          </a:xfrm>
        </p:grpSpPr>
        <p:sp>
          <p:nvSpPr>
            <p:cNvPr id="1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4779;p45"/>
          <p:cNvGrpSpPr/>
          <p:nvPr/>
        </p:nvGrpSpPr>
        <p:grpSpPr>
          <a:xfrm>
            <a:off x="8439044" y="243775"/>
            <a:ext cx="319924" cy="397322"/>
            <a:chOff x="3938800" y="4399275"/>
            <a:chExt cx="359700" cy="481825"/>
          </a:xfrm>
        </p:grpSpPr>
        <p:sp>
          <p:nvSpPr>
            <p:cNvPr id="2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7" name="Google Shape;4779;p45"/>
          <p:cNvGrpSpPr/>
          <p:nvPr/>
        </p:nvGrpSpPr>
        <p:grpSpPr>
          <a:xfrm>
            <a:off x="8362401" y="2439775"/>
            <a:ext cx="319924" cy="397322"/>
            <a:chOff x="3938800" y="4399275"/>
            <a:chExt cx="359700" cy="481825"/>
          </a:xfrm>
        </p:grpSpPr>
        <p:sp>
          <p:nvSpPr>
            <p:cNvPr id="48"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 name="Footer Placeholder 3"/>
          <p:cNvSpPr>
            <a:spLocks noGrp="1"/>
          </p:cNvSpPr>
          <p:nvPr>
            <p:ph type="ftr" sz="quarter" idx="10"/>
          </p:nvPr>
        </p:nvSpPr>
        <p:spPr/>
        <p:txBody>
          <a:bodyPr/>
          <a:lstStyle/>
          <a:p>
            <a:r>
              <a:rPr lang="en-US" dirty="0" smtClean="0"/>
              <a:t>1- iterator</a:t>
            </a:r>
            <a:endParaRPr lang="en-US" dirty="0"/>
          </a:p>
        </p:txBody>
      </p:sp>
    </p:spTree>
    <p:extLst>
      <p:ext uri="{BB962C8B-B14F-4D97-AF65-F5344CB8AC3E}">
        <p14:creationId xmlns:p14="http://schemas.microsoft.com/office/powerpoint/2010/main" val="630769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07563" y="409593"/>
            <a:ext cx="7733840" cy="4306407"/>
          </a:xfrm>
        </p:spPr>
        <p:txBody>
          <a:bodyPr anchor="ctr"/>
          <a:lstStyle/>
          <a:p>
            <a:pPr rtl="1">
              <a:lnSpc>
                <a:spcPct val="150000"/>
              </a:lnSpc>
            </a:pPr>
            <a:r>
              <a:rPr lang="fa-IR" sz="1600" dirty="0" smtClean="0">
                <a:solidFill>
                  <a:schemeClr val="accent6"/>
                </a:solidFill>
                <a:latin typeface="Dana" panose="00000500000000000000" pitchFamily="2" charset="-78"/>
                <a:cs typeface="Dana" panose="00000500000000000000" pitchFamily="2" charset="-78"/>
              </a:rPr>
              <a:t>پ (امتیازی</a:t>
            </a:r>
            <a:r>
              <a:rPr lang="fa-IR" sz="1600" dirty="0">
                <a:solidFill>
                  <a:schemeClr val="accent6"/>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و در آخر، قسمت امتیازی‌مون هم این شکلیه که استاد بتونه هر زمان که خواست دانش‌جوهای توی لیست رو به ترتیب فامیلی‌هاشون توی لیست سورت کنه. فقط این رو حواستون باشه که اگه قرار باشه ما توی لیست هی بگردیم دنبال نفر بعدی و وقتی که پیداش کردیم از توی لیست حذف کنیم و به یه لیست دیگه اضافه کنیم که می‌شه صرفا یه مخلوطی از بخشای قبلی =) در نتیجه برای امتیازی شدنش شما باید توی همون یک لیستی که داریم سورت رو انجام بدین.</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کدتون که تموم شد یادتون باشه نگهش دارین که باز تو کارگاه بعدی با همین کار داریم :دی</a:t>
            </a:r>
            <a:br>
              <a:rPr lang="fa-IR" sz="1600" dirty="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تا </a:t>
            </a:r>
            <a:r>
              <a:rPr lang="fa-IR" sz="1600" dirty="0">
                <a:solidFill>
                  <a:schemeClr val="bg1"/>
                </a:solidFill>
                <a:latin typeface="Dana" panose="00000500000000000000" pitchFamily="2" charset="-78"/>
                <a:cs typeface="Dana" panose="00000500000000000000" pitchFamily="2" charset="-78"/>
              </a:rPr>
              <a:t>کارگاه بعد خدانگه‌دار </a:t>
            </a:r>
            <a:r>
              <a:rPr lang="en-SE" sz="1600" dirty="0">
                <a:solidFill>
                  <a:schemeClr val="bg1"/>
                </a:solidFill>
                <a:latin typeface="Dana" panose="00000500000000000000" pitchFamily="2" charset="-78"/>
                <a:cs typeface="Dana" panose="00000500000000000000" pitchFamily="2" charset="-78"/>
                <a:sym typeface="Wingdings" panose="05000000000000000000" pitchFamily="2" charset="2"/>
              </a:rPr>
              <a:t></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17</a:t>
            </a:fld>
            <a:endParaRPr lang="en-US" dirty="0"/>
          </a:p>
        </p:txBody>
      </p:sp>
      <p:grpSp>
        <p:nvGrpSpPr>
          <p:cNvPr id="10" name="Google Shape;4771;p45"/>
          <p:cNvGrpSpPr/>
          <p:nvPr/>
        </p:nvGrpSpPr>
        <p:grpSpPr>
          <a:xfrm>
            <a:off x="8441512" y="962096"/>
            <a:ext cx="347452" cy="397343"/>
            <a:chOff x="3330525" y="4399275"/>
            <a:chExt cx="390650" cy="481850"/>
          </a:xfrm>
        </p:grpSpPr>
        <p:sp>
          <p:nvSpPr>
            <p:cNvPr id="1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7" name="Google Shape;4779;p45"/>
          <p:cNvGrpSpPr/>
          <p:nvPr/>
        </p:nvGrpSpPr>
        <p:grpSpPr>
          <a:xfrm>
            <a:off x="8441403" y="3487332"/>
            <a:ext cx="319924" cy="397322"/>
            <a:chOff x="3938800" y="4399275"/>
            <a:chExt cx="359700" cy="481825"/>
          </a:xfrm>
        </p:grpSpPr>
        <p:sp>
          <p:nvSpPr>
            <p:cNvPr id="48"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7129382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5473" y="130609"/>
            <a:ext cx="8847138" cy="4826000"/>
          </a:xfrm>
        </p:spPr>
        <p:txBody>
          <a:bodyPr anchor="ctr"/>
          <a:lstStyle/>
          <a:p>
            <a:pPr algn="ctr"/>
            <a:r>
              <a:rPr lang="en-US" sz="9600" dirty="0">
                <a:solidFill>
                  <a:schemeClr val="accent6"/>
                </a:solidFill>
              </a:rPr>
              <a:t>;</a:t>
            </a:r>
          </a:p>
        </p:txBody>
      </p:sp>
    </p:spTree>
    <p:extLst>
      <p:ext uri="{BB962C8B-B14F-4D97-AF65-F5344CB8AC3E}">
        <p14:creationId xmlns:p14="http://schemas.microsoft.com/office/powerpoint/2010/main" val="159166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284018" y="4419600"/>
            <a:ext cx="429801" cy="436418"/>
          </a:xfrm>
          <a:prstGeom prst="rect">
            <a:avLst/>
          </a:prstGeom>
        </p:spPr>
        <p:txBody>
          <a:bodyPr/>
          <a:lstStyle/>
          <a:p>
            <a:fld id="{8E2CDA97-BFD5-45CA-9A96-1AD5B5B2566F}" type="slidenum">
              <a:rPr lang="en-US" smtClean="0"/>
              <a:t>2</a:t>
            </a:fld>
            <a:endParaRPr lang="en-US" dirty="0"/>
          </a:p>
        </p:txBody>
      </p:sp>
      <p:grpSp>
        <p:nvGrpSpPr>
          <p:cNvPr id="18" name="Group 17"/>
          <p:cNvGrpSpPr/>
          <p:nvPr/>
        </p:nvGrpSpPr>
        <p:grpSpPr>
          <a:xfrm rot="2997247">
            <a:off x="1138419" y="574482"/>
            <a:ext cx="2550202" cy="3757086"/>
            <a:chOff x="446789" y="118579"/>
            <a:chExt cx="2583017" cy="3771388"/>
          </a:xfrm>
        </p:grpSpPr>
        <p:grpSp>
          <p:nvGrpSpPr>
            <p:cNvPr id="7" name="Group 6"/>
            <p:cNvGrpSpPr/>
            <p:nvPr/>
          </p:nvGrpSpPr>
          <p:grpSpPr>
            <a:xfrm rot="17677483" flipH="1">
              <a:off x="-147396" y="712764"/>
              <a:ext cx="3771388" cy="2583017"/>
              <a:chOff x="713817" y="645425"/>
              <a:chExt cx="3691610" cy="2230157"/>
            </a:xfrm>
          </p:grpSpPr>
          <p:sp>
            <p:nvSpPr>
              <p:cNvPr id="8" name="Google Shape;521;p27"/>
              <p:cNvSpPr/>
              <p:nvPr/>
            </p:nvSpPr>
            <p:spPr>
              <a:xfrm rot="582588">
                <a:off x="713817" y="645425"/>
                <a:ext cx="3691610" cy="2230157"/>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22;p27"/>
              <p:cNvSpPr/>
              <p:nvPr/>
            </p:nvSpPr>
            <p:spPr>
              <a:xfrm rot="582588">
                <a:off x="812914" y="742825"/>
                <a:ext cx="3345670" cy="2005927"/>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23;p27"/>
              <p:cNvSpPr/>
              <p:nvPr/>
            </p:nvSpPr>
            <p:spPr>
              <a:xfrm rot="582588">
                <a:off x="4153377" y="1968321"/>
                <a:ext cx="183226" cy="156987"/>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24;p27"/>
              <p:cNvSpPr/>
              <p:nvPr/>
            </p:nvSpPr>
            <p:spPr>
              <a:xfrm rot="582588">
                <a:off x="967629" y="755966"/>
                <a:ext cx="3345670" cy="171264"/>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25;p27"/>
              <p:cNvSpPr/>
              <p:nvPr/>
            </p:nvSpPr>
            <p:spPr>
              <a:xfrm rot="582588">
                <a:off x="3776153" y="1002055"/>
                <a:ext cx="81467" cy="70267"/>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26;p27"/>
              <p:cNvSpPr/>
              <p:nvPr/>
            </p:nvSpPr>
            <p:spPr>
              <a:xfrm rot="582588">
                <a:off x="3944678" y="1030887"/>
                <a:ext cx="81423" cy="70267"/>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27;p27"/>
              <p:cNvSpPr/>
              <p:nvPr/>
            </p:nvSpPr>
            <p:spPr>
              <a:xfrm rot="582588">
                <a:off x="4117185" y="1060405"/>
                <a:ext cx="81423" cy="70267"/>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28;p27"/>
              <p:cNvSpPr/>
              <p:nvPr/>
            </p:nvSpPr>
            <p:spPr>
              <a:xfrm rot="582588">
                <a:off x="937564" y="927201"/>
                <a:ext cx="3445781" cy="114531"/>
              </a:xfrm>
              <a:custGeom>
                <a:avLst/>
                <a:gdLst/>
                <a:ahLst/>
                <a:cxnLst/>
                <a:rect l="l" t="t" r="r" b="b"/>
                <a:pathLst>
                  <a:path w="75358" h="3118" extrusionOk="0">
                    <a:moveTo>
                      <a:pt x="1" y="1"/>
                    </a:moveTo>
                    <a:lnTo>
                      <a:pt x="1" y="3118"/>
                    </a:lnTo>
                    <a:lnTo>
                      <a:pt x="75357" y="3118"/>
                    </a:lnTo>
                    <a:lnTo>
                      <a:pt x="75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1">
              <a:extLst>
                <a:ext uri="{FF2B5EF4-FFF2-40B4-BE49-F238E27FC236}">
                  <a16:creationId xmlns:a16="http://schemas.microsoft.com/office/drawing/2014/main" id="{C648A7FA-AB63-4284-974C-0A9A6377A9D3}"/>
                </a:ext>
              </a:extLst>
            </p:cNvPr>
            <p:cNvSpPr txBox="1">
              <a:spLocks/>
            </p:cNvSpPr>
            <p:nvPr/>
          </p:nvSpPr>
          <p:spPr>
            <a:xfrm rot="17169632">
              <a:off x="244794" y="1346885"/>
              <a:ext cx="3279781" cy="12531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err="1">
                  <a:solidFill>
                    <a:schemeClr val="bg1"/>
                  </a:solidFill>
                  <a:latin typeface="Dana" panose="00000500000000000000" pitchFamily="2" charset="-78"/>
                  <a:cs typeface="Dana" panose="00000500000000000000" pitchFamily="2" charset="-78"/>
                </a:rPr>
                <a:t>درباره‌ی</a:t>
              </a:r>
              <a:r>
                <a:rPr lang="fa-IR" sz="1600" dirty="0">
                  <a:solidFill>
                    <a:schemeClr val="bg1"/>
                  </a:solidFill>
                  <a:latin typeface="Dana" panose="00000500000000000000" pitchFamily="2" charset="-78"/>
                  <a:cs typeface="Dana" panose="00000500000000000000" pitchFamily="2" charset="-78"/>
                </a:rPr>
                <a:t> </a:t>
              </a:r>
              <a:r>
                <a:rPr lang="fa-IR" sz="1600" dirty="0" err="1">
                  <a:solidFill>
                    <a:schemeClr val="bg1"/>
                  </a:solidFill>
                  <a:latin typeface="Dana" panose="00000500000000000000" pitchFamily="2" charset="-78"/>
                  <a:cs typeface="Dana" panose="00000500000000000000" pitchFamily="2" charset="-78"/>
                </a:rPr>
                <a:t>برنامه‌نویسی</a:t>
              </a:r>
              <a:r>
                <a:rPr lang="fa-IR" sz="1600" dirty="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Object Oriented</a:t>
              </a:r>
              <a:r>
                <a:rPr lang="fa-IR" sz="1600" dirty="0">
                  <a:solidFill>
                    <a:schemeClr val="bg1"/>
                  </a:solidFill>
                  <a:latin typeface="Dana" panose="00000500000000000000" pitchFamily="2" charset="-78"/>
                  <a:cs typeface="Dana" panose="00000500000000000000" pitchFamily="2" charset="-78"/>
                </a:rPr>
                <a:t> بیش‌تر در درس برنامه‌نویسی پیش‌رفته یاد می‌گیرید. در زبان </a:t>
              </a:r>
              <a:r>
                <a:rPr lang="en-US" sz="1600" dirty="0">
                  <a:solidFill>
                    <a:schemeClr val="bg1"/>
                  </a:solidFill>
                  <a:latin typeface="Dana" panose="00000500000000000000" pitchFamily="2" charset="-78"/>
                  <a:cs typeface="Dana" panose="00000500000000000000" pitchFamily="2" charset="-78"/>
                </a:rPr>
                <a:t>C، </a:t>
              </a:r>
              <a:r>
                <a:rPr lang="fa-IR" sz="1600" dirty="0">
                  <a:solidFill>
                    <a:schemeClr val="bg1"/>
                  </a:solidFill>
                  <a:latin typeface="Dana" panose="00000500000000000000" pitchFamily="2" charset="-78"/>
                  <a:cs typeface="Dana" panose="00000500000000000000" pitchFamily="2" charset="-78"/>
                </a:rPr>
                <a:t>برای استفاده از این پارادایم، از ساختاری به نام</a:t>
              </a:r>
              <a:r>
                <a:rPr lang="en-US" sz="1600" dirty="0" err="1">
                  <a:solidFill>
                    <a:schemeClr val="accent6"/>
                  </a:solidFill>
                  <a:latin typeface="Dana" panose="00000500000000000000" pitchFamily="2" charset="-78"/>
                  <a:cs typeface="Dana" panose="00000500000000000000" pitchFamily="2" charset="-78"/>
                </a:rPr>
                <a:t>Struct</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استفاده می‌کنیم.</a:t>
              </a:r>
            </a:p>
          </p:txBody>
        </p:sp>
      </p:grpSp>
      <p:sp>
        <p:nvSpPr>
          <p:cNvPr id="3" name="Rectangle 2"/>
          <p:cNvSpPr/>
          <p:nvPr/>
        </p:nvSpPr>
        <p:spPr>
          <a:xfrm>
            <a:off x="4594608" y="455277"/>
            <a:ext cx="4069258" cy="3000821"/>
          </a:xfrm>
          <a:prstGeom prst="rect">
            <a:avLst/>
          </a:prstGeom>
        </p:spPr>
        <p:txBody>
          <a:bodyPr wrap="square">
            <a:spAutoFit/>
          </a:bodyPr>
          <a:lstStyle/>
          <a:p>
            <a:pPr algn="just" rtl="1">
              <a:lnSpc>
                <a:spcPct val="150000"/>
              </a:lnSpc>
            </a:pPr>
            <a:r>
              <a:rPr lang="fa-IR" dirty="0">
                <a:solidFill>
                  <a:schemeClr val="bg1"/>
                </a:solidFill>
                <a:latin typeface="Dana" panose="00000500000000000000" pitchFamily="2" charset="-78"/>
                <a:cs typeface="Dana" panose="00000500000000000000" pitchFamily="2" charset="-78"/>
              </a:rPr>
              <a:t>احتمالا تا الان متوجه شدید که بسیاری از برنامه‌هایی که نوشته می‌شوند، مدل‌سازی یک مساله‌ی ریاضی به زبان کامپیوتر</a:t>
            </a:r>
            <a:r>
              <a:rPr lang="en-US" dirty="0">
                <a:solidFill>
                  <a:schemeClr val="bg1"/>
                </a:solidFill>
                <a:latin typeface="Dana" panose="00000500000000000000" pitchFamily="2" charset="-78"/>
                <a:cs typeface="Dana" panose="00000500000000000000" pitchFamily="2" charset="-78"/>
              </a:rPr>
              <a:t> </a:t>
            </a:r>
            <a:r>
              <a:rPr lang="fa-IR" dirty="0">
                <a:solidFill>
                  <a:schemeClr val="bg1"/>
                </a:solidFill>
                <a:latin typeface="Dana" panose="00000500000000000000" pitchFamily="2" charset="-78"/>
                <a:cs typeface="Dana" panose="00000500000000000000" pitchFamily="2" charset="-78"/>
              </a:rPr>
              <a:t>هستند. (به همین دلیل، بعضی‌ها معتقدند که علم کامپیوتر در واقع ریاضی کاربردی است) اما گاهی اوقات، موجودیت‌های ریاضی‌ای که با آن‌ها کار داریم خیلی پیچیده می‌شوند؛ به همین دلیل نیاز داریم همه‌ی خصوصیت‌های یک موجودیت را در یک جعبه (</a:t>
            </a:r>
            <a:r>
              <a:rPr lang="en-US" dirty="0">
                <a:solidFill>
                  <a:schemeClr val="bg1"/>
                </a:solidFill>
                <a:latin typeface="Dana" panose="00000500000000000000" pitchFamily="2" charset="-78"/>
                <a:cs typeface="Dana" panose="00000500000000000000" pitchFamily="2" charset="-78"/>
              </a:rPr>
              <a:t>container</a:t>
            </a:r>
            <a:r>
              <a:rPr lang="fa-IR" dirty="0">
                <a:solidFill>
                  <a:schemeClr val="bg1"/>
                </a:solidFill>
                <a:latin typeface="Dana" panose="00000500000000000000" pitchFamily="2" charset="-78"/>
                <a:cs typeface="Dana" panose="00000500000000000000" pitchFamily="2" charset="-78"/>
              </a:rPr>
              <a:t>) نگه داریم تا بتوانیم به عنوان یک کل به آن موجودیت نگاه کنیم. </a:t>
            </a:r>
          </a:p>
        </p:txBody>
      </p:sp>
      <p:sp>
        <p:nvSpPr>
          <p:cNvPr id="33" name="Rectangle 32"/>
          <p:cNvSpPr/>
          <p:nvPr/>
        </p:nvSpPr>
        <p:spPr>
          <a:xfrm>
            <a:off x="3398400" y="3465265"/>
            <a:ext cx="5265466" cy="1061829"/>
          </a:xfrm>
          <a:prstGeom prst="rect">
            <a:avLst/>
          </a:prstGeom>
        </p:spPr>
        <p:txBody>
          <a:bodyPr wrap="square">
            <a:spAutoFit/>
          </a:bodyPr>
          <a:lstStyle/>
          <a:p>
            <a:pPr algn="just" rtl="1">
              <a:lnSpc>
                <a:spcPct val="150000"/>
              </a:lnSpc>
            </a:pPr>
            <a:r>
              <a:rPr lang="fa-IR" dirty="0">
                <a:solidFill>
                  <a:schemeClr val="bg1"/>
                </a:solidFill>
                <a:latin typeface="Dana" panose="00000500000000000000" pitchFamily="2" charset="-78"/>
                <a:cs typeface="Dana" panose="00000500000000000000" pitchFamily="2" charset="-78"/>
              </a:rPr>
              <a:t>به این دید به مسائل (پارادایم)، نگاه </a:t>
            </a:r>
            <a:r>
              <a:rPr lang="en-US" dirty="0">
                <a:solidFill>
                  <a:schemeClr val="bg1"/>
                </a:solidFill>
                <a:latin typeface="Dana" panose="00000500000000000000" pitchFamily="2" charset="-78"/>
                <a:cs typeface="Dana" panose="00000500000000000000" pitchFamily="2" charset="-78"/>
              </a:rPr>
              <a:t>Object Oriented</a:t>
            </a:r>
            <a:r>
              <a:rPr lang="fa-IR" dirty="0">
                <a:solidFill>
                  <a:schemeClr val="bg1"/>
                </a:solidFill>
                <a:latin typeface="Dana" panose="00000500000000000000" pitchFamily="2" charset="-78"/>
                <a:cs typeface="Dana" panose="00000500000000000000" pitchFamily="2" charset="-78"/>
              </a:rPr>
              <a:t> گفته می‌شود. البته مثل هر چیزی، بین دانشمندان کامپیوتر بر سر تعریف</a:t>
            </a:r>
            <a:r>
              <a:rPr lang="en-US" dirty="0">
                <a:solidFill>
                  <a:schemeClr val="bg1"/>
                </a:solidFill>
                <a:latin typeface="Dana" panose="00000500000000000000" pitchFamily="2" charset="-78"/>
                <a:cs typeface="Dana" panose="00000500000000000000" pitchFamily="2" charset="-78"/>
              </a:rPr>
              <a:t>Object </a:t>
            </a:r>
            <a:r>
              <a:rPr lang="fa-IR" dirty="0">
                <a:solidFill>
                  <a:schemeClr val="bg1"/>
                </a:solidFill>
                <a:latin typeface="Dana" panose="00000500000000000000" pitchFamily="2" charset="-78"/>
                <a:cs typeface="Dana" panose="00000500000000000000" pitchFamily="2" charset="-78"/>
              </a:rPr>
              <a:t> اختلاف وجود دارد و مرز خیلی مشخصی برای آن وجود ندارد.</a:t>
            </a:r>
          </a:p>
        </p:txBody>
      </p:sp>
    </p:spTree>
    <p:extLst>
      <p:ext uri="{BB962C8B-B14F-4D97-AF65-F5344CB8AC3E}">
        <p14:creationId xmlns:p14="http://schemas.microsoft.com/office/powerpoint/2010/main" val="22608268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E2CDA97-BFD5-45CA-9A96-1AD5B5B2566F}" type="slidenum">
              <a:rPr lang="en-US" smtClean="0"/>
              <a:pPr/>
              <a:t>3</a:t>
            </a:fld>
            <a:endParaRPr lang="en-US" dirty="0"/>
          </a:p>
        </p:txBody>
      </p:sp>
      <p:sp>
        <p:nvSpPr>
          <p:cNvPr id="5" name="Google Shape;999;p35"/>
          <p:cNvSpPr txBox="1">
            <a:spLocks/>
          </p:cNvSpPr>
          <p:nvPr/>
        </p:nvSpPr>
        <p:spPr>
          <a:xfrm>
            <a:off x="311700" y="6445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fa-IR" sz="3200" dirty="0">
                <a:latin typeface="Lalezar" panose="00000500000000000000" pitchFamily="2" charset="-78"/>
                <a:cs typeface="Lalezar" panose="00000500000000000000" pitchFamily="2" charset="-78"/>
                <a:sym typeface="Roboto Light"/>
              </a:rPr>
              <a:t>فهرست</a:t>
            </a:r>
            <a:endParaRPr lang="en-US" dirty="0"/>
          </a:p>
        </p:txBody>
      </p:sp>
      <p:cxnSp>
        <p:nvCxnSpPr>
          <p:cNvPr id="63"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2" name="Group 1"/>
          <p:cNvGrpSpPr/>
          <p:nvPr/>
        </p:nvGrpSpPr>
        <p:grpSpPr>
          <a:xfrm>
            <a:off x="1681001" y="1678304"/>
            <a:ext cx="5781997" cy="2305064"/>
            <a:chOff x="1927172" y="1670400"/>
            <a:chExt cx="5781997" cy="2305064"/>
          </a:xfrm>
        </p:grpSpPr>
        <p:sp>
          <p:nvSpPr>
            <p:cNvPr id="151" name="Google Shape;1013;p35"/>
            <p:cNvSpPr/>
            <p:nvPr/>
          </p:nvSpPr>
          <p:spPr>
            <a:xfrm>
              <a:off x="5160479" y="2136440"/>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2" name="Google Shape;1014;p35"/>
            <p:cNvSpPr/>
            <p:nvPr/>
          </p:nvSpPr>
          <p:spPr>
            <a:xfrm>
              <a:off x="4909070" y="2541169"/>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3" name="Google Shape;1015;p35"/>
            <p:cNvSpPr/>
            <p:nvPr/>
          </p:nvSpPr>
          <p:spPr>
            <a:xfrm>
              <a:off x="5165475" y="2496804"/>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4" name="Google Shape;1016;p35"/>
            <p:cNvSpPr/>
            <p:nvPr/>
          </p:nvSpPr>
          <p:spPr>
            <a:xfrm flipH="1">
              <a:off x="5226260" y="2244264"/>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5" name="Google Shape;1018;p35"/>
            <p:cNvSpPr/>
            <p:nvPr/>
          </p:nvSpPr>
          <p:spPr>
            <a:xfrm>
              <a:off x="4995650" y="262690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6" name="Google Shape;1019;p35"/>
            <p:cNvSpPr/>
            <p:nvPr/>
          </p:nvSpPr>
          <p:spPr>
            <a:xfrm>
              <a:off x="4995650" y="262690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0" name="Google Shape;1028;p35"/>
            <p:cNvSpPr/>
            <p:nvPr/>
          </p:nvSpPr>
          <p:spPr>
            <a:xfrm>
              <a:off x="5926491" y="2526165"/>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1" name="Google Shape;1032;p35"/>
            <p:cNvSpPr/>
            <p:nvPr/>
          </p:nvSpPr>
          <p:spPr>
            <a:xfrm>
              <a:off x="6013071" y="2611900"/>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2" name="Google Shape;1033;p35"/>
            <p:cNvSpPr/>
            <p:nvPr/>
          </p:nvSpPr>
          <p:spPr>
            <a:xfrm>
              <a:off x="6013071" y="2611900"/>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4" name="Google Shape;1037;p35"/>
            <p:cNvSpPr txBox="1">
              <a:spLocks/>
            </p:cNvSpPr>
            <p:nvPr/>
          </p:nvSpPr>
          <p:spPr>
            <a:xfrm>
              <a:off x="4695132" y="1670400"/>
              <a:ext cx="1107974" cy="4577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دوم</a:t>
              </a:r>
            </a:p>
            <a:p>
              <a:pPr algn="ctr" rtl="1"/>
              <a:r>
                <a:rPr lang="fa-IR" sz="1100" dirty="0">
                  <a:solidFill>
                    <a:schemeClr val="bg1"/>
                  </a:solidFill>
                  <a:latin typeface="Dana" panose="00000500000000000000" pitchFamily="2" charset="-78"/>
                  <a:cs typeface="Dana" panose="00000500000000000000" pitchFamily="2" charset="-78"/>
                </a:rPr>
                <a:t>کلاس</a:t>
              </a:r>
            </a:p>
          </p:txBody>
        </p:sp>
        <p:sp>
          <p:nvSpPr>
            <p:cNvPr id="165" name="Google Shape;1038;p35"/>
            <p:cNvSpPr txBox="1">
              <a:spLocks/>
            </p:cNvSpPr>
            <p:nvPr/>
          </p:nvSpPr>
          <p:spPr>
            <a:xfrm>
              <a:off x="5641878" y="3561333"/>
              <a:ext cx="1277562" cy="4141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اول</a:t>
              </a:r>
            </a:p>
            <a:p>
              <a:pPr algn="ctr" rtl="1"/>
              <a:r>
                <a:rPr lang="fa-IR" sz="1100" dirty="0" smtClean="0">
                  <a:solidFill>
                    <a:schemeClr val="bg1"/>
                  </a:solidFill>
                  <a:latin typeface="Dana" panose="00000500000000000000" pitchFamily="2" charset="-78"/>
                  <a:cs typeface="Dana" panose="00000500000000000000" pitchFamily="2" charset="-78"/>
                </a:rPr>
                <a:t>دانش‌جو</a:t>
              </a:r>
              <a:endParaRPr lang="fa-IR" sz="1100" dirty="0">
                <a:solidFill>
                  <a:schemeClr val="bg1"/>
                </a:solidFill>
                <a:latin typeface="Dana" panose="00000500000000000000" pitchFamily="2" charset="-78"/>
                <a:cs typeface="Dana" panose="00000500000000000000" pitchFamily="2" charset="-78"/>
              </a:endParaRPr>
            </a:p>
          </p:txBody>
        </p:sp>
        <p:sp>
          <p:nvSpPr>
            <p:cNvPr id="166" name="Google Shape;1043;p35"/>
            <p:cNvSpPr txBox="1">
              <a:spLocks/>
            </p:cNvSpPr>
            <p:nvPr/>
          </p:nvSpPr>
          <p:spPr>
            <a:xfrm>
              <a:off x="6974396" y="2683854"/>
              <a:ext cx="734773" cy="4315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rtl="1"/>
              <a:r>
                <a:rPr lang="fa-IR" sz="1100" dirty="0" err="1">
                  <a:solidFill>
                    <a:schemeClr val="bg1"/>
                  </a:solidFill>
                  <a:latin typeface="Dana" panose="00000500000000000000" pitchFamily="2" charset="-78"/>
                  <a:cs typeface="Dana" panose="00000500000000000000" pitchFamily="2" charset="-78"/>
                </a:rPr>
                <a:t>استراکت</a:t>
              </a:r>
              <a:endParaRPr lang="en-US" sz="1100" dirty="0"/>
            </a:p>
          </p:txBody>
        </p:sp>
        <p:sp>
          <p:nvSpPr>
            <p:cNvPr id="167" name="TextBox 166"/>
            <p:cNvSpPr txBox="1"/>
            <p:nvPr/>
          </p:nvSpPr>
          <p:spPr>
            <a:xfrm>
              <a:off x="6092773" y="2676437"/>
              <a:ext cx="298480" cy="338554"/>
            </a:xfrm>
            <a:prstGeom prst="rect">
              <a:avLst/>
            </a:prstGeom>
            <a:noFill/>
          </p:spPr>
          <p:txBody>
            <a:bodyPr wrap="none" rtlCol="0" anchor="ctr">
              <a:spAutoFit/>
            </a:bodyPr>
            <a:lstStyle/>
            <a:p>
              <a:pPr algn="ctr"/>
              <a:r>
                <a:rPr lang="en-US" sz="1600" b="1" dirty="0">
                  <a:solidFill>
                    <a:schemeClr val="bg1"/>
                  </a:solidFill>
                </a:rPr>
                <a:t>4</a:t>
              </a:r>
            </a:p>
          </p:txBody>
        </p:sp>
        <p:sp>
          <p:nvSpPr>
            <p:cNvPr id="168" name="TextBox 167"/>
            <p:cNvSpPr txBox="1"/>
            <p:nvPr/>
          </p:nvSpPr>
          <p:spPr>
            <a:xfrm>
              <a:off x="5076597" y="2680164"/>
              <a:ext cx="298480" cy="338554"/>
            </a:xfrm>
            <a:prstGeom prst="rect">
              <a:avLst/>
            </a:prstGeom>
            <a:noFill/>
          </p:spPr>
          <p:txBody>
            <a:bodyPr wrap="none" rtlCol="0" anchor="ctr">
              <a:spAutoFit/>
            </a:bodyPr>
            <a:lstStyle/>
            <a:p>
              <a:pPr algn="ctr"/>
              <a:r>
                <a:rPr lang="en-US" sz="1600" b="1" dirty="0">
                  <a:solidFill>
                    <a:schemeClr val="bg1"/>
                  </a:solidFill>
                </a:rPr>
                <a:t>7</a:t>
              </a:r>
            </a:p>
          </p:txBody>
        </p:sp>
        <p:pic>
          <p:nvPicPr>
            <p:cNvPr id="172" name="Picture 171">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4530796" y="2445760"/>
              <a:ext cx="1118428" cy="440038"/>
            </a:xfrm>
            <a:prstGeom prst="rect">
              <a:avLst/>
            </a:prstGeom>
          </p:spPr>
        </p:pic>
        <p:pic>
          <p:nvPicPr>
            <p:cNvPr id="173" name="Picture 172">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flipH="1" flipV="1">
              <a:off x="5560856" y="2803992"/>
              <a:ext cx="1415292" cy="451689"/>
            </a:xfrm>
            <a:prstGeom prst="rect">
              <a:avLst/>
            </a:prstGeom>
          </p:spPr>
        </p:pic>
        <p:sp>
          <p:nvSpPr>
            <p:cNvPr id="175" name="Google Shape;1036;p35">
              <a:extLst>
                <a:ext uri="{FF2B5EF4-FFF2-40B4-BE49-F238E27FC236}">
                  <a16:creationId xmlns:a16="http://schemas.microsoft.com/office/drawing/2014/main" id="{87313AFD-2B98-4913-BDF8-07FF49C08609}"/>
                </a:ext>
              </a:extLst>
            </p:cNvPr>
            <p:cNvSpPr txBox="1">
              <a:spLocks/>
            </p:cNvSpPr>
            <p:nvPr/>
          </p:nvSpPr>
          <p:spPr>
            <a:xfrm>
              <a:off x="1927172" y="2681988"/>
              <a:ext cx="581990" cy="303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پایان</a:t>
              </a:r>
              <a:endParaRPr lang="en-US" sz="1100" dirty="0">
                <a:solidFill>
                  <a:schemeClr val="bg1"/>
                </a:solidFill>
                <a:latin typeface="Dana" panose="00000500000000000000" pitchFamily="2" charset="-78"/>
                <a:cs typeface="Dana" panose="00000500000000000000" pitchFamily="2" charset="-78"/>
              </a:endParaRPr>
            </a:p>
          </p:txBody>
        </p:sp>
        <p:sp>
          <p:nvSpPr>
            <p:cNvPr id="179" name="Google Shape;1013;p35"/>
            <p:cNvSpPr/>
            <p:nvPr/>
          </p:nvSpPr>
          <p:spPr>
            <a:xfrm flipV="1">
              <a:off x="6192019" y="3431462"/>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0" name="Google Shape;1015;p35"/>
            <p:cNvSpPr/>
            <p:nvPr/>
          </p:nvSpPr>
          <p:spPr>
            <a:xfrm flipV="1">
              <a:off x="6197015" y="3150761"/>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1" name="Google Shape;1016;p35"/>
            <p:cNvSpPr/>
            <p:nvPr/>
          </p:nvSpPr>
          <p:spPr>
            <a:xfrm flipH="1" flipV="1">
              <a:off x="6257800" y="3118293"/>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2" name="Google Shape;1013;p35"/>
            <p:cNvSpPr/>
            <p:nvPr/>
          </p:nvSpPr>
          <p:spPr>
            <a:xfrm>
              <a:off x="3088344" y="2143640"/>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3" name="Google Shape;1014;p35"/>
            <p:cNvSpPr/>
            <p:nvPr/>
          </p:nvSpPr>
          <p:spPr>
            <a:xfrm>
              <a:off x="2836935" y="2548369"/>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4" name="Google Shape;1015;p35"/>
            <p:cNvSpPr/>
            <p:nvPr/>
          </p:nvSpPr>
          <p:spPr>
            <a:xfrm>
              <a:off x="3093340" y="2504004"/>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5" name="Google Shape;1016;p35"/>
            <p:cNvSpPr/>
            <p:nvPr/>
          </p:nvSpPr>
          <p:spPr>
            <a:xfrm flipH="1">
              <a:off x="3154125" y="2251464"/>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6" name="Google Shape;1018;p35"/>
            <p:cNvSpPr/>
            <p:nvPr/>
          </p:nvSpPr>
          <p:spPr>
            <a:xfrm>
              <a:off x="2923515" y="263410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7" name="Google Shape;1019;p35"/>
            <p:cNvSpPr/>
            <p:nvPr/>
          </p:nvSpPr>
          <p:spPr>
            <a:xfrm>
              <a:off x="2923515" y="263410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8" name="Google Shape;1028;p35"/>
            <p:cNvSpPr/>
            <p:nvPr/>
          </p:nvSpPr>
          <p:spPr>
            <a:xfrm>
              <a:off x="3861556" y="2533365"/>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9" name="Google Shape;1032;p35"/>
            <p:cNvSpPr/>
            <p:nvPr/>
          </p:nvSpPr>
          <p:spPr>
            <a:xfrm>
              <a:off x="3948136" y="2619100"/>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0" name="Google Shape;1033;p35"/>
            <p:cNvSpPr/>
            <p:nvPr/>
          </p:nvSpPr>
          <p:spPr>
            <a:xfrm>
              <a:off x="3948136" y="2619100"/>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1" name="Google Shape;1037;p35"/>
            <p:cNvSpPr txBox="1">
              <a:spLocks/>
            </p:cNvSpPr>
            <p:nvPr/>
          </p:nvSpPr>
          <p:spPr>
            <a:xfrm>
              <a:off x="2622997" y="1682843"/>
              <a:ext cx="1107974" cy="4116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آخر</a:t>
              </a:r>
            </a:p>
            <a:p>
              <a:pPr algn="ctr" rtl="1"/>
              <a:r>
                <a:rPr lang="fa-IR" sz="1100" dirty="0">
                  <a:solidFill>
                    <a:schemeClr val="bg1"/>
                  </a:solidFill>
                  <a:latin typeface="Dana" panose="00000500000000000000" pitchFamily="2" charset="-78"/>
                  <a:cs typeface="Dana" panose="00000500000000000000" pitchFamily="2" charset="-78"/>
                </a:rPr>
                <a:t>سوپر کلاس</a:t>
              </a:r>
            </a:p>
          </p:txBody>
        </p:sp>
        <p:sp>
          <p:nvSpPr>
            <p:cNvPr id="52" name="Google Shape;1038;p35"/>
            <p:cNvSpPr txBox="1">
              <a:spLocks/>
            </p:cNvSpPr>
            <p:nvPr/>
          </p:nvSpPr>
          <p:spPr>
            <a:xfrm>
              <a:off x="3538297" y="3559889"/>
              <a:ext cx="1277562" cy="4141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زیر ذره‌بین</a:t>
              </a:r>
            </a:p>
            <a:p>
              <a:pPr algn="ctr" rtl="1"/>
              <a:r>
                <a:rPr lang="fa-IR" sz="1100" dirty="0">
                  <a:solidFill>
                    <a:schemeClr val="bg1"/>
                  </a:solidFill>
                  <a:latin typeface="Dana" panose="00000500000000000000" pitchFamily="2" charset="-78"/>
                  <a:cs typeface="Dana" panose="00000500000000000000" pitchFamily="2" charset="-78"/>
                </a:rPr>
                <a:t>قوانین استراکت</a:t>
              </a:r>
            </a:p>
          </p:txBody>
        </p:sp>
        <p:sp>
          <p:nvSpPr>
            <p:cNvPr id="53" name="TextBox 52"/>
            <p:cNvSpPr txBox="1"/>
            <p:nvPr/>
          </p:nvSpPr>
          <p:spPr>
            <a:xfrm>
              <a:off x="4027838" y="2683637"/>
              <a:ext cx="298480" cy="338554"/>
            </a:xfrm>
            <a:prstGeom prst="rect">
              <a:avLst/>
            </a:prstGeom>
            <a:noFill/>
          </p:spPr>
          <p:txBody>
            <a:bodyPr wrap="none" rtlCol="0" anchor="ctr">
              <a:spAutoFit/>
            </a:bodyPr>
            <a:lstStyle/>
            <a:p>
              <a:pPr algn="ctr"/>
              <a:r>
                <a:rPr lang="en-US" sz="1600" b="1" dirty="0">
                  <a:solidFill>
                    <a:schemeClr val="bg1"/>
                  </a:solidFill>
                </a:rPr>
                <a:t>9</a:t>
              </a:r>
            </a:p>
          </p:txBody>
        </p:sp>
        <p:sp>
          <p:nvSpPr>
            <p:cNvPr id="54" name="TextBox 53"/>
            <p:cNvSpPr txBox="1"/>
            <p:nvPr/>
          </p:nvSpPr>
          <p:spPr>
            <a:xfrm>
              <a:off x="2947556" y="2687364"/>
              <a:ext cx="412293" cy="338554"/>
            </a:xfrm>
            <a:prstGeom prst="rect">
              <a:avLst/>
            </a:prstGeom>
            <a:noFill/>
          </p:spPr>
          <p:txBody>
            <a:bodyPr wrap="none" rtlCol="0" anchor="ctr">
              <a:spAutoFit/>
            </a:bodyPr>
            <a:lstStyle/>
            <a:p>
              <a:pPr algn="ctr"/>
              <a:r>
                <a:rPr lang="en-US" sz="1600" b="1" dirty="0">
                  <a:solidFill>
                    <a:schemeClr val="bg1"/>
                  </a:solidFill>
                </a:rPr>
                <a:t>15</a:t>
              </a:r>
            </a:p>
          </p:txBody>
        </p:sp>
        <p:pic>
          <p:nvPicPr>
            <p:cNvPr id="55" name="Picture 54">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2458661" y="2452960"/>
              <a:ext cx="1118428" cy="440038"/>
            </a:xfrm>
            <a:prstGeom prst="rect">
              <a:avLst/>
            </a:prstGeom>
          </p:spPr>
        </p:pic>
        <p:sp>
          <p:nvSpPr>
            <p:cNvPr id="57" name="Google Shape;1013;p35"/>
            <p:cNvSpPr/>
            <p:nvPr/>
          </p:nvSpPr>
          <p:spPr>
            <a:xfrm flipV="1">
              <a:off x="4127084" y="3438662"/>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8" name="Google Shape;1015;p35"/>
            <p:cNvSpPr/>
            <p:nvPr/>
          </p:nvSpPr>
          <p:spPr>
            <a:xfrm flipV="1">
              <a:off x="4132080" y="3157961"/>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9" name="Google Shape;1016;p35"/>
            <p:cNvSpPr/>
            <p:nvPr/>
          </p:nvSpPr>
          <p:spPr>
            <a:xfrm flipH="1" flipV="1">
              <a:off x="4192865" y="3125493"/>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pic>
          <p:nvPicPr>
            <p:cNvPr id="60" name="Picture 59">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3502589" y="2818013"/>
              <a:ext cx="1094656" cy="430684"/>
            </a:xfrm>
            <a:prstGeom prst="rect">
              <a:avLst/>
            </a:prstGeom>
          </p:spPr>
        </p:pic>
      </p:grpSp>
    </p:spTree>
    <p:extLst>
      <p:ext uri="{BB962C8B-B14F-4D97-AF65-F5344CB8AC3E}">
        <p14:creationId xmlns:p14="http://schemas.microsoft.com/office/powerpoint/2010/main" val="68814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350185"/>
            <a:ext cx="7770159" cy="3132153"/>
          </a:xfrm>
        </p:spPr>
        <p:txBody>
          <a:bodyPr anchor="ctr"/>
          <a:lstStyle/>
          <a:p>
            <a:pPr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همان‌طور که در مقدمه گفته شد، ما گاهی اوقات به موجودیت‌های جدیدی غیر از </a:t>
            </a:r>
            <a:r>
              <a:rPr lang="en-US" sz="1600" b="0" i="0" u="none" strike="noStrike" dirty="0">
                <a:solidFill>
                  <a:schemeClr val="bg1"/>
                </a:solidFill>
                <a:effectLst/>
                <a:latin typeface="Dana" panose="00000500000000000000" pitchFamily="2" charset="-78"/>
                <a:cs typeface="Dana" panose="00000500000000000000" pitchFamily="2" charset="-78"/>
              </a:rPr>
              <a:t>int</a:t>
            </a:r>
            <a:r>
              <a:rPr lang="fa-IR" sz="1600" b="0" i="0" u="none" strike="noStrike" dirty="0">
                <a:solidFill>
                  <a:schemeClr val="bg1"/>
                </a:solidFill>
                <a:effectLst/>
                <a:latin typeface="Dana" panose="00000500000000000000" pitchFamily="2" charset="-78"/>
                <a:cs typeface="Dana" panose="00000500000000000000" pitchFamily="2" charset="-78"/>
              </a:rPr>
              <a:t> و </a:t>
            </a:r>
            <a:r>
              <a:rPr lang="en-US" sz="1600" b="0" i="0" u="none" strike="noStrike" dirty="0">
                <a:solidFill>
                  <a:schemeClr val="bg1"/>
                </a:solidFill>
                <a:effectLst/>
                <a:latin typeface="Dana" panose="00000500000000000000" pitchFamily="2" charset="-78"/>
                <a:cs typeface="Dana" panose="00000500000000000000" pitchFamily="2" charset="-78"/>
              </a:rPr>
              <a:t>float</a:t>
            </a:r>
            <a:r>
              <a:rPr lang="fa-IR" sz="1600" b="0" i="0" u="none" strike="noStrike" dirty="0">
                <a:solidFill>
                  <a:schemeClr val="bg1"/>
                </a:solidFill>
                <a:effectLst/>
                <a:latin typeface="Dana" panose="00000500000000000000" pitchFamily="2" charset="-78"/>
                <a:cs typeface="Dana" panose="00000500000000000000" pitchFamily="2" charset="-78"/>
              </a:rPr>
              <a:t> و ... نیاز داریم.</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به عنوان مثال، فرض کنید می‌خواهیم لیستی از شناسنامه‌های افراد ایرانی تهیه کنیم و یک سری کار با آن‌ها انجام دهیم. اگه بخواهیم برای هر کدام از خصوصیت‌های شناسنامه (کد ملی، نام پدر و مادر، تاریخ تولد و …) یک آرایه‌ی جدا نگه داریم، کار کردن با این اطلاعات بسیار سخت خواهد شد و خیلی مواقع باید حواسمان باشد که موقع پردازش داده‌ها، از اندیس‌های درستی استفاده کنیم و مشکلات دیگری از این دست... اما اگر بیایم کل این خواص را در یک موجودیت به اسم شناسنامه جمع کنیم و یک آرایه از این شناسنامه‌ها بسازیم مدیریت کردن آن‌ها و کار با این داده‌ها، خیلی ساده‌تر می‌شود.</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4</a:t>
            </a:fld>
            <a:endParaRPr lang="en-US" dirty="0"/>
          </a:p>
        </p:txBody>
      </p:sp>
      <p:grpSp>
        <p:nvGrpSpPr>
          <p:cNvPr id="12" name="Google Shape;4800;p45"/>
          <p:cNvGrpSpPr/>
          <p:nvPr/>
        </p:nvGrpSpPr>
        <p:grpSpPr>
          <a:xfrm>
            <a:off x="8469868" y="1171599"/>
            <a:ext cx="350734" cy="357171"/>
            <a:chOff x="1492675" y="4992125"/>
            <a:chExt cx="481825" cy="481825"/>
          </a:xfrm>
        </p:grpSpPr>
        <p:sp>
          <p:nvSpPr>
            <p:cNvPr id="1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 name="Google Shape;4800;p45"/>
          <p:cNvGrpSpPr/>
          <p:nvPr/>
        </p:nvGrpSpPr>
        <p:grpSpPr>
          <a:xfrm>
            <a:off x="8469022" y="2296600"/>
            <a:ext cx="350734" cy="357171"/>
            <a:chOff x="1492675" y="4992125"/>
            <a:chExt cx="481825" cy="481825"/>
          </a:xfrm>
        </p:grpSpPr>
        <p:sp>
          <p:nvSpPr>
            <p:cNvPr id="16"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0" name="TextBox 19">
            <a:extLst>
              <a:ext uri="{FF2B5EF4-FFF2-40B4-BE49-F238E27FC236}">
                <a16:creationId xmlns:a16="http://schemas.microsoft.com/office/drawing/2014/main" id="{D912F2A4-6A53-4224-90C2-5E814C40EE78}"/>
              </a:ext>
            </a:extLst>
          </p:cNvPr>
          <p:cNvSpPr txBox="1"/>
          <p:nvPr/>
        </p:nvSpPr>
        <p:spPr>
          <a:xfrm>
            <a:off x="2314883" y="406717"/>
            <a:ext cx="4449835"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اول: </a:t>
            </a:r>
            <a:r>
              <a:rPr lang="fa-IR" sz="4000" dirty="0">
                <a:solidFill>
                  <a:schemeClr val="bg1"/>
                </a:solidFill>
                <a:latin typeface="Lalezar" panose="00000500000000000000" pitchFamily="2" charset="-78"/>
                <a:cs typeface="Lalezar" panose="00000500000000000000" pitchFamily="2" charset="-78"/>
              </a:rPr>
              <a:t>دانش‌جو</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21" name="Google Shape;7046;p50"/>
          <p:cNvGrpSpPr/>
          <p:nvPr/>
        </p:nvGrpSpPr>
        <p:grpSpPr>
          <a:xfrm>
            <a:off x="6447918" y="500180"/>
            <a:ext cx="516849" cy="520959"/>
            <a:chOff x="-34776500" y="2631825"/>
            <a:chExt cx="291450" cy="291450"/>
          </a:xfrm>
        </p:grpSpPr>
        <p:sp>
          <p:nvSpPr>
            <p:cNvPr id="22"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56763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4" y="590401"/>
            <a:ext cx="7736244" cy="3891938"/>
          </a:xfrm>
        </p:spPr>
        <p:txBody>
          <a:bodyPr anchor="ctr"/>
          <a:lstStyle/>
          <a:p>
            <a:pPr rtl="1">
              <a:lnSpc>
                <a:spcPct val="150000"/>
              </a:lnSpc>
            </a:pPr>
            <a:r>
              <a:rPr lang="fa-IR" sz="1600" dirty="0">
                <a:solidFill>
                  <a:schemeClr val="bg1"/>
                </a:solidFill>
                <a:latin typeface="Dana" panose="00000500000000000000" pitchFamily="2" charset="-78"/>
                <a:cs typeface="Dana" panose="00000500000000000000" pitchFamily="2" charset="-78"/>
              </a:rPr>
              <a:t>برای درک بهتر این موضوع، تنها راه، دیدن کاربرد استراکت‌ها در هنگام استفاده از آن‌هاست. در ادامه سوالی را که کُدخدا و </a:t>
            </a:r>
            <a:r>
              <a:rPr lang="en-US" sz="1600" dirty="0" err="1">
                <a:solidFill>
                  <a:schemeClr val="bg1"/>
                </a:solidFill>
                <a:latin typeface="Dana" panose="00000500000000000000" pitchFamily="2" charset="-78"/>
                <a:cs typeface="Dana" panose="00000500000000000000" pitchFamily="2" charset="-78"/>
              </a:rPr>
              <a:t>Botfather</a:t>
            </a:r>
            <a:r>
              <a:rPr lang="fa-IR" sz="1600" dirty="0">
                <a:solidFill>
                  <a:schemeClr val="bg1"/>
                </a:solidFill>
                <a:latin typeface="Dana" panose="00000500000000000000" pitchFamily="2" charset="-78"/>
                <a:cs typeface="Dana" panose="00000500000000000000" pitchFamily="2" charset="-78"/>
              </a:rPr>
              <a:t> برای این کارگاه آماده کرده‌اند را می‌بینید. در حقیقت کارگاه امروز یک سوال بیش‌تر </a:t>
            </a:r>
            <a:r>
              <a:rPr lang="fa-IR" sz="1600" dirty="0" smtClean="0">
                <a:solidFill>
                  <a:schemeClr val="bg1"/>
                </a:solidFill>
                <a:latin typeface="Dana" panose="00000500000000000000" pitchFamily="2" charset="-78"/>
                <a:cs typeface="Dana" panose="00000500000000000000" pitchFamily="2" charset="-78"/>
              </a:rPr>
              <a:t>ندارد، </a:t>
            </a:r>
            <a:r>
              <a:rPr lang="fa-IR" sz="1600" dirty="0">
                <a:solidFill>
                  <a:schemeClr val="bg1"/>
                </a:solidFill>
                <a:latin typeface="Dana" panose="00000500000000000000" pitchFamily="2" charset="-78"/>
                <a:cs typeface="Dana" panose="00000500000000000000" pitchFamily="2" charset="-78"/>
              </a:rPr>
              <a:t>اما برای تکمیل آن باید گام به گام پیش بروید، چون هر بخش به اطلاعات بخش قبلی خود احتیاج دارد.</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ادامه‌ی صحبت‌ها را از زبان خود کُدخدا و </a:t>
            </a:r>
            <a:r>
              <a:rPr lang="en-US" sz="1600" dirty="0" err="1">
                <a:solidFill>
                  <a:schemeClr val="bg1"/>
                </a:solidFill>
                <a:latin typeface="Dana" panose="00000500000000000000" pitchFamily="2" charset="-78"/>
                <a:cs typeface="Dana" panose="00000500000000000000" pitchFamily="2" charset="-78"/>
              </a:rPr>
              <a:t>Botfather</a:t>
            </a:r>
            <a:r>
              <a:rPr lang="fa-IR" sz="1600" dirty="0">
                <a:solidFill>
                  <a:schemeClr val="bg1"/>
                </a:solidFill>
                <a:latin typeface="Dana" panose="00000500000000000000" pitchFamily="2" charset="-78"/>
                <a:cs typeface="Dana" panose="00000500000000000000" pitchFamily="2" charset="-78"/>
              </a:rPr>
              <a:t> بشنوید...</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اول که سلام. دوم خیلی ممنونم بابت توضیحات اولیه، همون‌طور که گفته شد قراره با هم یه جورایی یه پروژه رو قدم به قدم انجام بدیم تا با مفهوم استراکت به خوبی آشنا بشیم.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برای شروع من ازتون می‌پرسم که اگه بخوایم به اجزای یک دانشگاه نگاه شی‌گرایی داشته باشیم، شما چه شی یا </a:t>
            </a:r>
            <a:r>
              <a:rPr lang="en-US" sz="1600" dirty="0">
                <a:solidFill>
                  <a:schemeClr val="bg1"/>
                </a:solidFill>
                <a:latin typeface="Dana" panose="00000500000000000000" pitchFamily="2" charset="-78"/>
                <a:cs typeface="Dana" panose="00000500000000000000" pitchFamily="2" charset="-78"/>
              </a:rPr>
              <a:t>object</a:t>
            </a:r>
            <a:r>
              <a:rPr lang="fa-IR" sz="1600" dirty="0">
                <a:solidFill>
                  <a:schemeClr val="bg1"/>
                </a:solidFill>
                <a:latin typeface="Dana" panose="00000500000000000000" pitchFamily="2" charset="-78"/>
                <a:cs typeface="Dana" panose="00000500000000000000" pitchFamily="2" charset="-78"/>
              </a:rPr>
              <a:t>هایی رو می‌تونین براش نام ببرین؟ ویژگی‌های هر کدوم چیا می‌تونه باشه؟</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5</a:t>
            </a:fld>
            <a:endParaRPr lang="en-US" dirty="0"/>
          </a:p>
        </p:txBody>
      </p:sp>
      <p:grpSp>
        <p:nvGrpSpPr>
          <p:cNvPr id="12" name="Google Shape;4800;p45"/>
          <p:cNvGrpSpPr/>
          <p:nvPr/>
        </p:nvGrpSpPr>
        <p:grpSpPr>
          <a:xfrm>
            <a:off x="8435108" y="590401"/>
            <a:ext cx="350734" cy="357171"/>
            <a:chOff x="1492675" y="4992125"/>
            <a:chExt cx="481825" cy="481825"/>
          </a:xfrm>
        </p:grpSpPr>
        <p:sp>
          <p:nvSpPr>
            <p:cNvPr id="1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7" name="Google Shape;4771;p45"/>
          <p:cNvGrpSpPr/>
          <p:nvPr/>
        </p:nvGrpSpPr>
        <p:grpSpPr>
          <a:xfrm>
            <a:off x="8428806" y="2722907"/>
            <a:ext cx="347452" cy="397343"/>
            <a:chOff x="3330525" y="4399275"/>
            <a:chExt cx="390650" cy="481850"/>
          </a:xfrm>
        </p:grpSpPr>
        <p:sp>
          <p:nvSpPr>
            <p:cNvPr id="38"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5" name="Google Shape;4779;p45"/>
          <p:cNvGrpSpPr/>
          <p:nvPr/>
        </p:nvGrpSpPr>
        <p:grpSpPr>
          <a:xfrm>
            <a:off x="8426872" y="3836602"/>
            <a:ext cx="319924" cy="397322"/>
            <a:chOff x="3938800" y="4399275"/>
            <a:chExt cx="359700" cy="481825"/>
          </a:xfrm>
        </p:grpSpPr>
        <p:sp>
          <p:nvSpPr>
            <p:cNvPr id="46"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509786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568801"/>
            <a:ext cx="7770159" cy="3913538"/>
          </a:xfrm>
        </p:spPr>
        <p:txBody>
          <a:bodyPr anchor="ctr"/>
          <a:lstStyle/>
          <a:p>
            <a:pPr rtl="1">
              <a:lnSpc>
                <a:spcPct val="150000"/>
              </a:lnSpc>
            </a:pPr>
            <a:r>
              <a:rPr lang="fa-IR" sz="1600" dirty="0" smtClean="0">
                <a:solidFill>
                  <a:schemeClr val="bg1"/>
                </a:solidFill>
                <a:latin typeface="Dana" panose="00000500000000000000" pitchFamily="2" charset="-78"/>
                <a:cs typeface="Dana" panose="00000500000000000000" pitchFamily="2" charset="-78"/>
              </a:rPr>
              <a:t>خب پس بیاین </a:t>
            </a:r>
            <a:r>
              <a:rPr lang="fa-IR" sz="1600" dirty="0">
                <a:solidFill>
                  <a:schemeClr val="bg1"/>
                </a:solidFill>
                <a:latin typeface="Dana" panose="00000500000000000000" pitchFamily="2" charset="-78"/>
                <a:cs typeface="Dana" panose="00000500000000000000" pitchFamily="2" charset="-78"/>
              </a:rPr>
              <a:t>به کمک استراکت نقش دانش‌جو رو با ویژگی‌های شماره </a:t>
            </a:r>
            <a:r>
              <a:rPr lang="fa-IR" sz="1600" dirty="0" smtClean="0">
                <a:solidFill>
                  <a:schemeClr val="bg1"/>
                </a:solidFill>
                <a:latin typeface="Dana" panose="00000500000000000000" pitchFamily="2" charset="-78"/>
                <a:cs typeface="Dana" panose="00000500000000000000" pitchFamily="2" charset="-78"/>
              </a:rPr>
              <a:t>دانش‌جویی</a:t>
            </a:r>
            <a:r>
              <a:rPr lang="fa-IR" sz="1600" dirty="0">
                <a:solidFill>
                  <a:schemeClr val="bg1"/>
                </a:solidFill>
                <a:latin typeface="Dana" panose="00000500000000000000" pitchFamily="2" charset="-78"/>
                <a:cs typeface="Dana" panose="00000500000000000000" pitchFamily="2" charset="-78"/>
              </a:rPr>
              <a:t>، نام، سن و آدرس پیاده‌سازی کنیم.</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وقتی که کار تعریف موجودیت دانش‌جو تموم شد، برنامه‌تون رو با این هدف تکمیل کنین که اطلاعات </a:t>
            </a:r>
            <a:r>
              <a:rPr lang="en-US" sz="1600" dirty="0">
                <a:solidFill>
                  <a:schemeClr val="bg1"/>
                </a:solidFill>
                <a:latin typeface="Dana" panose="00000500000000000000" pitchFamily="2" charset="-78"/>
                <a:cs typeface="Dana" panose="00000500000000000000" pitchFamily="2" charset="-78"/>
              </a:rPr>
              <a:t>15</a:t>
            </a:r>
            <a:r>
              <a:rPr lang="fa-IR" sz="1600" dirty="0">
                <a:solidFill>
                  <a:schemeClr val="bg1"/>
                </a:solidFill>
                <a:latin typeface="Dana" panose="00000500000000000000" pitchFamily="2" charset="-78"/>
                <a:cs typeface="Dana" panose="00000500000000000000" pitchFamily="2" charset="-78"/>
              </a:rPr>
              <a:t> دانش‌جو گرفته بشه و به شکل مناسبی (به هر ترتیب و با </a:t>
            </a:r>
            <a:r>
              <a:rPr lang="fa-IR" sz="1600" dirty="0" smtClean="0">
                <a:solidFill>
                  <a:schemeClr val="bg1"/>
                </a:solidFill>
                <a:latin typeface="Dana" panose="00000500000000000000" pitchFamily="2" charset="-78"/>
                <a:cs typeface="Dana" panose="00000500000000000000" pitchFamily="2" charset="-78"/>
              </a:rPr>
              <a:t>هر </a:t>
            </a:r>
            <a:r>
              <a:rPr lang="fa-IR" sz="1600" dirty="0">
                <a:solidFill>
                  <a:schemeClr val="bg1"/>
                </a:solidFill>
                <a:latin typeface="Dana" panose="00000500000000000000" pitchFamily="2" charset="-78"/>
                <a:cs typeface="Dana" panose="00000500000000000000" pitchFamily="2" charset="-78"/>
              </a:rPr>
              <a:t>توضیح اضافه‌ای که دوست دارین) چاپ بشه.</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6</a:t>
            </a:fld>
            <a:endParaRPr lang="en-US" dirty="0"/>
          </a:p>
        </p:txBody>
      </p:sp>
      <p:grpSp>
        <p:nvGrpSpPr>
          <p:cNvPr id="10" name="Google Shape;4771;p45"/>
          <p:cNvGrpSpPr/>
          <p:nvPr/>
        </p:nvGrpSpPr>
        <p:grpSpPr>
          <a:xfrm>
            <a:off x="8469022" y="1441307"/>
            <a:ext cx="347452" cy="397343"/>
            <a:chOff x="3330525" y="4399275"/>
            <a:chExt cx="390650" cy="481850"/>
          </a:xfrm>
        </p:grpSpPr>
        <p:sp>
          <p:nvSpPr>
            <p:cNvPr id="1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4779;p45"/>
          <p:cNvGrpSpPr/>
          <p:nvPr/>
        </p:nvGrpSpPr>
        <p:grpSpPr>
          <a:xfrm>
            <a:off x="8467088" y="2555002"/>
            <a:ext cx="319924" cy="397322"/>
            <a:chOff x="3938800" y="4399275"/>
            <a:chExt cx="359700" cy="481825"/>
          </a:xfrm>
        </p:grpSpPr>
        <p:sp>
          <p:nvSpPr>
            <p:cNvPr id="2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500558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84521" y="959203"/>
            <a:ext cx="7770159" cy="3913538"/>
          </a:xfrm>
        </p:spPr>
        <p:txBody>
          <a:bodyPr anchor="ctr"/>
          <a:lstStyle/>
          <a:p>
            <a:pPr rtl="1">
              <a:lnSpc>
                <a:spcPct val="150000"/>
              </a:lnSpc>
            </a:pPr>
            <a:r>
              <a:rPr lang="fa-IR" sz="1600" dirty="0">
                <a:solidFill>
                  <a:schemeClr val="bg1"/>
                </a:solidFill>
                <a:latin typeface="Dana" panose="00000500000000000000" pitchFamily="2" charset="-78"/>
                <a:cs typeface="Dana" panose="00000500000000000000" pitchFamily="2" charset="-78"/>
              </a:rPr>
              <a:t>ما در بخش قبل، چند متغیر از تایپ‌های مختلف مثل </a:t>
            </a:r>
            <a:r>
              <a:rPr lang="en-US" sz="1600" dirty="0">
                <a:solidFill>
                  <a:schemeClr val="bg1"/>
                </a:solidFill>
                <a:latin typeface="Dana" panose="00000500000000000000" pitchFamily="2" charset="-78"/>
                <a:cs typeface="Dana" panose="00000500000000000000" pitchFamily="2" charset="-78"/>
              </a:rPr>
              <a:t>int</a:t>
            </a:r>
            <a:r>
              <a:rPr lang="fa-IR" sz="1600" dirty="0">
                <a:solidFill>
                  <a:schemeClr val="bg1"/>
                </a:solidFill>
                <a:latin typeface="Dana" panose="00000500000000000000" pitchFamily="2" charset="-78"/>
                <a:cs typeface="Dana" panose="00000500000000000000" pitchFamily="2" charset="-78"/>
              </a:rPr>
              <a:t> و </a:t>
            </a:r>
            <a:r>
              <a:rPr lang="en-US" sz="1600" dirty="0">
                <a:solidFill>
                  <a:schemeClr val="bg1"/>
                </a:solidFill>
                <a:latin typeface="Dana" panose="00000500000000000000" pitchFamily="2" charset="-78"/>
                <a:cs typeface="Dana" panose="00000500000000000000" pitchFamily="2" charset="-78"/>
              </a:rPr>
              <a:t>String</a:t>
            </a:r>
            <a:r>
              <a:rPr lang="fa-IR" sz="1600" dirty="0">
                <a:solidFill>
                  <a:schemeClr val="bg1"/>
                </a:solidFill>
                <a:latin typeface="Dana" panose="00000500000000000000" pitchFamily="2" charset="-78"/>
                <a:cs typeface="Dana" panose="00000500000000000000" pitchFamily="2" charset="-78"/>
              </a:rPr>
              <a:t> رو در کنار هم قرار دادیم تا به یه موجودیت جدید برسیم. همین کار رو میشه با خود موجودیت‌ها هم انجام داد؛ یعنی هر شی می‌تونه از چند شی مختلف تشکیل شده باشه.</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پس با توجه به این، می‌تونیم یک کلاس درس رو هم پیاده‌سازی کنیم که شامل اطلاعات نام استاد، تعداد دانش‌جویان و میانگین نمرات دانش‌جویان باشه. برای پیاده‌سازی این بخش راه‌های مختلفی دارین.</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یه راه </a:t>
            </a:r>
            <a:r>
              <a:rPr lang="fa-IR" sz="1600" dirty="0" smtClean="0">
                <a:solidFill>
                  <a:schemeClr val="bg1"/>
                </a:solidFill>
                <a:latin typeface="Dana" panose="00000500000000000000" pitchFamily="2" charset="-78"/>
                <a:cs typeface="Dana" panose="00000500000000000000" pitchFamily="2" charset="-78"/>
              </a:rPr>
              <a:t>می‌تونه </a:t>
            </a:r>
            <a:r>
              <a:rPr lang="fa-IR" sz="1600" dirty="0">
                <a:solidFill>
                  <a:schemeClr val="bg1"/>
                </a:solidFill>
                <a:latin typeface="Dana" panose="00000500000000000000" pitchFamily="2" charset="-78"/>
                <a:cs typeface="Dana" panose="00000500000000000000" pitchFamily="2" charset="-78"/>
              </a:rPr>
              <a:t>این باشه که فیلد نمره برای </a:t>
            </a:r>
            <a:r>
              <a:rPr lang="fa-IR" sz="1600" dirty="0" smtClean="0">
                <a:solidFill>
                  <a:schemeClr val="bg1"/>
                </a:solidFill>
                <a:latin typeface="Dana" panose="00000500000000000000" pitchFamily="2" charset="-78"/>
                <a:cs typeface="Dana" panose="00000500000000000000" pitchFamily="2" charset="-78"/>
              </a:rPr>
              <a:t>دانش‌جوها </a:t>
            </a:r>
            <a:r>
              <a:rPr lang="fa-IR" sz="1600" dirty="0">
                <a:solidFill>
                  <a:schemeClr val="bg1"/>
                </a:solidFill>
                <a:latin typeface="Dana" panose="00000500000000000000" pitchFamily="2" charset="-78"/>
                <a:cs typeface="Dana" panose="00000500000000000000" pitchFamily="2" charset="-78"/>
              </a:rPr>
              <a:t>تعریف بشه؛ یعنی </a:t>
            </a:r>
            <a:r>
              <a:rPr lang="en-US" sz="1600" dirty="0" err="1">
                <a:solidFill>
                  <a:schemeClr val="bg1"/>
                </a:solidFill>
                <a:latin typeface="Dana" panose="00000500000000000000" pitchFamily="2" charset="-78"/>
                <a:cs typeface="Dana" panose="00000500000000000000" pitchFamily="2" charset="-78"/>
              </a:rPr>
              <a:t>struct</a:t>
            </a:r>
            <a:r>
              <a:rPr lang="fa-IR" sz="1600" dirty="0">
                <a:solidFill>
                  <a:schemeClr val="bg1"/>
                </a:solidFill>
                <a:latin typeface="Dana" panose="00000500000000000000" pitchFamily="2" charset="-78"/>
                <a:cs typeface="Dana" panose="00000500000000000000" pitchFamily="2" charset="-78"/>
              </a:rPr>
              <a:t> دانش‌جو تغییر کنه و این بخش بهش اضافه بشه اما این راه به همین سادگی نیست. چون </a:t>
            </a:r>
            <a:r>
              <a:rPr lang="fa-IR" sz="1600" dirty="0" smtClean="0">
                <a:solidFill>
                  <a:schemeClr val="bg1"/>
                </a:solidFill>
                <a:latin typeface="Dana" panose="00000500000000000000" pitchFamily="2" charset="-78"/>
                <a:cs typeface="Dana" panose="00000500000000000000" pitchFamily="2" charset="-78"/>
              </a:rPr>
              <a:t>دانش‌جو </a:t>
            </a:r>
            <a:r>
              <a:rPr lang="fa-IR" sz="1600" dirty="0">
                <a:solidFill>
                  <a:schemeClr val="bg1"/>
                </a:solidFill>
                <a:latin typeface="Dana" panose="00000500000000000000" pitchFamily="2" charset="-78"/>
                <a:cs typeface="Dana" panose="00000500000000000000" pitchFamily="2" charset="-78"/>
              </a:rPr>
              <a:t>در یه زمان فقط یه نمره که نداره. باید </a:t>
            </a:r>
            <a:r>
              <a:rPr lang="fa-IR" sz="1600" dirty="0" smtClean="0">
                <a:solidFill>
                  <a:schemeClr val="bg1"/>
                </a:solidFill>
                <a:latin typeface="Dana" panose="00000500000000000000" pitchFamily="2" charset="-78"/>
                <a:cs typeface="Dana" panose="00000500000000000000" pitchFamily="2" charset="-78"/>
              </a:rPr>
              <a:t>آرایه‌ای از </a:t>
            </a:r>
            <a:r>
              <a:rPr lang="fa-IR" sz="1600" dirty="0">
                <a:solidFill>
                  <a:schemeClr val="bg1"/>
                </a:solidFill>
                <a:latin typeface="Dana" panose="00000500000000000000" pitchFamily="2" charset="-78"/>
                <a:cs typeface="Dana" panose="00000500000000000000" pitchFamily="2" charset="-78"/>
              </a:rPr>
              <a:t>درسا بهش بدیم و هر درس نمره‌ی خودشو داشته باشه. </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7</a:t>
            </a:fld>
            <a:endParaRPr lang="en-US" dirty="0"/>
          </a:p>
        </p:txBody>
      </p:sp>
      <p:grpSp>
        <p:nvGrpSpPr>
          <p:cNvPr id="10" name="Google Shape;4771;p45"/>
          <p:cNvGrpSpPr/>
          <p:nvPr/>
        </p:nvGrpSpPr>
        <p:grpSpPr>
          <a:xfrm>
            <a:off x="8467088" y="2518629"/>
            <a:ext cx="347452" cy="397343"/>
            <a:chOff x="3330525" y="4399275"/>
            <a:chExt cx="390650" cy="481850"/>
          </a:xfrm>
        </p:grpSpPr>
        <p:sp>
          <p:nvSpPr>
            <p:cNvPr id="1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4779;p45"/>
          <p:cNvGrpSpPr/>
          <p:nvPr/>
        </p:nvGrpSpPr>
        <p:grpSpPr>
          <a:xfrm>
            <a:off x="8467088" y="1060540"/>
            <a:ext cx="319924" cy="397322"/>
            <a:chOff x="3938800" y="4399275"/>
            <a:chExt cx="359700" cy="481825"/>
          </a:xfrm>
        </p:grpSpPr>
        <p:sp>
          <p:nvSpPr>
            <p:cNvPr id="2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6" name="TextBox 35">
            <a:extLst>
              <a:ext uri="{FF2B5EF4-FFF2-40B4-BE49-F238E27FC236}">
                <a16:creationId xmlns:a16="http://schemas.microsoft.com/office/drawing/2014/main" id="{D912F2A4-6A53-4224-90C2-5E814C40EE78}"/>
              </a:ext>
            </a:extLst>
          </p:cNvPr>
          <p:cNvSpPr txBox="1"/>
          <p:nvPr/>
        </p:nvSpPr>
        <p:spPr>
          <a:xfrm>
            <a:off x="2314883" y="406717"/>
            <a:ext cx="4449835"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دوم: </a:t>
            </a:r>
            <a:r>
              <a:rPr lang="fa-IR" sz="4000" dirty="0">
                <a:solidFill>
                  <a:schemeClr val="bg1"/>
                </a:solidFill>
                <a:latin typeface="Lalezar" panose="00000500000000000000" pitchFamily="2" charset="-78"/>
                <a:cs typeface="Lalezar" panose="00000500000000000000" pitchFamily="2" charset="-78"/>
              </a:rPr>
              <a:t>کلاس</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37" name="Google Shape;7046;p50"/>
          <p:cNvGrpSpPr/>
          <p:nvPr/>
        </p:nvGrpSpPr>
        <p:grpSpPr>
          <a:xfrm>
            <a:off x="6299122" y="500180"/>
            <a:ext cx="516849" cy="520959"/>
            <a:chOff x="-34776500" y="2631825"/>
            <a:chExt cx="291450" cy="291450"/>
          </a:xfrm>
        </p:grpSpPr>
        <p:sp>
          <p:nvSpPr>
            <p:cNvPr id="38"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230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496800"/>
            <a:ext cx="7770159" cy="4140000"/>
          </a:xfrm>
        </p:spPr>
        <p:txBody>
          <a:bodyPr anchor="ctr"/>
          <a:lstStyle/>
          <a:p>
            <a:pPr rtl="1">
              <a:lnSpc>
                <a:spcPct val="150000"/>
              </a:lnSpc>
            </a:pPr>
            <a:r>
              <a:rPr lang="fa-IR" sz="1600" dirty="0">
                <a:solidFill>
                  <a:schemeClr val="bg1"/>
                </a:solidFill>
                <a:latin typeface="Dana" panose="00000500000000000000" pitchFamily="2" charset="-78"/>
                <a:cs typeface="Dana" panose="00000500000000000000" pitchFamily="2" charset="-78"/>
              </a:rPr>
              <a:t>یه راه هم اینه که فیلد آرایه‌ای از نمره‌ی هر دانش‌جو تو خود کلاس تعریف بشه. راه‌های دیگه‌ای هم می‌تونه باشه که الان به ذهن من نرسیده </a:t>
            </a:r>
            <a:r>
              <a:rPr lang="fa-IR" sz="1600" dirty="0">
                <a:solidFill>
                  <a:schemeClr val="bg1"/>
                </a:solidFill>
                <a:latin typeface="Dana" panose="00000500000000000000" pitchFamily="2" charset="-78"/>
                <a:cs typeface="Dana" panose="00000500000000000000" pitchFamily="2" charset="-78"/>
                <a:sym typeface="Wingdings" panose="05000000000000000000" pitchFamily="2" charset="2"/>
              </a:rPr>
              <a:t>:) </a:t>
            </a:r>
            <a:br>
              <a:rPr lang="fa-IR" sz="1600" dirty="0">
                <a:solidFill>
                  <a:schemeClr val="bg1"/>
                </a:solidFill>
                <a:latin typeface="Dana" panose="00000500000000000000" pitchFamily="2" charset="-78"/>
                <a:cs typeface="Dana" panose="00000500000000000000" pitchFamily="2" charset="-78"/>
                <a:sym typeface="Wingdings" panose="05000000000000000000" pitchFamily="2" charset="2"/>
              </a:rPr>
            </a:br>
            <a:r>
              <a:rPr lang="fa-IR" sz="1600" dirty="0">
                <a:solidFill>
                  <a:schemeClr val="bg1"/>
                </a:solidFill>
                <a:latin typeface="Dana" panose="00000500000000000000" pitchFamily="2" charset="-78"/>
                <a:cs typeface="Dana" panose="00000500000000000000" pitchFamily="2" charset="-78"/>
                <a:sym typeface="Wingdings" panose="05000000000000000000" pitchFamily="2" charset="2"/>
              </a:rPr>
              <a:t/>
            </a:r>
            <a:br>
              <a:rPr lang="fa-IR" sz="1600" dirty="0">
                <a:solidFill>
                  <a:schemeClr val="bg1"/>
                </a:solidFill>
                <a:latin typeface="Dana" panose="00000500000000000000" pitchFamily="2" charset="-78"/>
                <a:cs typeface="Dana" panose="00000500000000000000" pitchFamily="2" charset="-78"/>
                <a:sym typeface="Wingdings" panose="05000000000000000000" pitchFamily="2" charset="2"/>
              </a:rPr>
            </a:br>
            <a:r>
              <a:rPr lang="fa-IR" sz="1600" dirty="0">
                <a:solidFill>
                  <a:schemeClr val="bg1"/>
                </a:solidFill>
                <a:latin typeface="Dana" panose="00000500000000000000" pitchFamily="2" charset="-78"/>
                <a:cs typeface="Dana" panose="00000500000000000000" pitchFamily="2" charset="-78"/>
                <a:sym typeface="Wingdings" panose="05000000000000000000" pitchFamily="2" charset="2"/>
              </a:rPr>
              <a:t>در نهایت، لازمه که یکی از این راه‌ها رو انتخاب کنیم که اطلاعات ما رو مرتب و منظم کنار هم بچینه تا تو بخش‌های بعدی راحت بتونیم از اطلاعاتمون استفاده کنیم.</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حالا این بار بعد از این‌که کلاس درس رو آماده کردین، فرض کنین استاد کلاس از شما خواسته که برای هوشمندسازی کلاسش تابعی بنویسین که بتونه میانگین نمرات دانش‌جوها رو هم علاوه بر ذخیره اطلاعات کلاس محاسبه کنه.</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بعد </a:t>
            </a:r>
            <a:r>
              <a:rPr lang="fa-IR" sz="1600" dirty="0" smtClean="0">
                <a:solidFill>
                  <a:schemeClr val="bg1"/>
                </a:solidFill>
                <a:latin typeface="Dana" panose="00000500000000000000" pitchFamily="2" charset="-78"/>
                <a:cs typeface="Dana" panose="00000500000000000000" pitchFamily="2" charset="-78"/>
              </a:rPr>
              <a:t>از این </a:t>
            </a:r>
            <a:r>
              <a:rPr lang="fa-IR" sz="1600" dirty="0">
                <a:solidFill>
                  <a:schemeClr val="bg1"/>
                </a:solidFill>
                <a:latin typeface="Dana" panose="00000500000000000000" pitchFamily="2" charset="-78"/>
                <a:cs typeface="Dana" panose="00000500000000000000" pitchFamily="2" charset="-78"/>
              </a:rPr>
              <a:t>بخش، یه جورایی به عنوان استراحت بریم یه تیکه زیر ذره‌بین ببینیم و بعد دوباره برگردیم روی کدمون تا قابلیت‌های کلاسمون رو بیش‌تر و باحال‌تر بکنیم.</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8</a:t>
            </a:fld>
            <a:endParaRPr lang="en-US" dirty="0"/>
          </a:p>
        </p:txBody>
      </p:sp>
      <p:grpSp>
        <p:nvGrpSpPr>
          <p:cNvPr id="10" name="Google Shape;4771;p45"/>
          <p:cNvGrpSpPr/>
          <p:nvPr/>
        </p:nvGrpSpPr>
        <p:grpSpPr>
          <a:xfrm>
            <a:off x="8469022" y="414070"/>
            <a:ext cx="347452" cy="397343"/>
            <a:chOff x="3330525" y="4399275"/>
            <a:chExt cx="390650" cy="481850"/>
          </a:xfrm>
        </p:grpSpPr>
        <p:sp>
          <p:nvSpPr>
            <p:cNvPr id="1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4779;p45"/>
          <p:cNvGrpSpPr/>
          <p:nvPr/>
        </p:nvGrpSpPr>
        <p:grpSpPr>
          <a:xfrm>
            <a:off x="8467088" y="1504659"/>
            <a:ext cx="319924" cy="397322"/>
            <a:chOff x="3938800" y="4399275"/>
            <a:chExt cx="359700" cy="481825"/>
          </a:xfrm>
        </p:grpSpPr>
        <p:sp>
          <p:nvSpPr>
            <p:cNvPr id="2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1" name="Google Shape;4771;p45"/>
          <p:cNvGrpSpPr/>
          <p:nvPr/>
        </p:nvGrpSpPr>
        <p:grpSpPr>
          <a:xfrm>
            <a:off x="8469022" y="2571919"/>
            <a:ext cx="347452" cy="397343"/>
            <a:chOff x="3330525" y="4399275"/>
            <a:chExt cx="390650" cy="481850"/>
          </a:xfrm>
        </p:grpSpPr>
        <p:sp>
          <p:nvSpPr>
            <p:cNvPr id="42"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5"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9" name="Google Shape;4779;p45"/>
          <p:cNvGrpSpPr/>
          <p:nvPr/>
        </p:nvGrpSpPr>
        <p:grpSpPr>
          <a:xfrm>
            <a:off x="8469469" y="4041147"/>
            <a:ext cx="319924" cy="397322"/>
            <a:chOff x="3938800" y="4399275"/>
            <a:chExt cx="359700" cy="481825"/>
          </a:xfrm>
        </p:grpSpPr>
        <p:sp>
          <p:nvSpPr>
            <p:cNvPr id="50"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3"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071710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3679200" y="1184494"/>
            <a:ext cx="4709219" cy="357411"/>
          </a:xfrm>
        </p:spPr>
        <p:txBody>
          <a:bodyPr anchor="ctr"/>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قطعه کد رو به رو را اجرا کنید و در مورد خروجی آن بحث کنید.</a:t>
            </a:r>
          </a:p>
        </p:txBody>
      </p:sp>
      <p:sp>
        <p:nvSpPr>
          <p:cNvPr id="6" name="TextBox 5">
            <a:extLst>
              <a:ext uri="{FF2B5EF4-FFF2-40B4-BE49-F238E27FC236}">
                <a16:creationId xmlns:a16="http://schemas.microsoft.com/office/drawing/2014/main" id="{D912F2A4-6A53-4224-90C2-5E814C40EE78}"/>
              </a:ext>
            </a:extLst>
          </p:cNvPr>
          <p:cNvSpPr txBox="1"/>
          <p:nvPr/>
        </p:nvSpPr>
        <p:spPr>
          <a:xfrm>
            <a:off x="2526301" y="321293"/>
            <a:ext cx="5335971"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زیر ذره‌بین: قوانین استراکت</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9</a:t>
            </a:fld>
            <a:endParaRPr lang="en-US" dirty="0"/>
          </a:p>
        </p:txBody>
      </p:sp>
      <p:sp>
        <p:nvSpPr>
          <p:cNvPr id="23" name="Title 1">
            <a:extLst>
              <a:ext uri="{FF2B5EF4-FFF2-40B4-BE49-F238E27FC236}">
                <a16:creationId xmlns:a16="http://schemas.microsoft.com/office/drawing/2014/main" id="{831C7F98-9E4D-4B76-B2B0-21AB200B1991}"/>
              </a:ext>
            </a:extLst>
          </p:cNvPr>
          <p:cNvSpPr txBox="1">
            <a:spLocks/>
          </p:cNvSpPr>
          <p:nvPr/>
        </p:nvSpPr>
        <p:spPr>
          <a:xfrm>
            <a:off x="3989785" y="1640104"/>
            <a:ext cx="4398635" cy="297209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a:solidFill>
                  <a:schemeClr val="bg1"/>
                </a:solidFill>
                <a:latin typeface="Dana" panose="00000500000000000000" pitchFamily="2" charset="-78"/>
                <a:cs typeface="Dana" panose="00000500000000000000" pitchFamily="2" charset="-78"/>
              </a:rPr>
              <a:t>با اجرای این قطعه کد طبیعتا باید این خروجی را بگیرید:</a:t>
            </a:r>
          </a:p>
          <a:p>
            <a:pPr rtl="1">
              <a:lnSpc>
                <a:spcPct val="150000"/>
              </a:lnSpc>
            </a:pPr>
            <a:r>
              <a:rPr lang="fa-IR" sz="1400" dirty="0">
                <a:solidFill>
                  <a:schemeClr val="bg1"/>
                </a:solidFill>
                <a:latin typeface="Dana" panose="00000500000000000000" pitchFamily="2" charset="-78"/>
                <a:cs typeface="Dana" panose="00000500000000000000" pitchFamily="2" charset="-78"/>
              </a:rPr>
              <a:t>20</a:t>
            </a:r>
          </a:p>
          <a:p>
            <a:pPr rtl="1">
              <a:lnSpc>
                <a:spcPct val="150000"/>
              </a:lnSpc>
            </a:pPr>
            <a:r>
              <a:rPr lang="fa-IR" sz="1400" dirty="0">
                <a:solidFill>
                  <a:schemeClr val="bg1"/>
                </a:solidFill>
                <a:latin typeface="Dana" panose="00000500000000000000" pitchFamily="2" charset="-78"/>
                <a:cs typeface="Dana" panose="00000500000000000000" pitchFamily="2" charset="-78"/>
              </a:rPr>
              <a:t>12</a:t>
            </a:r>
          </a:p>
          <a:p>
            <a:pPr rtl="1">
              <a:lnSpc>
                <a:spcPct val="150000"/>
              </a:lnSpc>
            </a:pPr>
            <a:r>
              <a:rPr lang="fa-IR" sz="1400" dirty="0">
                <a:solidFill>
                  <a:schemeClr val="bg1"/>
                </a:solidFill>
                <a:latin typeface="Dana" panose="00000500000000000000" pitchFamily="2" charset="-78"/>
                <a:cs typeface="Dana" panose="00000500000000000000" pitchFamily="2" charset="-78"/>
              </a:rPr>
              <a:t>9</a:t>
            </a:r>
          </a:p>
          <a:p>
            <a:pPr rtl="1">
              <a:lnSpc>
                <a:spcPct val="150000"/>
              </a:lnSpc>
            </a:pPr>
            <a:r>
              <a:rPr lang="fa-IR" sz="1400" dirty="0">
                <a:solidFill>
                  <a:schemeClr val="bg1"/>
                </a:solidFill>
                <a:latin typeface="Dana" panose="00000500000000000000" pitchFamily="2" charset="-78"/>
                <a:cs typeface="Dana" panose="00000500000000000000" pitchFamily="2" charset="-78"/>
              </a:rPr>
              <a:t>دلیل گرفتن این خروجی‌ها چیست؟ </a:t>
            </a:r>
          </a:p>
          <a:p>
            <a:pPr rtl="1">
              <a:lnSpc>
                <a:spcPct val="150000"/>
              </a:lnSpc>
            </a:pPr>
            <a:r>
              <a:rPr lang="fa-IR" sz="1400" dirty="0">
                <a:solidFill>
                  <a:schemeClr val="bg1"/>
                </a:solidFill>
                <a:latin typeface="Dana" panose="00000500000000000000" pitchFamily="2" charset="-78"/>
                <a:cs typeface="Dana" panose="00000500000000000000" pitchFamily="2" charset="-78"/>
              </a:rPr>
              <a:t>ما می‌دانیم سایز </a:t>
            </a:r>
            <a:r>
              <a:rPr lang="en-US" sz="1400" dirty="0">
                <a:solidFill>
                  <a:schemeClr val="bg1"/>
                </a:solidFill>
                <a:latin typeface="Dana" panose="00000500000000000000" pitchFamily="2" charset="-78"/>
                <a:cs typeface="Dana" panose="00000500000000000000" pitchFamily="2" charset="-78"/>
              </a:rPr>
              <a:t>int = 4 </a:t>
            </a:r>
            <a:r>
              <a:rPr lang="fa-IR" sz="1400" dirty="0">
                <a:solidFill>
                  <a:schemeClr val="bg1"/>
                </a:solidFill>
                <a:latin typeface="Dana" panose="00000500000000000000" pitchFamily="2" charset="-78"/>
                <a:cs typeface="Dana" panose="00000500000000000000" pitchFamily="2" charset="-78"/>
              </a:rPr>
              <a:t> و </a:t>
            </a:r>
            <a:r>
              <a:rPr lang="en-US" sz="1400" dirty="0">
                <a:solidFill>
                  <a:schemeClr val="bg1"/>
                </a:solidFill>
                <a:latin typeface="Dana" panose="00000500000000000000" pitchFamily="2" charset="-78"/>
                <a:cs typeface="Dana" panose="00000500000000000000" pitchFamily="2" charset="-78"/>
              </a:rPr>
              <a:t>char = 1 </a:t>
            </a:r>
            <a:r>
              <a:rPr lang="fa-IR" sz="1400" dirty="0">
                <a:solidFill>
                  <a:schemeClr val="bg1"/>
                </a:solidFill>
                <a:latin typeface="Dana" panose="00000500000000000000" pitchFamily="2" charset="-78"/>
                <a:cs typeface="Dana" panose="00000500000000000000" pitchFamily="2" charset="-78"/>
              </a:rPr>
              <a:t> است اما هنگامی که آن‌ها را در یک استراکت ذخیره می‌کنیم، باید با فرمت و شکل خاصی قرار بگیرند و از قوانین خاصی تبعیت کنند.</a:t>
            </a:r>
          </a:p>
          <a:p>
            <a:pPr rtl="1">
              <a:lnSpc>
                <a:spcPct val="150000"/>
              </a:lnSpc>
            </a:pPr>
            <a:endParaRPr lang="fa-IR" sz="1400" dirty="0">
              <a:solidFill>
                <a:schemeClr val="bg1"/>
              </a:solidFill>
              <a:latin typeface="Dana" panose="00000500000000000000" pitchFamily="2" charset="-78"/>
              <a:cs typeface="Dana" panose="00000500000000000000" pitchFamily="2" charset="-78"/>
            </a:endParaRPr>
          </a:p>
          <a:p>
            <a:pPr rtl="1">
              <a:lnSpc>
                <a:spcPct val="150000"/>
              </a:lnSpc>
            </a:pPr>
            <a:r>
              <a:rPr lang="fa-IR" sz="1400" dirty="0">
                <a:solidFill>
                  <a:schemeClr val="bg1"/>
                </a:solidFill>
                <a:latin typeface="Dana" panose="00000500000000000000" pitchFamily="2" charset="-78"/>
                <a:cs typeface="Dana" panose="00000500000000000000" pitchFamily="2" charset="-78"/>
              </a:rPr>
              <a:t>آیا می‌دانید این قوانین چه هستند؟ </a:t>
            </a:r>
          </a:p>
        </p:txBody>
      </p:sp>
      <p:grpSp>
        <p:nvGrpSpPr>
          <p:cNvPr id="10" name="Google Shape;6867;p49"/>
          <p:cNvGrpSpPr/>
          <p:nvPr/>
        </p:nvGrpSpPr>
        <p:grpSpPr>
          <a:xfrm>
            <a:off x="7814333" y="404496"/>
            <a:ext cx="521124" cy="541479"/>
            <a:chOff x="-37385100" y="3949908"/>
            <a:chExt cx="321350" cy="318225"/>
          </a:xfrm>
        </p:grpSpPr>
        <p:sp>
          <p:nvSpPr>
            <p:cNvPr id="11" name="Google Shape;6868;p49"/>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869;p49"/>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7365;p50">
            <a:extLst>
              <a:ext uri="{FF2B5EF4-FFF2-40B4-BE49-F238E27FC236}">
                <a16:creationId xmlns:a16="http://schemas.microsoft.com/office/drawing/2014/main" id="{FD2004FA-C1DE-4F1F-9A0F-C775CD2B95AD}"/>
              </a:ext>
            </a:extLst>
          </p:cNvPr>
          <p:cNvGrpSpPr/>
          <p:nvPr/>
        </p:nvGrpSpPr>
        <p:grpSpPr>
          <a:xfrm>
            <a:off x="8388419" y="1208476"/>
            <a:ext cx="334919" cy="333429"/>
            <a:chOff x="-30735200" y="3552550"/>
            <a:chExt cx="292225" cy="290925"/>
          </a:xfrm>
        </p:grpSpPr>
        <p:sp>
          <p:nvSpPr>
            <p:cNvPr id="21" name="Google Shape;7366;p50">
              <a:extLst>
                <a:ext uri="{FF2B5EF4-FFF2-40B4-BE49-F238E27FC236}">
                  <a16:creationId xmlns:a16="http://schemas.microsoft.com/office/drawing/2014/main" id="{1729F0AB-228E-4D2C-9F33-BD1EF77E7F97}"/>
                </a:ext>
              </a:extLst>
            </p:cNvPr>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367;p50">
              <a:extLst>
                <a:ext uri="{FF2B5EF4-FFF2-40B4-BE49-F238E27FC236}">
                  <a16:creationId xmlns:a16="http://schemas.microsoft.com/office/drawing/2014/main" id="{9D0ED169-D7A3-4F5C-B6E0-BDF0AE6ADC45}"/>
                </a:ext>
              </a:extLst>
            </p:cNvPr>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4800;p45">
            <a:extLst>
              <a:ext uri="{FF2B5EF4-FFF2-40B4-BE49-F238E27FC236}">
                <a16:creationId xmlns:a16="http://schemas.microsoft.com/office/drawing/2014/main" id="{9250E856-52A6-4283-BE57-D91D7BF20A31}"/>
              </a:ext>
            </a:extLst>
          </p:cNvPr>
          <p:cNvGrpSpPr/>
          <p:nvPr/>
        </p:nvGrpSpPr>
        <p:grpSpPr>
          <a:xfrm>
            <a:off x="8388419" y="3127086"/>
            <a:ext cx="350734" cy="357171"/>
            <a:chOff x="1492675" y="4992125"/>
            <a:chExt cx="481825" cy="481825"/>
          </a:xfrm>
        </p:grpSpPr>
        <p:sp>
          <p:nvSpPr>
            <p:cNvPr id="31" name="Google Shape;4801;p45">
              <a:extLst>
                <a:ext uri="{FF2B5EF4-FFF2-40B4-BE49-F238E27FC236}">
                  <a16:creationId xmlns:a16="http://schemas.microsoft.com/office/drawing/2014/main" id="{4C33E76D-83AE-4E93-A1AC-6CC7B9EC475E}"/>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802;p45">
              <a:extLst>
                <a:ext uri="{FF2B5EF4-FFF2-40B4-BE49-F238E27FC236}">
                  <a16:creationId xmlns:a16="http://schemas.microsoft.com/office/drawing/2014/main" id="{0A8267D4-58FD-43AA-8303-3A70CAF28AD1}"/>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3" name="Google Shape;7365;p50">
            <a:extLst>
              <a:ext uri="{FF2B5EF4-FFF2-40B4-BE49-F238E27FC236}">
                <a16:creationId xmlns:a16="http://schemas.microsoft.com/office/drawing/2014/main" id="{FD2004FA-C1DE-4F1F-9A0F-C775CD2B95AD}"/>
              </a:ext>
            </a:extLst>
          </p:cNvPr>
          <p:cNvGrpSpPr/>
          <p:nvPr/>
        </p:nvGrpSpPr>
        <p:grpSpPr>
          <a:xfrm>
            <a:off x="8404234" y="4445484"/>
            <a:ext cx="334919" cy="333429"/>
            <a:chOff x="-30735200" y="3552550"/>
            <a:chExt cx="292225" cy="290925"/>
          </a:xfrm>
        </p:grpSpPr>
        <p:sp>
          <p:nvSpPr>
            <p:cNvPr id="34" name="Google Shape;7366;p50">
              <a:extLst>
                <a:ext uri="{FF2B5EF4-FFF2-40B4-BE49-F238E27FC236}">
                  <a16:creationId xmlns:a16="http://schemas.microsoft.com/office/drawing/2014/main" id="{1729F0AB-228E-4D2C-9F33-BD1EF77E7F97}"/>
                </a:ext>
              </a:extLst>
            </p:cNvPr>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367;p50">
              <a:extLst>
                <a:ext uri="{FF2B5EF4-FFF2-40B4-BE49-F238E27FC236}">
                  <a16:creationId xmlns:a16="http://schemas.microsoft.com/office/drawing/2014/main" id="{9D0ED169-D7A3-4F5C-B6E0-BDF0AE6ADC45}"/>
                </a:ext>
              </a:extLst>
            </p:cNvPr>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Rectangle 4"/>
          <p:cNvSpPr/>
          <p:nvPr/>
        </p:nvSpPr>
        <p:spPr>
          <a:xfrm>
            <a:off x="793081" y="264539"/>
            <a:ext cx="3865319" cy="4708981"/>
          </a:xfrm>
          <a:prstGeom prst="rect">
            <a:avLst/>
          </a:prstGeom>
        </p:spPr>
        <p:txBody>
          <a:bodyPr wrap="square">
            <a:spAutoFit/>
          </a:bodyPr>
          <a:lstStyle/>
          <a:p>
            <a:r>
              <a:rPr lang="en-US" sz="1200" dirty="0">
                <a:solidFill>
                  <a:srgbClr val="0070C0"/>
                </a:solidFill>
                <a:latin typeface="Consolas" panose="020B0609020204030204" pitchFamily="49" charset="0"/>
              </a:rPr>
              <a:t>#include </a:t>
            </a:r>
            <a:r>
              <a:rPr lang="en-US" sz="1200" dirty="0">
                <a:solidFill>
                  <a:srgbClr val="22AA44"/>
                </a:solidFill>
                <a:latin typeface="Consolas" panose="020B0609020204030204" pitchFamily="49" charset="0"/>
              </a:rPr>
              <a:t>&lt;</a:t>
            </a:r>
            <a:r>
              <a:rPr lang="en-US" sz="1200" dirty="0" err="1">
                <a:solidFill>
                  <a:srgbClr val="22AA44"/>
                </a:solidFill>
                <a:latin typeface="Consolas" panose="020B0609020204030204" pitchFamily="49" charset="0"/>
              </a:rPr>
              <a:t>stdio.h</a:t>
            </a:r>
            <a:r>
              <a:rPr lang="en-US" sz="1200" dirty="0">
                <a:solidFill>
                  <a:srgbClr val="22AA44"/>
                </a:solidFill>
                <a:latin typeface="Consolas" panose="020B0609020204030204" pitchFamily="49" charset="0"/>
              </a:rPr>
              <a:t>&gt;</a:t>
            </a:r>
            <a:endParaRPr lang="en-US" sz="1200" dirty="0">
              <a:solidFill>
                <a:srgbClr val="BBBBBB"/>
              </a:solidFill>
              <a:latin typeface="Consolas" panose="020B0609020204030204" pitchFamily="49" charset="0"/>
            </a:endParaRPr>
          </a:p>
          <a:p>
            <a:r>
              <a:rPr lang="en-US" sz="1200" dirty="0">
                <a:solidFill>
                  <a:srgbClr val="BBBBBB"/>
                </a:solidFill>
                <a:latin typeface="Consolas" panose="020B0609020204030204" pitchFamily="49" charset="0"/>
              </a:rPr>
              <a:t/>
            </a:r>
            <a:br>
              <a:rPr lang="en-US" sz="1200" dirty="0">
                <a:solidFill>
                  <a:srgbClr val="BBBBBB"/>
                </a:solidFill>
                <a:latin typeface="Consolas" panose="020B0609020204030204" pitchFamily="49" charset="0"/>
              </a:rPr>
            </a:br>
            <a:r>
              <a:rPr lang="en-US" sz="1200" i="1" dirty="0" err="1">
                <a:solidFill>
                  <a:srgbClr val="9966B8"/>
                </a:solidFill>
                <a:latin typeface="Consolas" panose="020B0609020204030204" pitchFamily="49" charset="0"/>
              </a:rPr>
              <a:t>struct</a:t>
            </a:r>
            <a:r>
              <a:rPr lang="en-US" sz="1200" dirty="0">
                <a:solidFill>
                  <a:srgbClr val="BBBBBB"/>
                </a:solidFill>
                <a:latin typeface="Consolas" panose="020B0609020204030204" pitchFamily="49" charset="0"/>
              </a:rPr>
              <a:t> s1 {</a:t>
            </a:r>
          </a:p>
          <a:p>
            <a:r>
              <a:rPr lang="en-US" sz="1200" i="1" dirty="0">
                <a:solidFill>
                  <a:srgbClr val="9966B8"/>
                </a:solidFill>
                <a:latin typeface="Consolas" panose="020B0609020204030204" pitchFamily="49" charset="0"/>
              </a:rPr>
              <a:t>    int</a:t>
            </a:r>
            <a:r>
              <a:rPr lang="en-US" sz="1200" dirty="0">
                <a:solidFill>
                  <a:srgbClr val="BBBBBB"/>
                </a:solidFill>
                <a:latin typeface="Consolas" panose="020B0609020204030204" pitchFamily="49" charset="0"/>
              </a:rPr>
              <a:t> f1;</a:t>
            </a:r>
          </a:p>
          <a:p>
            <a:r>
              <a:rPr lang="en-US" sz="1200" i="1" dirty="0">
                <a:solidFill>
                  <a:srgbClr val="9966B8"/>
                </a:solidFill>
                <a:latin typeface="Consolas" panose="020B0609020204030204" pitchFamily="49" charset="0"/>
              </a:rPr>
              <a:t>    int</a:t>
            </a:r>
            <a:r>
              <a:rPr lang="en-US" sz="1200" dirty="0">
                <a:solidFill>
                  <a:srgbClr val="BBBBBB"/>
                </a:solidFill>
                <a:latin typeface="Consolas" panose="020B0609020204030204" pitchFamily="49" charset="0"/>
              </a:rPr>
              <a:t> f2;</a:t>
            </a:r>
          </a:p>
          <a:p>
            <a:r>
              <a:rPr lang="en-US" sz="1200" i="1" dirty="0">
                <a:solidFill>
                  <a:srgbClr val="9966B8"/>
                </a:solidFill>
                <a:latin typeface="Consolas" panose="020B0609020204030204" pitchFamily="49" charset="0"/>
              </a:rPr>
              <a:t>    char</a:t>
            </a:r>
            <a:r>
              <a:rPr lang="en-US" sz="1200" dirty="0">
                <a:solidFill>
                  <a:srgbClr val="BBBBBB"/>
                </a:solidFill>
                <a:latin typeface="Consolas" panose="020B0609020204030204" pitchFamily="49" charset="0"/>
              </a:rPr>
              <a:t> f3[</a:t>
            </a:r>
            <a:r>
              <a:rPr lang="en-US" sz="1200" dirty="0">
                <a:solidFill>
                  <a:srgbClr val="F280D0"/>
                </a:solidFill>
                <a:latin typeface="Consolas" panose="020B0609020204030204" pitchFamily="49" charset="0"/>
              </a:rPr>
              <a:t>12</a:t>
            </a:r>
            <a:r>
              <a:rPr lang="en-US" sz="1200" dirty="0">
                <a:solidFill>
                  <a:srgbClr val="BBBBBB"/>
                </a:solidFill>
                <a:latin typeface="Consolas" panose="020B0609020204030204" pitchFamily="49" charset="0"/>
              </a:rPr>
              <a:t>];</a:t>
            </a:r>
          </a:p>
          <a:p>
            <a:r>
              <a:rPr lang="en-US" sz="1200" dirty="0">
                <a:solidFill>
                  <a:srgbClr val="BBBBBB"/>
                </a:solidFill>
                <a:latin typeface="Consolas" panose="020B0609020204030204" pitchFamily="49" charset="0"/>
              </a:rPr>
              <a:t>};</a:t>
            </a:r>
          </a:p>
          <a:p>
            <a:r>
              <a:rPr lang="en-US" sz="1200" dirty="0">
                <a:solidFill>
                  <a:srgbClr val="BBBBBB"/>
                </a:solidFill>
                <a:latin typeface="Consolas" panose="020B0609020204030204" pitchFamily="49" charset="0"/>
              </a:rPr>
              <a:t/>
            </a:r>
            <a:br>
              <a:rPr lang="en-US" sz="1200" dirty="0">
                <a:solidFill>
                  <a:srgbClr val="BBBBBB"/>
                </a:solidFill>
                <a:latin typeface="Consolas" panose="020B0609020204030204" pitchFamily="49" charset="0"/>
              </a:rPr>
            </a:br>
            <a:r>
              <a:rPr lang="en-US" sz="1200" i="1" dirty="0" err="1">
                <a:solidFill>
                  <a:srgbClr val="9966B8"/>
                </a:solidFill>
                <a:latin typeface="Consolas" panose="020B0609020204030204" pitchFamily="49" charset="0"/>
              </a:rPr>
              <a:t>struct</a:t>
            </a:r>
            <a:r>
              <a:rPr lang="en-US" sz="1200" dirty="0">
                <a:solidFill>
                  <a:srgbClr val="BBBBBB"/>
                </a:solidFill>
                <a:latin typeface="Consolas" panose="020B0609020204030204" pitchFamily="49" charset="0"/>
              </a:rPr>
              <a:t> s2 {</a:t>
            </a:r>
          </a:p>
          <a:p>
            <a:r>
              <a:rPr lang="en-US" sz="1200" i="1" dirty="0">
                <a:solidFill>
                  <a:srgbClr val="9966B8"/>
                </a:solidFill>
                <a:latin typeface="Consolas" panose="020B0609020204030204" pitchFamily="49" charset="0"/>
              </a:rPr>
              <a:t>    int</a:t>
            </a:r>
            <a:r>
              <a:rPr lang="en-US" sz="1200" dirty="0">
                <a:solidFill>
                  <a:srgbClr val="BBBBBB"/>
                </a:solidFill>
                <a:latin typeface="Consolas" panose="020B0609020204030204" pitchFamily="49" charset="0"/>
              </a:rPr>
              <a:t> f1;</a:t>
            </a:r>
          </a:p>
          <a:p>
            <a:r>
              <a:rPr lang="en-US" sz="1200" i="1" dirty="0">
                <a:solidFill>
                  <a:srgbClr val="9966B8"/>
                </a:solidFill>
                <a:latin typeface="Consolas" panose="020B0609020204030204" pitchFamily="49" charset="0"/>
              </a:rPr>
              <a:t>    char</a:t>
            </a:r>
            <a:r>
              <a:rPr lang="en-US" sz="1200" dirty="0">
                <a:solidFill>
                  <a:srgbClr val="BBBBBB"/>
                </a:solidFill>
                <a:latin typeface="Consolas" panose="020B0609020204030204" pitchFamily="49" charset="0"/>
              </a:rPr>
              <a:t> f2[</a:t>
            </a:r>
            <a:r>
              <a:rPr lang="en-US" sz="1200" dirty="0">
                <a:solidFill>
                  <a:srgbClr val="F280D0"/>
                </a:solidFill>
                <a:latin typeface="Consolas" panose="020B0609020204030204" pitchFamily="49" charset="0"/>
              </a:rPr>
              <a:t>3</a:t>
            </a:r>
            <a:r>
              <a:rPr lang="en-US" sz="1200" dirty="0">
                <a:solidFill>
                  <a:srgbClr val="BBBBBB"/>
                </a:solidFill>
                <a:latin typeface="Consolas" panose="020B0609020204030204" pitchFamily="49" charset="0"/>
              </a:rPr>
              <a:t>];</a:t>
            </a:r>
          </a:p>
          <a:p>
            <a:r>
              <a:rPr lang="en-US" sz="1200" i="1" dirty="0">
                <a:solidFill>
                  <a:srgbClr val="9966B8"/>
                </a:solidFill>
                <a:latin typeface="Consolas" panose="020B0609020204030204" pitchFamily="49" charset="0"/>
              </a:rPr>
              <a:t>    char</a:t>
            </a:r>
            <a:r>
              <a:rPr lang="en-US" sz="1200" dirty="0">
                <a:solidFill>
                  <a:srgbClr val="BBBBBB"/>
                </a:solidFill>
                <a:latin typeface="Consolas" panose="020B0609020204030204" pitchFamily="49" charset="0"/>
              </a:rPr>
              <a:t> f3[</a:t>
            </a:r>
            <a:r>
              <a:rPr lang="en-US" sz="1200" dirty="0">
                <a:solidFill>
                  <a:srgbClr val="F280D0"/>
                </a:solidFill>
                <a:latin typeface="Consolas" panose="020B0609020204030204" pitchFamily="49" charset="0"/>
              </a:rPr>
              <a:t>2</a:t>
            </a:r>
            <a:r>
              <a:rPr lang="en-US" sz="1200" dirty="0">
                <a:solidFill>
                  <a:srgbClr val="BBBBBB"/>
                </a:solidFill>
                <a:latin typeface="Consolas" panose="020B0609020204030204" pitchFamily="49" charset="0"/>
              </a:rPr>
              <a:t>];</a:t>
            </a:r>
          </a:p>
          <a:p>
            <a:r>
              <a:rPr lang="en-US" sz="1200" dirty="0">
                <a:solidFill>
                  <a:srgbClr val="BBBBBB"/>
                </a:solidFill>
                <a:latin typeface="Consolas" panose="020B0609020204030204" pitchFamily="49" charset="0"/>
              </a:rPr>
              <a:t>};</a:t>
            </a:r>
          </a:p>
          <a:p>
            <a:r>
              <a:rPr lang="en-US" sz="1200" dirty="0">
                <a:solidFill>
                  <a:srgbClr val="BBBBBB"/>
                </a:solidFill>
                <a:latin typeface="Consolas" panose="020B0609020204030204" pitchFamily="49" charset="0"/>
              </a:rPr>
              <a:t/>
            </a:r>
            <a:br>
              <a:rPr lang="en-US" sz="1200" dirty="0">
                <a:solidFill>
                  <a:srgbClr val="BBBBBB"/>
                </a:solidFill>
                <a:latin typeface="Consolas" panose="020B0609020204030204" pitchFamily="49" charset="0"/>
              </a:rPr>
            </a:br>
            <a:r>
              <a:rPr lang="en-US" sz="1200" i="1" dirty="0" err="1">
                <a:solidFill>
                  <a:srgbClr val="9966B8"/>
                </a:solidFill>
                <a:latin typeface="Consolas" panose="020B0609020204030204" pitchFamily="49" charset="0"/>
              </a:rPr>
              <a:t>struct</a:t>
            </a:r>
            <a:r>
              <a:rPr lang="en-US" sz="1200" dirty="0">
                <a:solidFill>
                  <a:srgbClr val="BBBBBB"/>
                </a:solidFill>
                <a:latin typeface="Consolas" panose="020B0609020204030204" pitchFamily="49" charset="0"/>
              </a:rPr>
              <a:t> s3 {</a:t>
            </a:r>
          </a:p>
          <a:p>
            <a:r>
              <a:rPr lang="en-US" sz="1200" i="1" dirty="0">
                <a:solidFill>
                  <a:srgbClr val="9966B8"/>
                </a:solidFill>
                <a:latin typeface="Consolas" panose="020B0609020204030204" pitchFamily="49" charset="0"/>
              </a:rPr>
              <a:t>    int</a:t>
            </a:r>
            <a:r>
              <a:rPr lang="en-US" sz="1200" dirty="0">
                <a:solidFill>
                  <a:srgbClr val="BBBBBB"/>
                </a:solidFill>
                <a:latin typeface="Consolas" panose="020B0609020204030204" pitchFamily="49" charset="0"/>
              </a:rPr>
              <a:t> f1;</a:t>
            </a:r>
          </a:p>
          <a:p>
            <a:r>
              <a:rPr lang="en-US" sz="1200" i="1" dirty="0">
                <a:solidFill>
                  <a:srgbClr val="9966B8"/>
                </a:solidFill>
                <a:latin typeface="Consolas" panose="020B0609020204030204" pitchFamily="49" charset="0"/>
              </a:rPr>
              <a:t>    char</a:t>
            </a:r>
            <a:r>
              <a:rPr lang="en-US" sz="1200" dirty="0">
                <a:solidFill>
                  <a:srgbClr val="BBBBBB"/>
                </a:solidFill>
                <a:latin typeface="Consolas" panose="020B0609020204030204" pitchFamily="49" charset="0"/>
              </a:rPr>
              <a:t> f2[</a:t>
            </a:r>
            <a:r>
              <a:rPr lang="en-US" sz="1200" dirty="0">
                <a:solidFill>
                  <a:srgbClr val="F280D0"/>
                </a:solidFill>
                <a:latin typeface="Consolas" panose="020B0609020204030204" pitchFamily="49" charset="0"/>
              </a:rPr>
              <a:t>3</a:t>
            </a:r>
            <a:r>
              <a:rPr lang="en-US" sz="1200" dirty="0">
                <a:solidFill>
                  <a:srgbClr val="BBBBBB"/>
                </a:solidFill>
                <a:latin typeface="Consolas" panose="020B0609020204030204" pitchFamily="49" charset="0"/>
              </a:rPr>
              <a:t>];</a:t>
            </a:r>
          </a:p>
          <a:p>
            <a:r>
              <a:rPr lang="en-US" sz="1200" i="1" dirty="0">
                <a:solidFill>
                  <a:srgbClr val="9966B8"/>
                </a:solidFill>
                <a:latin typeface="Consolas" panose="020B0609020204030204" pitchFamily="49" charset="0"/>
              </a:rPr>
              <a:t>    char</a:t>
            </a:r>
            <a:r>
              <a:rPr lang="en-US" sz="1200" dirty="0">
                <a:solidFill>
                  <a:srgbClr val="BBBBBB"/>
                </a:solidFill>
                <a:latin typeface="Consolas" panose="020B0609020204030204" pitchFamily="49" charset="0"/>
              </a:rPr>
              <a:t> f3[</a:t>
            </a:r>
            <a:r>
              <a:rPr lang="en-US" sz="1200" dirty="0">
                <a:solidFill>
                  <a:srgbClr val="F280D0"/>
                </a:solidFill>
                <a:latin typeface="Consolas" panose="020B0609020204030204" pitchFamily="49" charset="0"/>
              </a:rPr>
              <a:t>2</a:t>
            </a:r>
            <a:r>
              <a:rPr lang="en-US" sz="1200" dirty="0">
                <a:solidFill>
                  <a:srgbClr val="BBBBBB"/>
                </a:solidFill>
                <a:latin typeface="Consolas" panose="020B0609020204030204" pitchFamily="49" charset="0"/>
              </a:rPr>
              <a:t>];</a:t>
            </a:r>
          </a:p>
          <a:p>
            <a:r>
              <a:rPr lang="en-US" sz="1200" dirty="0">
                <a:solidFill>
                  <a:srgbClr val="BBBBBB"/>
                </a:solidFill>
                <a:latin typeface="Consolas" panose="020B0609020204030204" pitchFamily="49" charset="0"/>
              </a:rPr>
              <a:t>} </a:t>
            </a:r>
            <a:r>
              <a:rPr lang="en-US" sz="1200" dirty="0">
                <a:solidFill>
                  <a:srgbClr val="DDBB88"/>
                </a:solidFill>
                <a:latin typeface="Consolas" panose="020B0609020204030204" pitchFamily="49" charset="0"/>
              </a:rPr>
              <a:t>__attribute__</a:t>
            </a:r>
            <a:r>
              <a:rPr lang="en-US" sz="1200" dirty="0">
                <a:solidFill>
                  <a:srgbClr val="BBBBBB"/>
                </a:solidFill>
                <a:latin typeface="Consolas" panose="020B0609020204030204" pitchFamily="49" charset="0"/>
              </a:rPr>
              <a:t>((packed));</a:t>
            </a:r>
          </a:p>
          <a:p>
            <a:r>
              <a:rPr lang="en-US" sz="1200" dirty="0">
                <a:solidFill>
                  <a:srgbClr val="BBBBBB"/>
                </a:solidFill>
                <a:latin typeface="Consolas" panose="020B0609020204030204" pitchFamily="49" charset="0"/>
              </a:rPr>
              <a:t/>
            </a:r>
            <a:br>
              <a:rPr lang="en-US" sz="1200" dirty="0">
                <a:solidFill>
                  <a:srgbClr val="BBBBBB"/>
                </a:solidFill>
                <a:latin typeface="Consolas" panose="020B0609020204030204" pitchFamily="49" charset="0"/>
              </a:rPr>
            </a:br>
            <a:r>
              <a:rPr lang="en-US" sz="1200" i="1" dirty="0">
                <a:solidFill>
                  <a:srgbClr val="9966B8"/>
                </a:solidFill>
                <a:latin typeface="Consolas" panose="020B0609020204030204" pitchFamily="49" charset="0"/>
              </a:rPr>
              <a:t>int</a:t>
            </a:r>
            <a:r>
              <a:rPr lang="en-US" sz="1200" dirty="0">
                <a:solidFill>
                  <a:srgbClr val="BBBBBB"/>
                </a:solidFill>
                <a:latin typeface="Consolas" panose="020B0609020204030204" pitchFamily="49" charset="0"/>
              </a:rPr>
              <a:t> </a:t>
            </a:r>
            <a:r>
              <a:rPr lang="en-US" sz="1200" dirty="0">
                <a:solidFill>
                  <a:srgbClr val="DDBB88"/>
                </a:solidFill>
                <a:latin typeface="Consolas" panose="020B0609020204030204" pitchFamily="49" charset="0"/>
              </a:rPr>
              <a:t>main</a:t>
            </a:r>
            <a:r>
              <a:rPr lang="en-US" sz="1200" dirty="0">
                <a:solidFill>
                  <a:srgbClr val="BBBBBB"/>
                </a:solidFill>
                <a:latin typeface="Consolas" panose="020B0609020204030204" pitchFamily="49" charset="0"/>
              </a:rPr>
              <a:t> () {</a:t>
            </a:r>
          </a:p>
          <a:p>
            <a:r>
              <a:rPr lang="en-US" sz="1200" dirty="0">
                <a:solidFill>
                  <a:srgbClr val="9966B8"/>
                </a:solidFill>
                <a:latin typeface="Consolas" panose="020B0609020204030204" pitchFamily="49" charset="0"/>
              </a:rPr>
              <a:t>    printf</a:t>
            </a:r>
            <a:r>
              <a:rPr lang="en-US" sz="1200" dirty="0">
                <a:solidFill>
                  <a:srgbClr val="BBBBBB"/>
                </a:solidFill>
                <a:latin typeface="Consolas" panose="020B0609020204030204" pitchFamily="49" charset="0"/>
              </a:rPr>
              <a:t>(</a:t>
            </a:r>
            <a:r>
              <a:rPr lang="en-US" sz="1200" dirty="0">
                <a:solidFill>
                  <a:srgbClr val="22AA44"/>
                </a:solidFill>
                <a:latin typeface="Consolas" panose="020B0609020204030204" pitchFamily="49" charset="0"/>
              </a:rPr>
              <a:t>"</a:t>
            </a:r>
            <a:r>
              <a:rPr lang="en-US" sz="1200" dirty="0">
                <a:solidFill>
                  <a:srgbClr val="F280D0"/>
                </a:solidFill>
                <a:latin typeface="Consolas" panose="020B0609020204030204" pitchFamily="49" charset="0"/>
              </a:rPr>
              <a:t>%</a:t>
            </a:r>
            <a:r>
              <a:rPr lang="en-US" sz="1200" dirty="0" err="1">
                <a:solidFill>
                  <a:srgbClr val="F280D0"/>
                </a:solidFill>
                <a:latin typeface="Consolas" panose="020B0609020204030204" pitchFamily="49" charset="0"/>
              </a:rPr>
              <a:t>lu</a:t>
            </a:r>
            <a:r>
              <a:rPr lang="en-US" sz="1200" dirty="0">
                <a:solidFill>
                  <a:srgbClr val="F280D0"/>
                </a:solidFill>
                <a:latin typeface="Consolas" panose="020B0609020204030204" pitchFamily="49" charset="0"/>
              </a:rPr>
              <a:t>\n</a:t>
            </a:r>
            <a:r>
              <a:rPr lang="en-US" sz="1200" dirty="0">
                <a:solidFill>
                  <a:srgbClr val="22AA44"/>
                </a:solidFill>
                <a:latin typeface="Consolas" panose="020B0609020204030204" pitchFamily="49" charset="0"/>
              </a:rPr>
              <a:t>"</a:t>
            </a:r>
            <a:r>
              <a:rPr lang="en-US" sz="1200" dirty="0">
                <a:solidFill>
                  <a:srgbClr val="BBBBBB"/>
                </a:solidFill>
                <a:latin typeface="Consolas" panose="020B0609020204030204" pitchFamily="49" charset="0"/>
              </a:rPr>
              <a:t>, </a:t>
            </a:r>
            <a:r>
              <a:rPr lang="en-US" sz="1200" dirty="0" err="1">
                <a:solidFill>
                  <a:srgbClr val="0070C0"/>
                </a:solidFill>
                <a:latin typeface="Consolas" panose="020B0609020204030204" pitchFamily="49" charset="0"/>
              </a:rPr>
              <a:t>sizeof</a:t>
            </a:r>
            <a:r>
              <a:rPr lang="en-US" sz="1200" dirty="0">
                <a:solidFill>
                  <a:srgbClr val="BBBBBB"/>
                </a:solidFill>
                <a:latin typeface="Consolas" panose="020B0609020204030204" pitchFamily="49" charset="0"/>
              </a:rPr>
              <a:t>(</a:t>
            </a:r>
            <a:r>
              <a:rPr lang="en-US" sz="1200" i="1" dirty="0" err="1">
                <a:solidFill>
                  <a:srgbClr val="9966B8"/>
                </a:solidFill>
                <a:latin typeface="Consolas" panose="020B0609020204030204" pitchFamily="49" charset="0"/>
              </a:rPr>
              <a:t>struct</a:t>
            </a:r>
            <a:r>
              <a:rPr lang="en-US" sz="1200" dirty="0">
                <a:solidFill>
                  <a:srgbClr val="BBBBBB"/>
                </a:solidFill>
                <a:latin typeface="Consolas" panose="020B0609020204030204" pitchFamily="49" charset="0"/>
              </a:rPr>
              <a:t> s1));</a:t>
            </a:r>
          </a:p>
          <a:p>
            <a:r>
              <a:rPr lang="en-US" sz="1200" dirty="0">
                <a:solidFill>
                  <a:srgbClr val="9966B8"/>
                </a:solidFill>
                <a:latin typeface="Consolas" panose="020B0609020204030204" pitchFamily="49" charset="0"/>
              </a:rPr>
              <a:t>    printf</a:t>
            </a:r>
            <a:r>
              <a:rPr lang="en-US" sz="1200" dirty="0">
                <a:solidFill>
                  <a:srgbClr val="BBBBBB"/>
                </a:solidFill>
                <a:latin typeface="Consolas" panose="020B0609020204030204" pitchFamily="49" charset="0"/>
              </a:rPr>
              <a:t>(</a:t>
            </a:r>
            <a:r>
              <a:rPr lang="en-US" sz="1200" dirty="0">
                <a:solidFill>
                  <a:srgbClr val="22AA44"/>
                </a:solidFill>
                <a:latin typeface="Consolas" panose="020B0609020204030204" pitchFamily="49" charset="0"/>
              </a:rPr>
              <a:t>"</a:t>
            </a:r>
            <a:r>
              <a:rPr lang="en-US" sz="1200" dirty="0">
                <a:solidFill>
                  <a:srgbClr val="F280D0"/>
                </a:solidFill>
                <a:latin typeface="Consolas" panose="020B0609020204030204" pitchFamily="49" charset="0"/>
              </a:rPr>
              <a:t>%</a:t>
            </a:r>
            <a:r>
              <a:rPr lang="en-US" sz="1200" dirty="0" err="1">
                <a:solidFill>
                  <a:srgbClr val="F280D0"/>
                </a:solidFill>
                <a:latin typeface="Consolas" panose="020B0609020204030204" pitchFamily="49" charset="0"/>
              </a:rPr>
              <a:t>lu</a:t>
            </a:r>
            <a:r>
              <a:rPr lang="en-US" sz="1200" dirty="0">
                <a:solidFill>
                  <a:srgbClr val="F280D0"/>
                </a:solidFill>
                <a:latin typeface="Consolas" panose="020B0609020204030204" pitchFamily="49" charset="0"/>
              </a:rPr>
              <a:t>\n</a:t>
            </a:r>
            <a:r>
              <a:rPr lang="en-US" sz="1200" dirty="0">
                <a:solidFill>
                  <a:srgbClr val="22AA44"/>
                </a:solidFill>
                <a:latin typeface="Consolas" panose="020B0609020204030204" pitchFamily="49" charset="0"/>
              </a:rPr>
              <a:t>"</a:t>
            </a:r>
            <a:r>
              <a:rPr lang="en-US" sz="1200" dirty="0">
                <a:solidFill>
                  <a:srgbClr val="BBBBBB"/>
                </a:solidFill>
                <a:latin typeface="Consolas" panose="020B0609020204030204" pitchFamily="49" charset="0"/>
              </a:rPr>
              <a:t>, </a:t>
            </a:r>
            <a:r>
              <a:rPr lang="en-US" sz="1200" dirty="0" err="1">
                <a:solidFill>
                  <a:srgbClr val="0070C0"/>
                </a:solidFill>
                <a:latin typeface="Consolas" panose="020B0609020204030204" pitchFamily="49" charset="0"/>
              </a:rPr>
              <a:t>sizeof</a:t>
            </a:r>
            <a:r>
              <a:rPr lang="en-US" sz="1200" dirty="0">
                <a:solidFill>
                  <a:srgbClr val="BBBBBB"/>
                </a:solidFill>
                <a:latin typeface="Consolas" panose="020B0609020204030204" pitchFamily="49" charset="0"/>
              </a:rPr>
              <a:t>(</a:t>
            </a:r>
            <a:r>
              <a:rPr lang="en-US" sz="1200" i="1" dirty="0" err="1">
                <a:solidFill>
                  <a:srgbClr val="9966B8"/>
                </a:solidFill>
                <a:latin typeface="Consolas" panose="020B0609020204030204" pitchFamily="49" charset="0"/>
              </a:rPr>
              <a:t>struct</a:t>
            </a:r>
            <a:r>
              <a:rPr lang="en-US" sz="1200" dirty="0">
                <a:solidFill>
                  <a:srgbClr val="BBBBBB"/>
                </a:solidFill>
                <a:latin typeface="Consolas" panose="020B0609020204030204" pitchFamily="49" charset="0"/>
              </a:rPr>
              <a:t> s2));</a:t>
            </a:r>
          </a:p>
          <a:p>
            <a:r>
              <a:rPr lang="en-US" sz="1200" dirty="0">
                <a:solidFill>
                  <a:srgbClr val="9966B8"/>
                </a:solidFill>
                <a:latin typeface="Consolas" panose="020B0609020204030204" pitchFamily="49" charset="0"/>
              </a:rPr>
              <a:t>    printf</a:t>
            </a:r>
            <a:r>
              <a:rPr lang="en-US" sz="1200" dirty="0">
                <a:solidFill>
                  <a:srgbClr val="BBBBBB"/>
                </a:solidFill>
                <a:latin typeface="Consolas" panose="020B0609020204030204" pitchFamily="49" charset="0"/>
              </a:rPr>
              <a:t>(</a:t>
            </a:r>
            <a:r>
              <a:rPr lang="en-US" sz="1200" dirty="0">
                <a:solidFill>
                  <a:srgbClr val="22AA44"/>
                </a:solidFill>
                <a:latin typeface="Consolas" panose="020B0609020204030204" pitchFamily="49" charset="0"/>
              </a:rPr>
              <a:t>"</a:t>
            </a:r>
            <a:r>
              <a:rPr lang="en-US" sz="1200" dirty="0">
                <a:solidFill>
                  <a:srgbClr val="F280D0"/>
                </a:solidFill>
                <a:latin typeface="Consolas" panose="020B0609020204030204" pitchFamily="49" charset="0"/>
              </a:rPr>
              <a:t>%</a:t>
            </a:r>
            <a:r>
              <a:rPr lang="en-US" sz="1200" dirty="0" err="1">
                <a:solidFill>
                  <a:srgbClr val="F280D0"/>
                </a:solidFill>
                <a:latin typeface="Consolas" panose="020B0609020204030204" pitchFamily="49" charset="0"/>
              </a:rPr>
              <a:t>lu</a:t>
            </a:r>
            <a:r>
              <a:rPr lang="en-US" sz="1200" dirty="0">
                <a:solidFill>
                  <a:srgbClr val="F280D0"/>
                </a:solidFill>
                <a:latin typeface="Consolas" panose="020B0609020204030204" pitchFamily="49" charset="0"/>
              </a:rPr>
              <a:t>\n</a:t>
            </a:r>
            <a:r>
              <a:rPr lang="en-US" sz="1200" dirty="0">
                <a:solidFill>
                  <a:srgbClr val="22AA44"/>
                </a:solidFill>
                <a:latin typeface="Consolas" panose="020B0609020204030204" pitchFamily="49" charset="0"/>
              </a:rPr>
              <a:t>"</a:t>
            </a:r>
            <a:r>
              <a:rPr lang="en-US" sz="1200" dirty="0">
                <a:solidFill>
                  <a:srgbClr val="BBBBBB"/>
                </a:solidFill>
                <a:latin typeface="Consolas" panose="020B0609020204030204" pitchFamily="49" charset="0"/>
              </a:rPr>
              <a:t>, </a:t>
            </a:r>
            <a:r>
              <a:rPr lang="en-US" sz="1200" dirty="0" err="1">
                <a:solidFill>
                  <a:srgbClr val="0070C0"/>
                </a:solidFill>
                <a:latin typeface="Consolas" panose="020B0609020204030204" pitchFamily="49" charset="0"/>
              </a:rPr>
              <a:t>sizeof</a:t>
            </a:r>
            <a:r>
              <a:rPr lang="en-US" sz="1200" dirty="0">
                <a:solidFill>
                  <a:srgbClr val="BBBBBB"/>
                </a:solidFill>
                <a:latin typeface="Consolas" panose="020B0609020204030204" pitchFamily="49" charset="0"/>
              </a:rPr>
              <a:t>(</a:t>
            </a:r>
            <a:r>
              <a:rPr lang="en-US" sz="1200" i="1" dirty="0" err="1">
                <a:solidFill>
                  <a:srgbClr val="9966B8"/>
                </a:solidFill>
                <a:latin typeface="Consolas" panose="020B0609020204030204" pitchFamily="49" charset="0"/>
              </a:rPr>
              <a:t>struct</a:t>
            </a:r>
            <a:r>
              <a:rPr lang="en-US" sz="1200" dirty="0">
                <a:solidFill>
                  <a:srgbClr val="BBBBBB"/>
                </a:solidFill>
                <a:latin typeface="Consolas" panose="020B0609020204030204" pitchFamily="49" charset="0"/>
              </a:rPr>
              <a:t> s3));</a:t>
            </a:r>
          </a:p>
          <a:p>
            <a:r>
              <a:rPr lang="en-US" sz="1200" dirty="0">
                <a:solidFill>
                  <a:srgbClr val="BBBBBB"/>
                </a:solidFill>
                <a:latin typeface="Consolas" panose="020B0609020204030204" pitchFamily="49" charset="0"/>
              </a:rPr>
              <a:t>}</a:t>
            </a:r>
          </a:p>
        </p:txBody>
      </p:sp>
    </p:spTree>
    <p:extLst>
      <p:ext uri="{BB962C8B-B14F-4D97-AF65-F5344CB8AC3E}">
        <p14:creationId xmlns:p14="http://schemas.microsoft.com/office/powerpoint/2010/main" val="3123088783"/>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solidFill>
            <a:schemeClr val="accent1">
              <a:shade val="50000"/>
              <a:alpha val="80000"/>
            </a:schemeClr>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5421</TotalTime>
  <Words>870</Words>
  <Application>Microsoft Office PowerPoint</Application>
  <PresentationFormat>On-screen Show (16:9)</PresentationFormat>
  <Paragraphs>106</Paragraphs>
  <Slides>18</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Roboto Black</vt:lpstr>
      <vt:lpstr>Didact Gothic</vt:lpstr>
      <vt:lpstr>Wingdings</vt:lpstr>
      <vt:lpstr>Consolas</vt:lpstr>
      <vt:lpstr>Roboto Light</vt:lpstr>
      <vt:lpstr>Lalezar</vt:lpstr>
      <vt:lpstr>Bree Serif</vt:lpstr>
      <vt:lpstr>Arial</vt:lpstr>
      <vt:lpstr>Roboto Thin</vt:lpstr>
      <vt:lpstr>Dana</vt:lpstr>
      <vt:lpstr>WEB PROPOSAL</vt:lpstr>
      <vt:lpstr>بسم الله الرحمن الرحیم</vt:lpstr>
      <vt:lpstr>PowerPoint Presentation</vt:lpstr>
      <vt:lpstr>PowerPoint Presentation</vt:lpstr>
      <vt:lpstr>همان‌طور که در مقدمه گفته شد، ما گاهی اوقات به موجودیت‌های جدیدی غیر از int و float و ... نیاز داریم.  به عنوان مثال، فرض کنید می‌خواهیم لیستی از شناسنامه‌های افراد ایرانی تهیه کنیم و یک سری کار با آن‌ها انجام دهیم. اگه بخواهیم برای هر کدام از خصوصیت‌های شناسنامه (کد ملی، نام پدر و مادر، تاریخ تولد و …) یک آرایه‌ی جدا نگه داریم، کار کردن با این اطلاعات بسیار سخت خواهد شد و خیلی مواقع باید حواسمان باشد که موقع پردازش داده‌ها، از اندیس‌های درستی استفاده کنیم و مشکلات دیگری از این دست... اما اگر بیایم کل این خواص را در یک موجودیت به اسم شناسنامه جمع کنیم و یک آرایه از این شناسنامه‌ها بسازیم مدیریت کردن آن‌ها و کار با این داده‌ها، خیلی ساده‌تر می‌شود.</vt:lpstr>
      <vt:lpstr>برای درک بهتر این موضوع، تنها راه، دیدن کاربرد استراکت‌ها در هنگام استفاده از آن‌هاست. در ادامه سوالی را که کُدخدا و Botfather برای این کارگاه آماده کرده‌اند را می‌بینید. در حقیقت کارگاه امروز یک سوال بیش‌تر ندارد، اما برای تکمیل آن باید گام به گام پیش بروید، چون هر بخش به اطلاعات بخش قبلی خود احتیاج دارد. ادامه‌ی صحبت‌ها را از زبان خود کُدخدا و Botfather بشنوید...  اول که سلام. دوم خیلی ممنونم بابت توضیحات اولیه، همون‌طور که گفته شد قراره با هم یه جورایی یه پروژه رو قدم به قدم انجام بدیم تا با مفهوم استراکت به خوبی آشنا بشیم.   برای شروع من ازتون می‌پرسم که اگه بخوایم به اجزای یک دانشگاه نگاه شی‌گرایی داشته باشیم، شما چه شی یا objectهایی رو می‌تونین براش نام ببرین؟ ویژگی‌های هر کدوم چیا می‌تونه باشه؟</vt:lpstr>
      <vt:lpstr>خب پس بیاین به کمک استراکت نقش دانش‌جو رو با ویژگی‌های شماره دانش‌جویی، نام، سن و آدرس پیاده‌سازی کنیم.  وقتی که کار تعریف موجودیت دانش‌جو تموم شد، برنامه‌تون رو با این هدف تکمیل کنین که اطلاعات 15 دانش‌جو گرفته بشه و به شکل مناسبی (به هر ترتیب و با هر توضیح اضافه‌ای که دوست دارین) چاپ بشه.</vt:lpstr>
      <vt:lpstr>ما در بخش قبل، چند متغیر از تایپ‌های مختلف مثل int و String رو در کنار هم قرار دادیم تا به یه موجودیت جدید برسیم. همین کار رو میشه با خود موجودیت‌ها هم انجام داد؛ یعنی هر شی می‌تونه از چند شی مختلف تشکیل شده باشه.  پس با توجه به این، می‌تونیم یک کلاس درس رو هم پیاده‌سازی کنیم که شامل اطلاعات نام استاد، تعداد دانش‌جویان و میانگین نمرات دانش‌جویان باشه. برای پیاده‌سازی این بخش راه‌های مختلفی دارین. یه راه می‌تونه این باشه که فیلد نمره برای دانش‌جوها تعریف بشه؛ یعنی struct دانش‌جو تغییر کنه و این بخش بهش اضافه بشه اما این راه به همین سادگی نیست. چون دانش‌جو در یه زمان فقط یه نمره که نداره. باید آرایه‌ای از درسا بهش بدیم و هر درس نمره‌ی خودشو داشته باشه. </vt:lpstr>
      <vt:lpstr>یه راه هم اینه که فیلد آرایه‌ای از نمره‌ی هر دانش‌جو تو خود کلاس تعریف بشه. راه‌های دیگه‌ای هم می‌تونه باشه که الان به ذهن من نرسیده :)   در نهایت، لازمه که یکی از این راه‌ها رو انتخاب کنیم که اطلاعات ما رو مرتب و منظم کنار هم بچینه تا تو بخش‌های بعدی راحت بتونیم از اطلاعاتمون استفاده کنیم.   حالا این بار بعد از این‌که کلاس درس رو آماده کردین، فرض کنین استاد کلاس از شما خواسته که برای هوشمندسازی کلاسش تابعی بنویسین که بتونه میانگین نمرات دانش‌جوها رو هم علاوه بر ذخیره اطلاعات کلاس محاسبه کنه.  بعد از این بخش، یه جورایی به عنوان استراحت بریم یه تیکه زیر ذره‌بین ببینیم و بعد دوباره برگردیم روی کدمون تا قابلیت‌های کلاسمون رو بیش‌تر و باحال‌تر بکنیم.</vt:lpstr>
      <vt:lpstr>قطعه کد رو به رو را اجرا کنید و در مورد خروجی آن بحث کنید.</vt:lpstr>
      <vt:lpstr>هر عضوی که قرار است ذخیره شود، باید در خانه‌ای قرار بگیرد که شماره‌اش بر طولش بخش پذیر باشد. یعنی شما اگر استراکت زیر را داشته‌باشید:   سایز آن برابر ۸ می‌شود. چرا؟  ما می‌دانیم سایزchar ، ۱ و سایز int  هم ۴ است. پس باید منطقا جمع آن‌ها ۵ شود. اما طبق قانون اول، ما int  را باید در خانه‌ای که به سایز خودش (که در این‌جا یعنی ۴) بخش‌پذیر باشد قرار دهیم. پس ۳ تا خانه قبل از int  و بعد از char  اضافه در نظر گرفته می‌شود تا char در خانه‌ی ۰ وint  هم در خانه‌ی ۴ قرار داده شود. </vt:lpstr>
      <vt:lpstr>یعنی در واقع در زمان تخصیص آدرس، چنین چیزی داریم:     تبصره: برایchar  و char[] (آرایه‌ی کاراکترها) این قانون برقرار نیست، چون سایز آن‌ها به شکل پیش‌فرض یک است و سایز آرایه هم برابر تعداد اعضای آن است. پس به دلیل این‌که سایز هر کدام یک است، نیازی به قرار گرفتن خانه‌های اضافه char[] نیست و در هر شماره آدرسی ذخیره می‌شود.</vt:lpstr>
      <vt:lpstr>سایز کلی استراکت باید بر سایز بزرگ‌ترین عضوش بخش پذیر باشد. یعنی شما اگر یک بخشlong  در استراکت خود دارید پس سایز استراکت هم باید بر ۸ بخش پذیر شود (چون سایز long، ۸ است).   در همان مثال اول بهs2  نگاه کنید. طبق قانون اول باید طولش ۹ باشد، چراکهint  که در خانه‌ی صفر شروع شده و بعد آن همchar  آمده که هر جایی می‌تواند قرار بگیرد؛ اما طبق قانون دوم چون بزرگ‌ترین عنصر در این استراکتint  است و اندازه‌اش هم ۴ است، باید اندازه‌ی کل استراکت هم بر ۴ بخش پذیر باشد. در نتیجه به ۹ خانه‌ی گفته‌شده، ۳ خانه اضافه می‌شود و به ۱۲ تبدیل می‌شود تا قانون دوم هم برقرار شود. </vt:lpstr>
      <vt:lpstr>برای این‌که این دو قانون را بهتر متوجه شوید، به این مثال‌ هم توجه کنید: (سعی کنید قبل از خواندن خروجی، خودتان آن را حدس بزنید)    حدس شما چیست؟ این‌جا در ابتداint  آمده که سایزش ۴ است. بعدlong  داریم؛ چون سایز long ۸ است باید حتما جایی قرار بگیرد که به ۸ بخش‌پذیر باشد. پس بعد ازint  و قبل ازlong ، ۴ بایت خالی قرار می‌دهیم. حالا یکchar  داریم که برای آن محدودیت خاصی وجود ندارد و سر جای خودش قرار می‌گیرد. یعنی تا اینجا داریم:</vt:lpstr>
      <vt:lpstr>ولی طبق قانون دوم باید سایزش بر سایز بزرگ‌ترین عضو بخش‌پذیر باشد. در نتیجه ۷ بایت خالی دیگر قرار می‌دهیم تا سایزمان برابر ۲۴ شود و بر ۸ که سایز long  است بخش‌پذیر شود. پس جواب نهایی می‌شود ۲۴.  خب حالا فهمیدیم سایز استراکت تویgcc  چه‌طور حساب می‌شود.  اما __attribute__((packed)) چه کاری انجام می‌دهد؟ این بخش کمک می‌کند تا بی‌هدف فضای اضافه اشغال نکنیم و بایت‌های خالی قرار ندهیم. در اصل با چنین جمله‌ای جلو می‌آید "من قانون نمی‌شناسم! هرکسی به اندازه‌ی سایز خودش جا می‌گیره" بنابراین در نهایت خود سایزها با هم جمع می‌شوند. همون‌طور که دیدید در مثال اول s2 و s3 کاملا شبیه هستند و تفاوتشان فقط در __attribute__((packed)) است.  همین موضوع باعث شده سایزs2  برابر ۱۲ (طبق قوانین) و سایزs3  برابر ۹ (دقیقا مجموع سایز اعضایش) بشود.</vt:lpstr>
      <vt:lpstr>سلام دوباره! با توضیحات این بخش فکر کنم فهمیدین که استراکت چیز عجیبی نیست و واقعا همون متغیرهای عادی‌ایه که همیشه استفاده می‌کردیم و الان فقط اونا رو گذاشتیم کنار هم و برای مجموعه‌شون یه اسم جدید در نظر گرفتیم.   خب حالا بریم ادامه‌ی کلاسی که داشتیم... تو این قسمت می‌خوایم دفتر کلاس استاد که شامل اسم و شماره دانش‌جویی دانش‌جوها هست رو به کمک linked list و struct پیاده‌سازی کنیم.  می‌دونین چیه؟ با توجه به این گپ کوتاهی که افتاد بین بخش قبل و اینکه الان باید برگردیم به کد خودتون، می‌تونین راحتی کار باهاش رو بیش‌تر درک کنین. مگر اینکه خییلی پیچیده کرده باشین برنامه‌ی خودتون رو. گاهی اوقات فاصله افتادن تو برنامه‌نویسی اتفاق خوبیه ؛)</vt:lpstr>
      <vt:lpstr>برای این کلاسمون یه لینکدلیست یک‌طرفه می‌خوایم که قابلیت‌‌های زیر رو داشته باشه:  الف: قابلیت اضافه کردن یک دانش‌جو در صورتی که اطلاعاتش در لیست وجود نداره (یعنی هم یه تابع برای insert کردن لازم داریم و هم یه تابع برای جست‌وجو که بفهمیم آیا دانش‌جو توی لیست بوده یا نه)  ب: قابلیت حذف کردن دانش‌جو از لیست. برای نوشتن این تابع، باید دوباره یه سرچ روی تابع زده بشه تا دانش‌جوی مورد نظر جاش توی لیست پیدا بشه و بعد هم اون حرکت‌های ویژه‌ی حذف کردن یه عضو از لینکدلیست انجام بشه. خودتون می‌دونین که منظورم به کدوماست دیگه؟ فقط این راهنمایی رو می‌کنم که نیاز به دو تا اشاره‌گر۱ دارین تا وقتی اسم مورد نظر رو پیدا کردین (و در اصل اینجا دیگه با استراکت قبلی دسترسی ندارین)، اون اشاره‌گر دومیه به کمکتون بیاد و کار حذف کردن رو براتون انجام بده.</vt:lpstr>
      <vt:lpstr>پ (امتیازی): و در آخر، قسمت امتیازی‌مون هم این شکلیه که استاد بتونه هر زمان که خواست دانش‌جوهای توی لیست رو به ترتیب فامیلی‌هاشون توی لیست سورت کنه. فقط این رو حواستون باشه که اگه قرار باشه ما توی لیست هی بگردیم دنبال نفر بعدی و وقتی که پیداش کردیم از توی لیست حذف کنیم و به یه لیست دیگه اضافه کنیم که می‌شه صرفا یه مخلوطی از بخشای قبلی =) در نتیجه برای امتیازی شدنش شما باید توی همون یک لیستی که داریم سورت رو انجام بدین.  کدتون که تموم شد یادتون باشه نگهش دارین که باز تو کارگاه بعدی با همین کار داریم :دی تا کارگاه بعد خدانگه‌دار </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الله الرحمن الرحیم</dc:title>
  <dc:creator>Ali Nazari</dc:creator>
  <cp:lastModifiedBy>Bahar Kaviani</cp:lastModifiedBy>
  <cp:revision>356</cp:revision>
  <dcterms:modified xsi:type="dcterms:W3CDTF">2021-01-08T15:30:51Z</dcterms:modified>
</cp:coreProperties>
</file>