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7"/>
  </p:notesMasterIdLst>
  <p:handoutMasterIdLst>
    <p:handoutMasterId r:id="rId18"/>
  </p:handoutMasterIdLst>
  <p:sldIdLst>
    <p:sldId id="294" r:id="rId2"/>
    <p:sldId id="295" r:id="rId3"/>
    <p:sldId id="325" r:id="rId4"/>
    <p:sldId id="402" r:id="rId5"/>
    <p:sldId id="406" r:id="rId6"/>
    <p:sldId id="407" r:id="rId7"/>
    <p:sldId id="413" r:id="rId8"/>
    <p:sldId id="408" r:id="rId9"/>
    <p:sldId id="412" r:id="rId10"/>
    <p:sldId id="415" r:id="rId11"/>
    <p:sldId id="416" r:id="rId12"/>
    <p:sldId id="417" r:id="rId13"/>
    <p:sldId id="419" r:id="rId14"/>
    <p:sldId id="418" r:id="rId15"/>
    <p:sldId id="326" r:id="rId16"/>
  </p:sldIdLst>
  <p:sldSz cx="9144000" cy="5143500" type="screen16x9"/>
  <p:notesSz cx="6858000" cy="9144000"/>
  <p:embeddedFontLst>
    <p:embeddedFont>
      <p:font typeface="Dana" panose="020B0604020202020204" charset="-78"/>
      <p:regular r:id="rId19"/>
      <p:bold r:id="rId20"/>
      <p:italic r:id="rId21"/>
      <p:boldItalic r:id="rId22"/>
    </p:embeddedFont>
    <p:embeddedFont>
      <p:font typeface="Lalezar" panose="00000500000000000000" pitchFamily="2" charset="-78"/>
      <p:regular r:id="rId23"/>
    </p:embeddedFont>
    <p:embeddedFont>
      <p:font typeface="Roboto Light" panose="020B0604020202020204" charset="0"/>
      <p:regular r:id="rId24"/>
      <p:bold r:id="rId25"/>
      <p:italic r:id="rId26"/>
      <p:boldItalic r:id="rId27"/>
    </p:embeddedFont>
    <p:embeddedFont>
      <p:font typeface="Roboto Black" panose="020B0604020202020204" charset="0"/>
      <p:bold r:id="rId28"/>
      <p:boldItalic r:id="rId29"/>
    </p:embeddedFont>
    <p:embeddedFont>
      <p:font typeface="Consolas" panose="020B0609020204030204" pitchFamily="49" charset="0"/>
      <p:regular r:id="rId30"/>
      <p:bold r:id="rId31"/>
      <p:italic r:id="rId32"/>
      <p:boldItalic r:id="rId33"/>
    </p:embeddedFont>
    <p:embeddedFont>
      <p:font typeface="Didact Gothic" panose="020B0604020202020204" charset="0"/>
      <p:regular r:id="rId34"/>
    </p:embeddedFont>
    <p:embeddedFont>
      <p:font typeface="Bree Serif" panose="020B0604020202020204" charset="0"/>
      <p:regular r:id="rId35"/>
    </p:embeddedFont>
    <p:embeddedFont>
      <p:font typeface="Roboto Thin"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402"/>
            <p14:sldId id="406"/>
            <p14:sldId id="407"/>
            <p14:sldId id="413"/>
            <p14:sldId id="408"/>
            <p14:sldId id="412"/>
            <p14:sldId id="415"/>
            <p14:sldId id="416"/>
            <p14:sldId id="417"/>
            <p14:sldId id="419"/>
            <p14:sldId id="418"/>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48FFD5"/>
    <a:srgbClr val="041C30"/>
    <a:srgbClr val="2EAE9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295" autoAdjust="0"/>
  </p:normalViewPr>
  <p:slideViewPr>
    <p:cSldViewPr snapToGrid="0">
      <p:cViewPr varScale="1">
        <p:scale>
          <a:sx n="106" d="100"/>
          <a:sy n="106" d="100"/>
        </p:scale>
        <p:origin x="763" y="77"/>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1/15/2021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81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383676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88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80" r:id="rId1"/>
    <p:sldLayoutId id="2147483678" r:id="rId2"/>
    <p:sldLayoutId id="2147483660" r:id="rId3"/>
    <p:sldLayoutId id="2147483681" r:id="rId4"/>
    <p:sldLayoutId id="2147483682" r:id="rId5"/>
    <p:sldLayoutId id="2147483648" r:id="rId6"/>
    <p:sldLayoutId id="2147483663" r:id="rId7"/>
    <p:sldLayoutId id="214748368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780593" y="3859927"/>
            <a:ext cx="1770985" cy="5127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یازدهم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0"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51" name="Subtitle 2">
            <a:extLst>
              <a:ext uri="{FF2B5EF4-FFF2-40B4-BE49-F238E27FC236}">
                <a16:creationId xmlns:a16="http://schemas.microsoft.com/office/drawing/2014/main" id="{A73F8FBF-9164-4242-8AF8-F4CB70A3D2F5}"/>
              </a:ext>
            </a:extLst>
          </p:cNvPr>
          <p:cNvSpPr txBox="1">
            <a:spLocks/>
          </p:cNvSpPr>
          <p:nvPr/>
        </p:nvSpPr>
        <p:spPr>
          <a:xfrm>
            <a:off x="2465496" y="2313298"/>
            <a:ext cx="2585086"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کار با </a:t>
            </a:r>
            <a:r>
              <a:rPr lang="fa-IR" sz="4400" dirty="0">
                <a:solidFill>
                  <a:schemeClr val="accent6"/>
                </a:solidFill>
                <a:latin typeface="Lalezar" panose="00000500000000000000" pitchFamily="2" charset="-78"/>
                <a:cs typeface="Lalezar" panose="00000500000000000000" pitchFamily="2" charset="-78"/>
                <a:sym typeface="Roboto Black"/>
              </a:rPr>
              <a:t>فایل</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015711"/>
            <a:ext cx="7775493" cy="1825093"/>
          </a:xfrm>
        </p:spPr>
        <p:txBody>
          <a:bodyPr anchor="ctr"/>
          <a:lstStyle/>
          <a:p>
            <a:pPr rtl="1">
              <a:lnSpc>
                <a:spcPct val="150000"/>
              </a:lnSpc>
            </a:pPr>
            <a:r>
              <a:rPr lang="fa-IR" sz="1400" dirty="0">
                <a:solidFill>
                  <a:schemeClr val="bg1"/>
                </a:solidFill>
                <a:latin typeface="Dana" panose="00000500000000000000" pitchFamily="2" charset="-78"/>
                <a:cs typeface="Dana" panose="00000500000000000000" pitchFamily="2" charset="-78"/>
              </a:rPr>
              <a:t>خب، امیدواریم که توی این ترم با زبان </a:t>
            </a:r>
            <a:r>
              <a:rPr lang="en-US" sz="1400" dirty="0" smtClean="0">
                <a:solidFill>
                  <a:schemeClr val="bg1"/>
                </a:solidFill>
                <a:latin typeface="Dana" panose="00000500000000000000" pitchFamily="2" charset="-78"/>
                <a:cs typeface="Dana" panose="00000500000000000000" pitchFamily="2" charset="-78"/>
              </a:rPr>
              <a:t>C</a:t>
            </a:r>
            <a:r>
              <a:rPr lang="fa-IR" sz="1400" dirty="0" smtClean="0">
                <a:solidFill>
                  <a:schemeClr val="bg1"/>
                </a:solidFill>
                <a:latin typeface="Dana" panose="00000500000000000000" pitchFamily="2" charset="-78"/>
                <a:cs typeface="Dana" panose="00000500000000000000" pitchFamily="2" charset="-78"/>
              </a:rPr>
              <a:t> به </a:t>
            </a:r>
            <a:r>
              <a:rPr lang="fa-IR" sz="1400" dirty="0">
                <a:solidFill>
                  <a:schemeClr val="bg1"/>
                </a:solidFill>
                <a:latin typeface="Dana" panose="00000500000000000000" pitchFamily="2" charset="-78"/>
                <a:cs typeface="Dana" panose="00000500000000000000" pitchFamily="2" charset="-78"/>
              </a:rPr>
              <a:t>خوبی آشنا شده </a:t>
            </a:r>
            <a:r>
              <a:rPr lang="fa-IR" sz="1400" dirty="0" smtClean="0">
                <a:solidFill>
                  <a:schemeClr val="bg1"/>
                </a:solidFill>
                <a:latin typeface="Dana" panose="00000500000000000000" pitchFamily="2" charset="-78"/>
                <a:cs typeface="Dana" panose="00000500000000000000" pitchFamily="2" charset="-78"/>
              </a:rPr>
              <a:t>باشین </a:t>
            </a:r>
            <a:r>
              <a:rPr lang="fa-IR" sz="1400" dirty="0">
                <a:solidFill>
                  <a:schemeClr val="bg1"/>
                </a:solidFill>
                <a:latin typeface="Dana" panose="00000500000000000000" pitchFamily="2" charset="-78"/>
                <a:cs typeface="Dana" panose="00000500000000000000" pitchFamily="2" charset="-78"/>
              </a:rPr>
              <a:t>و به مفاهیم مورد نیاز برای کار باهاش </a:t>
            </a:r>
            <a:r>
              <a:rPr lang="fa-IR" sz="1400" dirty="0" smtClean="0">
                <a:solidFill>
                  <a:schemeClr val="bg1"/>
                </a:solidFill>
                <a:latin typeface="Dana" panose="00000500000000000000" pitchFamily="2" charset="-78"/>
                <a:cs typeface="Dana" panose="00000500000000000000" pitchFamily="2" charset="-78"/>
              </a:rPr>
              <a:t>هم مسلط </a:t>
            </a:r>
            <a:r>
              <a:rPr lang="fa-IR" sz="1400" dirty="0">
                <a:solidFill>
                  <a:schemeClr val="bg1"/>
                </a:solidFill>
                <a:latin typeface="Dana" panose="00000500000000000000" pitchFamily="2" charset="-78"/>
                <a:cs typeface="Dana" panose="00000500000000000000" pitchFamily="2" charset="-78"/>
              </a:rPr>
              <a:t>شده </a:t>
            </a:r>
            <a:r>
              <a:rPr lang="fa-IR" sz="1400" dirty="0" smtClean="0">
                <a:solidFill>
                  <a:schemeClr val="bg1"/>
                </a:solidFill>
                <a:latin typeface="Dana" panose="00000500000000000000" pitchFamily="2" charset="-78"/>
                <a:cs typeface="Dana" panose="00000500000000000000" pitchFamily="2" charset="-78"/>
              </a:rPr>
              <a:t>باشین. </a:t>
            </a:r>
            <a:r>
              <a:rPr lang="fa-IR" sz="1400" dirty="0">
                <a:solidFill>
                  <a:schemeClr val="bg1"/>
                </a:solidFill>
                <a:latin typeface="Dana" panose="00000500000000000000" pitchFamily="2" charset="-78"/>
                <a:cs typeface="Dana" panose="00000500000000000000" pitchFamily="2" charset="-78"/>
              </a:rPr>
              <a:t>یک مساله‌ای که نیازه </a:t>
            </a:r>
            <a:r>
              <a:rPr lang="fa-IR" sz="1400" dirty="0" smtClean="0">
                <a:solidFill>
                  <a:schemeClr val="bg1"/>
                </a:solidFill>
                <a:latin typeface="Dana" panose="00000500000000000000" pitchFamily="2" charset="-78"/>
                <a:cs typeface="Dana" panose="00000500000000000000" pitchFamily="2" charset="-78"/>
              </a:rPr>
              <a:t>بدونین </a:t>
            </a:r>
            <a:r>
              <a:rPr lang="fa-IR" sz="1400" dirty="0">
                <a:solidFill>
                  <a:schemeClr val="bg1"/>
                </a:solidFill>
                <a:latin typeface="Dana" panose="00000500000000000000" pitchFamily="2" charset="-78"/>
                <a:cs typeface="Dana" panose="00000500000000000000" pitchFamily="2" charset="-78"/>
              </a:rPr>
              <a:t>و شاید تا الان خودتون هم متوجه </a:t>
            </a:r>
            <a:r>
              <a:rPr lang="fa-IR" sz="1400" dirty="0" smtClean="0">
                <a:solidFill>
                  <a:schemeClr val="bg1"/>
                </a:solidFill>
                <a:latin typeface="Dana" panose="00000500000000000000" pitchFamily="2" charset="-78"/>
                <a:cs typeface="Dana" panose="00000500000000000000" pitchFamily="2" charset="-78"/>
              </a:rPr>
              <a:t>شدین، </a:t>
            </a:r>
            <a:r>
              <a:rPr lang="fa-IR" sz="1400" dirty="0">
                <a:solidFill>
                  <a:schemeClr val="bg1"/>
                </a:solidFill>
                <a:latin typeface="Dana" panose="00000500000000000000" pitchFamily="2" charset="-78"/>
                <a:cs typeface="Dana" panose="00000500000000000000" pitchFamily="2" charset="-78"/>
              </a:rPr>
              <a:t>اینه که خیلی وقت‌ها زبان‌های برنامه‌نویسی مختلفی بر اساس نیازمندی‌های مختلف ساخته می‌شن. به عنوان مثال، زبان </a:t>
            </a:r>
            <a:r>
              <a:rPr lang="en-US" sz="1400" dirty="0">
                <a:solidFill>
                  <a:schemeClr val="bg1"/>
                </a:solidFill>
                <a:latin typeface="Dana" panose="00000500000000000000" pitchFamily="2" charset="-78"/>
                <a:cs typeface="Dana" panose="00000500000000000000" pitchFamily="2" charset="-78"/>
              </a:rPr>
              <a:t>JavaScript</a:t>
            </a:r>
            <a:r>
              <a:rPr lang="fa-IR" sz="1400" dirty="0">
                <a:solidFill>
                  <a:schemeClr val="bg1"/>
                </a:solidFill>
                <a:latin typeface="Dana" panose="00000500000000000000" pitchFamily="2" charset="-78"/>
                <a:cs typeface="Dana" panose="00000500000000000000" pitchFamily="2" charset="-78"/>
              </a:rPr>
              <a:t> برای پویاسازی صفحات اینترنتی، زبان</a:t>
            </a:r>
            <a:r>
              <a:rPr lang="en-US" sz="1400" dirty="0">
                <a:solidFill>
                  <a:schemeClr val="bg1"/>
                </a:solidFill>
                <a:latin typeface="Dana" panose="00000500000000000000" pitchFamily="2" charset="-78"/>
                <a:cs typeface="Dana" panose="00000500000000000000" pitchFamily="2" charset="-78"/>
              </a:rPr>
              <a:t> Kotlin </a:t>
            </a:r>
            <a:r>
              <a:rPr lang="fa-IR" sz="1400" dirty="0">
                <a:solidFill>
                  <a:schemeClr val="bg1"/>
                </a:solidFill>
                <a:latin typeface="Dana" panose="00000500000000000000" pitchFamily="2" charset="-78"/>
                <a:cs typeface="Dana" panose="00000500000000000000" pitchFamily="2" charset="-78"/>
              </a:rPr>
              <a:t>برای برنامه‌نویسی دستگاه‌های اندروید و … ساخته شدن. </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10</a:t>
            </a:fld>
            <a:endParaRPr lang="en-US" dirty="0"/>
          </a:p>
        </p:txBody>
      </p:sp>
      <p:sp>
        <p:nvSpPr>
          <p:cNvPr id="15" name="Title 1">
            <a:extLst>
              <a:ext uri="{FF2B5EF4-FFF2-40B4-BE49-F238E27FC236}">
                <a16:creationId xmlns:a16="http://schemas.microsoft.com/office/drawing/2014/main" id="{DFE69239-2758-4CB8-B849-D5CF8C4C657D}"/>
              </a:ext>
            </a:extLst>
          </p:cNvPr>
          <p:cNvSpPr txBox="1">
            <a:spLocks/>
          </p:cNvSpPr>
          <p:nvPr/>
        </p:nvSpPr>
        <p:spPr>
          <a:xfrm>
            <a:off x="701042" y="2840804"/>
            <a:ext cx="7755080" cy="18250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اگه یادتون باشه، جلسه‌های قبل در مورد پارادایم </a:t>
            </a:r>
            <a:r>
              <a:rPr lang="en-US" sz="1400" dirty="0">
                <a:solidFill>
                  <a:schemeClr val="bg1"/>
                </a:solidFill>
                <a:latin typeface="Dana" panose="00000500000000000000" pitchFamily="2" charset="-78"/>
                <a:cs typeface="Dana" panose="00000500000000000000" pitchFamily="2" charset="-78"/>
              </a:rPr>
              <a:t>Object Oriented</a:t>
            </a:r>
            <a:r>
              <a:rPr lang="fa-IR" sz="1400" dirty="0">
                <a:solidFill>
                  <a:schemeClr val="bg1"/>
                </a:solidFill>
                <a:latin typeface="Dana" panose="00000500000000000000" pitchFamily="2" charset="-78"/>
                <a:cs typeface="Dana" panose="00000500000000000000" pitchFamily="2" charset="-78"/>
              </a:rPr>
              <a:t> یه کم باهاتون صحبت کردیم. در سال ۱۹۸۲، فردی به اسم</a:t>
            </a:r>
            <a:r>
              <a:rPr lang="en-US" sz="1400" dirty="0">
                <a:solidFill>
                  <a:schemeClr val="bg1"/>
                </a:solidFill>
                <a:latin typeface="Dana" panose="00000500000000000000" pitchFamily="2" charset="-78"/>
                <a:cs typeface="Dana" panose="00000500000000000000" pitchFamily="2" charset="-78"/>
              </a:rPr>
              <a:t> </a:t>
            </a:r>
            <a:r>
              <a:rPr lang="en-US" sz="1400" dirty="0">
                <a:solidFill>
                  <a:schemeClr val="accent6"/>
                </a:solidFill>
                <a:latin typeface="Dana" panose="00000500000000000000" pitchFamily="2" charset="-78"/>
                <a:cs typeface="Dana" panose="00000500000000000000" pitchFamily="2" charset="-78"/>
              </a:rPr>
              <a:t>Bjarne </a:t>
            </a:r>
            <a:r>
              <a:rPr lang="en-US" sz="1400" dirty="0" err="1">
                <a:solidFill>
                  <a:schemeClr val="accent6"/>
                </a:solidFill>
                <a:latin typeface="Dana" panose="00000500000000000000" pitchFamily="2" charset="-78"/>
                <a:cs typeface="Dana" panose="00000500000000000000" pitchFamily="2" charset="-78"/>
              </a:rPr>
              <a:t>Stroustrup</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با فلسفه‌ی وارد کردن پایه‌ی اصلی </a:t>
            </a:r>
            <a:r>
              <a:rPr lang="fa-IR" sz="1400" dirty="0" smtClean="0">
                <a:solidFill>
                  <a:schemeClr val="bg1"/>
                </a:solidFill>
                <a:latin typeface="Dana" panose="00000500000000000000" pitchFamily="2" charset="-78"/>
                <a:cs typeface="Dana" panose="00000500000000000000" pitchFamily="2" charset="-78"/>
              </a:rPr>
              <a:t>برنامه‌نویسی </a:t>
            </a:r>
            <a:r>
              <a:rPr lang="en-US" sz="1400" dirty="0" smtClean="0">
                <a:solidFill>
                  <a:schemeClr val="bg1"/>
                </a:solidFill>
                <a:latin typeface="Dana" panose="00000500000000000000" pitchFamily="2" charset="-78"/>
                <a:cs typeface="Dana" panose="00000500000000000000" pitchFamily="2" charset="-78"/>
              </a:rPr>
              <a:t>Object </a:t>
            </a:r>
            <a:r>
              <a:rPr lang="en-US" sz="1400" dirty="0">
                <a:solidFill>
                  <a:schemeClr val="bg1"/>
                </a:solidFill>
                <a:latin typeface="Dana" panose="00000500000000000000" pitchFamily="2" charset="-78"/>
                <a:cs typeface="Dana" panose="00000500000000000000" pitchFamily="2" charset="-78"/>
              </a:rPr>
              <a:t>Oriented، </a:t>
            </a:r>
            <a:r>
              <a:rPr lang="fa-IR" sz="1400" dirty="0">
                <a:solidFill>
                  <a:schemeClr val="bg1"/>
                </a:solidFill>
                <a:latin typeface="Dana" panose="00000500000000000000" pitchFamily="2" charset="-78"/>
                <a:cs typeface="Dana" panose="00000500000000000000" pitchFamily="2" charset="-78"/>
              </a:rPr>
              <a:t>یعنی </a:t>
            </a:r>
            <a:r>
              <a:rPr lang="en-US" sz="1400" dirty="0">
                <a:solidFill>
                  <a:schemeClr val="bg1"/>
                </a:solidFill>
                <a:latin typeface="Dana" panose="00000500000000000000" pitchFamily="2" charset="-78"/>
                <a:cs typeface="Dana" panose="00000500000000000000" pitchFamily="2" charset="-78"/>
              </a:rPr>
              <a:t>Class</a:t>
            </a:r>
            <a:r>
              <a:rPr lang="fa-IR" sz="1400" dirty="0">
                <a:solidFill>
                  <a:schemeClr val="bg1"/>
                </a:solidFill>
                <a:latin typeface="Dana" panose="00000500000000000000" pitchFamily="2" charset="-78"/>
                <a:cs typeface="Dana" panose="00000500000000000000" pitchFamily="2" charset="-78"/>
              </a:rPr>
              <a:t>ها به زبان </a:t>
            </a:r>
            <a:r>
              <a:rPr lang="en-US" sz="1400" dirty="0">
                <a:solidFill>
                  <a:schemeClr val="bg1"/>
                </a:solidFill>
                <a:latin typeface="Dana" panose="00000500000000000000" pitchFamily="2" charset="-78"/>
                <a:cs typeface="Dana" panose="00000500000000000000" pitchFamily="2" charset="-78"/>
              </a:rPr>
              <a:t>C، </a:t>
            </a:r>
            <a:r>
              <a:rPr lang="fa-IR" sz="1400" dirty="0">
                <a:solidFill>
                  <a:schemeClr val="bg1"/>
                </a:solidFill>
                <a:latin typeface="Dana" panose="00000500000000000000" pitchFamily="2" charset="-78"/>
                <a:cs typeface="Dana" panose="00000500000000000000" pitchFamily="2" charset="-78"/>
              </a:rPr>
              <a:t>زبان جدیدی به نام ++</a:t>
            </a:r>
            <a:r>
              <a:rPr lang="en-US" sz="1400" dirty="0">
                <a:solidFill>
                  <a:schemeClr val="bg1"/>
                </a:solidFill>
                <a:latin typeface="Dana" panose="00000500000000000000" pitchFamily="2" charset="-78"/>
                <a:cs typeface="Dana" panose="00000500000000000000" pitchFamily="2" charset="-78"/>
              </a:rPr>
              <a:t>C</a:t>
            </a:r>
            <a:r>
              <a:rPr lang="fa-IR" sz="1400" dirty="0">
                <a:solidFill>
                  <a:schemeClr val="bg1"/>
                </a:solidFill>
                <a:latin typeface="Dana" panose="00000500000000000000" pitchFamily="2" charset="-78"/>
                <a:cs typeface="Dana" panose="00000500000000000000" pitchFamily="2" charset="-78"/>
              </a:rPr>
              <a:t> رو پایه‌گذاری کرد که هنوز هم به عنوان یکی از اصلی‌ترین زبان‌ها در زمینه‌ی </a:t>
            </a:r>
            <a:r>
              <a:rPr lang="en-US" sz="1400" dirty="0">
                <a:solidFill>
                  <a:schemeClr val="bg1"/>
                </a:solidFill>
                <a:latin typeface="Dana" panose="00000500000000000000" pitchFamily="2" charset="-78"/>
                <a:cs typeface="Dana" panose="00000500000000000000" pitchFamily="2" charset="-78"/>
              </a:rPr>
              <a:t>OOP</a:t>
            </a:r>
            <a:r>
              <a:rPr lang="fa-IR" sz="1400" dirty="0">
                <a:solidFill>
                  <a:schemeClr val="bg1"/>
                </a:solidFill>
                <a:latin typeface="Dana" panose="00000500000000000000" pitchFamily="2" charset="-78"/>
                <a:cs typeface="Dana" panose="00000500000000000000" pitchFamily="2" charset="-78"/>
              </a:rPr>
              <a:t> استفاده می‌شه. شاید براتون جالب باشه </a:t>
            </a:r>
            <a:r>
              <a:rPr lang="fa-IR" sz="1400" dirty="0" smtClean="0">
                <a:solidFill>
                  <a:schemeClr val="bg1"/>
                </a:solidFill>
                <a:latin typeface="Dana" panose="00000500000000000000" pitchFamily="2" charset="-78"/>
                <a:cs typeface="Dana" panose="00000500000000000000" pitchFamily="2" charset="-78"/>
              </a:rPr>
              <a:t>بدونین </a:t>
            </a:r>
            <a:r>
              <a:rPr lang="fa-IR" sz="1400" dirty="0">
                <a:solidFill>
                  <a:schemeClr val="bg1"/>
                </a:solidFill>
                <a:latin typeface="Dana" panose="00000500000000000000" pitchFamily="2" charset="-78"/>
                <a:cs typeface="Dana" panose="00000500000000000000" pitchFamily="2" charset="-78"/>
              </a:rPr>
              <a:t>که اپراتور ++ که توی زبان </a:t>
            </a:r>
            <a:r>
              <a:rPr lang="en-US" sz="1400" dirty="0">
                <a:solidFill>
                  <a:schemeClr val="bg1"/>
                </a:solidFill>
                <a:latin typeface="Dana" panose="00000500000000000000" pitchFamily="2" charset="-78"/>
                <a:cs typeface="Dana" panose="00000500000000000000" pitchFamily="2" charset="-78"/>
              </a:rPr>
              <a:t>C</a:t>
            </a:r>
            <a:r>
              <a:rPr lang="fa-IR" sz="1400" dirty="0">
                <a:solidFill>
                  <a:schemeClr val="bg1"/>
                </a:solidFill>
                <a:latin typeface="Dana" panose="00000500000000000000" pitchFamily="2" charset="-78"/>
                <a:cs typeface="Dana" panose="00000500000000000000" pitchFamily="2" charset="-78"/>
              </a:rPr>
              <a:t> باهاش آشنا </a:t>
            </a:r>
            <a:r>
              <a:rPr lang="fa-IR" sz="1400" dirty="0" smtClean="0">
                <a:solidFill>
                  <a:schemeClr val="bg1"/>
                </a:solidFill>
                <a:latin typeface="Dana" panose="00000500000000000000" pitchFamily="2" charset="-78"/>
                <a:cs typeface="Dana" panose="00000500000000000000" pitchFamily="2" charset="-78"/>
              </a:rPr>
              <a:t>شدین، </a:t>
            </a:r>
            <a:r>
              <a:rPr lang="fa-IR" sz="1400" dirty="0">
                <a:solidFill>
                  <a:schemeClr val="bg1"/>
                </a:solidFill>
                <a:latin typeface="Dana" panose="00000500000000000000" pitchFamily="2" charset="-78"/>
                <a:cs typeface="Dana" panose="00000500000000000000" pitchFamily="2" charset="-78"/>
              </a:rPr>
              <a:t>اول توی زبان ++</a:t>
            </a:r>
            <a:r>
              <a:rPr lang="en-US" sz="1400" dirty="0">
                <a:solidFill>
                  <a:schemeClr val="bg1"/>
                </a:solidFill>
                <a:latin typeface="Dana" panose="00000500000000000000" pitchFamily="2" charset="-78"/>
                <a:cs typeface="Dana" panose="00000500000000000000" pitchFamily="2" charset="-78"/>
              </a:rPr>
              <a:t>C</a:t>
            </a:r>
            <a:r>
              <a:rPr lang="fa-IR" sz="1400" dirty="0">
                <a:solidFill>
                  <a:schemeClr val="bg1"/>
                </a:solidFill>
                <a:latin typeface="Dana" panose="00000500000000000000" pitchFamily="2" charset="-78"/>
                <a:cs typeface="Dana" panose="00000500000000000000" pitchFamily="2" charset="-78"/>
              </a:rPr>
              <a:t> پیاده‌سازی شده و بعدا به استانداردهای زبان</a:t>
            </a:r>
            <a:r>
              <a:rPr lang="en-US" sz="1400" dirty="0">
                <a:solidFill>
                  <a:schemeClr val="bg1"/>
                </a:solidFill>
                <a:latin typeface="Dana" panose="00000500000000000000" pitchFamily="2" charset="-78"/>
                <a:cs typeface="Dana" panose="00000500000000000000" pitchFamily="2" charset="-78"/>
              </a:rPr>
              <a:t> C </a:t>
            </a:r>
            <a:r>
              <a:rPr lang="fa-IR" sz="1400" dirty="0">
                <a:solidFill>
                  <a:schemeClr val="bg1"/>
                </a:solidFill>
                <a:latin typeface="Dana" panose="00000500000000000000" pitchFamily="2" charset="-78"/>
                <a:cs typeface="Dana" panose="00000500000000000000" pitchFamily="2" charset="-78"/>
              </a:rPr>
              <a:t>اضافه شده.</a:t>
            </a:r>
          </a:p>
        </p:txBody>
      </p:sp>
      <p:sp>
        <p:nvSpPr>
          <p:cNvPr id="6" name="TextBox 5">
            <a:extLst>
              <a:ext uri="{FF2B5EF4-FFF2-40B4-BE49-F238E27FC236}">
                <a16:creationId xmlns:a16="http://schemas.microsoft.com/office/drawing/2014/main" id="{D912F2A4-6A53-4224-90C2-5E814C40EE78}"/>
              </a:ext>
            </a:extLst>
          </p:cNvPr>
          <p:cNvSpPr txBox="1"/>
          <p:nvPr/>
        </p:nvSpPr>
        <p:spPr>
          <a:xfrm>
            <a:off x="2347080" y="369091"/>
            <a:ext cx="4449835" cy="707886"/>
          </a:xfrm>
          <a:prstGeom prst="rect">
            <a:avLst/>
          </a:prstGeom>
          <a:noFill/>
        </p:spPr>
        <p:txBody>
          <a:bodyPr wrap="square">
            <a:spAutoFit/>
          </a:bodyPr>
          <a:lstStyle/>
          <a:p>
            <a:pPr algn="ctr" rtl="1">
              <a:spcBef>
                <a:spcPts val="0"/>
              </a:spcBef>
              <a:spcAft>
                <a:spcPts val="0"/>
              </a:spcAft>
            </a:pPr>
            <a:r>
              <a:rPr lang="fa-IR" sz="4000" b="0" i="0" u="none" strike="noStrike" dirty="0" smtClean="0">
                <a:solidFill>
                  <a:schemeClr val="bg1"/>
                </a:solidFill>
                <a:effectLst/>
                <a:latin typeface="Lalezar" panose="00000500000000000000" pitchFamily="2" charset="-78"/>
                <a:cs typeface="Lalezar" panose="00000500000000000000" pitchFamily="2" charset="-78"/>
              </a:rPr>
              <a:t>اطلاعات بیش‌تر: </a:t>
            </a:r>
            <a:r>
              <a:rPr lang="en-US" sz="4000" b="0" i="0" u="none" strike="noStrike" dirty="0" smtClean="0">
                <a:solidFill>
                  <a:schemeClr val="bg1"/>
                </a:solidFill>
                <a:effectLst/>
                <a:latin typeface="Lalezar" panose="00000500000000000000" pitchFamily="2" charset="-78"/>
                <a:cs typeface="Lalezar" panose="00000500000000000000" pitchFamily="2" charset="-78"/>
              </a:rPr>
              <a:t>C++</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7" name="Google Shape;4771;p45"/>
          <p:cNvGrpSpPr/>
          <p:nvPr/>
        </p:nvGrpSpPr>
        <p:grpSpPr>
          <a:xfrm>
            <a:off x="8474356" y="2888871"/>
            <a:ext cx="347452" cy="397343"/>
            <a:chOff x="3330525" y="4399275"/>
            <a:chExt cx="390650" cy="481850"/>
          </a:xfrm>
        </p:grpSpPr>
        <p:sp>
          <p:nvSpPr>
            <p:cNvPr id="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 name="Google Shape;4779;p45"/>
          <p:cNvGrpSpPr/>
          <p:nvPr/>
        </p:nvGrpSpPr>
        <p:grpSpPr>
          <a:xfrm>
            <a:off x="8474356" y="1288764"/>
            <a:ext cx="319924" cy="397322"/>
            <a:chOff x="3938800" y="4399275"/>
            <a:chExt cx="359700" cy="481825"/>
          </a:xfrm>
        </p:grpSpPr>
        <p:sp>
          <p:nvSpPr>
            <p:cNvPr id="17"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240011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1436" y="591066"/>
            <a:ext cx="7775493" cy="1917561"/>
          </a:xfrm>
        </p:spPr>
        <p:txBody>
          <a:bodyPr anchor="ctr"/>
          <a:lstStyle/>
          <a:p>
            <a:pPr rtl="1">
              <a:lnSpc>
                <a:spcPct val="150000"/>
              </a:lnSpc>
            </a:pPr>
            <a:r>
              <a:rPr lang="fa-IR" sz="1400" dirty="0">
                <a:solidFill>
                  <a:schemeClr val="bg1"/>
                </a:solidFill>
                <a:latin typeface="Dana" panose="00000500000000000000" pitchFamily="2" charset="-78"/>
                <a:cs typeface="Dana" panose="00000500000000000000" pitchFamily="2" charset="-78"/>
              </a:rPr>
              <a:t>در حین توسعه‌ی این زبان، برنامه‌نویس‌هاش خیلی از مسائلی که فکر می‌کردن پیاده‌سازیش در زبان</a:t>
            </a:r>
            <a:r>
              <a:rPr lang="en-US" sz="1400" dirty="0">
                <a:solidFill>
                  <a:schemeClr val="bg1"/>
                </a:solidFill>
                <a:latin typeface="Dana" panose="00000500000000000000" pitchFamily="2" charset="-78"/>
                <a:cs typeface="Dana" panose="00000500000000000000" pitchFamily="2" charset="-78"/>
              </a:rPr>
              <a:t>C </a:t>
            </a:r>
            <a:r>
              <a:rPr lang="fa-IR" sz="1400" dirty="0" smtClean="0">
                <a:solidFill>
                  <a:schemeClr val="bg1"/>
                </a:solidFill>
                <a:latin typeface="Dana" panose="00000500000000000000" pitchFamily="2" charset="-78"/>
                <a:cs typeface="Dana" panose="00000500000000000000" pitchFamily="2" charset="-78"/>
              </a:rPr>
              <a:t> مشکل‌ساز </a:t>
            </a:r>
            <a:r>
              <a:rPr lang="fa-IR" sz="1400" dirty="0">
                <a:solidFill>
                  <a:schemeClr val="bg1"/>
                </a:solidFill>
                <a:latin typeface="Dana" panose="00000500000000000000" pitchFamily="2" charset="-78"/>
                <a:cs typeface="Dana" panose="00000500000000000000" pitchFamily="2" charset="-78"/>
              </a:rPr>
              <a:t>هست رو تغییر دادن، در حالی که بعضی </a:t>
            </a:r>
            <a:r>
              <a:rPr lang="fa-IR" sz="1400" dirty="0" smtClean="0">
                <a:solidFill>
                  <a:schemeClr val="bg1"/>
                </a:solidFill>
                <a:latin typeface="Dana" panose="00000500000000000000" pitchFamily="2" charset="-78"/>
                <a:cs typeface="Dana" panose="00000500000000000000" pitchFamily="2" charset="-78"/>
              </a:rPr>
              <a:t>کتاب‌خانه‌های </a:t>
            </a:r>
            <a:r>
              <a:rPr lang="fa-IR" sz="1400" dirty="0">
                <a:solidFill>
                  <a:schemeClr val="bg1"/>
                </a:solidFill>
                <a:latin typeface="Dana" panose="00000500000000000000" pitchFamily="2" charset="-78"/>
                <a:cs typeface="Dana" panose="00000500000000000000" pitchFamily="2" charset="-78"/>
              </a:rPr>
              <a:t>زبان</a:t>
            </a:r>
            <a:r>
              <a:rPr lang="en-US" sz="1400" dirty="0">
                <a:solidFill>
                  <a:schemeClr val="bg1"/>
                </a:solidFill>
                <a:latin typeface="Dana" panose="00000500000000000000" pitchFamily="2" charset="-78"/>
                <a:cs typeface="Dana" panose="00000500000000000000" pitchFamily="2" charset="-78"/>
              </a:rPr>
              <a:t> C </a:t>
            </a:r>
            <a:r>
              <a:rPr lang="fa-IR" sz="1400" dirty="0">
                <a:solidFill>
                  <a:schemeClr val="bg1"/>
                </a:solidFill>
                <a:latin typeface="Dana" panose="00000500000000000000" pitchFamily="2" charset="-78"/>
                <a:cs typeface="Dana" panose="00000500000000000000" pitchFamily="2" charset="-78"/>
              </a:rPr>
              <a:t>رو هم درونش نگه داشته و بعضا هم می‌شه قسمت‌هایی از زبان</a:t>
            </a:r>
            <a:r>
              <a:rPr lang="en-US" sz="1400" dirty="0">
                <a:solidFill>
                  <a:schemeClr val="bg1"/>
                </a:solidFill>
                <a:latin typeface="Dana" panose="00000500000000000000" pitchFamily="2" charset="-78"/>
                <a:cs typeface="Dana" panose="00000500000000000000" pitchFamily="2" charset="-78"/>
              </a:rPr>
              <a:t> C </a:t>
            </a:r>
            <a:r>
              <a:rPr lang="fa-IR" sz="1400" dirty="0">
                <a:solidFill>
                  <a:schemeClr val="bg1"/>
                </a:solidFill>
                <a:latin typeface="Dana" panose="00000500000000000000" pitchFamily="2" charset="-78"/>
                <a:cs typeface="Dana" panose="00000500000000000000" pitchFamily="2" charset="-78"/>
              </a:rPr>
              <a:t>رو با کامپایلرهای ++</a:t>
            </a:r>
            <a:r>
              <a:rPr lang="en-US" sz="1400" dirty="0">
                <a:solidFill>
                  <a:schemeClr val="bg1"/>
                </a:solidFill>
                <a:latin typeface="Dana" panose="00000500000000000000" pitchFamily="2" charset="-78"/>
                <a:cs typeface="Dana" panose="00000500000000000000" pitchFamily="2" charset="-78"/>
              </a:rPr>
              <a:t> C</a:t>
            </a:r>
            <a:r>
              <a:rPr lang="fa-IR" sz="1400" dirty="0">
                <a:solidFill>
                  <a:schemeClr val="bg1"/>
                </a:solidFill>
                <a:latin typeface="Dana" panose="00000500000000000000" pitchFamily="2" charset="-78"/>
                <a:cs typeface="Dana" panose="00000500000000000000" pitchFamily="2" charset="-78"/>
              </a:rPr>
              <a:t>کامپایل کرد که بشه از کدهای ترکیبی بین این دو زبان استفاده کرد. ورژن‌های مختلفی از ++</a:t>
            </a:r>
            <a:r>
              <a:rPr lang="en-US" sz="1400" dirty="0">
                <a:solidFill>
                  <a:schemeClr val="bg1"/>
                </a:solidFill>
                <a:latin typeface="Dana" panose="00000500000000000000" pitchFamily="2" charset="-78"/>
                <a:cs typeface="Dana" panose="00000500000000000000" pitchFamily="2" charset="-78"/>
              </a:rPr>
              <a:t> C</a:t>
            </a:r>
            <a:r>
              <a:rPr lang="fa-IR" sz="1400" dirty="0">
                <a:solidFill>
                  <a:schemeClr val="bg1"/>
                </a:solidFill>
                <a:latin typeface="Dana" panose="00000500000000000000" pitchFamily="2" charset="-78"/>
                <a:cs typeface="Dana" panose="00000500000000000000" pitchFamily="2" charset="-78"/>
              </a:rPr>
              <a:t>وجود دارن که جدیدترینش ورژن 17++</a:t>
            </a:r>
            <a:r>
              <a:rPr lang="en-US" sz="1400" dirty="0">
                <a:solidFill>
                  <a:schemeClr val="bg1"/>
                </a:solidFill>
                <a:latin typeface="Dana" panose="00000500000000000000" pitchFamily="2" charset="-78"/>
                <a:cs typeface="Dana" panose="00000500000000000000" pitchFamily="2" charset="-78"/>
              </a:rPr>
              <a:t> C</a:t>
            </a:r>
            <a:r>
              <a:rPr lang="fa-IR" sz="1400" dirty="0">
                <a:solidFill>
                  <a:schemeClr val="bg1"/>
                </a:solidFill>
                <a:latin typeface="Dana" panose="00000500000000000000" pitchFamily="2" charset="-78"/>
                <a:cs typeface="Dana" panose="00000500000000000000" pitchFamily="2" charset="-78"/>
              </a:rPr>
              <a:t>هست. از این زبان دو استاندارد وجود داره که یکی‌ش مال گروه‌ نرم‌افزاری</a:t>
            </a:r>
            <a:r>
              <a:rPr lang="en-US" sz="1400" dirty="0">
                <a:solidFill>
                  <a:schemeClr val="bg1"/>
                </a:solidFill>
                <a:latin typeface="Dana" panose="00000500000000000000" pitchFamily="2" charset="-78"/>
                <a:cs typeface="Dana" panose="00000500000000000000" pitchFamily="2" charset="-78"/>
              </a:rPr>
              <a:t> GNU </a:t>
            </a:r>
            <a:r>
              <a:rPr lang="fa-IR" sz="1400" dirty="0">
                <a:solidFill>
                  <a:schemeClr val="bg1"/>
                </a:solidFill>
                <a:latin typeface="Dana" panose="00000500000000000000" pitchFamily="2" charset="-78"/>
                <a:cs typeface="Dana" panose="00000500000000000000" pitchFamily="2" charset="-78"/>
              </a:rPr>
              <a:t>و اون یکی‌ش برای شرکت مایکروسافت هست</a:t>
            </a:r>
            <a:r>
              <a:rPr lang="fa-IR" sz="1400" dirty="0" smtClean="0">
                <a:solidFill>
                  <a:schemeClr val="bg1"/>
                </a:solidFill>
                <a:latin typeface="Dana" panose="00000500000000000000" pitchFamily="2" charset="-78"/>
                <a:cs typeface="Dana" panose="00000500000000000000" pitchFamily="2" charset="-78"/>
              </a:rPr>
              <a:t>.</a:t>
            </a:r>
            <a:r>
              <a:rPr lang="en-US" sz="1400" dirty="0" smtClean="0">
                <a:solidFill>
                  <a:schemeClr val="bg1"/>
                </a:solidFill>
                <a:latin typeface="Dana" panose="00000500000000000000" pitchFamily="2" charset="-78"/>
                <a:cs typeface="Dana" panose="00000500000000000000" pitchFamily="2" charset="-78"/>
              </a:rPr>
              <a:t/>
            </a:r>
            <a:br>
              <a:rPr lang="en-US" sz="1400" dirty="0" smtClean="0">
                <a:solidFill>
                  <a:schemeClr val="bg1"/>
                </a:solidFill>
                <a:latin typeface="Dana" panose="00000500000000000000" pitchFamily="2" charset="-78"/>
                <a:cs typeface="Dana" panose="00000500000000000000" pitchFamily="2" charset="-78"/>
              </a:rPr>
            </a:br>
            <a:r>
              <a:rPr lang="en-US" sz="1400" dirty="0">
                <a:solidFill>
                  <a:schemeClr val="bg1"/>
                </a:solidFill>
                <a:latin typeface="Dana" panose="00000500000000000000" pitchFamily="2" charset="-78"/>
                <a:cs typeface="Dana" panose="00000500000000000000" pitchFamily="2" charset="-78"/>
              </a:rPr>
              <a:t/>
            </a:r>
            <a:br>
              <a:rPr lang="en-US"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حالا وقتشه بریم یه کم با کد ++</a:t>
            </a:r>
            <a:r>
              <a:rPr lang="en-US" sz="1400" dirty="0">
                <a:solidFill>
                  <a:schemeClr val="bg1"/>
                </a:solidFill>
                <a:latin typeface="Dana" panose="00000500000000000000" pitchFamily="2" charset="-78"/>
                <a:cs typeface="Dana" panose="00000500000000000000" pitchFamily="2" charset="-78"/>
              </a:rPr>
              <a:t>C</a:t>
            </a:r>
            <a:r>
              <a:rPr lang="fa-IR" sz="1400" dirty="0">
                <a:solidFill>
                  <a:schemeClr val="bg1"/>
                </a:solidFill>
                <a:latin typeface="Dana" panose="00000500000000000000" pitchFamily="2" charset="-78"/>
                <a:cs typeface="Dana" panose="00000500000000000000" pitchFamily="2" charset="-78"/>
              </a:rPr>
              <a:t> </a:t>
            </a:r>
            <a:r>
              <a:rPr lang="en-US" sz="1400" dirty="0">
                <a:solidFill>
                  <a:schemeClr val="bg1"/>
                </a:solidFill>
                <a:latin typeface="Dana" panose="00000500000000000000" pitchFamily="2" charset="-78"/>
                <a:cs typeface="Dana" panose="00000500000000000000" pitchFamily="2" charset="-78"/>
              </a:rPr>
              <a:t>‌</a:t>
            </a:r>
            <a:r>
              <a:rPr lang="fa-IR" sz="1400" dirty="0">
                <a:solidFill>
                  <a:schemeClr val="bg1"/>
                </a:solidFill>
                <a:latin typeface="Dana" panose="00000500000000000000" pitchFamily="2" charset="-78"/>
                <a:cs typeface="Dana" panose="00000500000000000000" pitchFamily="2" charset="-78"/>
              </a:rPr>
              <a:t>آشنا شیم:</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11</a:t>
            </a:fld>
            <a:endParaRPr lang="en-US" dirty="0"/>
          </a:p>
        </p:txBody>
      </p:sp>
      <p:sp>
        <p:nvSpPr>
          <p:cNvPr id="9" name="TextBox 8">
            <a:extLst>
              <a:ext uri="{FF2B5EF4-FFF2-40B4-BE49-F238E27FC236}">
                <a16:creationId xmlns:a16="http://schemas.microsoft.com/office/drawing/2014/main" id="{3877A138-A744-4DC7-8F2B-3127092DBC54}"/>
              </a:ext>
            </a:extLst>
          </p:cNvPr>
          <p:cNvSpPr txBox="1"/>
          <p:nvPr/>
        </p:nvSpPr>
        <p:spPr>
          <a:xfrm>
            <a:off x="1091628" y="2035584"/>
            <a:ext cx="7408010" cy="2862322"/>
          </a:xfrm>
          <a:prstGeom prst="rect">
            <a:avLst/>
          </a:prstGeom>
          <a:noFill/>
        </p:spPr>
        <p:txBody>
          <a:bodyPr wrap="square">
            <a:spAutoFit/>
          </a:bodyPr>
          <a:lstStyle/>
          <a:p>
            <a:r>
              <a:rPr lang="en-US" sz="1200" b="0" i="0" u="none" strike="noStrike" dirty="0">
                <a:solidFill>
                  <a:srgbClr val="D08770"/>
                </a:solidFill>
                <a:effectLst/>
                <a:latin typeface="Consolas" panose="020B0609020204030204" pitchFamily="49" charset="0"/>
              </a:rPr>
              <a:t>#include &lt;iostream&gt;</a:t>
            </a:r>
            <a:r>
              <a:rPr lang="en-US" sz="1200" b="0" i="0" u="none" strike="noStrike" dirty="0">
                <a:solidFill>
                  <a:srgbClr val="C0C5CE"/>
                </a:solidFill>
                <a:effectLst/>
                <a:latin typeface="Consolas" panose="020B0609020204030204" pitchFamily="49" charset="0"/>
              </a:rPr>
              <a:t/>
            </a:r>
            <a:br>
              <a:rPr lang="en-US" sz="1200" b="0" i="0" u="none" strike="noStrike" dirty="0">
                <a:solidFill>
                  <a:srgbClr val="C0C5CE"/>
                </a:solidFill>
                <a:effectLst/>
                <a:latin typeface="Consolas" panose="020B0609020204030204" pitchFamily="49" charset="0"/>
              </a:rPr>
            </a:br>
            <a:r>
              <a:rPr lang="en-US" sz="1200" b="0" i="0" u="none" strike="noStrike" dirty="0">
                <a:solidFill>
                  <a:srgbClr val="D08770"/>
                </a:solidFill>
                <a:effectLst/>
                <a:latin typeface="Consolas" panose="020B0609020204030204" pitchFamily="49" charset="0"/>
              </a:rPr>
              <a:t>#include &lt;string&gt;</a:t>
            </a:r>
            <a:r>
              <a:rPr lang="en-US" sz="1200" b="0" i="0" u="none" strike="noStrike" dirty="0">
                <a:solidFill>
                  <a:srgbClr val="C0C5CE"/>
                </a:solidFill>
                <a:effectLst/>
                <a:latin typeface="Consolas" panose="020B0609020204030204" pitchFamily="49" charset="0"/>
              </a:rPr>
              <a:t/>
            </a:r>
            <a:br>
              <a:rPr lang="en-US" sz="1200" b="0" i="0" u="none" strike="noStrike" dirty="0">
                <a:solidFill>
                  <a:srgbClr val="C0C5CE"/>
                </a:solidFill>
                <a:effectLst/>
                <a:latin typeface="Consolas" panose="020B0609020204030204" pitchFamily="49" charset="0"/>
              </a:rPr>
            </a:br>
            <a:r>
              <a:rPr lang="en-US" sz="1200" b="0" i="0" u="none" strike="noStrike" dirty="0">
                <a:solidFill>
                  <a:srgbClr val="B48EAD"/>
                </a:solidFill>
                <a:effectLst/>
                <a:latin typeface="Consolas" panose="020B0609020204030204" pitchFamily="49" charset="0"/>
              </a:rPr>
              <a:t>using</a:t>
            </a:r>
            <a:r>
              <a:rPr lang="en-US" sz="1200" b="0" i="0" u="none" strike="noStrike" dirty="0">
                <a:solidFill>
                  <a:srgbClr val="C0C5CE"/>
                </a:solidFill>
                <a:effectLst/>
                <a:latin typeface="Consolas" panose="020B0609020204030204" pitchFamily="49" charset="0"/>
              </a:rPr>
              <a:t> </a:t>
            </a:r>
            <a:r>
              <a:rPr lang="en-US" sz="1200" b="0" i="0" u="none" strike="noStrike" dirty="0">
                <a:solidFill>
                  <a:srgbClr val="B48EAD"/>
                </a:solidFill>
                <a:effectLst/>
                <a:latin typeface="Consolas" panose="020B0609020204030204" pitchFamily="49" charset="0"/>
              </a:rPr>
              <a:t>namespace</a:t>
            </a:r>
            <a:r>
              <a:rPr lang="en-US" sz="1200" b="0" i="0" u="none" strike="noStrike" dirty="0">
                <a:solidFill>
                  <a:srgbClr val="C0C5CE"/>
                </a:solidFill>
                <a:effectLst/>
                <a:latin typeface="Consolas" panose="020B0609020204030204" pitchFamily="49" charset="0"/>
              </a:rPr>
              <a:t> </a:t>
            </a:r>
            <a:r>
              <a:rPr lang="en-US" sz="1200" b="0" i="0" u="none" strike="noStrike" dirty="0">
                <a:solidFill>
                  <a:srgbClr val="D08770"/>
                </a:solidFill>
                <a:effectLst/>
                <a:latin typeface="Consolas" panose="020B0609020204030204" pitchFamily="49" charset="0"/>
              </a:rPr>
              <a:t>std</a:t>
            </a:r>
            <a:r>
              <a:rPr lang="en-US" sz="1200" b="0" i="0" u="none" strike="noStrike" dirty="0">
                <a:solidFill>
                  <a:srgbClr val="C0C5CE"/>
                </a:solidFill>
                <a:effectLst/>
                <a:latin typeface="Consolas" panose="020B0609020204030204" pitchFamily="49" charset="0"/>
              </a:rPr>
              <a:t>;</a:t>
            </a:r>
            <a:br>
              <a:rPr lang="en-US" sz="1200" b="0" i="0" u="none" strike="noStrike" dirty="0">
                <a:solidFill>
                  <a:srgbClr val="C0C5CE"/>
                </a:solidFill>
                <a:effectLst/>
                <a:latin typeface="Consolas" panose="020B0609020204030204" pitchFamily="49" charset="0"/>
              </a:rPr>
            </a:br>
            <a:r>
              <a:rPr lang="en-US" sz="1200" b="0" i="0" u="none" strike="noStrike" dirty="0">
                <a:solidFill>
                  <a:srgbClr val="C0C5CE"/>
                </a:solidFill>
                <a:effectLst/>
                <a:latin typeface="Consolas" panose="020B0609020204030204" pitchFamily="49" charset="0"/>
              </a:rPr>
              <a:t/>
            </a:r>
            <a:br>
              <a:rPr lang="en-US" sz="1200" b="0" i="0" u="none" strike="noStrike" dirty="0">
                <a:solidFill>
                  <a:srgbClr val="C0C5CE"/>
                </a:solidFill>
                <a:effectLst/>
                <a:latin typeface="Consolas" panose="020B0609020204030204" pitchFamily="49" charset="0"/>
              </a:rPr>
            </a:br>
            <a:r>
              <a:rPr lang="en-US" sz="1200" b="0" i="0" u="none" strike="noStrike" dirty="0">
                <a:solidFill>
                  <a:srgbClr val="B48EAD"/>
                </a:solidFill>
                <a:effectLst/>
                <a:latin typeface="Consolas" panose="020B0609020204030204" pitchFamily="49" charset="0"/>
              </a:rPr>
              <a:t>int</a:t>
            </a:r>
            <a:r>
              <a:rPr lang="en-US" sz="1200" b="0" i="0" u="none" strike="noStrike" dirty="0">
                <a:solidFill>
                  <a:srgbClr val="C0C5CE"/>
                </a:solidFill>
                <a:effectLst/>
                <a:latin typeface="Consolas" panose="020B0609020204030204" pitchFamily="49" charset="0"/>
              </a:rPr>
              <a:t> </a:t>
            </a:r>
            <a:r>
              <a:rPr lang="en-US" sz="1200" b="0" i="0" u="none" strike="noStrike" dirty="0">
                <a:solidFill>
                  <a:srgbClr val="8FA1B3"/>
                </a:solidFill>
                <a:effectLst/>
                <a:latin typeface="Consolas" panose="020B0609020204030204" pitchFamily="49" charset="0"/>
              </a:rPr>
              <a:t>main</a:t>
            </a:r>
            <a:r>
              <a:rPr lang="en-US" sz="1200" b="0" i="0" u="none" strike="noStrike" dirty="0">
                <a:solidFill>
                  <a:srgbClr val="D08770"/>
                </a:solidFill>
                <a:effectLst/>
                <a:latin typeface="Consolas" panose="020B0609020204030204" pitchFamily="49" charset="0"/>
              </a:rPr>
              <a:t>()</a:t>
            </a:r>
            <a:r>
              <a:rPr lang="en-US" sz="1200" b="0" i="0" u="none" strike="noStrike" dirty="0">
                <a:solidFill>
                  <a:srgbClr val="C0C5CE"/>
                </a:solidFill>
                <a:effectLst/>
                <a:latin typeface="Consolas" panose="020B0609020204030204" pitchFamily="49" charset="0"/>
              </a:rPr>
              <a:t> {</a:t>
            </a:r>
            <a:br>
              <a:rPr lang="en-US" sz="1200" b="0" i="0" u="none" strike="noStrike" dirty="0">
                <a:solidFill>
                  <a:srgbClr val="C0C5CE"/>
                </a:solidFill>
                <a:effectLst/>
                <a:latin typeface="Consolas" panose="020B0609020204030204" pitchFamily="49" charset="0"/>
              </a:rPr>
            </a:br>
            <a:r>
              <a:rPr lang="en-US" sz="1200" b="0" i="0" u="none" strike="noStrike" dirty="0" smtClean="0">
                <a:solidFill>
                  <a:srgbClr val="C0C5CE"/>
                </a:solidFill>
                <a:effectLst/>
                <a:latin typeface="Consolas" panose="020B0609020204030204" pitchFamily="49" charset="0"/>
              </a:rPr>
              <a:t>    </a:t>
            </a:r>
            <a:r>
              <a:rPr lang="en-US" sz="1200" b="0" i="0" u="none" strike="noStrike" dirty="0" smtClean="0">
                <a:solidFill>
                  <a:srgbClr val="B48EAD"/>
                </a:solidFill>
                <a:effectLst/>
                <a:latin typeface="Consolas" panose="020B0609020204030204" pitchFamily="49" charset="0"/>
              </a:rPr>
              <a:t>int</a:t>
            </a:r>
            <a:r>
              <a:rPr lang="en-US" sz="1200" b="0" i="0" u="none" strike="noStrike" dirty="0" smtClean="0">
                <a:solidFill>
                  <a:srgbClr val="C0C5CE"/>
                </a:solidFill>
                <a:effectLst/>
                <a:latin typeface="Consolas" panose="020B0609020204030204" pitchFamily="49" charset="0"/>
              </a:rPr>
              <a:t> </a:t>
            </a:r>
            <a:r>
              <a:rPr lang="en-US" sz="1200" b="0" i="0" u="none" strike="noStrike" dirty="0">
                <a:solidFill>
                  <a:srgbClr val="C0C5CE"/>
                </a:solidFill>
                <a:effectLst/>
                <a:latin typeface="Consolas" panose="020B0609020204030204" pitchFamily="49" charset="0"/>
              </a:rPr>
              <a:t>num1 = </a:t>
            </a:r>
            <a:r>
              <a:rPr lang="en-US" sz="1200" b="0" i="0" u="none" strike="noStrike" dirty="0">
                <a:solidFill>
                  <a:srgbClr val="D08770"/>
                </a:solidFill>
                <a:effectLst/>
                <a:latin typeface="Consolas" panose="020B0609020204030204" pitchFamily="49" charset="0"/>
              </a:rPr>
              <a:t>70</a:t>
            </a:r>
            <a:r>
              <a:rPr lang="en-US" sz="1200" b="0" i="0" u="none" strike="noStrike" dirty="0">
                <a:solidFill>
                  <a:srgbClr val="C0C5CE"/>
                </a:solidFill>
                <a:effectLst/>
                <a:latin typeface="Consolas" panose="020B0609020204030204" pitchFamily="49" charset="0"/>
              </a:rPr>
              <a:t>;</a:t>
            </a:r>
            <a:br>
              <a:rPr lang="en-US" sz="1200" b="0" i="0" u="none" strike="noStrike" dirty="0">
                <a:solidFill>
                  <a:srgbClr val="C0C5CE"/>
                </a:solidFill>
                <a:effectLst/>
                <a:latin typeface="Consolas" panose="020B0609020204030204" pitchFamily="49" charset="0"/>
              </a:rPr>
            </a:br>
            <a:r>
              <a:rPr lang="en-US" sz="1200" b="0" i="0" u="none" strike="noStrike" dirty="0" smtClean="0">
                <a:solidFill>
                  <a:srgbClr val="C0C5CE"/>
                </a:solidFill>
                <a:effectLst/>
                <a:latin typeface="Consolas" panose="020B0609020204030204" pitchFamily="49" charset="0"/>
              </a:rPr>
              <a:t>    </a:t>
            </a:r>
            <a:r>
              <a:rPr lang="en-US" sz="1200" b="0" i="0" u="none" strike="noStrike" dirty="0" smtClean="0">
                <a:solidFill>
                  <a:srgbClr val="B48EAD"/>
                </a:solidFill>
                <a:effectLst/>
                <a:latin typeface="Consolas" panose="020B0609020204030204" pitchFamily="49" charset="0"/>
              </a:rPr>
              <a:t>double</a:t>
            </a:r>
            <a:r>
              <a:rPr lang="en-US" sz="1200" b="0" i="0" u="none" strike="noStrike" dirty="0" smtClean="0">
                <a:solidFill>
                  <a:srgbClr val="C0C5CE"/>
                </a:solidFill>
                <a:effectLst/>
                <a:latin typeface="Consolas" panose="020B0609020204030204" pitchFamily="49" charset="0"/>
              </a:rPr>
              <a:t> </a:t>
            </a:r>
            <a:r>
              <a:rPr lang="en-US" sz="1200" b="0" i="0" u="none" strike="noStrike" dirty="0">
                <a:solidFill>
                  <a:srgbClr val="C0C5CE"/>
                </a:solidFill>
                <a:effectLst/>
                <a:latin typeface="Consolas" panose="020B0609020204030204" pitchFamily="49" charset="0"/>
              </a:rPr>
              <a:t>num2 = </a:t>
            </a:r>
            <a:r>
              <a:rPr lang="en-US" sz="1200" b="0" i="0" u="none" strike="noStrike" dirty="0">
                <a:solidFill>
                  <a:srgbClr val="D08770"/>
                </a:solidFill>
                <a:effectLst/>
                <a:latin typeface="Consolas" panose="020B0609020204030204" pitchFamily="49" charset="0"/>
              </a:rPr>
              <a:t>256.783</a:t>
            </a:r>
            <a:r>
              <a:rPr lang="en-US" sz="1200" b="0" i="0" u="none" strike="noStrike" dirty="0">
                <a:solidFill>
                  <a:srgbClr val="C0C5CE"/>
                </a:solidFill>
                <a:effectLst/>
                <a:latin typeface="Consolas" panose="020B0609020204030204" pitchFamily="49" charset="0"/>
              </a:rPr>
              <a:t>;</a:t>
            </a:r>
            <a:br>
              <a:rPr lang="en-US" sz="1200" b="0" i="0" u="none" strike="noStrike" dirty="0">
                <a:solidFill>
                  <a:srgbClr val="C0C5CE"/>
                </a:solidFill>
                <a:effectLst/>
                <a:latin typeface="Consolas" panose="020B0609020204030204" pitchFamily="49" charset="0"/>
              </a:rPr>
            </a:br>
            <a:r>
              <a:rPr lang="en-US" sz="1200" b="0" i="0" u="none" strike="noStrike" dirty="0" smtClean="0">
                <a:solidFill>
                  <a:srgbClr val="C0C5CE"/>
                </a:solidFill>
                <a:effectLst/>
                <a:latin typeface="Consolas" panose="020B0609020204030204" pitchFamily="49" charset="0"/>
              </a:rPr>
              <a:t>    </a:t>
            </a:r>
            <a:r>
              <a:rPr lang="en-US" sz="1200" b="0" i="0" u="none" strike="noStrike" dirty="0" smtClean="0">
                <a:solidFill>
                  <a:srgbClr val="B48EAD"/>
                </a:solidFill>
                <a:effectLst/>
                <a:latin typeface="Consolas" panose="020B0609020204030204" pitchFamily="49" charset="0"/>
              </a:rPr>
              <a:t>char</a:t>
            </a:r>
            <a:r>
              <a:rPr lang="en-US" sz="1200" b="0" i="0" u="none" strike="noStrike" dirty="0" smtClean="0">
                <a:solidFill>
                  <a:srgbClr val="C0C5CE"/>
                </a:solidFill>
                <a:effectLst/>
                <a:latin typeface="Consolas" panose="020B0609020204030204" pitchFamily="49" charset="0"/>
              </a:rPr>
              <a:t> </a:t>
            </a:r>
            <a:r>
              <a:rPr lang="en-US" sz="1200" b="0" i="0" u="none" strike="noStrike" dirty="0" err="1">
                <a:solidFill>
                  <a:srgbClr val="C0C5CE"/>
                </a:solidFill>
                <a:effectLst/>
                <a:latin typeface="Consolas" panose="020B0609020204030204" pitchFamily="49" charset="0"/>
              </a:rPr>
              <a:t>ch</a:t>
            </a:r>
            <a:r>
              <a:rPr lang="en-US" sz="1200" b="0" i="0" u="none" strike="noStrike" dirty="0">
                <a:solidFill>
                  <a:srgbClr val="C0C5CE"/>
                </a:solidFill>
                <a:effectLst/>
                <a:latin typeface="Consolas" panose="020B0609020204030204" pitchFamily="49" charset="0"/>
              </a:rPr>
              <a:t> = </a:t>
            </a:r>
            <a:r>
              <a:rPr lang="en-US" sz="1200" b="0" i="0" u="none" strike="noStrike" dirty="0">
                <a:solidFill>
                  <a:srgbClr val="A3BE8C"/>
                </a:solidFill>
                <a:effectLst/>
                <a:latin typeface="Consolas" panose="020B0609020204030204" pitchFamily="49" charset="0"/>
              </a:rPr>
              <a:t>'A’</a:t>
            </a:r>
            <a:r>
              <a:rPr lang="en-US" sz="1200" b="0" i="0" u="none" strike="noStrike" dirty="0">
                <a:solidFill>
                  <a:srgbClr val="C0C5CE"/>
                </a:solidFill>
                <a:effectLst/>
                <a:latin typeface="Consolas" panose="020B0609020204030204" pitchFamily="49" charset="0"/>
              </a:rPr>
              <a:t>;</a:t>
            </a:r>
            <a:br>
              <a:rPr lang="en-US" sz="1200" b="0" i="0" u="none" strike="noStrike" dirty="0">
                <a:solidFill>
                  <a:srgbClr val="C0C5CE"/>
                </a:solidFill>
                <a:effectLst/>
                <a:latin typeface="Consolas" panose="020B0609020204030204" pitchFamily="49" charset="0"/>
              </a:rPr>
            </a:br>
            <a:r>
              <a:rPr lang="en-US" sz="1200" b="0" i="0" u="none" strike="noStrike" dirty="0" smtClean="0">
                <a:solidFill>
                  <a:srgbClr val="C0C5CE"/>
                </a:solidFill>
                <a:effectLst/>
                <a:latin typeface="Consolas" panose="020B0609020204030204" pitchFamily="49" charset="0"/>
              </a:rPr>
              <a:t>    </a:t>
            </a:r>
            <a:r>
              <a:rPr lang="en-US" sz="1200" b="0" i="0" u="none" strike="noStrike" dirty="0" smtClean="0">
                <a:solidFill>
                  <a:srgbClr val="B48EAD"/>
                </a:solidFill>
                <a:effectLst/>
                <a:latin typeface="Consolas" panose="020B0609020204030204" pitchFamily="49" charset="0"/>
              </a:rPr>
              <a:t>int</a:t>
            </a:r>
            <a:r>
              <a:rPr lang="en-US" sz="1200" b="0" i="0" u="none" strike="noStrike" dirty="0" smtClean="0">
                <a:solidFill>
                  <a:srgbClr val="C0C5CE"/>
                </a:solidFill>
                <a:effectLst/>
                <a:latin typeface="Consolas" panose="020B0609020204030204" pitchFamily="49" charset="0"/>
              </a:rPr>
              <a:t> </a:t>
            </a:r>
            <a:r>
              <a:rPr lang="en-US" sz="1200" b="0" i="0" u="none" strike="noStrike" dirty="0">
                <a:solidFill>
                  <a:srgbClr val="C0C5CE"/>
                </a:solidFill>
                <a:effectLst/>
                <a:latin typeface="Consolas" panose="020B0609020204030204" pitchFamily="49" charset="0"/>
              </a:rPr>
              <a:t>num3;</a:t>
            </a:r>
            <a:br>
              <a:rPr lang="en-US" sz="1200" b="0" i="0" u="none" strike="noStrike" dirty="0">
                <a:solidFill>
                  <a:srgbClr val="C0C5CE"/>
                </a:solidFill>
                <a:effectLst/>
                <a:latin typeface="Consolas" panose="020B0609020204030204" pitchFamily="49" charset="0"/>
              </a:rPr>
            </a:br>
            <a:r>
              <a:rPr lang="en-US" sz="1200" b="0" i="0" u="none" strike="noStrike" dirty="0" smtClean="0">
                <a:solidFill>
                  <a:srgbClr val="C0C5CE"/>
                </a:solidFill>
                <a:effectLst/>
                <a:latin typeface="Consolas" panose="020B0609020204030204" pitchFamily="49" charset="0"/>
              </a:rPr>
              <a:t>    </a:t>
            </a:r>
            <a:r>
              <a:rPr lang="en-US" sz="1200" b="0" i="0" u="none" strike="noStrike" dirty="0" smtClean="0">
                <a:solidFill>
                  <a:srgbClr val="D08770"/>
                </a:solidFill>
                <a:effectLst/>
                <a:latin typeface="Consolas" panose="020B0609020204030204" pitchFamily="49" charset="0"/>
              </a:rPr>
              <a:t>string</a:t>
            </a:r>
            <a:r>
              <a:rPr lang="en-US" sz="1200" b="0" i="0" u="none" strike="noStrike" dirty="0" smtClean="0">
                <a:solidFill>
                  <a:srgbClr val="C0C5CE"/>
                </a:solidFill>
                <a:effectLst/>
                <a:latin typeface="Consolas" panose="020B0609020204030204" pitchFamily="49" charset="0"/>
              </a:rPr>
              <a:t> </a:t>
            </a:r>
            <a:r>
              <a:rPr lang="en-US" sz="1200" b="0" i="0" u="none" strike="noStrike" dirty="0">
                <a:solidFill>
                  <a:srgbClr val="C0C5CE"/>
                </a:solidFill>
                <a:effectLst/>
                <a:latin typeface="Consolas" panose="020B0609020204030204" pitchFamily="49" charset="0"/>
              </a:rPr>
              <a:t>s;</a:t>
            </a:r>
            <a:br>
              <a:rPr lang="en-US" sz="1200" b="0" i="0" u="none" strike="noStrike" dirty="0">
                <a:solidFill>
                  <a:srgbClr val="C0C5CE"/>
                </a:solidFill>
                <a:effectLst/>
                <a:latin typeface="Consolas" panose="020B0609020204030204" pitchFamily="49" charset="0"/>
              </a:rPr>
            </a:br>
            <a:r>
              <a:rPr lang="en-US" sz="1200" b="0" i="0" u="none" strike="noStrike" dirty="0" smtClean="0">
                <a:solidFill>
                  <a:srgbClr val="C0C5CE"/>
                </a:solidFill>
                <a:effectLst/>
                <a:latin typeface="Consolas" panose="020B0609020204030204" pitchFamily="49" charset="0"/>
              </a:rPr>
              <a:t>    </a:t>
            </a:r>
            <a:r>
              <a:rPr lang="en-US" sz="1200" b="0" i="0" u="none" strike="noStrike" dirty="0" err="1" smtClean="0">
                <a:solidFill>
                  <a:srgbClr val="D08770"/>
                </a:solidFill>
                <a:effectLst/>
                <a:latin typeface="Consolas" panose="020B0609020204030204" pitchFamily="49" charset="0"/>
              </a:rPr>
              <a:t>cin</a:t>
            </a:r>
            <a:r>
              <a:rPr lang="en-US" sz="1200" b="0" i="0" u="none" strike="noStrike" dirty="0" smtClean="0">
                <a:solidFill>
                  <a:srgbClr val="C0C5CE"/>
                </a:solidFill>
                <a:effectLst/>
                <a:latin typeface="Consolas" panose="020B0609020204030204" pitchFamily="49" charset="0"/>
              </a:rPr>
              <a:t> </a:t>
            </a:r>
            <a:r>
              <a:rPr lang="en-US" sz="1200" b="0" i="0" u="none" strike="noStrike" dirty="0">
                <a:solidFill>
                  <a:srgbClr val="C0C5CE"/>
                </a:solidFill>
                <a:effectLst/>
                <a:latin typeface="Consolas" panose="020B0609020204030204" pitchFamily="49" charset="0"/>
              </a:rPr>
              <a:t>&gt;&gt; num3 &gt;&gt; s;</a:t>
            </a:r>
            <a:br>
              <a:rPr lang="en-US" sz="1200" b="0" i="0" u="none" strike="noStrike" dirty="0">
                <a:solidFill>
                  <a:srgbClr val="C0C5CE"/>
                </a:solidFill>
                <a:effectLst/>
                <a:latin typeface="Consolas" panose="020B0609020204030204" pitchFamily="49" charset="0"/>
              </a:rPr>
            </a:br>
            <a:r>
              <a:rPr lang="en-US" sz="1200" b="0" i="0" u="none" strike="noStrike" dirty="0" smtClean="0">
                <a:solidFill>
                  <a:srgbClr val="C0C5CE"/>
                </a:solidFill>
                <a:effectLst/>
                <a:latin typeface="Consolas" panose="020B0609020204030204" pitchFamily="49" charset="0"/>
              </a:rPr>
              <a:t>    </a:t>
            </a:r>
            <a:r>
              <a:rPr lang="en-US" sz="1200" b="0" i="0" u="none" strike="noStrike" dirty="0" err="1" smtClean="0">
                <a:solidFill>
                  <a:srgbClr val="D08770"/>
                </a:solidFill>
                <a:effectLst/>
                <a:latin typeface="Consolas" panose="020B0609020204030204" pitchFamily="49" charset="0"/>
              </a:rPr>
              <a:t>cout</a:t>
            </a:r>
            <a:r>
              <a:rPr lang="en-US" sz="1200" b="0" i="0" u="none" strike="noStrike" dirty="0" smtClean="0">
                <a:solidFill>
                  <a:srgbClr val="C0C5CE"/>
                </a:solidFill>
                <a:effectLst/>
                <a:latin typeface="Consolas" panose="020B0609020204030204" pitchFamily="49" charset="0"/>
              </a:rPr>
              <a:t> </a:t>
            </a:r>
            <a:r>
              <a:rPr lang="en-US" sz="1200" b="0" i="0" u="none" strike="noStrike" dirty="0">
                <a:solidFill>
                  <a:srgbClr val="C0C5CE"/>
                </a:solidFill>
                <a:effectLst/>
                <a:latin typeface="Consolas" panose="020B0609020204030204" pitchFamily="49" charset="0"/>
              </a:rPr>
              <a:t>&lt;&lt; num1 &lt;&lt; </a:t>
            </a:r>
            <a:r>
              <a:rPr lang="en-US" sz="1200" b="0" i="0" u="none" strike="noStrike" dirty="0">
                <a:solidFill>
                  <a:srgbClr val="A3BE8C"/>
                </a:solidFill>
                <a:effectLst/>
                <a:latin typeface="Consolas" panose="020B0609020204030204" pitchFamily="49" charset="0"/>
              </a:rPr>
              <a:t>" "</a:t>
            </a:r>
            <a:r>
              <a:rPr lang="en-US" sz="1200" b="0" i="0" u="none" strike="noStrike" dirty="0">
                <a:solidFill>
                  <a:srgbClr val="C0C5CE"/>
                </a:solidFill>
                <a:effectLst/>
                <a:latin typeface="Consolas" panose="020B0609020204030204" pitchFamily="49" charset="0"/>
              </a:rPr>
              <a:t> &lt;&lt; num2 &lt;&lt; </a:t>
            </a:r>
            <a:r>
              <a:rPr lang="en-US" sz="1200" b="0" i="0" u="none" strike="noStrike" dirty="0">
                <a:solidFill>
                  <a:srgbClr val="A3BE8C"/>
                </a:solidFill>
                <a:effectLst/>
                <a:latin typeface="Consolas" panose="020B0609020204030204" pitchFamily="49" charset="0"/>
              </a:rPr>
              <a:t>" "</a:t>
            </a:r>
            <a:r>
              <a:rPr lang="en-US" sz="1200" b="0" i="0" u="none" strike="noStrike" dirty="0">
                <a:solidFill>
                  <a:srgbClr val="C0C5CE"/>
                </a:solidFill>
                <a:effectLst/>
                <a:latin typeface="Consolas" panose="020B0609020204030204" pitchFamily="49" charset="0"/>
              </a:rPr>
              <a:t> &lt;&lt; num1 + num3 &lt;&lt; </a:t>
            </a:r>
            <a:r>
              <a:rPr lang="en-US" sz="1200" b="0" i="0" u="none" strike="noStrike" dirty="0" err="1">
                <a:solidFill>
                  <a:srgbClr val="D08770"/>
                </a:solidFill>
                <a:effectLst/>
                <a:latin typeface="Consolas" panose="020B0609020204030204" pitchFamily="49" charset="0"/>
              </a:rPr>
              <a:t>endl</a:t>
            </a:r>
            <a:r>
              <a:rPr lang="en-US" sz="1200" b="0" i="0" u="none" strike="noStrike" dirty="0">
                <a:solidFill>
                  <a:srgbClr val="C0C5CE"/>
                </a:solidFill>
                <a:effectLst/>
                <a:latin typeface="Consolas" panose="020B0609020204030204" pitchFamily="49" charset="0"/>
              </a:rPr>
              <a:t> &lt;&lt; s &lt;&lt; </a:t>
            </a:r>
            <a:r>
              <a:rPr lang="en-US" sz="1200" b="0" i="0" u="none" strike="noStrike" dirty="0" err="1">
                <a:solidFill>
                  <a:srgbClr val="D08770"/>
                </a:solidFill>
                <a:effectLst/>
                <a:latin typeface="Consolas" panose="020B0609020204030204" pitchFamily="49" charset="0"/>
              </a:rPr>
              <a:t>endl</a:t>
            </a:r>
            <a:r>
              <a:rPr lang="en-US" sz="1200" b="0" i="0" u="none" strike="noStrike" dirty="0">
                <a:solidFill>
                  <a:srgbClr val="C0C5CE"/>
                </a:solidFill>
                <a:effectLst/>
                <a:latin typeface="Consolas" panose="020B0609020204030204" pitchFamily="49" charset="0"/>
              </a:rPr>
              <a:t> &lt;&lt; </a:t>
            </a:r>
            <a:r>
              <a:rPr lang="en-US" sz="1200" b="0" i="0" u="none" strike="noStrike" dirty="0">
                <a:solidFill>
                  <a:srgbClr val="A3BE8C"/>
                </a:solidFill>
                <a:effectLst/>
                <a:latin typeface="Consolas" panose="020B0609020204030204" pitchFamily="49" charset="0"/>
              </a:rPr>
              <a:t>"character : "</a:t>
            </a:r>
            <a:r>
              <a:rPr lang="en-US" sz="1200" b="0" i="0" u="none" strike="noStrike" dirty="0">
                <a:solidFill>
                  <a:srgbClr val="C0C5CE"/>
                </a:solidFill>
                <a:effectLst/>
                <a:latin typeface="Consolas" panose="020B0609020204030204" pitchFamily="49" charset="0"/>
              </a:rPr>
              <a:t> &lt;&lt; </a:t>
            </a:r>
            <a:r>
              <a:rPr lang="en-US" sz="1200" b="0" i="0" u="none" strike="noStrike" dirty="0" err="1">
                <a:solidFill>
                  <a:srgbClr val="C0C5CE"/>
                </a:solidFill>
                <a:effectLst/>
                <a:latin typeface="Consolas" panose="020B0609020204030204" pitchFamily="49" charset="0"/>
              </a:rPr>
              <a:t>ch</a:t>
            </a:r>
            <a:r>
              <a:rPr lang="en-US" sz="1200" b="0" i="0" u="none" strike="noStrike" dirty="0">
                <a:solidFill>
                  <a:srgbClr val="C0C5CE"/>
                </a:solidFill>
                <a:effectLst/>
                <a:latin typeface="Consolas" panose="020B0609020204030204" pitchFamily="49" charset="0"/>
              </a:rPr>
              <a:t> &lt;&lt; </a:t>
            </a:r>
            <a:r>
              <a:rPr lang="en-US" sz="1200" b="0" i="0" u="none" strike="noStrike" dirty="0" err="1">
                <a:solidFill>
                  <a:srgbClr val="D08770"/>
                </a:solidFill>
                <a:effectLst/>
                <a:latin typeface="Consolas" panose="020B0609020204030204" pitchFamily="49" charset="0"/>
              </a:rPr>
              <a:t>endl</a:t>
            </a:r>
            <a:r>
              <a:rPr lang="en-US" sz="1200" b="0" i="0" u="none" strike="noStrike" dirty="0">
                <a:solidFill>
                  <a:srgbClr val="C0C5CE"/>
                </a:solidFill>
                <a:effectLst/>
                <a:latin typeface="Consolas" panose="020B0609020204030204" pitchFamily="49" charset="0"/>
              </a:rPr>
              <a:t>;</a:t>
            </a:r>
            <a:br>
              <a:rPr lang="en-US" sz="1200" b="0" i="0" u="none" strike="noStrike" dirty="0">
                <a:solidFill>
                  <a:srgbClr val="C0C5CE"/>
                </a:solidFill>
                <a:effectLst/>
                <a:latin typeface="Consolas" panose="020B0609020204030204" pitchFamily="49" charset="0"/>
              </a:rPr>
            </a:br>
            <a:r>
              <a:rPr lang="en-US" sz="1200" b="0" i="0" u="none" strike="noStrike" dirty="0" smtClean="0">
                <a:solidFill>
                  <a:srgbClr val="C0C5CE"/>
                </a:solidFill>
                <a:effectLst/>
                <a:latin typeface="Consolas" panose="020B0609020204030204" pitchFamily="49" charset="0"/>
              </a:rPr>
              <a:t>    </a:t>
            </a:r>
            <a:r>
              <a:rPr lang="en-US" sz="1200" b="0" i="0" u="none" strike="noStrike" dirty="0" smtClean="0">
                <a:solidFill>
                  <a:srgbClr val="B48EAD"/>
                </a:solidFill>
                <a:effectLst/>
                <a:latin typeface="Consolas" panose="020B0609020204030204" pitchFamily="49" charset="0"/>
              </a:rPr>
              <a:t>return</a:t>
            </a:r>
            <a:r>
              <a:rPr lang="en-US" sz="1200" b="0" i="0" u="none" strike="noStrike" dirty="0" smtClean="0">
                <a:solidFill>
                  <a:srgbClr val="C0C5CE"/>
                </a:solidFill>
                <a:effectLst/>
                <a:latin typeface="Consolas" panose="020B0609020204030204" pitchFamily="49" charset="0"/>
              </a:rPr>
              <a:t> </a:t>
            </a:r>
            <a:r>
              <a:rPr lang="en-US" sz="1200" b="0" i="0" u="none" strike="noStrike" dirty="0">
                <a:solidFill>
                  <a:srgbClr val="D08770"/>
                </a:solidFill>
                <a:effectLst/>
                <a:latin typeface="Consolas" panose="020B0609020204030204" pitchFamily="49" charset="0"/>
              </a:rPr>
              <a:t>0</a:t>
            </a:r>
            <a:r>
              <a:rPr lang="en-US" sz="1200" b="0" i="0" u="none" strike="noStrike" dirty="0">
                <a:solidFill>
                  <a:srgbClr val="C0C5CE"/>
                </a:solidFill>
                <a:effectLst/>
                <a:latin typeface="Consolas" panose="020B0609020204030204" pitchFamily="49" charset="0"/>
              </a:rPr>
              <a:t>;</a:t>
            </a:r>
            <a:br>
              <a:rPr lang="en-US" sz="1200" b="0" i="0" u="none" strike="noStrike" dirty="0">
                <a:solidFill>
                  <a:srgbClr val="C0C5CE"/>
                </a:solidFill>
                <a:effectLst/>
                <a:latin typeface="Consolas" panose="020B0609020204030204" pitchFamily="49" charset="0"/>
              </a:rPr>
            </a:br>
            <a:r>
              <a:rPr lang="en-US" sz="1200" b="0" i="0" u="none" strike="noStrike" dirty="0">
                <a:solidFill>
                  <a:srgbClr val="C0C5CE"/>
                </a:solidFill>
                <a:effectLst/>
                <a:latin typeface="Consolas" panose="020B0609020204030204" pitchFamily="49" charset="0"/>
              </a:rPr>
              <a:t>}</a:t>
            </a:r>
            <a:r>
              <a:rPr lang="fa-IR" sz="1200" b="0" i="0" u="none" strike="noStrike" dirty="0">
                <a:solidFill>
                  <a:srgbClr val="C0C5CE"/>
                </a:solidFill>
                <a:effectLst/>
                <a:latin typeface="Consolas" panose="020B0609020204030204" pitchFamily="49" charset="0"/>
              </a:rPr>
              <a:t> </a:t>
            </a:r>
            <a:endParaRPr lang="en-US" sz="1200" dirty="0"/>
          </a:p>
        </p:txBody>
      </p:sp>
      <p:grpSp>
        <p:nvGrpSpPr>
          <p:cNvPr id="5" name="Google Shape;4771;p45"/>
          <p:cNvGrpSpPr/>
          <p:nvPr/>
        </p:nvGrpSpPr>
        <p:grpSpPr>
          <a:xfrm>
            <a:off x="8456430" y="2309955"/>
            <a:ext cx="347452" cy="397343"/>
            <a:chOff x="3330525" y="4399275"/>
            <a:chExt cx="390650" cy="481850"/>
          </a:xfrm>
        </p:grpSpPr>
        <p:sp>
          <p:nvSpPr>
            <p:cNvPr id="6"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4779;p45"/>
          <p:cNvGrpSpPr/>
          <p:nvPr/>
        </p:nvGrpSpPr>
        <p:grpSpPr>
          <a:xfrm>
            <a:off x="8483958" y="378714"/>
            <a:ext cx="319924" cy="397322"/>
            <a:chOff x="3938800" y="4399275"/>
            <a:chExt cx="359700" cy="481825"/>
          </a:xfrm>
        </p:grpSpPr>
        <p:sp>
          <p:nvSpPr>
            <p:cNvPr id="1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172695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10599"/>
            <a:ext cx="7750211" cy="4306302"/>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اولین ‌تفاوتی که به چشم میاد استفاده از کتاب‌خونه‌ی </a:t>
            </a:r>
            <a:r>
              <a:rPr lang="en-US" sz="1600" dirty="0" err="1">
                <a:solidFill>
                  <a:schemeClr val="bg1"/>
                </a:solidFill>
                <a:latin typeface="Dana" panose="00000500000000000000" pitchFamily="2" charset="-78"/>
                <a:cs typeface="Dana" panose="00000500000000000000" pitchFamily="2" charset="-78"/>
              </a:rPr>
              <a:t>iostream</a:t>
            </a:r>
            <a:r>
              <a:rPr lang="fa-IR" sz="1600" dirty="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مخفف (</a:t>
            </a:r>
            <a:r>
              <a:rPr lang="en-US" sz="1600" dirty="0" smtClean="0">
                <a:solidFill>
                  <a:schemeClr val="bg1"/>
                </a:solidFill>
                <a:latin typeface="Dana" panose="00000500000000000000" pitchFamily="2" charset="-78"/>
                <a:cs typeface="Dana" panose="00000500000000000000" pitchFamily="2" charset="-78"/>
              </a:rPr>
              <a:t>input/output stream</a:t>
            </a:r>
            <a:r>
              <a:rPr lang="fa-IR" sz="1600" dirty="0" smtClean="0">
                <a:solidFill>
                  <a:schemeClr val="bg1"/>
                </a:solidFill>
                <a:latin typeface="Dana" panose="00000500000000000000" pitchFamily="2" charset="-78"/>
                <a:cs typeface="Dana" panose="00000500000000000000" pitchFamily="2" charset="-78"/>
              </a:rPr>
              <a:t>) به </a:t>
            </a:r>
            <a:r>
              <a:rPr lang="fa-IR" sz="1600" dirty="0">
                <a:solidFill>
                  <a:schemeClr val="bg1"/>
                </a:solidFill>
                <a:latin typeface="Dana" panose="00000500000000000000" pitchFamily="2" charset="-78"/>
                <a:cs typeface="Dana" panose="00000500000000000000" pitchFamily="2" charset="-78"/>
              </a:rPr>
              <a:t>جای</a:t>
            </a:r>
            <a:r>
              <a:rPr lang="en-US" sz="1600" dirty="0" err="1">
                <a:solidFill>
                  <a:schemeClr val="bg1"/>
                </a:solidFill>
                <a:latin typeface="Dana" panose="00000500000000000000" pitchFamily="2" charset="-78"/>
                <a:cs typeface="Dana" panose="00000500000000000000" pitchFamily="2" charset="-78"/>
              </a:rPr>
              <a:t>stdio</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هست</a:t>
            </a:r>
            <a:r>
              <a:rPr lang="fa-IR" sz="1600" dirty="0">
                <a:solidFill>
                  <a:schemeClr val="bg1"/>
                </a:solidFill>
                <a:latin typeface="Dana" panose="00000500000000000000" pitchFamily="2" charset="-78"/>
                <a:cs typeface="Dana" panose="00000500000000000000" pitchFamily="2" charset="-78"/>
              </a:rPr>
              <a:t>، این کتاب‌خونه حاوی توابع</a:t>
            </a:r>
            <a:r>
              <a:rPr lang="en-US" sz="1600" dirty="0">
                <a:solidFill>
                  <a:schemeClr val="bg1"/>
                </a:solidFill>
                <a:latin typeface="Dana" panose="00000500000000000000" pitchFamily="2" charset="-78"/>
                <a:cs typeface="Dana" panose="00000500000000000000" pitchFamily="2" charset="-78"/>
              </a:rPr>
              <a:t> </a:t>
            </a:r>
            <a:r>
              <a:rPr lang="en-US" sz="1600" dirty="0" err="1">
                <a:solidFill>
                  <a:schemeClr val="bg1"/>
                </a:solidFill>
                <a:latin typeface="Dana" panose="00000500000000000000" pitchFamily="2" charset="-78"/>
                <a:cs typeface="Dana" panose="00000500000000000000" pitchFamily="2" charset="-78"/>
              </a:rPr>
              <a:t>cin</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و</a:t>
            </a:r>
            <a:r>
              <a:rPr lang="en-US" sz="1600" dirty="0">
                <a:solidFill>
                  <a:schemeClr val="bg1"/>
                </a:solidFill>
                <a:latin typeface="Dana" panose="00000500000000000000" pitchFamily="2" charset="-78"/>
                <a:cs typeface="Dana" panose="00000500000000000000" pitchFamily="2" charset="-78"/>
              </a:rPr>
              <a:t> </a:t>
            </a:r>
            <a:r>
              <a:rPr lang="en-US" sz="1600" dirty="0" err="1">
                <a:solidFill>
                  <a:schemeClr val="bg1"/>
                </a:solidFill>
                <a:latin typeface="Dana" panose="00000500000000000000" pitchFamily="2" charset="-78"/>
                <a:cs typeface="Dana" panose="00000500000000000000" pitchFamily="2" charset="-78"/>
              </a:rPr>
              <a:t>cout</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هست که با استفاده از عملگر های &gt;&gt; و &lt;&lt; کار می‌کنن. </a:t>
            </a:r>
            <a:r>
              <a:rPr lang="en-US" sz="1600" dirty="0" smtClean="0">
                <a:solidFill>
                  <a:schemeClr val="bg1"/>
                </a:solidFill>
                <a:latin typeface="Dana" panose="00000500000000000000" pitchFamily="2" charset="-78"/>
                <a:cs typeface="Dana" panose="00000500000000000000" pitchFamily="2" charset="-78"/>
              </a:rPr>
              <a:t/>
            </a:r>
            <a:br>
              <a:rPr lang="en-US" sz="1600" dirty="0" smtClean="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نکته‌ی </a:t>
            </a:r>
            <a:r>
              <a:rPr lang="fa-IR" sz="1600" dirty="0">
                <a:solidFill>
                  <a:schemeClr val="bg1"/>
                </a:solidFill>
                <a:latin typeface="Dana" panose="00000500000000000000" pitchFamily="2" charset="-78"/>
                <a:cs typeface="Dana" panose="00000500000000000000" pitchFamily="2" charset="-78"/>
              </a:rPr>
              <a:t>مهم این دو تابع</a:t>
            </a:r>
            <a:r>
              <a:rPr lang="en-US" sz="1600" dirty="0">
                <a:solidFill>
                  <a:schemeClr val="bg1"/>
                </a:solidFill>
                <a:latin typeface="Dana" panose="00000500000000000000" pitchFamily="2" charset="-78"/>
                <a:cs typeface="Dana" panose="00000500000000000000" pitchFamily="2" charset="-78"/>
              </a:rPr>
              <a:t> generic </a:t>
            </a:r>
            <a:r>
              <a:rPr lang="fa-IR" sz="1600" dirty="0">
                <a:solidFill>
                  <a:schemeClr val="bg1"/>
                </a:solidFill>
                <a:latin typeface="Dana" panose="00000500000000000000" pitchFamily="2" charset="-78"/>
                <a:cs typeface="Dana" panose="00000500000000000000" pitchFamily="2" charset="-78"/>
              </a:rPr>
              <a:t>بودن‌شون هست، به این معنا که انواع تایپ‌های مختلف رو می‌شه به عنوان ورودی یا خروجی به این توابع به بافر سیستم پاس داد. </a:t>
            </a:r>
            <a:r>
              <a:rPr lang="en-US" sz="1600" dirty="0" smtClean="0">
                <a:solidFill>
                  <a:schemeClr val="bg1"/>
                </a:solidFill>
                <a:latin typeface="Dana" panose="00000500000000000000" pitchFamily="2" charset="-78"/>
                <a:cs typeface="Dana" panose="00000500000000000000" pitchFamily="2" charset="-78"/>
              </a:rPr>
              <a:t/>
            </a:r>
            <a:br>
              <a:rPr lang="en-US" sz="1600" dirty="0" smtClean="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همون‌طور </a:t>
            </a:r>
            <a:r>
              <a:rPr lang="fa-IR" sz="1600" dirty="0">
                <a:solidFill>
                  <a:schemeClr val="bg1"/>
                </a:solidFill>
                <a:latin typeface="Dana" panose="00000500000000000000" pitchFamily="2" charset="-78"/>
                <a:cs typeface="Dana" panose="00000500000000000000" pitchFamily="2" charset="-78"/>
              </a:rPr>
              <a:t>که </a:t>
            </a:r>
            <a:r>
              <a:rPr lang="fa-IR" sz="1600" dirty="0" smtClean="0">
                <a:solidFill>
                  <a:schemeClr val="bg1"/>
                </a:solidFill>
                <a:latin typeface="Dana" panose="00000500000000000000" pitchFamily="2" charset="-78"/>
                <a:cs typeface="Dana" panose="00000500000000000000" pitchFamily="2" charset="-78"/>
              </a:rPr>
              <a:t>می‌بینی</a:t>
            </a:r>
            <a:r>
              <a:rPr lang="fa-IR" sz="1600" dirty="0">
                <a:solidFill>
                  <a:schemeClr val="bg1"/>
                </a:solidFill>
                <a:latin typeface="Dana" panose="00000500000000000000" pitchFamily="2" charset="-78"/>
                <a:cs typeface="Dana" panose="00000500000000000000" pitchFamily="2" charset="-78"/>
              </a:rPr>
              <a:t>ن</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a:t>
            </a:r>
            <a:r>
              <a:rPr lang="en-US" sz="1600" dirty="0">
                <a:solidFill>
                  <a:schemeClr val="bg1"/>
                </a:solidFill>
                <a:latin typeface="Dana" panose="00000500000000000000" pitchFamily="2" charset="-78"/>
                <a:cs typeface="Dana" panose="00000500000000000000" pitchFamily="2" charset="-78"/>
              </a:rPr>
              <a:t> C</a:t>
            </a:r>
            <a:r>
              <a:rPr lang="fa-IR" sz="1600" dirty="0">
                <a:solidFill>
                  <a:schemeClr val="bg1"/>
                </a:solidFill>
                <a:latin typeface="Dana" panose="00000500000000000000" pitchFamily="2" charset="-78"/>
                <a:cs typeface="Dana" panose="00000500000000000000" pitchFamily="2" charset="-78"/>
              </a:rPr>
              <a:t>با کتاب‌خونه‌ی </a:t>
            </a:r>
            <a:r>
              <a:rPr lang="en-US" sz="1600" dirty="0">
                <a:solidFill>
                  <a:schemeClr val="bg1"/>
                </a:solidFill>
                <a:latin typeface="Dana" panose="00000500000000000000" pitchFamily="2" charset="-78"/>
                <a:cs typeface="Dana" panose="00000500000000000000" pitchFamily="2" charset="-78"/>
              </a:rPr>
              <a:t>string</a:t>
            </a:r>
            <a:r>
              <a:rPr lang="fa-IR" sz="1600" dirty="0">
                <a:solidFill>
                  <a:schemeClr val="bg1"/>
                </a:solidFill>
                <a:latin typeface="Dana" panose="00000500000000000000" pitchFamily="2" charset="-78"/>
                <a:cs typeface="Dana" panose="00000500000000000000" pitchFamily="2" charset="-78"/>
              </a:rPr>
              <a:t> هم </a:t>
            </a:r>
            <a:r>
              <a:rPr lang="fa-IR" sz="1600" dirty="0" smtClean="0">
                <a:solidFill>
                  <a:schemeClr val="bg1"/>
                </a:solidFill>
                <a:latin typeface="Dana" panose="00000500000000000000" pitchFamily="2" charset="-78"/>
                <a:cs typeface="Dana" panose="00000500000000000000" pitchFamily="2" charset="-78"/>
              </a:rPr>
              <a:t>تایپ</a:t>
            </a:r>
            <a:r>
              <a:rPr lang="en-US" sz="1600" dirty="0" smtClean="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string </a:t>
            </a:r>
            <a:r>
              <a:rPr lang="fa-IR" sz="1600" dirty="0">
                <a:solidFill>
                  <a:schemeClr val="bg1"/>
                </a:solidFill>
                <a:latin typeface="Dana" panose="00000500000000000000" pitchFamily="2" charset="-78"/>
                <a:cs typeface="Dana" panose="00000500000000000000" pitchFamily="2" charset="-78"/>
              </a:rPr>
              <a:t>رو تعریف کرده که همین مسئله براش صادقه. (تعریف عملگر ورودی یا خروجی برای یه تایپ خاص با خاصیتی از ++</a:t>
            </a:r>
            <a:r>
              <a:rPr lang="en-US" sz="1600" dirty="0">
                <a:solidFill>
                  <a:schemeClr val="bg1"/>
                </a:solidFill>
                <a:latin typeface="Dana" panose="00000500000000000000" pitchFamily="2" charset="-78"/>
                <a:cs typeface="Dana" panose="00000500000000000000" pitchFamily="2" charset="-78"/>
              </a:rPr>
              <a:t> C</a:t>
            </a:r>
            <a:r>
              <a:rPr lang="fa-IR" sz="1600" dirty="0">
                <a:solidFill>
                  <a:schemeClr val="bg1"/>
                </a:solidFill>
                <a:latin typeface="Dana" panose="00000500000000000000" pitchFamily="2" charset="-78"/>
                <a:cs typeface="Dana" panose="00000500000000000000" pitchFamily="2" charset="-78"/>
              </a:rPr>
              <a:t>به اسم </a:t>
            </a:r>
            <a:r>
              <a:rPr lang="en-US" sz="1600" dirty="0">
                <a:solidFill>
                  <a:schemeClr val="bg1"/>
                </a:solidFill>
                <a:latin typeface="Dana" panose="00000500000000000000" pitchFamily="2" charset="-78"/>
                <a:cs typeface="Dana" panose="00000500000000000000" pitchFamily="2" charset="-78"/>
              </a:rPr>
              <a:t>Operator Overloading </a:t>
            </a:r>
            <a:r>
              <a:rPr lang="fa-IR" sz="1600" dirty="0">
                <a:solidFill>
                  <a:schemeClr val="bg1"/>
                </a:solidFill>
                <a:latin typeface="Dana" panose="00000500000000000000" pitchFamily="2" charset="-78"/>
                <a:cs typeface="Dana" panose="00000500000000000000" pitchFamily="2" charset="-78"/>
              </a:rPr>
              <a:t> انجام می‌شه که توضیحش رو می‌تونید خودتون سرچ کنید و درباره‌ش بیش‌تر </a:t>
            </a:r>
            <a:r>
              <a:rPr lang="fa-IR" sz="1600" dirty="0" smtClean="0">
                <a:solidFill>
                  <a:schemeClr val="bg1"/>
                </a:solidFill>
                <a:latin typeface="Dana" panose="00000500000000000000" pitchFamily="2" charset="-78"/>
                <a:cs typeface="Dana" panose="00000500000000000000" pitchFamily="2" charset="-78"/>
              </a:rPr>
              <a:t>بخونین).</a:t>
            </a:r>
            <a:endParaRPr lang="fa-IR" sz="1600" dirty="0">
              <a:solidFill>
                <a:schemeClr val="bg1"/>
              </a:solidFill>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grpSp>
        <p:nvGrpSpPr>
          <p:cNvPr id="4" name="Google Shape;4771;p45"/>
          <p:cNvGrpSpPr/>
          <p:nvPr/>
        </p:nvGrpSpPr>
        <p:grpSpPr>
          <a:xfrm>
            <a:off x="8449074" y="659712"/>
            <a:ext cx="347452" cy="397343"/>
            <a:chOff x="3330525" y="4399275"/>
            <a:chExt cx="390650" cy="481850"/>
          </a:xfrm>
        </p:grpSpPr>
        <p:sp>
          <p:nvSpPr>
            <p:cNvPr id="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 name="Google Shape;4779;p45"/>
          <p:cNvGrpSpPr/>
          <p:nvPr/>
        </p:nvGrpSpPr>
        <p:grpSpPr>
          <a:xfrm>
            <a:off x="8449074" y="2826533"/>
            <a:ext cx="319924" cy="397322"/>
            <a:chOff x="3938800" y="4399275"/>
            <a:chExt cx="359700" cy="481825"/>
          </a:xfrm>
        </p:grpSpPr>
        <p:sp>
          <p:nvSpPr>
            <p:cNvPr id="1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384714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24999"/>
            <a:ext cx="7750211" cy="4306302"/>
          </a:xfrm>
        </p:spPr>
        <p:txBody>
          <a:bodyPr anchor="ctr"/>
          <a:lstStyle/>
          <a:p>
            <a:pPr rtl="1">
              <a:lnSpc>
                <a:spcPct val="150000"/>
              </a:lnSpc>
            </a:pPr>
            <a:r>
              <a:rPr lang="fa-IR" sz="1600" dirty="0" smtClean="0">
                <a:solidFill>
                  <a:schemeClr val="bg1"/>
                </a:solidFill>
                <a:latin typeface="Dana" panose="00000500000000000000" pitchFamily="2" charset="-78"/>
                <a:cs typeface="Dana" panose="00000500000000000000" pitchFamily="2" charset="-78"/>
              </a:rPr>
              <a:t>و </a:t>
            </a:r>
            <a:r>
              <a:rPr lang="fa-IR" sz="1600" dirty="0">
                <a:solidFill>
                  <a:schemeClr val="bg1"/>
                </a:solidFill>
                <a:latin typeface="Dana" panose="00000500000000000000" pitchFamily="2" charset="-78"/>
                <a:cs typeface="Dana" panose="00000500000000000000" pitchFamily="2" charset="-78"/>
              </a:rPr>
              <a:t>در آخر، مفهوم</a:t>
            </a:r>
            <a:r>
              <a:rPr lang="en-US" sz="1600" dirty="0">
                <a:solidFill>
                  <a:schemeClr val="bg1"/>
                </a:solidFill>
                <a:latin typeface="Dana" panose="00000500000000000000" pitchFamily="2" charset="-78"/>
                <a:cs typeface="Dana" panose="00000500000000000000" pitchFamily="2" charset="-78"/>
              </a:rPr>
              <a:t> namespace </a:t>
            </a:r>
            <a:r>
              <a:rPr lang="fa-IR" sz="1600" dirty="0">
                <a:solidFill>
                  <a:schemeClr val="bg1"/>
                </a:solidFill>
                <a:latin typeface="Dana" panose="00000500000000000000" pitchFamily="2" charset="-78"/>
                <a:cs typeface="Dana" panose="00000500000000000000" pitchFamily="2" charset="-78"/>
              </a:rPr>
              <a:t>در زبان ++</a:t>
            </a:r>
            <a:r>
              <a:rPr lang="en-US" sz="1600" dirty="0">
                <a:solidFill>
                  <a:schemeClr val="bg1"/>
                </a:solidFill>
                <a:latin typeface="Dana" panose="00000500000000000000" pitchFamily="2" charset="-78"/>
                <a:cs typeface="Dana" panose="00000500000000000000" pitchFamily="2" charset="-78"/>
              </a:rPr>
              <a:t>C، </a:t>
            </a:r>
            <a:r>
              <a:rPr lang="fa-IR" sz="1600" dirty="0">
                <a:solidFill>
                  <a:schemeClr val="bg1"/>
                </a:solidFill>
                <a:latin typeface="Dana" panose="00000500000000000000" pitchFamily="2" charset="-78"/>
                <a:cs typeface="Dana" panose="00000500000000000000" pitchFamily="2" charset="-78"/>
              </a:rPr>
              <a:t>برای از بین </a:t>
            </a:r>
            <a:r>
              <a:rPr lang="fa-IR" sz="1600" dirty="0" smtClean="0">
                <a:solidFill>
                  <a:schemeClr val="bg1"/>
                </a:solidFill>
                <a:latin typeface="Dana" panose="00000500000000000000" pitchFamily="2" charset="-78"/>
                <a:cs typeface="Dana" panose="00000500000000000000" pitchFamily="2" charset="-78"/>
              </a:rPr>
              <a:t>بردن </a:t>
            </a:r>
            <a:r>
              <a:rPr lang="en-US" sz="1600" dirty="0" smtClean="0">
                <a:solidFill>
                  <a:schemeClr val="bg1"/>
                </a:solidFill>
                <a:latin typeface="Dana" panose="00000500000000000000" pitchFamily="2" charset="-78"/>
                <a:cs typeface="Dana" panose="00000500000000000000" pitchFamily="2" charset="-78"/>
              </a:rPr>
              <a:t>name-conflict</a:t>
            </a:r>
            <a:r>
              <a:rPr lang="fa-IR" sz="1600" dirty="0" smtClean="0">
                <a:solidFill>
                  <a:schemeClr val="bg1"/>
                </a:solidFill>
                <a:latin typeface="Dana" panose="00000500000000000000" pitchFamily="2" charset="-78"/>
                <a:cs typeface="Dana" panose="00000500000000000000" pitchFamily="2" charset="-78"/>
              </a:rPr>
              <a:t>ها </a:t>
            </a:r>
            <a:r>
              <a:rPr lang="fa-IR" sz="1600" dirty="0">
                <a:solidFill>
                  <a:schemeClr val="bg1"/>
                </a:solidFill>
                <a:latin typeface="Dana" panose="00000500000000000000" pitchFamily="2" charset="-78"/>
                <a:cs typeface="Dana" panose="00000500000000000000" pitchFamily="2" charset="-78"/>
              </a:rPr>
              <a:t>استفاده شده. به این معنی که وقتی حجم کتاب‌خونه‌هامون خیلی زیاد بشن، توابع مختلفی برای کارهای مختلف ممکنه داشته‌</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باشیم که اسم یکسان دارن، برای این‌که بخوایم نشون بدیم دقیقا کدوم کاربرد مد نظرمونه، این توابع رو درون </a:t>
            </a:r>
            <a:r>
              <a:rPr lang="en-US" sz="1600" dirty="0" smtClean="0">
                <a:solidFill>
                  <a:schemeClr val="bg1"/>
                </a:solidFill>
                <a:latin typeface="Dana" panose="00000500000000000000" pitchFamily="2" charset="-78"/>
                <a:cs typeface="Dana" panose="00000500000000000000" pitchFamily="2" charset="-78"/>
              </a:rPr>
              <a:t>namespace</a:t>
            </a:r>
            <a:r>
              <a:rPr lang="fa-IR" sz="1600" dirty="0" smtClean="0">
                <a:solidFill>
                  <a:schemeClr val="bg1"/>
                </a:solidFill>
                <a:latin typeface="Dana" panose="00000500000000000000" pitchFamily="2" charset="-78"/>
                <a:cs typeface="Dana" panose="00000500000000000000" pitchFamily="2" charset="-78"/>
              </a:rPr>
              <a:t>های </a:t>
            </a:r>
            <a:r>
              <a:rPr lang="fa-IR" sz="1600" dirty="0">
                <a:solidFill>
                  <a:schemeClr val="bg1"/>
                </a:solidFill>
                <a:latin typeface="Dana" panose="00000500000000000000" pitchFamily="2" charset="-78"/>
                <a:cs typeface="Dana" panose="00000500000000000000" pitchFamily="2" charset="-78"/>
              </a:rPr>
              <a:t>مختلفی قرار می‌دیم و از هر کدوم با ارجاع دادن به خودش استفاده می‌کنیم. (فرض کنید به عنوان یه جداساز توی کتاب‌خونه‌ها استفاده می‌شه) این‌جا وقتی از </a:t>
            </a:r>
            <a:r>
              <a:rPr lang="en-US" sz="1600" dirty="0">
                <a:solidFill>
                  <a:schemeClr val="bg1"/>
                </a:solidFill>
                <a:latin typeface="Dana" panose="00000500000000000000" pitchFamily="2" charset="-78"/>
                <a:cs typeface="Dana" panose="00000500000000000000" pitchFamily="2" charset="-78"/>
              </a:rPr>
              <a:t>using namespace std</a:t>
            </a:r>
            <a:r>
              <a:rPr lang="fa-IR" sz="1600" dirty="0">
                <a:solidFill>
                  <a:schemeClr val="bg1"/>
                </a:solidFill>
                <a:latin typeface="Dana" panose="00000500000000000000" pitchFamily="2" charset="-78"/>
                <a:cs typeface="Dana" panose="00000500000000000000" pitchFamily="2" charset="-78"/>
              </a:rPr>
              <a:t> استفاده کردیم یعنی داریم به برنامه می‌گیم کلا توابع موجود توی کتاب‌خونه‌ی</a:t>
            </a:r>
            <a:r>
              <a:rPr lang="en-US" sz="1600" dirty="0">
                <a:solidFill>
                  <a:schemeClr val="bg1"/>
                </a:solidFill>
                <a:latin typeface="Dana" panose="00000500000000000000" pitchFamily="2" charset="-78"/>
                <a:cs typeface="Dana" panose="00000500000000000000" pitchFamily="2" charset="-78"/>
              </a:rPr>
              <a:t> std </a:t>
            </a:r>
            <a:r>
              <a:rPr lang="fa-IR" sz="1600" dirty="0">
                <a:solidFill>
                  <a:schemeClr val="bg1"/>
                </a:solidFill>
                <a:latin typeface="Dana" panose="00000500000000000000" pitchFamily="2" charset="-78"/>
                <a:cs typeface="Dana" panose="00000500000000000000" pitchFamily="2" charset="-78"/>
              </a:rPr>
              <a:t>رو جز</a:t>
            </a:r>
            <a:r>
              <a:rPr lang="en-US" sz="1600" dirty="0">
                <a:solidFill>
                  <a:schemeClr val="bg1"/>
                </a:solidFill>
                <a:latin typeface="Dana" panose="00000500000000000000" pitchFamily="2" charset="-78"/>
                <a:cs typeface="Dana" panose="00000500000000000000" pitchFamily="2" charset="-78"/>
              </a:rPr>
              <a:t> scope </a:t>
            </a:r>
            <a:r>
              <a:rPr lang="fa-IR" sz="1600" dirty="0">
                <a:solidFill>
                  <a:schemeClr val="bg1"/>
                </a:solidFill>
                <a:latin typeface="Dana" panose="00000500000000000000" pitchFamily="2" charset="-78"/>
                <a:cs typeface="Dana" panose="00000500000000000000" pitchFamily="2" charset="-78"/>
              </a:rPr>
              <a:t>اصلی برنامه حساب کن، جوری که انگار همون بالای برنامه تعریف شدن. راه دقیق‌تر (ولی طولانی‌تر) استفاده از کتاب‌خونه‌ها اینه که با اپراتور :: بهشون ارجاع </a:t>
            </a:r>
            <a:r>
              <a:rPr lang="fa-IR" sz="1600" dirty="0" smtClean="0">
                <a:solidFill>
                  <a:schemeClr val="bg1"/>
                </a:solidFill>
                <a:latin typeface="Dana" panose="00000500000000000000" pitchFamily="2" charset="-78"/>
                <a:cs typeface="Dana" panose="00000500000000000000" pitchFamily="2" charset="-78"/>
              </a:rPr>
              <a:t>بدیم.</a:t>
            </a:r>
            <a:br>
              <a:rPr lang="fa-IR" sz="1600" dirty="0" smtClean="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به </a:t>
            </a:r>
            <a:r>
              <a:rPr lang="fa-IR" sz="1600" dirty="0">
                <a:solidFill>
                  <a:schemeClr val="bg1"/>
                </a:solidFill>
                <a:latin typeface="Dana" panose="00000500000000000000" pitchFamily="2" charset="-78"/>
                <a:cs typeface="Dana" panose="00000500000000000000" pitchFamily="2" charset="-78"/>
              </a:rPr>
              <a:t>عنوان مثال، اگه بخوایم این‌طوری با</a:t>
            </a:r>
            <a:r>
              <a:rPr lang="en-US" sz="1600" dirty="0">
                <a:solidFill>
                  <a:schemeClr val="bg1"/>
                </a:solidFill>
                <a:latin typeface="Dana" panose="00000500000000000000" pitchFamily="2" charset="-78"/>
                <a:cs typeface="Dana" panose="00000500000000000000" pitchFamily="2" charset="-78"/>
              </a:rPr>
              <a:t> </a:t>
            </a:r>
            <a:r>
              <a:rPr lang="en-US" sz="1600" dirty="0" err="1">
                <a:solidFill>
                  <a:schemeClr val="bg1"/>
                </a:solidFill>
                <a:latin typeface="Dana" panose="00000500000000000000" pitchFamily="2" charset="-78"/>
                <a:cs typeface="Dana" panose="00000500000000000000" pitchFamily="2" charset="-78"/>
              </a:rPr>
              <a:t>cin</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کار کنیم، داریم:</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13</a:t>
            </a:fld>
            <a:endParaRPr lang="en-US" dirty="0"/>
          </a:p>
        </p:txBody>
      </p:sp>
      <p:grpSp>
        <p:nvGrpSpPr>
          <p:cNvPr id="4" name="Google Shape;4771;p45"/>
          <p:cNvGrpSpPr/>
          <p:nvPr/>
        </p:nvGrpSpPr>
        <p:grpSpPr>
          <a:xfrm>
            <a:off x="8449074" y="688512"/>
            <a:ext cx="347452" cy="397343"/>
            <a:chOff x="3330525" y="4399275"/>
            <a:chExt cx="390650" cy="481850"/>
          </a:xfrm>
        </p:grpSpPr>
        <p:sp>
          <p:nvSpPr>
            <p:cNvPr id="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260146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032800" y="439201"/>
            <a:ext cx="3410938" cy="1843199"/>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همون‌طور که می‌بینید، عبارت </a:t>
            </a:r>
            <a:r>
              <a:rPr lang="en-US" sz="1600" dirty="0" err="1">
                <a:solidFill>
                  <a:schemeClr val="bg1"/>
                </a:solidFill>
                <a:latin typeface="Dana" panose="00000500000000000000" pitchFamily="2" charset="-78"/>
                <a:cs typeface="Dana" panose="00000500000000000000" pitchFamily="2" charset="-78"/>
              </a:rPr>
              <a:t>endl</a:t>
            </a:r>
            <a:r>
              <a:rPr lang="fa-IR" sz="1600" dirty="0">
                <a:solidFill>
                  <a:schemeClr val="bg1"/>
                </a:solidFill>
                <a:latin typeface="Dana" panose="00000500000000000000" pitchFamily="2" charset="-78"/>
                <a:cs typeface="Dana" panose="00000500000000000000" pitchFamily="2" charset="-78"/>
              </a:rPr>
              <a:t> هم یک کاراکتر تعریف شده در </a:t>
            </a:r>
            <a:r>
              <a:rPr lang="en-US" sz="1600" dirty="0">
                <a:solidFill>
                  <a:schemeClr val="bg1"/>
                </a:solidFill>
                <a:latin typeface="Dana" panose="00000500000000000000" pitchFamily="2" charset="-78"/>
                <a:cs typeface="Dana" panose="00000500000000000000" pitchFamily="2" charset="-78"/>
              </a:rPr>
              <a:t>namespace std</a:t>
            </a:r>
            <a:r>
              <a:rPr lang="fa-IR" sz="1600" dirty="0">
                <a:solidFill>
                  <a:schemeClr val="bg1"/>
                </a:solidFill>
                <a:latin typeface="Dana" panose="00000500000000000000" pitchFamily="2" charset="-78"/>
                <a:cs typeface="Dana" panose="00000500000000000000" pitchFamily="2" charset="-78"/>
              </a:rPr>
              <a:t> هست که به معنای کاراکتر</a:t>
            </a:r>
            <a:r>
              <a:rPr lang="en-US" sz="1600" dirty="0">
                <a:solidFill>
                  <a:schemeClr val="bg1"/>
                </a:solidFill>
                <a:latin typeface="Dana" panose="00000500000000000000" pitchFamily="2" charset="-78"/>
                <a:cs typeface="Dana" panose="00000500000000000000" pitchFamily="2" charset="-78"/>
              </a:rPr>
              <a:t> \n </a:t>
            </a:r>
            <a:r>
              <a:rPr lang="fa-IR" sz="1600" dirty="0">
                <a:solidFill>
                  <a:schemeClr val="bg1"/>
                </a:solidFill>
                <a:latin typeface="Dana" panose="00000500000000000000" pitchFamily="2" charset="-78"/>
                <a:cs typeface="Dana" panose="00000500000000000000" pitchFamily="2" charset="-78"/>
              </a:rPr>
              <a:t>است. </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14</a:t>
            </a:fld>
            <a:endParaRPr lang="en-US" dirty="0"/>
          </a:p>
        </p:txBody>
      </p:sp>
      <p:sp>
        <p:nvSpPr>
          <p:cNvPr id="5" name="TextBox 4">
            <a:extLst>
              <a:ext uri="{FF2B5EF4-FFF2-40B4-BE49-F238E27FC236}">
                <a16:creationId xmlns:a16="http://schemas.microsoft.com/office/drawing/2014/main" id="{A635B55D-855C-4AEE-A178-886025121A9A}"/>
              </a:ext>
            </a:extLst>
          </p:cNvPr>
          <p:cNvSpPr txBox="1"/>
          <p:nvPr/>
        </p:nvSpPr>
        <p:spPr>
          <a:xfrm>
            <a:off x="1068512" y="639493"/>
            <a:ext cx="4572000" cy="2031325"/>
          </a:xfrm>
          <a:prstGeom prst="rect">
            <a:avLst/>
          </a:prstGeom>
          <a:noFill/>
        </p:spPr>
        <p:txBody>
          <a:bodyPr wrap="square">
            <a:spAutoFit/>
          </a:bodyPr>
          <a:lstStyle/>
          <a:p>
            <a:r>
              <a:rPr lang="en-US" sz="1400" b="0" i="0" u="none" strike="noStrike" dirty="0">
                <a:solidFill>
                  <a:srgbClr val="D08770"/>
                </a:solidFill>
                <a:effectLst/>
                <a:latin typeface="Consolas" panose="020B0609020204030204" pitchFamily="49" charset="0"/>
              </a:rPr>
              <a:t>#include &lt;iostream&gt;</a:t>
            </a:r>
            <a:r>
              <a:rPr lang="en-US" sz="1400" b="0" i="0" u="none" strike="noStrike" dirty="0">
                <a:solidFill>
                  <a:srgbClr val="C0C5CE"/>
                </a:solidFill>
                <a:effectLst/>
                <a:latin typeface="Consolas" panose="020B0609020204030204" pitchFamily="49" charset="0"/>
              </a:rPr>
              <a:t/>
            </a:r>
            <a:br>
              <a:rPr lang="en-US" sz="1400" b="0" i="0" u="none" strike="noStrike" dirty="0">
                <a:solidFill>
                  <a:srgbClr val="C0C5CE"/>
                </a:solidFill>
                <a:effectLst/>
                <a:latin typeface="Consolas" panose="020B0609020204030204" pitchFamily="49" charset="0"/>
              </a:rPr>
            </a:br>
            <a:r>
              <a:rPr lang="en-US" sz="1400" b="0" i="0" u="none" strike="noStrike" dirty="0">
                <a:solidFill>
                  <a:srgbClr val="D08770"/>
                </a:solidFill>
                <a:effectLst/>
                <a:latin typeface="Consolas" panose="020B0609020204030204" pitchFamily="49" charset="0"/>
              </a:rPr>
              <a:t>#include &lt;string&gt;</a:t>
            </a:r>
            <a:r>
              <a:rPr lang="en-US" sz="1400" b="0" i="0" u="none" strike="noStrike" dirty="0">
                <a:solidFill>
                  <a:srgbClr val="C0C5CE"/>
                </a:solidFill>
                <a:effectLst/>
                <a:latin typeface="Consolas" panose="020B0609020204030204" pitchFamily="49" charset="0"/>
              </a:rPr>
              <a:t/>
            </a:r>
            <a:br>
              <a:rPr lang="en-US" sz="1400" b="0" i="0" u="none" strike="noStrike" dirty="0">
                <a:solidFill>
                  <a:srgbClr val="C0C5CE"/>
                </a:solidFill>
                <a:effectLst/>
                <a:latin typeface="Consolas" panose="020B0609020204030204" pitchFamily="49" charset="0"/>
              </a:rPr>
            </a:br>
            <a:r>
              <a:rPr lang="en-US" sz="1400" b="0" i="0" u="none" strike="noStrike" dirty="0">
                <a:solidFill>
                  <a:srgbClr val="C0C5CE"/>
                </a:solidFill>
                <a:effectLst/>
                <a:latin typeface="Consolas" panose="020B0609020204030204" pitchFamily="49" charset="0"/>
              </a:rPr>
              <a:t/>
            </a:r>
            <a:br>
              <a:rPr lang="en-US" sz="1400" b="0" i="0" u="none" strike="noStrike" dirty="0">
                <a:solidFill>
                  <a:srgbClr val="C0C5CE"/>
                </a:solidFill>
                <a:effectLst/>
                <a:latin typeface="Consolas" panose="020B0609020204030204" pitchFamily="49" charset="0"/>
              </a:rPr>
            </a:br>
            <a:r>
              <a:rPr lang="en-US" sz="1400" b="0" i="0" u="none" strike="noStrike" dirty="0">
                <a:solidFill>
                  <a:srgbClr val="B48EAD"/>
                </a:solidFill>
                <a:effectLst/>
                <a:latin typeface="Consolas" panose="020B0609020204030204" pitchFamily="49" charset="0"/>
              </a:rPr>
              <a:t>int</a:t>
            </a:r>
            <a:r>
              <a:rPr lang="en-US" sz="1400" b="0" i="0" u="none" strike="noStrike" dirty="0">
                <a:solidFill>
                  <a:srgbClr val="C0C5CE"/>
                </a:solidFill>
                <a:effectLst/>
                <a:latin typeface="Consolas" panose="020B0609020204030204" pitchFamily="49" charset="0"/>
              </a:rPr>
              <a:t> </a:t>
            </a:r>
            <a:r>
              <a:rPr lang="en-US" sz="1400" b="0" i="0" u="none" strike="noStrike" dirty="0">
                <a:solidFill>
                  <a:srgbClr val="8FA1B3"/>
                </a:solidFill>
                <a:effectLst/>
                <a:latin typeface="Consolas" panose="020B0609020204030204" pitchFamily="49" charset="0"/>
              </a:rPr>
              <a:t>main</a:t>
            </a:r>
            <a:r>
              <a:rPr lang="en-US" sz="1400" b="0" i="0" u="none" strike="noStrike" dirty="0">
                <a:solidFill>
                  <a:srgbClr val="D08770"/>
                </a:solidFill>
                <a:effectLst/>
                <a:latin typeface="Consolas" panose="020B0609020204030204" pitchFamily="49" charset="0"/>
              </a:rPr>
              <a:t>()</a:t>
            </a:r>
            <a:r>
              <a:rPr lang="en-US" sz="1400" b="0" i="0" u="none" strike="noStrike" dirty="0">
                <a:solidFill>
                  <a:srgbClr val="C0C5CE"/>
                </a:solidFill>
                <a:effectLst/>
                <a:latin typeface="Consolas" panose="020B0609020204030204" pitchFamily="49" charset="0"/>
              </a:rPr>
              <a:t> {</a:t>
            </a:r>
            <a:br>
              <a:rPr lang="en-US" sz="1400" b="0" i="0" u="none" strike="noStrike" dirty="0">
                <a:solidFill>
                  <a:srgbClr val="C0C5CE"/>
                </a:solidFill>
                <a:effectLst/>
                <a:latin typeface="Consolas" panose="020B0609020204030204" pitchFamily="49" charset="0"/>
              </a:rPr>
            </a:br>
            <a:r>
              <a:rPr lang="en-US" dirty="0">
                <a:solidFill>
                  <a:srgbClr val="C0C5CE"/>
                </a:solidFill>
                <a:latin typeface="Consolas" panose="020B0609020204030204" pitchFamily="49" charset="0"/>
              </a:rPr>
              <a:t> </a:t>
            </a:r>
            <a:r>
              <a:rPr lang="en-US" dirty="0" smtClean="0">
                <a:solidFill>
                  <a:srgbClr val="C0C5CE"/>
                </a:solidFill>
                <a:latin typeface="Consolas" panose="020B0609020204030204" pitchFamily="49" charset="0"/>
              </a:rPr>
              <a:t>   </a:t>
            </a:r>
            <a:r>
              <a:rPr lang="en-US" sz="1400" b="0" i="0" u="none" strike="noStrike" dirty="0" smtClean="0">
                <a:solidFill>
                  <a:srgbClr val="B48EAD"/>
                </a:solidFill>
                <a:effectLst/>
                <a:latin typeface="Consolas" panose="020B0609020204030204" pitchFamily="49" charset="0"/>
              </a:rPr>
              <a:t>int</a:t>
            </a:r>
            <a:r>
              <a:rPr lang="en-US" sz="1400" b="0" i="0" u="none" strike="noStrike" dirty="0" smtClean="0">
                <a:solidFill>
                  <a:srgbClr val="C0C5CE"/>
                </a:solidFill>
                <a:effectLst/>
                <a:latin typeface="Consolas" panose="020B0609020204030204" pitchFamily="49" charset="0"/>
              </a:rPr>
              <a:t> </a:t>
            </a:r>
            <a:r>
              <a:rPr lang="en-US" sz="1400" b="0" i="0" u="none" strike="noStrike" dirty="0">
                <a:solidFill>
                  <a:srgbClr val="C0C5CE"/>
                </a:solidFill>
                <a:effectLst/>
                <a:latin typeface="Consolas" panose="020B0609020204030204" pitchFamily="49" charset="0"/>
              </a:rPr>
              <a:t>num1 = </a:t>
            </a:r>
            <a:r>
              <a:rPr lang="en-US" sz="1400" b="0" i="0" u="none" strike="noStrike" dirty="0">
                <a:solidFill>
                  <a:srgbClr val="D08770"/>
                </a:solidFill>
                <a:effectLst/>
                <a:latin typeface="Consolas" panose="020B0609020204030204" pitchFamily="49" charset="0"/>
              </a:rPr>
              <a:t>70</a:t>
            </a:r>
            <a:r>
              <a:rPr lang="en-US" sz="1400" b="0" i="0" u="none" strike="noStrike" dirty="0">
                <a:solidFill>
                  <a:srgbClr val="C0C5CE"/>
                </a:solidFill>
                <a:effectLst/>
                <a:latin typeface="Consolas" panose="020B0609020204030204" pitchFamily="49" charset="0"/>
              </a:rPr>
              <a:t>;</a:t>
            </a:r>
            <a:br>
              <a:rPr lang="en-US" sz="1400" b="0" i="0" u="none" strike="noStrike" dirty="0">
                <a:solidFill>
                  <a:srgbClr val="C0C5CE"/>
                </a:solidFill>
                <a:effectLst/>
                <a:latin typeface="Consolas" panose="020B0609020204030204" pitchFamily="49" charset="0"/>
              </a:rPr>
            </a:br>
            <a:r>
              <a:rPr lang="en-US" sz="1400" b="0" i="0" u="none" strike="noStrike" dirty="0" smtClean="0">
                <a:solidFill>
                  <a:srgbClr val="C0C5CE"/>
                </a:solidFill>
                <a:effectLst/>
                <a:latin typeface="Consolas" panose="020B0609020204030204" pitchFamily="49" charset="0"/>
              </a:rPr>
              <a:t>    </a:t>
            </a:r>
            <a:r>
              <a:rPr lang="en-US" sz="1400" b="0" i="0" u="none" strike="noStrike" dirty="0" err="1" smtClean="0">
                <a:solidFill>
                  <a:srgbClr val="D08770"/>
                </a:solidFill>
                <a:effectLst/>
                <a:latin typeface="Consolas" panose="020B0609020204030204" pitchFamily="49" charset="0"/>
              </a:rPr>
              <a:t>std</a:t>
            </a:r>
            <a:r>
              <a:rPr lang="en-US" sz="1400" b="0" i="0" u="none" strike="noStrike" dirty="0">
                <a:solidFill>
                  <a:srgbClr val="C0C5CE"/>
                </a:solidFill>
                <a:effectLst/>
                <a:latin typeface="Consolas" panose="020B0609020204030204" pitchFamily="49" charset="0"/>
              </a:rPr>
              <a:t>::</a:t>
            </a:r>
            <a:r>
              <a:rPr lang="en-US" sz="1400" b="0" i="0" u="none" strike="noStrike" dirty="0" err="1">
                <a:solidFill>
                  <a:srgbClr val="D08770"/>
                </a:solidFill>
                <a:effectLst/>
                <a:latin typeface="Consolas" panose="020B0609020204030204" pitchFamily="49" charset="0"/>
              </a:rPr>
              <a:t>cin</a:t>
            </a:r>
            <a:r>
              <a:rPr lang="en-US" sz="1400" b="0" i="0" u="none" strike="noStrike" dirty="0">
                <a:solidFill>
                  <a:srgbClr val="C0C5CE"/>
                </a:solidFill>
                <a:effectLst/>
                <a:latin typeface="Consolas" panose="020B0609020204030204" pitchFamily="49" charset="0"/>
              </a:rPr>
              <a:t> &gt;&gt; num1;</a:t>
            </a:r>
            <a:br>
              <a:rPr lang="en-US" sz="1400" b="0" i="0" u="none" strike="noStrike" dirty="0">
                <a:solidFill>
                  <a:srgbClr val="C0C5CE"/>
                </a:solidFill>
                <a:effectLst/>
                <a:latin typeface="Consolas" panose="020B0609020204030204" pitchFamily="49" charset="0"/>
              </a:rPr>
            </a:br>
            <a:r>
              <a:rPr lang="en-US" sz="1400" b="0" i="0" u="none" strike="noStrike" dirty="0" smtClean="0">
                <a:solidFill>
                  <a:srgbClr val="C0C5CE"/>
                </a:solidFill>
                <a:effectLst/>
                <a:latin typeface="Consolas" panose="020B0609020204030204" pitchFamily="49" charset="0"/>
              </a:rPr>
              <a:t>    </a:t>
            </a:r>
            <a:r>
              <a:rPr lang="en-US" sz="1400" b="0" i="0" u="none" strike="noStrike" dirty="0" err="1" smtClean="0">
                <a:solidFill>
                  <a:srgbClr val="D08770"/>
                </a:solidFill>
                <a:effectLst/>
                <a:latin typeface="Consolas" panose="020B0609020204030204" pitchFamily="49" charset="0"/>
              </a:rPr>
              <a:t>std</a:t>
            </a:r>
            <a:r>
              <a:rPr lang="en-US" sz="1400" b="0" i="0" u="none" strike="noStrike" dirty="0">
                <a:solidFill>
                  <a:srgbClr val="C0C5CE"/>
                </a:solidFill>
                <a:effectLst/>
                <a:latin typeface="Consolas" panose="020B0609020204030204" pitchFamily="49" charset="0"/>
              </a:rPr>
              <a:t>::</a:t>
            </a:r>
            <a:r>
              <a:rPr lang="en-US" sz="1400" b="0" i="0" u="none" strike="noStrike" dirty="0" err="1">
                <a:solidFill>
                  <a:srgbClr val="D08770"/>
                </a:solidFill>
                <a:effectLst/>
                <a:latin typeface="Consolas" panose="020B0609020204030204" pitchFamily="49" charset="0"/>
              </a:rPr>
              <a:t>cout</a:t>
            </a:r>
            <a:r>
              <a:rPr lang="en-US" sz="1400" b="0" i="0" u="none" strike="noStrike" dirty="0">
                <a:solidFill>
                  <a:srgbClr val="C0C5CE"/>
                </a:solidFill>
                <a:effectLst/>
                <a:latin typeface="Consolas" panose="020B0609020204030204" pitchFamily="49" charset="0"/>
              </a:rPr>
              <a:t> &lt;&lt; num1 &lt;&lt; </a:t>
            </a:r>
            <a:r>
              <a:rPr lang="en-US" sz="1400" b="0" i="0" u="none" strike="noStrike" dirty="0">
                <a:solidFill>
                  <a:srgbClr val="D08770"/>
                </a:solidFill>
                <a:effectLst/>
                <a:latin typeface="Consolas" panose="020B0609020204030204" pitchFamily="49" charset="0"/>
              </a:rPr>
              <a:t>std</a:t>
            </a:r>
            <a:r>
              <a:rPr lang="en-US" sz="1400" b="0" i="0" u="none" strike="noStrike" dirty="0">
                <a:solidFill>
                  <a:srgbClr val="C0C5CE"/>
                </a:solidFill>
                <a:effectLst/>
                <a:latin typeface="Consolas" panose="020B0609020204030204" pitchFamily="49" charset="0"/>
              </a:rPr>
              <a:t>::</a:t>
            </a:r>
            <a:r>
              <a:rPr lang="en-US" sz="1400" b="0" i="0" u="none" strike="noStrike" dirty="0" err="1">
                <a:solidFill>
                  <a:srgbClr val="D08770"/>
                </a:solidFill>
                <a:effectLst/>
                <a:latin typeface="Consolas" panose="020B0609020204030204" pitchFamily="49" charset="0"/>
              </a:rPr>
              <a:t>endl</a:t>
            </a:r>
            <a:r>
              <a:rPr lang="en-US" sz="1400" b="0" i="0" u="none" strike="noStrike" dirty="0">
                <a:solidFill>
                  <a:srgbClr val="C0C5CE"/>
                </a:solidFill>
                <a:effectLst/>
                <a:latin typeface="Consolas" panose="020B0609020204030204" pitchFamily="49" charset="0"/>
              </a:rPr>
              <a:t>;</a:t>
            </a:r>
            <a:br>
              <a:rPr lang="en-US" sz="1400" b="0" i="0" u="none" strike="noStrike" dirty="0">
                <a:solidFill>
                  <a:srgbClr val="C0C5CE"/>
                </a:solidFill>
                <a:effectLst/>
                <a:latin typeface="Consolas" panose="020B0609020204030204" pitchFamily="49" charset="0"/>
              </a:rPr>
            </a:br>
            <a:r>
              <a:rPr lang="en-US" sz="1400" b="0" i="0" u="none" strike="noStrike" dirty="0" smtClean="0">
                <a:solidFill>
                  <a:srgbClr val="C0C5CE"/>
                </a:solidFill>
                <a:effectLst/>
                <a:latin typeface="Consolas" panose="020B0609020204030204" pitchFamily="49" charset="0"/>
              </a:rPr>
              <a:t>    </a:t>
            </a:r>
            <a:r>
              <a:rPr lang="en-US" sz="1400" b="0" i="0" u="none" strike="noStrike" dirty="0" smtClean="0">
                <a:solidFill>
                  <a:srgbClr val="B48EAD"/>
                </a:solidFill>
                <a:effectLst/>
                <a:latin typeface="Consolas" panose="020B0609020204030204" pitchFamily="49" charset="0"/>
              </a:rPr>
              <a:t>return</a:t>
            </a:r>
            <a:r>
              <a:rPr lang="en-US" sz="1400" b="0" i="0" u="none" strike="noStrike" dirty="0" smtClean="0">
                <a:solidFill>
                  <a:srgbClr val="C0C5CE"/>
                </a:solidFill>
                <a:effectLst/>
                <a:latin typeface="Consolas" panose="020B0609020204030204" pitchFamily="49" charset="0"/>
              </a:rPr>
              <a:t> </a:t>
            </a:r>
            <a:r>
              <a:rPr lang="en-US" sz="1400" b="0" i="0" u="none" strike="noStrike" dirty="0">
                <a:solidFill>
                  <a:srgbClr val="D08770"/>
                </a:solidFill>
                <a:effectLst/>
                <a:latin typeface="Consolas" panose="020B0609020204030204" pitchFamily="49" charset="0"/>
              </a:rPr>
              <a:t>0</a:t>
            </a:r>
            <a:r>
              <a:rPr lang="en-US" sz="1400" b="0" i="0" u="none" strike="noStrike" dirty="0">
                <a:solidFill>
                  <a:srgbClr val="C0C5CE"/>
                </a:solidFill>
                <a:effectLst/>
                <a:latin typeface="Consolas" panose="020B0609020204030204" pitchFamily="49" charset="0"/>
              </a:rPr>
              <a:t>;</a:t>
            </a:r>
            <a:br>
              <a:rPr lang="en-US" sz="1400" b="0" i="0" u="none" strike="noStrike" dirty="0">
                <a:solidFill>
                  <a:srgbClr val="C0C5CE"/>
                </a:solidFill>
                <a:effectLst/>
                <a:latin typeface="Consolas" panose="020B0609020204030204" pitchFamily="49" charset="0"/>
              </a:rPr>
            </a:br>
            <a:r>
              <a:rPr lang="en-US" sz="1400" b="0" i="0" u="none" strike="noStrike" dirty="0">
                <a:solidFill>
                  <a:srgbClr val="C0C5CE"/>
                </a:solidFill>
                <a:effectLst/>
                <a:latin typeface="Consolas" panose="020B0609020204030204" pitchFamily="49" charset="0"/>
              </a:rPr>
              <a:t>}</a:t>
            </a:r>
            <a:endParaRPr lang="en-US" dirty="0"/>
          </a:p>
        </p:txBody>
      </p:sp>
      <p:sp>
        <p:nvSpPr>
          <p:cNvPr id="6" name="Title 1">
            <a:extLst>
              <a:ext uri="{FF2B5EF4-FFF2-40B4-BE49-F238E27FC236}">
                <a16:creationId xmlns:a16="http://schemas.microsoft.com/office/drawing/2014/main" id="{846E5198-7AF0-44E1-803C-BC2DB5C8B697}"/>
              </a:ext>
            </a:extLst>
          </p:cNvPr>
          <p:cNvSpPr txBox="1">
            <a:spLocks/>
          </p:cNvSpPr>
          <p:nvPr/>
        </p:nvSpPr>
        <p:spPr>
          <a:xfrm>
            <a:off x="698863" y="2601887"/>
            <a:ext cx="7723684" cy="21531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smtClean="0">
                <a:solidFill>
                  <a:schemeClr val="bg1"/>
                </a:solidFill>
                <a:latin typeface="Dana" panose="00000500000000000000" pitchFamily="2" charset="-78"/>
                <a:cs typeface="Dana" panose="00000500000000000000" pitchFamily="2" charset="-78"/>
              </a:rPr>
              <a:t>این‌جا ما وارد </a:t>
            </a:r>
            <a:r>
              <a:rPr lang="fa-IR" sz="1600" dirty="0" smtClean="0">
                <a:solidFill>
                  <a:schemeClr val="bg1"/>
                </a:solidFill>
                <a:latin typeface="Dana" panose="00000500000000000000" pitchFamily="2" charset="-78"/>
                <a:cs typeface="Dana" panose="00000500000000000000" pitchFamily="2" charset="-78"/>
              </a:rPr>
              <a:t>جزئیات </a:t>
            </a:r>
            <a:r>
              <a:rPr lang="en-US" sz="1600" dirty="0" smtClean="0">
                <a:solidFill>
                  <a:schemeClr val="bg1"/>
                </a:solidFill>
                <a:latin typeface="Dana" panose="00000500000000000000" pitchFamily="2" charset="-78"/>
                <a:cs typeface="Dana" panose="00000500000000000000" pitchFamily="2" charset="-78"/>
              </a:rPr>
              <a:t>OOP</a:t>
            </a:r>
            <a:r>
              <a:rPr lang="fa-IR" sz="1600" dirty="0" smtClean="0">
                <a:solidFill>
                  <a:schemeClr val="bg1"/>
                </a:solidFill>
                <a:latin typeface="Dana" panose="00000500000000000000" pitchFamily="2" charset="-78"/>
                <a:cs typeface="Dana" panose="00000500000000000000" pitchFamily="2" charset="-78"/>
              </a:rPr>
              <a:t> و پیاده سازیش در ++</a:t>
            </a:r>
            <a:r>
              <a:rPr lang="en-US" sz="1600" dirty="0" smtClean="0">
                <a:solidFill>
                  <a:schemeClr val="bg1"/>
                </a:solidFill>
                <a:latin typeface="Dana" panose="00000500000000000000" pitchFamily="2" charset="-78"/>
                <a:cs typeface="Dana" panose="00000500000000000000" pitchFamily="2" charset="-78"/>
              </a:rPr>
              <a:t> C</a:t>
            </a:r>
            <a:r>
              <a:rPr lang="fa-IR" sz="1600" dirty="0" smtClean="0">
                <a:solidFill>
                  <a:schemeClr val="bg1"/>
                </a:solidFill>
                <a:latin typeface="Dana" panose="00000500000000000000" pitchFamily="2" charset="-78"/>
                <a:cs typeface="Dana" panose="00000500000000000000" pitchFamily="2" charset="-78"/>
              </a:rPr>
              <a:t>نمی‌شیم، چون که قراره مفهومش رو در درس برنامه‌نویسی پیش‌رفته یاد بگیرین و خود زبان ++</a:t>
            </a:r>
            <a:r>
              <a:rPr lang="en-US" sz="1600" dirty="0" smtClean="0">
                <a:solidFill>
                  <a:schemeClr val="bg1"/>
                </a:solidFill>
                <a:latin typeface="Dana" panose="00000500000000000000" pitchFamily="2" charset="-78"/>
                <a:cs typeface="Dana" panose="00000500000000000000" pitchFamily="2" charset="-78"/>
              </a:rPr>
              <a:t>C</a:t>
            </a:r>
            <a:r>
              <a:rPr lang="fa-IR" sz="1600" dirty="0" smtClean="0">
                <a:solidFill>
                  <a:schemeClr val="bg1"/>
                </a:solidFill>
                <a:latin typeface="Dana" panose="00000500000000000000" pitchFamily="2" charset="-78"/>
                <a:cs typeface="Dana" panose="00000500000000000000" pitchFamily="2" charset="-78"/>
              </a:rPr>
              <a:t> رو هم در صورت نیاز می‌تونین از منابع اینترنتی یاد بگیرین.</a:t>
            </a:r>
            <a:br>
              <a:rPr lang="fa-IR" sz="1600" dirty="0" smtClean="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با آرزوی موفقیت و سلامتی برای همه و در آخر هم خدانگه‌دار </a:t>
            </a:r>
            <a:r>
              <a:rPr lang="en-SE" sz="1600" dirty="0" smtClean="0">
                <a:solidFill>
                  <a:schemeClr val="bg1"/>
                </a:solidFill>
                <a:latin typeface="Dana" panose="00000500000000000000" pitchFamily="2" charset="-78"/>
                <a:cs typeface="Dana" panose="00000500000000000000" pitchFamily="2" charset="-78"/>
                <a:sym typeface="Wingdings" panose="05000000000000000000" pitchFamily="2" charset="2"/>
              </a:rPr>
              <a:t></a:t>
            </a:r>
            <a:endParaRPr lang="fa-IR" sz="1600" dirty="0">
              <a:solidFill>
                <a:schemeClr val="bg1"/>
              </a:solidFill>
              <a:latin typeface="Dana" panose="00000500000000000000" pitchFamily="2" charset="-78"/>
              <a:cs typeface="Dana" panose="00000500000000000000" pitchFamily="2" charset="-78"/>
            </a:endParaRPr>
          </a:p>
        </p:txBody>
      </p:sp>
      <p:grpSp>
        <p:nvGrpSpPr>
          <p:cNvPr id="7" name="Google Shape;4771;p45"/>
          <p:cNvGrpSpPr/>
          <p:nvPr/>
        </p:nvGrpSpPr>
        <p:grpSpPr>
          <a:xfrm>
            <a:off x="8419308" y="2810175"/>
            <a:ext cx="347452" cy="397343"/>
            <a:chOff x="3330525" y="4399275"/>
            <a:chExt cx="390650" cy="481850"/>
          </a:xfrm>
        </p:grpSpPr>
        <p:sp>
          <p:nvSpPr>
            <p:cNvPr id="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4779;p45"/>
          <p:cNvGrpSpPr/>
          <p:nvPr/>
        </p:nvGrpSpPr>
        <p:grpSpPr>
          <a:xfrm>
            <a:off x="8422547" y="853733"/>
            <a:ext cx="319924" cy="397322"/>
            <a:chOff x="3938800" y="4399275"/>
            <a:chExt cx="359700" cy="481825"/>
          </a:xfrm>
        </p:grpSpPr>
        <p:sp>
          <p:nvSpPr>
            <p:cNvPr id="1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 name="Google Shape;4779;p45"/>
          <p:cNvGrpSpPr/>
          <p:nvPr/>
        </p:nvGrpSpPr>
        <p:grpSpPr>
          <a:xfrm>
            <a:off x="8422547" y="4222466"/>
            <a:ext cx="319924" cy="397322"/>
            <a:chOff x="3938800" y="4399275"/>
            <a:chExt cx="359700" cy="481825"/>
          </a:xfrm>
        </p:grpSpPr>
        <p:sp>
          <p:nvSpPr>
            <p:cNvPr id="2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910088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grpSp>
        <p:nvGrpSpPr>
          <p:cNvPr id="17" name="Group 16"/>
          <p:cNvGrpSpPr/>
          <p:nvPr/>
        </p:nvGrpSpPr>
        <p:grpSpPr>
          <a:xfrm>
            <a:off x="1063084" y="1316686"/>
            <a:ext cx="2076918" cy="1627236"/>
            <a:chOff x="282301" y="1392623"/>
            <a:chExt cx="4173650" cy="3483508"/>
          </a:xfrm>
        </p:grpSpPr>
        <p:sp>
          <p:nvSpPr>
            <p:cNvPr id="18" name="Rectangle 17"/>
            <p:cNvSpPr/>
            <p:nvPr/>
          </p:nvSpPr>
          <p:spPr>
            <a:xfrm>
              <a:off x="484908" y="1579950"/>
              <a:ext cx="3810000" cy="2535382"/>
            </a:xfrm>
            <a:prstGeom prst="rect">
              <a:avLst/>
            </a:prstGeom>
            <a:solidFill>
              <a:srgbClr val="113457"/>
            </a:solidFill>
            <a:ln w="38100" cap="flat" cmpd="sng">
              <a:solidFill>
                <a:srgbClr val="0E2A47">
                  <a:alpha val="8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663;p32"/>
            <p:cNvSpPr/>
            <p:nvPr/>
          </p:nvSpPr>
          <p:spPr>
            <a:xfrm>
              <a:off x="282301" y="1392623"/>
              <a:ext cx="4173650" cy="348350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a:effectLst>
              <a:innerShdw blurRad="63500" dist="50800" dir="8100000">
                <a:prstClr val="black">
                  <a:alpha val="50000"/>
                </a:prstClr>
              </a:inn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roup 19"/>
            <p:cNvGrpSpPr/>
            <p:nvPr/>
          </p:nvGrpSpPr>
          <p:grpSpPr>
            <a:xfrm>
              <a:off x="1395844" y="2015280"/>
              <a:ext cx="1863437" cy="955964"/>
              <a:chOff x="3667990" y="2007821"/>
              <a:chExt cx="1863437" cy="955964"/>
            </a:xfrm>
          </p:grpSpPr>
          <p:grpSp>
            <p:nvGrpSpPr>
              <p:cNvPr id="22" name="Group 21"/>
              <p:cNvGrpSpPr/>
              <p:nvPr/>
            </p:nvGrpSpPr>
            <p:grpSpPr>
              <a:xfrm>
                <a:off x="3667990" y="2007821"/>
                <a:ext cx="727364" cy="955964"/>
                <a:chOff x="3612572" y="1967345"/>
                <a:chExt cx="727364" cy="955964"/>
              </a:xfrm>
            </p:grpSpPr>
            <p:sp>
              <p:nvSpPr>
                <p:cNvPr id="27" name="Oval 26"/>
                <p:cNvSpPr/>
                <p:nvPr/>
              </p:nvSpPr>
              <p:spPr>
                <a:xfrm>
                  <a:off x="3612572" y="1967345"/>
                  <a:ext cx="727364" cy="955964"/>
                </a:xfrm>
                <a:prstGeom prst="ellipse">
                  <a:avLst/>
                </a:prstGeom>
                <a:solidFill>
                  <a:schemeClr val="tx2"/>
                </a:solidFill>
                <a:ln w="38100" cap="flat" cmpd="sng">
                  <a:solidFill>
                    <a:schemeClr val="tx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859318" y="2402866"/>
                  <a:ext cx="332509" cy="353291"/>
                </a:xfrm>
                <a:prstGeom prst="ellipse">
                  <a:avLst/>
                </a:prstGeom>
                <a:solidFill>
                  <a:schemeClr val="tx1"/>
                </a:solidFill>
                <a:ln w="38100" cap="flat" cmpd="sng">
                  <a:solidFill>
                    <a:schemeClr val="tx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094846" y="2468675"/>
                  <a:ext cx="76200" cy="69273"/>
                </a:xfrm>
                <a:prstGeom prst="ellipse">
                  <a:avLst/>
                </a:prstGeom>
                <a:solidFill>
                  <a:schemeClr val="bg1"/>
                </a:solidFill>
                <a:ln w="38100" cap="flat" cmpd="sng">
                  <a:solidFill>
                    <a:schemeClr val="bg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804063" y="2007821"/>
                <a:ext cx="727364" cy="955964"/>
                <a:chOff x="4748645" y="1967345"/>
                <a:chExt cx="727364" cy="955964"/>
              </a:xfrm>
            </p:grpSpPr>
            <p:sp>
              <p:nvSpPr>
                <p:cNvPr id="24" name="Oval 23"/>
                <p:cNvSpPr/>
                <p:nvPr/>
              </p:nvSpPr>
              <p:spPr>
                <a:xfrm>
                  <a:off x="4748645" y="1967345"/>
                  <a:ext cx="727364" cy="955964"/>
                </a:xfrm>
                <a:prstGeom prst="ellipse">
                  <a:avLst/>
                </a:prstGeom>
                <a:solidFill>
                  <a:schemeClr val="tx2"/>
                </a:solidFill>
                <a:ln w="38100" cap="flat" cmpd="sng">
                  <a:solidFill>
                    <a:schemeClr val="tx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010794" y="2397994"/>
                  <a:ext cx="332509" cy="353291"/>
                </a:xfrm>
                <a:prstGeom prst="ellipse">
                  <a:avLst/>
                </a:prstGeom>
                <a:solidFill>
                  <a:schemeClr val="tx1"/>
                </a:solidFill>
                <a:ln w="38100" cap="flat" cmpd="sng">
                  <a:solidFill>
                    <a:schemeClr val="tx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246322" y="2463803"/>
                  <a:ext cx="76200" cy="69273"/>
                </a:xfrm>
                <a:prstGeom prst="ellipse">
                  <a:avLst/>
                </a:prstGeom>
                <a:solidFill>
                  <a:schemeClr val="bg1"/>
                </a:solidFill>
                <a:ln w="38100" cap="flat" cmpd="sng">
                  <a:solidFill>
                    <a:schemeClr val="bg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 name="Chord 20"/>
            <p:cNvSpPr/>
            <p:nvPr/>
          </p:nvSpPr>
          <p:spPr>
            <a:xfrm rot="17106251">
              <a:off x="1890238" y="2948104"/>
              <a:ext cx="874649" cy="870281"/>
            </a:xfrm>
            <a:prstGeom prst="chord">
              <a:avLst>
                <a:gd name="adj1" fmla="val 3953269"/>
                <a:gd name="adj2" fmla="val 16200000"/>
              </a:avLst>
            </a:prstGeom>
            <a:solidFill>
              <a:srgbClr val="C00000"/>
            </a:solidFill>
            <a:ln w="38100" cap="flat" cmpd="sng">
              <a:solidFill>
                <a:schemeClr val="tx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Google Shape;1181;p38"/>
          <p:cNvSpPr/>
          <p:nvPr/>
        </p:nvSpPr>
        <p:spPr>
          <a:xfrm>
            <a:off x="2961077" y="778548"/>
            <a:ext cx="2142557" cy="1046472"/>
          </a:xfrm>
          <a:prstGeom prst="wedgeEllipseCallout">
            <a:avLst>
              <a:gd name="adj1" fmla="val -55413"/>
              <a:gd name="adj2" fmla="val 104622"/>
            </a:avLst>
          </a:prstGeom>
          <a:noFill/>
          <a:ln w="28575">
            <a:solidFill>
              <a:srgbClr val="48FFD5"/>
            </a:solidFill>
          </a:ln>
        </p:spPr>
        <p:txBody>
          <a:bodyPr spcFirstLastPara="1" wrap="square" lIns="91425" tIns="91425" rIns="91425" bIns="91425" anchor="ctr" anchorCtr="0">
            <a:noAutofit/>
          </a:bodyPr>
          <a:lstStyle/>
          <a:p>
            <a:pPr marL="0" lvl="0" indent="0" algn="ctr" rtl="1">
              <a:spcBef>
                <a:spcPts val="0"/>
              </a:spcBef>
              <a:spcAft>
                <a:spcPts val="0"/>
              </a:spcAft>
              <a:buNone/>
            </a:pPr>
            <a:r>
              <a:rPr lang="fa-IR" dirty="0">
                <a:solidFill>
                  <a:schemeClr val="bg1"/>
                </a:solidFill>
                <a:latin typeface="Dana" panose="00000500000000000000" pitchFamily="2" charset="-78"/>
                <a:cs typeface="Dana" panose="00000500000000000000" pitchFamily="2" charset="-78"/>
              </a:rPr>
              <a:t>این سری اومدیم تنها نباشی با هم خداحافظی کنیم از بچه‌ها</a:t>
            </a:r>
            <a:endParaRPr dirty="0">
              <a:solidFill>
                <a:schemeClr val="bg1"/>
              </a:solidFill>
              <a:latin typeface="Dana" panose="00000500000000000000" pitchFamily="2" charset="-78"/>
              <a:cs typeface="Dana" panose="00000500000000000000" pitchFamily="2" charset="-78"/>
            </a:endParaRPr>
          </a:p>
        </p:txBody>
      </p:sp>
      <p:grpSp>
        <p:nvGrpSpPr>
          <p:cNvPr id="31" name="Google Shape;4779;p45"/>
          <p:cNvGrpSpPr/>
          <p:nvPr/>
        </p:nvGrpSpPr>
        <p:grpSpPr>
          <a:xfrm>
            <a:off x="5955606" y="1644488"/>
            <a:ext cx="918126" cy="1109036"/>
            <a:chOff x="3938800" y="4399275"/>
            <a:chExt cx="359700" cy="481825"/>
          </a:xfrm>
        </p:grpSpPr>
        <p:sp>
          <p:nvSpPr>
            <p:cNvPr id="3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7" name="Google Shape;4771;p45"/>
          <p:cNvGrpSpPr/>
          <p:nvPr/>
        </p:nvGrpSpPr>
        <p:grpSpPr>
          <a:xfrm>
            <a:off x="6992432" y="1661520"/>
            <a:ext cx="1005764" cy="1092004"/>
            <a:chOff x="3330525" y="4399275"/>
            <a:chExt cx="390650" cy="481850"/>
          </a:xfrm>
        </p:grpSpPr>
        <p:sp>
          <p:nvSpPr>
            <p:cNvPr id="3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5" name="Group 44"/>
          <p:cNvGrpSpPr/>
          <p:nvPr/>
        </p:nvGrpSpPr>
        <p:grpSpPr>
          <a:xfrm rot="398078">
            <a:off x="5809819" y="696880"/>
            <a:ext cx="408975" cy="560057"/>
            <a:chOff x="5467156" y="1062356"/>
            <a:chExt cx="2597563" cy="3482171"/>
          </a:xfrm>
        </p:grpSpPr>
        <p:sp>
          <p:nvSpPr>
            <p:cNvPr id="46" name="Google Shape;432;p26"/>
            <p:cNvSpPr/>
            <p:nvPr/>
          </p:nvSpPr>
          <p:spPr>
            <a:xfrm rot="411018">
              <a:off x="5467156" y="1062356"/>
              <a:ext cx="2597563" cy="3482171"/>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33;p26"/>
            <p:cNvSpPr/>
            <p:nvPr/>
          </p:nvSpPr>
          <p:spPr>
            <a:xfrm rot="411018">
              <a:off x="5668095" y="1242307"/>
              <a:ext cx="2246929" cy="2858324"/>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34;p26"/>
            <p:cNvSpPr/>
            <p:nvPr/>
          </p:nvSpPr>
          <p:spPr>
            <a:xfrm rot="411018">
              <a:off x="6497526" y="4173848"/>
              <a:ext cx="292493" cy="234861"/>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roup 49"/>
          <p:cNvGrpSpPr/>
          <p:nvPr/>
        </p:nvGrpSpPr>
        <p:grpSpPr>
          <a:xfrm rot="21384321">
            <a:off x="5404812" y="3394581"/>
            <a:ext cx="1606099" cy="951166"/>
            <a:chOff x="5617568" y="3768822"/>
            <a:chExt cx="2474649" cy="1314807"/>
          </a:xfrm>
        </p:grpSpPr>
        <p:sp>
          <p:nvSpPr>
            <p:cNvPr id="51" name="Google Shape;480;p27"/>
            <p:cNvSpPr/>
            <p:nvPr/>
          </p:nvSpPr>
          <p:spPr>
            <a:xfrm>
              <a:off x="6415486" y="377019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81;p27"/>
            <p:cNvSpPr/>
            <p:nvPr/>
          </p:nvSpPr>
          <p:spPr>
            <a:xfrm>
              <a:off x="6415486" y="3882615"/>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86;p27"/>
            <p:cNvSpPr/>
            <p:nvPr/>
          </p:nvSpPr>
          <p:spPr>
            <a:xfrm>
              <a:off x="7015996" y="377019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87;p27"/>
            <p:cNvSpPr/>
            <p:nvPr/>
          </p:nvSpPr>
          <p:spPr>
            <a:xfrm>
              <a:off x="7015996" y="3882615"/>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88;p27"/>
            <p:cNvSpPr/>
            <p:nvPr/>
          </p:nvSpPr>
          <p:spPr>
            <a:xfrm>
              <a:off x="5812239" y="3768822"/>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89;p27"/>
            <p:cNvSpPr/>
            <p:nvPr/>
          </p:nvSpPr>
          <p:spPr>
            <a:xfrm>
              <a:off x="5867080" y="3833188"/>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90;p27"/>
            <p:cNvSpPr/>
            <p:nvPr/>
          </p:nvSpPr>
          <p:spPr>
            <a:xfrm>
              <a:off x="5617568" y="4905385"/>
              <a:ext cx="2474649" cy="178244"/>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92;p27"/>
            <p:cNvSpPr/>
            <p:nvPr/>
          </p:nvSpPr>
          <p:spPr>
            <a:xfrm>
              <a:off x="5617568" y="4909493"/>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93;p27"/>
            <p:cNvSpPr/>
            <p:nvPr/>
          </p:nvSpPr>
          <p:spPr>
            <a:xfrm>
              <a:off x="5867080" y="3833188"/>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06;p27"/>
            <p:cNvSpPr/>
            <p:nvPr/>
          </p:nvSpPr>
          <p:spPr>
            <a:xfrm>
              <a:off x="7541087" y="3831592"/>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07;p27"/>
            <p:cNvSpPr/>
            <p:nvPr/>
          </p:nvSpPr>
          <p:spPr>
            <a:xfrm>
              <a:off x="7621980" y="3831592"/>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08;p27"/>
            <p:cNvSpPr/>
            <p:nvPr/>
          </p:nvSpPr>
          <p:spPr>
            <a:xfrm>
              <a:off x="7705609" y="3831592"/>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91;p27"/>
            <p:cNvSpPr/>
            <p:nvPr/>
          </p:nvSpPr>
          <p:spPr>
            <a:xfrm>
              <a:off x="6622518" y="4886182"/>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roup 63"/>
          <p:cNvGrpSpPr/>
          <p:nvPr/>
        </p:nvGrpSpPr>
        <p:grpSpPr>
          <a:xfrm>
            <a:off x="2572602" y="3562571"/>
            <a:ext cx="1134799" cy="717894"/>
            <a:chOff x="4753289" y="1944643"/>
            <a:chExt cx="3691610" cy="2230157"/>
          </a:xfrm>
        </p:grpSpPr>
        <p:sp>
          <p:nvSpPr>
            <p:cNvPr id="65" name="Google Shape;521;p27"/>
            <p:cNvSpPr/>
            <p:nvPr/>
          </p:nvSpPr>
          <p:spPr>
            <a:xfrm rot="582588">
              <a:off x="4753289" y="1944643"/>
              <a:ext cx="3691610" cy="2230157"/>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22;p27"/>
            <p:cNvSpPr/>
            <p:nvPr/>
          </p:nvSpPr>
          <p:spPr>
            <a:xfrm rot="582588">
              <a:off x="4852386" y="2042043"/>
              <a:ext cx="3345670" cy="2005927"/>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23;p27"/>
            <p:cNvSpPr/>
            <p:nvPr/>
          </p:nvSpPr>
          <p:spPr>
            <a:xfrm rot="582588">
              <a:off x="8192849" y="3267539"/>
              <a:ext cx="183226" cy="156987"/>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24;p27"/>
            <p:cNvSpPr/>
            <p:nvPr/>
          </p:nvSpPr>
          <p:spPr>
            <a:xfrm rot="582588">
              <a:off x="5007101" y="2055184"/>
              <a:ext cx="3345670" cy="171264"/>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25;p27"/>
            <p:cNvSpPr/>
            <p:nvPr/>
          </p:nvSpPr>
          <p:spPr>
            <a:xfrm rot="582588">
              <a:off x="7815625" y="2301273"/>
              <a:ext cx="81467" cy="70267"/>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26;p27"/>
            <p:cNvSpPr/>
            <p:nvPr/>
          </p:nvSpPr>
          <p:spPr>
            <a:xfrm rot="582588">
              <a:off x="7984150" y="2330105"/>
              <a:ext cx="81423" cy="70267"/>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27;p27"/>
            <p:cNvSpPr/>
            <p:nvPr/>
          </p:nvSpPr>
          <p:spPr>
            <a:xfrm rot="582588">
              <a:off x="8156657" y="2359623"/>
              <a:ext cx="81423" cy="70267"/>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28;p27"/>
            <p:cNvSpPr/>
            <p:nvPr/>
          </p:nvSpPr>
          <p:spPr>
            <a:xfrm rot="582588">
              <a:off x="4980973" y="2224185"/>
              <a:ext cx="3345670" cy="138666"/>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29;p27"/>
            <p:cNvSpPr/>
            <p:nvPr/>
          </p:nvSpPr>
          <p:spPr>
            <a:xfrm rot="582588">
              <a:off x="7680358" y="2453466"/>
              <a:ext cx="626842" cy="138666"/>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30;p27"/>
            <p:cNvSpPr/>
            <p:nvPr/>
          </p:nvSpPr>
          <p:spPr>
            <a:xfrm rot="582588">
              <a:off x="7220116" y="2361135"/>
              <a:ext cx="468123" cy="138666"/>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37;p27"/>
            <p:cNvSpPr/>
            <p:nvPr/>
          </p:nvSpPr>
          <p:spPr>
            <a:xfrm rot="582588">
              <a:off x="4853955" y="3586954"/>
              <a:ext cx="142471" cy="13461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38;p27"/>
            <p:cNvSpPr/>
            <p:nvPr/>
          </p:nvSpPr>
          <p:spPr>
            <a:xfrm rot="582588">
              <a:off x="5038497" y="3618531"/>
              <a:ext cx="142471" cy="13461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39;p27"/>
            <p:cNvSpPr/>
            <p:nvPr/>
          </p:nvSpPr>
          <p:spPr>
            <a:xfrm rot="582588">
              <a:off x="5224419" y="3642047"/>
              <a:ext cx="142471" cy="13461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42;p27"/>
            <p:cNvSpPr/>
            <p:nvPr/>
          </p:nvSpPr>
          <p:spPr>
            <a:xfrm rot="582588">
              <a:off x="4921102" y="3123329"/>
              <a:ext cx="541332" cy="571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43;p27"/>
            <p:cNvSpPr/>
            <p:nvPr/>
          </p:nvSpPr>
          <p:spPr>
            <a:xfrm rot="582588">
              <a:off x="4899095" y="3251942"/>
              <a:ext cx="541332" cy="571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44;p27"/>
            <p:cNvSpPr/>
            <p:nvPr/>
          </p:nvSpPr>
          <p:spPr>
            <a:xfrm rot="582588">
              <a:off x="4877092" y="3380513"/>
              <a:ext cx="541332" cy="5714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45;p27"/>
            <p:cNvSpPr/>
            <p:nvPr/>
          </p:nvSpPr>
          <p:spPr>
            <a:xfrm rot="582588">
              <a:off x="4855434" y="3505064"/>
              <a:ext cx="541332" cy="61194"/>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49;p27"/>
            <p:cNvSpPr/>
            <p:nvPr/>
          </p:nvSpPr>
          <p:spPr>
            <a:xfrm rot="582588">
              <a:off x="5574674" y="3396441"/>
              <a:ext cx="879150" cy="571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50;p27"/>
            <p:cNvSpPr/>
            <p:nvPr/>
          </p:nvSpPr>
          <p:spPr>
            <a:xfrm rot="582588">
              <a:off x="5552670" y="3525013"/>
              <a:ext cx="879150" cy="5714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51;p27"/>
            <p:cNvSpPr/>
            <p:nvPr/>
          </p:nvSpPr>
          <p:spPr>
            <a:xfrm rot="582588">
              <a:off x="5533432" y="3621076"/>
              <a:ext cx="541332" cy="61194"/>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916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sp>
        <p:nvSpPr>
          <p:cNvPr id="3" name="Rectangle 2"/>
          <p:cNvSpPr/>
          <p:nvPr/>
        </p:nvSpPr>
        <p:spPr>
          <a:xfrm>
            <a:off x="4609399" y="633948"/>
            <a:ext cx="4069258" cy="3785652"/>
          </a:xfrm>
          <a:prstGeom prst="rect">
            <a:avLst/>
          </a:prstGeom>
        </p:spPr>
        <p:txBody>
          <a:bodyPr wrap="square">
            <a:spAutoFit/>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گاهی در برنامه‌نویسی پیش‌ می‌آید که نسبت به ذخیره ‌کردن خروجی‌های برنامه احساس نیاز می‌کنیم. یا ترجیح می‌دهیم به جای هر بار وارد کردن ورودی‌های برنامه، یک جا لیست ورودی‌ها را داشته باشیم و فقط برنامه را اجرا کنیم. برنامه‌نویسان برای رفع این نیازمندی‌ها از فایل‌ها استفاده می‌کنند.</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آشنایی و  یاد گرفتن این توانایی این جلسه از کارگاه به مبحث کار با فایل‌ها اختصاص داده شده است.</a:t>
            </a:r>
          </a:p>
        </p:txBody>
      </p:sp>
      <p:grpSp>
        <p:nvGrpSpPr>
          <p:cNvPr id="2" name="Group 1"/>
          <p:cNvGrpSpPr/>
          <p:nvPr/>
        </p:nvGrpSpPr>
        <p:grpSpPr>
          <a:xfrm>
            <a:off x="498918" y="1094400"/>
            <a:ext cx="3858487" cy="2987122"/>
            <a:chOff x="741605" y="1317600"/>
            <a:chExt cx="3858487" cy="2987122"/>
          </a:xfrm>
        </p:grpSpPr>
        <p:sp>
          <p:nvSpPr>
            <p:cNvPr id="32" name="Google Shape;663;p32"/>
            <p:cNvSpPr/>
            <p:nvPr/>
          </p:nvSpPr>
          <p:spPr>
            <a:xfrm>
              <a:off x="741605" y="1317600"/>
              <a:ext cx="3858487" cy="2987122"/>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a:effectLst>
              <a:innerShdw blurRad="63500" dist="50800" dir="8100000">
                <a:prstClr val="black">
                  <a:alpha val="50000"/>
                </a:prstClr>
              </a:inn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Rectangle 30"/>
            <p:cNvSpPr/>
            <p:nvPr/>
          </p:nvSpPr>
          <p:spPr>
            <a:xfrm>
              <a:off x="993599" y="1549263"/>
              <a:ext cx="3354501" cy="1938992"/>
            </a:xfrm>
            <a:prstGeom prst="rect">
              <a:avLst/>
            </a:prstGeom>
          </p:spPr>
          <p:txBody>
            <a:bodyPr wrap="square">
              <a:spAutoFit/>
            </a:bodyPr>
            <a:lstStyle/>
            <a:p>
              <a:pPr algn="just" rtl="1">
                <a:lnSpc>
                  <a:spcPct val="150000"/>
                </a:lnSpc>
              </a:pPr>
              <a:r>
                <a:rPr lang="en-US" sz="1600" dirty="0">
                  <a:solidFill>
                    <a:schemeClr val="accent6"/>
                  </a:solidFill>
                  <a:latin typeface="Dana" panose="00000500000000000000" pitchFamily="2" charset="-78"/>
                  <a:cs typeface="Dana" panose="00000500000000000000" pitchFamily="2" charset="-78"/>
                </a:rPr>
                <a:t>file handling</a:t>
              </a:r>
              <a:r>
                <a:rPr lang="fa-IR"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در برنامه‌نویسی به ما این امکان را می‌دهد تا داده‌های برنامه‌مان را از یک فایل بخوانیم، محتوای یک فایل را تغییر دهیم و‌ یا خروجی‌های برنامه‌مان را در یک فایل ذخیره کنیم.</a:t>
              </a:r>
            </a:p>
          </p:txBody>
        </p:sp>
      </p:grpSp>
    </p:spTree>
    <p:extLst>
      <p:ext uri="{BB962C8B-B14F-4D97-AF65-F5344CB8AC3E}">
        <p14:creationId xmlns:p14="http://schemas.microsoft.com/office/powerpoint/2010/main" val="226082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2" name="Group 1"/>
          <p:cNvGrpSpPr/>
          <p:nvPr/>
        </p:nvGrpSpPr>
        <p:grpSpPr>
          <a:xfrm>
            <a:off x="1681001" y="1685216"/>
            <a:ext cx="5871799" cy="2298152"/>
            <a:chOff x="1927172" y="1677312"/>
            <a:chExt cx="5871799" cy="2298152"/>
          </a:xfrm>
        </p:grpSpPr>
        <p:sp>
          <p:nvSpPr>
            <p:cNvPr id="151" name="Google Shape;1013;p35"/>
            <p:cNvSpPr/>
            <p:nvPr/>
          </p:nvSpPr>
          <p:spPr>
            <a:xfrm>
              <a:off x="5160479" y="2136440"/>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2" name="Google Shape;1014;p35"/>
            <p:cNvSpPr/>
            <p:nvPr/>
          </p:nvSpPr>
          <p:spPr>
            <a:xfrm>
              <a:off x="4909070" y="2541169"/>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3" name="Google Shape;1015;p35"/>
            <p:cNvSpPr/>
            <p:nvPr/>
          </p:nvSpPr>
          <p:spPr>
            <a:xfrm>
              <a:off x="5165475" y="2496804"/>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4" name="Google Shape;1016;p35"/>
            <p:cNvSpPr/>
            <p:nvPr/>
          </p:nvSpPr>
          <p:spPr>
            <a:xfrm flipH="1">
              <a:off x="5226260" y="2244264"/>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5" name="Google Shape;1018;p35"/>
            <p:cNvSpPr/>
            <p:nvPr/>
          </p:nvSpPr>
          <p:spPr>
            <a:xfrm>
              <a:off x="4995650" y="26269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6" name="Google Shape;1019;p35"/>
            <p:cNvSpPr/>
            <p:nvPr/>
          </p:nvSpPr>
          <p:spPr>
            <a:xfrm>
              <a:off x="4995650" y="26269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0" name="Google Shape;1028;p35"/>
            <p:cNvSpPr/>
            <p:nvPr/>
          </p:nvSpPr>
          <p:spPr>
            <a:xfrm>
              <a:off x="5926491" y="2526165"/>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1" name="Google Shape;1032;p35"/>
            <p:cNvSpPr/>
            <p:nvPr/>
          </p:nvSpPr>
          <p:spPr>
            <a:xfrm>
              <a:off x="6013071" y="26119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2" name="Google Shape;1033;p35"/>
            <p:cNvSpPr/>
            <p:nvPr/>
          </p:nvSpPr>
          <p:spPr>
            <a:xfrm>
              <a:off x="6013071" y="26119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4" name="Google Shape;1037;p35"/>
            <p:cNvSpPr txBox="1">
              <a:spLocks/>
            </p:cNvSpPr>
            <p:nvPr/>
          </p:nvSpPr>
          <p:spPr>
            <a:xfrm>
              <a:off x="4487443" y="1677312"/>
              <a:ext cx="1476788" cy="4577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دوم</a:t>
              </a:r>
            </a:p>
            <a:p>
              <a:pPr algn="ctr" rtl="1"/>
              <a:r>
                <a:rPr lang="fa-IR" sz="1100" dirty="0" smtClean="0">
                  <a:solidFill>
                    <a:schemeClr val="bg1"/>
                  </a:solidFill>
                  <a:latin typeface="Dana" panose="00000500000000000000" pitchFamily="2" charset="-78"/>
                  <a:cs typeface="Dana" panose="00000500000000000000" pitchFamily="2" charset="-78"/>
                </a:rPr>
                <a:t>دفتر آموزش دانشکده</a:t>
              </a:r>
              <a:endParaRPr lang="fa-IR" sz="1100" dirty="0">
                <a:solidFill>
                  <a:schemeClr val="bg1"/>
                </a:solidFill>
                <a:latin typeface="Dana" panose="00000500000000000000" pitchFamily="2" charset="-78"/>
                <a:cs typeface="Dana" panose="00000500000000000000" pitchFamily="2" charset="-78"/>
              </a:endParaRPr>
            </a:p>
          </p:txBody>
        </p:sp>
        <p:sp>
          <p:nvSpPr>
            <p:cNvPr id="165" name="Google Shape;1038;p35"/>
            <p:cNvSpPr txBox="1">
              <a:spLocks/>
            </p:cNvSpPr>
            <p:nvPr/>
          </p:nvSpPr>
          <p:spPr>
            <a:xfrm>
              <a:off x="5641878" y="3561333"/>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اول</a:t>
              </a:r>
            </a:p>
            <a:p>
              <a:pPr algn="ctr" rtl="1"/>
              <a:r>
                <a:rPr lang="fa-IR" sz="1100" dirty="0">
                  <a:solidFill>
                    <a:schemeClr val="bg1"/>
                  </a:solidFill>
                  <a:latin typeface="Dana" panose="00000500000000000000" pitchFamily="2" charset="-78"/>
                  <a:cs typeface="Dana" panose="00000500000000000000" pitchFamily="2" charset="-78"/>
                </a:rPr>
                <a:t>برای </a:t>
              </a:r>
              <a:r>
                <a:rPr lang="fa-IR" sz="1100" dirty="0" smtClean="0">
                  <a:solidFill>
                    <a:schemeClr val="bg1"/>
                  </a:solidFill>
                  <a:latin typeface="Dana" panose="00000500000000000000" pitchFamily="2" charset="-78"/>
                  <a:cs typeface="Dana" panose="00000500000000000000" pitchFamily="2" charset="-78"/>
                </a:rPr>
                <a:t>یادآوری</a:t>
              </a:r>
              <a:endParaRPr lang="fa-IR" sz="1100" dirty="0">
                <a:solidFill>
                  <a:schemeClr val="bg1"/>
                </a:solidFill>
                <a:latin typeface="Dana" panose="00000500000000000000" pitchFamily="2" charset="-78"/>
                <a:cs typeface="Dana" panose="00000500000000000000" pitchFamily="2" charset="-78"/>
              </a:endParaRPr>
            </a:p>
          </p:txBody>
        </p:sp>
        <p:sp>
          <p:nvSpPr>
            <p:cNvPr id="166" name="Google Shape;1043;p35"/>
            <p:cNvSpPr txBox="1">
              <a:spLocks/>
            </p:cNvSpPr>
            <p:nvPr/>
          </p:nvSpPr>
          <p:spPr>
            <a:xfrm>
              <a:off x="6974396" y="2683854"/>
              <a:ext cx="824575" cy="431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rtl="1"/>
              <a:r>
                <a:rPr lang="fa-IR" sz="1100" dirty="0" smtClean="0">
                  <a:solidFill>
                    <a:schemeClr val="bg1"/>
                  </a:solidFill>
                  <a:latin typeface="Dana" panose="00000500000000000000" pitchFamily="2" charset="-78"/>
                  <a:cs typeface="Dana" panose="00000500000000000000" pitchFamily="2" charset="-78"/>
                </a:rPr>
                <a:t>کار با فایل</a:t>
              </a:r>
              <a:endParaRPr lang="en-US" sz="1100" dirty="0"/>
            </a:p>
          </p:txBody>
        </p:sp>
        <p:sp>
          <p:nvSpPr>
            <p:cNvPr id="167" name="TextBox 166"/>
            <p:cNvSpPr txBox="1"/>
            <p:nvPr/>
          </p:nvSpPr>
          <p:spPr>
            <a:xfrm>
              <a:off x="6092773" y="2676437"/>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168" name="TextBox 167"/>
            <p:cNvSpPr txBox="1"/>
            <p:nvPr/>
          </p:nvSpPr>
          <p:spPr>
            <a:xfrm>
              <a:off x="5076597" y="2680164"/>
              <a:ext cx="298480" cy="338554"/>
            </a:xfrm>
            <a:prstGeom prst="rect">
              <a:avLst/>
            </a:prstGeom>
            <a:noFill/>
          </p:spPr>
          <p:txBody>
            <a:bodyPr wrap="none" rtlCol="0" anchor="ctr">
              <a:spAutoFit/>
            </a:bodyPr>
            <a:lstStyle/>
            <a:p>
              <a:pPr algn="ctr"/>
              <a:r>
                <a:rPr lang="en-US" sz="1600" b="1" dirty="0" smtClean="0">
                  <a:solidFill>
                    <a:schemeClr val="bg1"/>
                  </a:solidFill>
                </a:rPr>
                <a:t>8</a:t>
              </a:r>
              <a:endParaRPr lang="en-US" sz="1600" b="1" dirty="0">
                <a:solidFill>
                  <a:schemeClr val="bg1"/>
                </a:solidFill>
              </a:endParaRPr>
            </a:p>
          </p:txBody>
        </p:sp>
        <p:pic>
          <p:nvPicPr>
            <p:cNvPr id="172" name="Picture 171">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4530796" y="2445760"/>
              <a:ext cx="1118428" cy="440038"/>
            </a:xfrm>
            <a:prstGeom prst="rect">
              <a:avLst/>
            </a:prstGeom>
          </p:spPr>
        </p:pic>
        <p:pic>
          <p:nvPicPr>
            <p:cNvPr id="173" name="Picture 172">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5560856" y="2803992"/>
              <a:ext cx="1415292" cy="451689"/>
            </a:xfrm>
            <a:prstGeom prst="rect">
              <a:avLst/>
            </a:prstGeom>
          </p:spPr>
        </p:pic>
        <p:sp>
          <p:nvSpPr>
            <p:cNvPr id="175" name="Google Shape;1036;p35">
              <a:extLst>
                <a:ext uri="{FF2B5EF4-FFF2-40B4-BE49-F238E27FC236}">
                  <a16:creationId xmlns:a16="http://schemas.microsoft.com/office/drawing/2014/main" id="{87313AFD-2B98-4913-BDF8-07FF49C08609}"/>
                </a:ext>
              </a:extLst>
            </p:cNvPr>
            <p:cNvSpPr txBox="1">
              <a:spLocks/>
            </p:cNvSpPr>
            <p:nvPr/>
          </p:nvSpPr>
          <p:spPr>
            <a:xfrm>
              <a:off x="1927172" y="2681988"/>
              <a:ext cx="581990"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پایان</a:t>
              </a:r>
              <a:endParaRPr lang="en-US" sz="1100" dirty="0">
                <a:solidFill>
                  <a:schemeClr val="bg1"/>
                </a:solidFill>
                <a:latin typeface="Dana" panose="00000500000000000000" pitchFamily="2" charset="-78"/>
                <a:cs typeface="Dana" panose="00000500000000000000" pitchFamily="2" charset="-78"/>
              </a:endParaRPr>
            </a:p>
          </p:txBody>
        </p:sp>
        <p:sp>
          <p:nvSpPr>
            <p:cNvPr id="179" name="Google Shape;1013;p35"/>
            <p:cNvSpPr/>
            <p:nvPr/>
          </p:nvSpPr>
          <p:spPr>
            <a:xfrm flipV="1">
              <a:off x="6192019" y="3431462"/>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0" name="Google Shape;1015;p35"/>
            <p:cNvSpPr/>
            <p:nvPr/>
          </p:nvSpPr>
          <p:spPr>
            <a:xfrm flipV="1">
              <a:off x="6197015" y="3150761"/>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1" name="Google Shape;1016;p35"/>
            <p:cNvSpPr/>
            <p:nvPr/>
          </p:nvSpPr>
          <p:spPr>
            <a:xfrm flipH="1" flipV="1">
              <a:off x="6257800" y="3118293"/>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2" name="Google Shape;1013;p35"/>
            <p:cNvSpPr/>
            <p:nvPr/>
          </p:nvSpPr>
          <p:spPr>
            <a:xfrm>
              <a:off x="3088344" y="2143640"/>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3" name="Google Shape;1014;p35"/>
            <p:cNvSpPr/>
            <p:nvPr/>
          </p:nvSpPr>
          <p:spPr>
            <a:xfrm>
              <a:off x="2836935" y="2548369"/>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4" name="Google Shape;1015;p35"/>
            <p:cNvSpPr/>
            <p:nvPr/>
          </p:nvSpPr>
          <p:spPr>
            <a:xfrm>
              <a:off x="3093340" y="2504004"/>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5" name="Google Shape;1016;p35"/>
            <p:cNvSpPr/>
            <p:nvPr/>
          </p:nvSpPr>
          <p:spPr>
            <a:xfrm flipH="1">
              <a:off x="3154125" y="2251464"/>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6" name="Google Shape;1018;p35"/>
            <p:cNvSpPr/>
            <p:nvPr/>
          </p:nvSpPr>
          <p:spPr>
            <a:xfrm>
              <a:off x="2923515" y="26341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7" name="Google Shape;1019;p35"/>
            <p:cNvSpPr/>
            <p:nvPr/>
          </p:nvSpPr>
          <p:spPr>
            <a:xfrm>
              <a:off x="2923515" y="26341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8" name="Google Shape;1028;p35"/>
            <p:cNvSpPr/>
            <p:nvPr/>
          </p:nvSpPr>
          <p:spPr>
            <a:xfrm>
              <a:off x="3861556" y="2533365"/>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9" name="Google Shape;1032;p35"/>
            <p:cNvSpPr/>
            <p:nvPr/>
          </p:nvSpPr>
          <p:spPr>
            <a:xfrm>
              <a:off x="3948136" y="26191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0" name="Google Shape;1033;p35"/>
            <p:cNvSpPr/>
            <p:nvPr/>
          </p:nvSpPr>
          <p:spPr>
            <a:xfrm>
              <a:off x="3948136" y="26191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1" name="Google Shape;1037;p35"/>
            <p:cNvSpPr txBox="1">
              <a:spLocks/>
            </p:cNvSpPr>
            <p:nvPr/>
          </p:nvSpPr>
          <p:spPr>
            <a:xfrm>
              <a:off x="2599715" y="1682696"/>
              <a:ext cx="1107974" cy="411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smtClean="0">
                  <a:solidFill>
                    <a:schemeClr val="bg1"/>
                  </a:solidFill>
                  <a:latin typeface="Dana" panose="00000500000000000000" pitchFamily="2" charset="-78"/>
                  <a:cs typeface="Dana" panose="00000500000000000000" pitchFamily="2" charset="-78"/>
                </a:rPr>
                <a:t>اطلاعات بیش‌تر</a:t>
              </a:r>
            </a:p>
            <a:p>
              <a:pPr algn="ctr" rtl="1"/>
              <a:r>
                <a:rPr lang="en-US" sz="1100" dirty="0" smtClean="0">
                  <a:solidFill>
                    <a:schemeClr val="bg1"/>
                  </a:solidFill>
                  <a:latin typeface="Dana" panose="00000500000000000000" pitchFamily="2" charset="-78"/>
                  <a:cs typeface="Dana" panose="00000500000000000000" pitchFamily="2" charset="-78"/>
                </a:rPr>
                <a:t>C++</a:t>
              </a:r>
              <a:endParaRPr lang="fa-IR" sz="1100" dirty="0">
                <a:solidFill>
                  <a:schemeClr val="bg1"/>
                </a:solidFill>
                <a:latin typeface="Dana" panose="00000500000000000000" pitchFamily="2" charset="-78"/>
                <a:cs typeface="Dana" panose="00000500000000000000" pitchFamily="2" charset="-78"/>
              </a:endParaRPr>
            </a:p>
          </p:txBody>
        </p:sp>
        <p:sp>
          <p:nvSpPr>
            <p:cNvPr id="52" name="Google Shape;1038;p35"/>
            <p:cNvSpPr txBox="1">
              <a:spLocks/>
            </p:cNvSpPr>
            <p:nvPr/>
          </p:nvSpPr>
          <p:spPr>
            <a:xfrm>
              <a:off x="3538297" y="3559889"/>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smtClean="0">
                  <a:solidFill>
                    <a:schemeClr val="bg1"/>
                  </a:solidFill>
                  <a:latin typeface="Dana" panose="00000500000000000000" pitchFamily="2" charset="-78"/>
                  <a:cs typeface="Dana" panose="00000500000000000000" pitchFamily="2" charset="-78"/>
                </a:rPr>
                <a:t>سوال سوم</a:t>
              </a:r>
            </a:p>
            <a:p>
              <a:pPr algn="ctr" rtl="1"/>
              <a:r>
                <a:rPr lang="fa-IR" sz="1100" dirty="0" smtClean="0">
                  <a:solidFill>
                    <a:schemeClr val="bg1"/>
                  </a:solidFill>
                  <a:latin typeface="Dana" panose="00000500000000000000" pitchFamily="2" charset="-78"/>
                  <a:cs typeface="Dana" panose="00000500000000000000" pitchFamily="2" charset="-78"/>
                </a:rPr>
                <a:t>ثبت نمرات</a:t>
              </a:r>
            </a:p>
          </p:txBody>
        </p:sp>
        <p:sp>
          <p:nvSpPr>
            <p:cNvPr id="53" name="TextBox 52"/>
            <p:cNvSpPr txBox="1"/>
            <p:nvPr/>
          </p:nvSpPr>
          <p:spPr>
            <a:xfrm>
              <a:off x="4027838" y="2683637"/>
              <a:ext cx="298480" cy="338554"/>
            </a:xfrm>
            <a:prstGeom prst="rect">
              <a:avLst/>
            </a:prstGeom>
            <a:noFill/>
          </p:spPr>
          <p:txBody>
            <a:bodyPr wrap="none" rtlCol="0" anchor="ctr">
              <a:spAutoFit/>
            </a:bodyPr>
            <a:lstStyle/>
            <a:p>
              <a:pPr algn="ctr"/>
              <a:r>
                <a:rPr lang="en-US" sz="1600" b="1" dirty="0">
                  <a:solidFill>
                    <a:schemeClr val="bg1"/>
                  </a:solidFill>
                </a:rPr>
                <a:t>9</a:t>
              </a:r>
            </a:p>
          </p:txBody>
        </p:sp>
        <p:sp>
          <p:nvSpPr>
            <p:cNvPr id="54" name="TextBox 53"/>
            <p:cNvSpPr txBox="1"/>
            <p:nvPr/>
          </p:nvSpPr>
          <p:spPr>
            <a:xfrm>
              <a:off x="2947556" y="2687364"/>
              <a:ext cx="412293" cy="338554"/>
            </a:xfrm>
            <a:prstGeom prst="rect">
              <a:avLst/>
            </a:prstGeom>
            <a:noFill/>
          </p:spPr>
          <p:txBody>
            <a:bodyPr wrap="none" rtlCol="0" anchor="ctr">
              <a:spAutoFit/>
            </a:bodyPr>
            <a:lstStyle/>
            <a:p>
              <a:pPr algn="ctr"/>
              <a:r>
                <a:rPr lang="en-US" sz="1600" b="1" dirty="0" smtClean="0">
                  <a:solidFill>
                    <a:schemeClr val="bg1"/>
                  </a:solidFill>
                </a:rPr>
                <a:t>10</a:t>
              </a:r>
              <a:endParaRPr lang="en-US" sz="1600" b="1" dirty="0">
                <a:solidFill>
                  <a:schemeClr val="bg1"/>
                </a:solidFill>
              </a:endParaRPr>
            </a:p>
          </p:txBody>
        </p:sp>
        <p:pic>
          <p:nvPicPr>
            <p:cNvPr id="55" name="Picture 54">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2458661" y="2452960"/>
              <a:ext cx="1118428" cy="440038"/>
            </a:xfrm>
            <a:prstGeom prst="rect">
              <a:avLst/>
            </a:prstGeom>
          </p:spPr>
        </p:pic>
        <p:sp>
          <p:nvSpPr>
            <p:cNvPr id="57" name="Google Shape;1013;p35"/>
            <p:cNvSpPr/>
            <p:nvPr/>
          </p:nvSpPr>
          <p:spPr>
            <a:xfrm flipV="1">
              <a:off x="4127084" y="3438662"/>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8" name="Google Shape;1015;p35"/>
            <p:cNvSpPr/>
            <p:nvPr/>
          </p:nvSpPr>
          <p:spPr>
            <a:xfrm flipV="1">
              <a:off x="4132080" y="3157961"/>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9" name="Google Shape;1016;p35"/>
            <p:cNvSpPr/>
            <p:nvPr/>
          </p:nvSpPr>
          <p:spPr>
            <a:xfrm flipH="1" flipV="1">
              <a:off x="4192865" y="3125493"/>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pic>
          <p:nvPicPr>
            <p:cNvPr id="60" name="Picture 59">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3502589" y="2818013"/>
              <a:ext cx="1094656" cy="430684"/>
            </a:xfrm>
            <a:prstGeom prst="rect">
              <a:avLst/>
            </a:prstGeom>
          </p:spPr>
        </p:pic>
      </p:gr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350185"/>
            <a:ext cx="7770159" cy="2775415"/>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سلام سلام به همگی ما دوباره اومدیم. این بار دیگه از همون اول دستورکار رو به تسخیر خودمون درآوردیم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تا الان هرکاری می‌کردیم و هر برنامه‌ای می‌نوشتیم نتیجه‌ش رو همون لحظه می‌دیدیم و بعد از اجرای دوباره </a:t>
            </a:r>
            <a:r>
              <a:rPr lang="fa-IR" sz="1600" dirty="0" smtClean="0">
                <a:solidFill>
                  <a:schemeClr val="bg1"/>
                </a:solidFill>
                <a:latin typeface="Dana" panose="00000500000000000000" pitchFamily="2" charset="-78"/>
                <a:cs typeface="Dana" panose="00000500000000000000" pitchFamily="2" charset="-78"/>
              </a:rPr>
              <a:t>برنامه، نتیجه‌ی </a:t>
            </a:r>
            <a:r>
              <a:rPr lang="fa-IR" sz="1600" dirty="0">
                <a:solidFill>
                  <a:schemeClr val="bg1"/>
                </a:solidFill>
                <a:latin typeface="Dana" panose="00000500000000000000" pitchFamily="2" charset="-78"/>
                <a:cs typeface="Dana" panose="00000500000000000000" pitchFamily="2" charset="-78"/>
              </a:rPr>
              <a:t>قبل پاک </a:t>
            </a:r>
            <a:r>
              <a:rPr lang="fa-IR" sz="1600" dirty="0" smtClean="0">
                <a:solidFill>
                  <a:schemeClr val="bg1"/>
                </a:solidFill>
                <a:latin typeface="Dana" panose="00000500000000000000" pitchFamily="2" charset="-78"/>
                <a:cs typeface="Dana" panose="00000500000000000000" pitchFamily="2" charset="-78"/>
              </a:rPr>
              <a:t>می‌شد. </a:t>
            </a:r>
            <a:r>
              <a:rPr lang="fa-IR" sz="1600" dirty="0">
                <a:solidFill>
                  <a:schemeClr val="bg1"/>
                </a:solidFill>
                <a:latin typeface="Dana" panose="00000500000000000000" pitchFamily="2" charset="-78"/>
                <a:cs typeface="Dana" panose="00000500000000000000" pitchFamily="2" charset="-78"/>
              </a:rPr>
              <a:t>اما این روند برای </a:t>
            </a:r>
            <a:r>
              <a:rPr lang="fa-IR" sz="1600" dirty="0" smtClean="0">
                <a:solidFill>
                  <a:schemeClr val="bg1"/>
                </a:solidFill>
                <a:latin typeface="Dana" panose="00000500000000000000" pitchFamily="2" charset="-78"/>
                <a:cs typeface="Dana" panose="00000500000000000000" pitchFamily="2" charset="-78"/>
              </a:rPr>
              <a:t>ادامه‌ی </a:t>
            </a:r>
            <a:r>
              <a:rPr lang="fa-IR" sz="1600" dirty="0">
                <a:solidFill>
                  <a:schemeClr val="bg1"/>
                </a:solidFill>
                <a:latin typeface="Dana" panose="00000500000000000000" pitchFamily="2" charset="-78"/>
                <a:cs typeface="Dana" panose="00000500000000000000" pitchFamily="2" charset="-78"/>
              </a:rPr>
              <a:t>دنیای برنامه‌نویسی شاید کافی </a:t>
            </a:r>
            <a:r>
              <a:rPr lang="fa-IR" sz="1600" dirty="0" smtClean="0">
                <a:solidFill>
                  <a:schemeClr val="bg1"/>
                </a:solidFill>
                <a:latin typeface="Dana" panose="00000500000000000000" pitchFamily="2" charset="-78"/>
                <a:cs typeface="Dana" panose="00000500000000000000" pitchFamily="2" charset="-78"/>
              </a:rPr>
              <a:t>نباشه و گاهی لازمه </a:t>
            </a:r>
            <a:r>
              <a:rPr lang="fa-IR" sz="1600" dirty="0">
                <a:solidFill>
                  <a:schemeClr val="bg1"/>
                </a:solidFill>
                <a:latin typeface="Dana" panose="00000500000000000000" pitchFamily="2" charset="-78"/>
                <a:cs typeface="Dana" panose="00000500000000000000" pitchFamily="2" charset="-78"/>
              </a:rPr>
              <a:t>جایی باشه که نتیجه‌ی برنامه رو </a:t>
            </a:r>
            <a:r>
              <a:rPr lang="fa-IR" sz="1600" dirty="0" smtClean="0">
                <a:solidFill>
                  <a:schemeClr val="bg1"/>
                </a:solidFill>
                <a:latin typeface="Dana" panose="00000500000000000000" pitchFamily="2" charset="-78"/>
                <a:cs typeface="Dana" panose="00000500000000000000" pitchFamily="2" charset="-78"/>
              </a:rPr>
              <a:t>اونجا ذخیره کنیم. </a:t>
            </a:r>
            <a:r>
              <a:rPr lang="fa-IR" sz="1600" dirty="0">
                <a:solidFill>
                  <a:schemeClr val="bg1"/>
                </a:solidFill>
                <a:latin typeface="Dana" panose="00000500000000000000" pitchFamily="2" charset="-78"/>
                <a:cs typeface="Dana" panose="00000500000000000000" pitchFamily="2" charset="-78"/>
              </a:rPr>
              <a:t>ابزاری که این جلسه قرار هست این مسئولیت رو بر عهده بگیره </a:t>
            </a:r>
            <a:r>
              <a:rPr lang="en-US" sz="1600" dirty="0">
                <a:solidFill>
                  <a:schemeClr val="accent6"/>
                </a:solidFill>
                <a:latin typeface="Dana" panose="00000500000000000000" pitchFamily="2" charset="-78"/>
                <a:cs typeface="Dana" panose="00000500000000000000" pitchFamily="2" charset="-78"/>
              </a:rPr>
              <a:t>File</a:t>
            </a:r>
            <a:r>
              <a:rPr lang="fa-IR" sz="1600" dirty="0">
                <a:solidFill>
                  <a:schemeClr val="bg1"/>
                </a:solidFill>
                <a:latin typeface="Dana" panose="00000500000000000000" pitchFamily="2" charset="-78"/>
                <a:cs typeface="Dana" panose="00000500000000000000" pitchFamily="2" charset="-78"/>
              </a:rPr>
              <a:t> هست.</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برای کار با فایل باید ابتدا یک اشاره‌گر از نوع فایل بسازیم و با دستور </a:t>
            </a:r>
            <a:r>
              <a:rPr lang="en-US" sz="1600" dirty="0" err="1">
                <a:solidFill>
                  <a:schemeClr val="bg1"/>
                </a:solidFill>
                <a:latin typeface="Dana" panose="00000500000000000000" pitchFamily="2" charset="-78"/>
                <a:cs typeface="Dana" panose="00000500000000000000" pitchFamily="2" charset="-78"/>
              </a:rPr>
              <a:t>fopen</a:t>
            </a:r>
            <a:r>
              <a:rPr lang="fa-IR" sz="1600" dirty="0">
                <a:solidFill>
                  <a:schemeClr val="bg1"/>
                </a:solidFill>
                <a:latin typeface="Dana" panose="00000500000000000000" pitchFamily="2" charset="-78"/>
                <a:cs typeface="Dana" panose="00000500000000000000" pitchFamily="2" charset="-78"/>
              </a:rPr>
              <a:t> فایل </a:t>
            </a:r>
            <a:r>
              <a:rPr lang="fa-IR" sz="1600" dirty="0" smtClean="0">
                <a:solidFill>
                  <a:schemeClr val="bg1"/>
                </a:solidFill>
                <a:latin typeface="Dana" panose="00000500000000000000" pitchFamily="2" charset="-78"/>
                <a:cs typeface="Dana" panose="00000500000000000000" pitchFamily="2" charset="-78"/>
              </a:rPr>
              <a:t>رو </a:t>
            </a:r>
            <a:r>
              <a:rPr lang="fa-IR" sz="1600" dirty="0">
                <a:solidFill>
                  <a:schemeClr val="bg1"/>
                </a:solidFill>
                <a:latin typeface="Dana" panose="00000500000000000000" pitchFamily="2" charset="-78"/>
                <a:cs typeface="Dana" panose="00000500000000000000" pitchFamily="2" charset="-78"/>
              </a:rPr>
              <a:t>باز </a:t>
            </a:r>
            <a:r>
              <a:rPr lang="fa-IR" sz="1600" dirty="0" smtClean="0">
                <a:solidFill>
                  <a:schemeClr val="bg1"/>
                </a:solidFill>
                <a:latin typeface="Dana" panose="00000500000000000000" pitchFamily="2" charset="-78"/>
                <a:cs typeface="Dana" panose="00000500000000000000" pitchFamily="2" charset="-78"/>
              </a:rPr>
              <a:t>کنیم تا بتونیم به محتواش </a:t>
            </a:r>
            <a:r>
              <a:rPr lang="fa-IR" sz="1600" dirty="0">
                <a:solidFill>
                  <a:schemeClr val="bg1"/>
                </a:solidFill>
                <a:latin typeface="Dana" panose="00000500000000000000" pitchFamily="2" charset="-78"/>
                <a:cs typeface="Dana" panose="00000500000000000000" pitchFamily="2" charset="-78"/>
              </a:rPr>
              <a:t>دسترسی </a:t>
            </a:r>
            <a:r>
              <a:rPr lang="fa-IR" sz="1600" dirty="0" smtClean="0">
                <a:solidFill>
                  <a:schemeClr val="bg1"/>
                </a:solidFill>
                <a:latin typeface="Dana" panose="00000500000000000000" pitchFamily="2" charset="-78"/>
                <a:cs typeface="Dana" panose="00000500000000000000" pitchFamily="2" charset="-78"/>
              </a:rPr>
              <a:t>داشته باشیم</a:t>
            </a:r>
            <a:r>
              <a:rPr lang="fa-IR" sz="1600" dirty="0">
                <a:solidFill>
                  <a:schemeClr val="bg1"/>
                </a:solidFill>
                <a:latin typeface="Dana" panose="00000500000000000000" pitchFamily="2" charset="-78"/>
                <a:cs typeface="Dana" panose="00000500000000000000" pitchFamily="2" charset="-78"/>
              </a:rPr>
              <a:t>.</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sp>
        <p:nvSpPr>
          <p:cNvPr id="20" name="TextBox 19">
            <a:extLst>
              <a:ext uri="{FF2B5EF4-FFF2-40B4-BE49-F238E27FC236}">
                <a16:creationId xmlns:a16="http://schemas.microsoft.com/office/drawing/2014/main" id="{D912F2A4-6A53-4224-90C2-5E814C40EE78}"/>
              </a:ext>
            </a:extLst>
          </p:cNvPr>
          <p:cNvSpPr txBox="1"/>
          <p:nvPr/>
        </p:nvSpPr>
        <p:spPr>
          <a:xfrm>
            <a:off x="2314883" y="406717"/>
            <a:ext cx="444983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a:t>
            </a:r>
            <a:r>
              <a:rPr lang="fa-IR" sz="4000" dirty="0">
                <a:solidFill>
                  <a:schemeClr val="bg1"/>
                </a:solidFill>
                <a:latin typeface="Lalezar" panose="00000500000000000000" pitchFamily="2" charset="-78"/>
                <a:cs typeface="Lalezar" panose="00000500000000000000" pitchFamily="2" charset="-78"/>
              </a:rPr>
              <a:t>برای </a:t>
            </a:r>
            <a:r>
              <a:rPr lang="fa-IR" sz="4000" dirty="0" smtClean="0">
                <a:solidFill>
                  <a:schemeClr val="bg1"/>
                </a:solidFill>
                <a:latin typeface="Lalezar" panose="00000500000000000000" pitchFamily="2" charset="-78"/>
                <a:cs typeface="Lalezar" panose="00000500000000000000" pitchFamily="2" charset="-78"/>
              </a:rPr>
              <a:t>یادآوری</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21" name="Google Shape;7046;p50"/>
          <p:cNvGrpSpPr/>
          <p:nvPr/>
        </p:nvGrpSpPr>
        <p:grpSpPr>
          <a:xfrm>
            <a:off x="6764718" y="500180"/>
            <a:ext cx="516849" cy="520959"/>
            <a:chOff x="-34776500" y="2631825"/>
            <a:chExt cx="291450" cy="291450"/>
          </a:xfrm>
        </p:grpSpPr>
        <p:sp>
          <p:nvSpPr>
            <p:cNvPr id="22"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4771;p45"/>
          <p:cNvGrpSpPr/>
          <p:nvPr/>
        </p:nvGrpSpPr>
        <p:grpSpPr>
          <a:xfrm>
            <a:off x="8469022" y="1273734"/>
            <a:ext cx="347452" cy="397343"/>
            <a:chOff x="3330525" y="4399275"/>
            <a:chExt cx="390650" cy="481850"/>
          </a:xfrm>
        </p:grpSpPr>
        <p:sp>
          <p:nvSpPr>
            <p:cNvPr id="19"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 name="Google Shape;4779;p45"/>
          <p:cNvGrpSpPr/>
          <p:nvPr/>
        </p:nvGrpSpPr>
        <p:grpSpPr>
          <a:xfrm>
            <a:off x="8469022" y="2036602"/>
            <a:ext cx="319924" cy="397322"/>
            <a:chOff x="3938800" y="4399275"/>
            <a:chExt cx="359700" cy="481825"/>
          </a:xfrm>
        </p:grpSpPr>
        <p:sp>
          <p:nvSpPr>
            <p:cNvPr id="3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Rectangle 3"/>
          <p:cNvSpPr/>
          <p:nvPr/>
        </p:nvSpPr>
        <p:spPr>
          <a:xfrm>
            <a:off x="2147158" y="4301213"/>
            <a:ext cx="4785284" cy="338554"/>
          </a:xfrm>
          <a:prstGeom prst="rect">
            <a:avLst/>
          </a:prstGeom>
        </p:spPr>
        <p:txBody>
          <a:bodyPr wrap="none">
            <a:spAutoFit/>
          </a:bodyPr>
          <a:lstStyle/>
          <a:p>
            <a:r>
              <a:rPr lang="en-US" sz="1600" dirty="0">
                <a:solidFill>
                  <a:srgbClr val="BBBBBB"/>
                </a:solidFill>
                <a:latin typeface="Consolas" panose="020B0609020204030204" pitchFamily="49" charset="0"/>
              </a:rPr>
              <a:t>FILE </a:t>
            </a:r>
            <a:r>
              <a:rPr lang="en-US" sz="1600" dirty="0">
                <a:solidFill>
                  <a:srgbClr val="225588"/>
                </a:solidFill>
                <a:latin typeface="Consolas" panose="020B0609020204030204" pitchFamily="49" charset="0"/>
              </a:rPr>
              <a:t>*</a:t>
            </a:r>
            <a:r>
              <a:rPr lang="en-US" sz="1600" dirty="0" err="1">
                <a:solidFill>
                  <a:srgbClr val="BBBBBB"/>
                </a:solidFill>
                <a:latin typeface="Consolas" panose="020B0609020204030204" pitchFamily="49" charset="0"/>
              </a:rPr>
              <a:t>testfile</a:t>
            </a:r>
            <a:r>
              <a:rPr lang="en-US" sz="1600" dirty="0">
                <a:solidFill>
                  <a:srgbClr val="BBBBBB"/>
                </a:solidFill>
                <a:latin typeface="Consolas" panose="020B0609020204030204" pitchFamily="49" charset="0"/>
              </a:rPr>
              <a:t> </a:t>
            </a:r>
            <a:r>
              <a:rPr lang="en-US" sz="1600" dirty="0">
                <a:solidFill>
                  <a:srgbClr val="225588"/>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err="1">
                <a:solidFill>
                  <a:srgbClr val="DDBB88"/>
                </a:solidFill>
                <a:latin typeface="Consolas" panose="020B0609020204030204" pitchFamily="49" charset="0"/>
              </a:rPr>
              <a:t>fopen</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"test.txt"</a:t>
            </a:r>
            <a:r>
              <a:rPr lang="en-US" sz="1600" dirty="0">
                <a:solidFill>
                  <a:srgbClr val="BBBBBB"/>
                </a:solidFill>
                <a:latin typeface="Consolas" panose="020B0609020204030204" pitchFamily="49" charset="0"/>
              </a:rPr>
              <a:t>, </a:t>
            </a:r>
            <a:r>
              <a:rPr lang="en-US" sz="1600" dirty="0">
                <a:solidFill>
                  <a:srgbClr val="22AA44"/>
                </a:solidFill>
                <a:latin typeface="Consolas" panose="020B0609020204030204" pitchFamily="49" charset="0"/>
              </a:rPr>
              <a:t>"</a:t>
            </a:r>
            <a:r>
              <a:rPr lang="en-US" sz="1600" dirty="0" err="1">
                <a:solidFill>
                  <a:srgbClr val="22AA44"/>
                </a:solidFill>
                <a:latin typeface="Consolas" panose="020B0609020204030204" pitchFamily="49" charset="0"/>
              </a:rPr>
              <a:t>rb</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3156763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4" y="590401"/>
            <a:ext cx="7736244" cy="719999"/>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تابع </a:t>
            </a:r>
            <a:r>
              <a:rPr lang="en-US" sz="1600" dirty="0" err="1">
                <a:solidFill>
                  <a:schemeClr val="bg1"/>
                </a:solidFill>
                <a:latin typeface="Dana" panose="00000500000000000000" pitchFamily="2" charset="-78"/>
                <a:cs typeface="Dana" panose="00000500000000000000" pitchFamily="2" charset="-78"/>
              </a:rPr>
              <a:t>fopen</a:t>
            </a:r>
            <a:r>
              <a:rPr lang="en-US" sz="1600" dirty="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طبق </a:t>
            </a:r>
            <a:r>
              <a:rPr lang="fa-IR" sz="1600" dirty="0">
                <a:solidFill>
                  <a:schemeClr val="bg1"/>
                </a:solidFill>
                <a:latin typeface="Dana" panose="00000500000000000000" pitchFamily="2" charset="-78"/>
                <a:cs typeface="Dana" panose="00000500000000000000" pitchFamily="2" charset="-78"/>
              </a:rPr>
              <a:t>مثال صفحه‌ی قبل دو ورودی دریافت </a:t>
            </a:r>
            <a:r>
              <a:rPr lang="fa-IR" sz="1600" dirty="0" smtClean="0">
                <a:solidFill>
                  <a:schemeClr val="bg1"/>
                </a:solidFill>
                <a:latin typeface="Dana" panose="00000500000000000000" pitchFamily="2" charset="-78"/>
                <a:cs typeface="Dana" panose="00000500000000000000" pitchFamily="2" charset="-78"/>
              </a:rPr>
              <a:t>می‌کنه </a:t>
            </a:r>
            <a:r>
              <a:rPr lang="fa-IR" sz="1600" dirty="0">
                <a:solidFill>
                  <a:schemeClr val="bg1"/>
                </a:solidFill>
                <a:latin typeface="Dana" panose="00000500000000000000" pitchFamily="2" charset="-78"/>
                <a:cs typeface="Dana" panose="00000500000000000000" pitchFamily="2" charset="-78"/>
              </a:rPr>
              <a:t>که یکی از </a:t>
            </a:r>
            <a:r>
              <a:rPr lang="fa-IR" sz="1600" dirty="0" smtClean="0">
                <a:solidFill>
                  <a:schemeClr val="bg1"/>
                </a:solidFill>
                <a:latin typeface="Dana" panose="00000500000000000000" pitchFamily="2" charset="-78"/>
                <a:cs typeface="Dana" panose="00000500000000000000" pitchFamily="2" charset="-78"/>
              </a:rPr>
              <a:t>اون‌ها </a:t>
            </a:r>
            <a:r>
              <a:rPr lang="fa-IR" sz="1600" dirty="0">
                <a:solidFill>
                  <a:schemeClr val="bg1"/>
                </a:solidFill>
                <a:latin typeface="Dana" panose="00000500000000000000" pitchFamily="2" charset="-78"/>
                <a:cs typeface="Dana" panose="00000500000000000000" pitchFamily="2" charset="-78"/>
              </a:rPr>
              <a:t>اسم فایل و از نوع </a:t>
            </a:r>
            <a:r>
              <a:rPr lang="en-US" sz="1600" dirty="0">
                <a:solidFill>
                  <a:schemeClr val="bg1"/>
                </a:solidFill>
                <a:latin typeface="Dana" panose="00000500000000000000" pitchFamily="2" charset="-78"/>
                <a:cs typeface="Dana" panose="00000500000000000000" pitchFamily="2" charset="-78"/>
              </a:rPr>
              <a:t>char </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است </a:t>
            </a:r>
            <a:r>
              <a:rPr lang="fa-IR" sz="1600" dirty="0">
                <a:solidFill>
                  <a:schemeClr val="bg1"/>
                </a:solidFill>
                <a:latin typeface="Dana" panose="00000500000000000000" pitchFamily="2" charset="-78"/>
                <a:cs typeface="Dana" panose="00000500000000000000" pitchFamily="2" charset="-78"/>
              </a:rPr>
              <a:t>و ورودی دوم نوع رفتار و استفاده از فایل </a:t>
            </a:r>
            <a:r>
              <a:rPr lang="fa-IR" sz="1600" dirty="0" smtClean="0">
                <a:solidFill>
                  <a:schemeClr val="bg1"/>
                </a:solidFill>
                <a:latin typeface="Dana" panose="00000500000000000000" pitchFamily="2" charset="-78"/>
                <a:cs typeface="Dana" panose="00000500000000000000" pitchFamily="2" charset="-78"/>
              </a:rPr>
              <a:t>رو </a:t>
            </a:r>
            <a:r>
              <a:rPr lang="fa-IR" sz="1600" dirty="0">
                <a:solidFill>
                  <a:schemeClr val="bg1"/>
                </a:solidFill>
                <a:latin typeface="Dana" panose="00000500000000000000" pitchFamily="2" charset="-78"/>
                <a:cs typeface="Dana" panose="00000500000000000000" pitchFamily="2" charset="-78"/>
              </a:rPr>
              <a:t>مشخص می </a:t>
            </a:r>
            <a:r>
              <a:rPr lang="fa-IR" sz="1600" dirty="0" smtClean="0">
                <a:solidFill>
                  <a:schemeClr val="bg1"/>
                </a:solidFill>
                <a:latin typeface="Dana" panose="00000500000000000000" pitchFamily="2" charset="-78"/>
                <a:cs typeface="Dana" panose="00000500000000000000" pitchFamily="2" charset="-78"/>
              </a:rPr>
              <a:t>کنه.</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grpSp>
        <p:nvGrpSpPr>
          <p:cNvPr id="37" name="Google Shape;4771;p45"/>
          <p:cNvGrpSpPr/>
          <p:nvPr/>
        </p:nvGrpSpPr>
        <p:grpSpPr>
          <a:xfrm>
            <a:off x="8426872" y="449163"/>
            <a:ext cx="347452" cy="397343"/>
            <a:chOff x="3330525" y="4399275"/>
            <a:chExt cx="390650" cy="481850"/>
          </a:xfrm>
        </p:grpSpPr>
        <p:sp>
          <p:nvSpPr>
            <p:cNvPr id="3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5" name="Google Shape;4779;p45"/>
          <p:cNvGrpSpPr/>
          <p:nvPr/>
        </p:nvGrpSpPr>
        <p:grpSpPr>
          <a:xfrm>
            <a:off x="8435108" y="3951514"/>
            <a:ext cx="319924" cy="397322"/>
            <a:chOff x="3938800" y="4399275"/>
            <a:chExt cx="359700" cy="481825"/>
          </a:xfrm>
        </p:grpSpPr>
        <p:sp>
          <p:nvSpPr>
            <p:cNvPr id="4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aphicFrame>
        <p:nvGraphicFramePr>
          <p:cNvPr id="4" name="Table 3"/>
          <p:cNvGraphicFramePr>
            <a:graphicFrameLocks noGrp="1"/>
          </p:cNvGraphicFramePr>
          <p:nvPr>
            <p:extLst>
              <p:ext uri="{D42A27DB-BD31-4B8C-83A1-F6EECF244321}">
                <p14:modId xmlns:p14="http://schemas.microsoft.com/office/powerpoint/2010/main" val="2655608646"/>
              </p:ext>
            </p:extLst>
          </p:nvPr>
        </p:nvGraphicFramePr>
        <p:xfrm>
          <a:off x="1518986" y="1374950"/>
          <a:ext cx="6271414" cy="2377440"/>
        </p:xfrm>
        <a:graphic>
          <a:graphicData uri="http://schemas.openxmlformats.org/drawingml/2006/table">
            <a:tbl>
              <a:tblPr firstRow="1" bandRow="1">
                <a:tableStyleId>{BC89EF96-8CEA-46FF-86C4-4CE0E7609802}</a:tableStyleId>
              </a:tblPr>
              <a:tblGrid>
                <a:gridCol w="2520214">
                  <a:extLst>
                    <a:ext uri="{9D8B030D-6E8A-4147-A177-3AD203B41FA5}">
                      <a16:colId xmlns:a16="http://schemas.microsoft.com/office/drawing/2014/main" val="1709604820"/>
                    </a:ext>
                  </a:extLst>
                </a:gridCol>
                <a:gridCol w="3751200">
                  <a:extLst>
                    <a:ext uri="{9D8B030D-6E8A-4147-A177-3AD203B41FA5}">
                      <a16:colId xmlns:a16="http://schemas.microsoft.com/office/drawing/2014/main" val="1575139138"/>
                    </a:ext>
                  </a:extLst>
                </a:gridCol>
              </a:tblGrid>
              <a:tr h="370840">
                <a:tc>
                  <a:txBody>
                    <a:bodyPr/>
                    <a:lstStyle/>
                    <a:p>
                      <a:pPr algn="ctr"/>
                      <a:r>
                        <a:rPr lang="en-US" sz="2000" b="0" dirty="0">
                          <a:solidFill>
                            <a:schemeClr val="bg1"/>
                          </a:solidFill>
                          <a:latin typeface="Dana" panose="020B0604020202020204" charset="-78"/>
                          <a:cs typeface="Dana" panose="020B0604020202020204" charset="-78"/>
                        </a:rPr>
                        <a:t>“r”</a:t>
                      </a:r>
                    </a:p>
                  </a:txBody>
                  <a:tcPr/>
                </a:tc>
                <a:tc>
                  <a:txBody>
                    <a:bodyPr/>
                    <a:lstStyle/>
                    <a:p>
                      <a:pPr algn="ctr"/>
                      <a:r>
                        <a:rPr lang="fa-IR" b="0" dirty="0">
                          <a:solidFill>
                            <a:schemeClr val="bg1"/>
                          </a:solidFill>
                          <a:latin typeface="Dana" panose="020B0604020202020204" charset="-78"/>
                          <a:cs typeface="Dana" panose="020B0604020202020204" charset="-78"/>
                        </a:rPr>
                        <a:t>خواندن از فایل متنی</a:t>
                      </a:r>
                      <a:endParaRPr lang="en-US" b="0" dirty="0">
                        <a:solidFill>
                          <a:schemeClr val="bg1"/>
                        </a:solidFill>
                        <a:latin typeface="Dana" panose="020B0604020202020204" charset="-78"/>
                        <a:cs typeface="Dana" panose="020B0604020202020204" charset="-78"/>
                      </a:endParaRPr>
                    </a:p>
                  </a:txBody>
                  <a:tcPr/>
                </a:tc>
                <a:extLst>
                  <a:ext uri="{0D108BD9-81ED-4DB2-BD59-A6C34878D82A}">
                    <a16:rowId xmlns:a16="http://schemas.microsoft.com/office/drawing/2014/main" val="1448710307"/>
                  </a:ext>
                </a:extLst>
              </a:tr>
              <a:tr h="370840">
                <a:tc>
                  <a:txBody>
                    <a:bodyPr/>
                    <a:lstStyle/>
                    <a:p>
                      <a:pPr algn="ctr"/>
                      <a:r>
                        <a:rPr lang="en-US" sz="2000" dirty="0">
                          <a:solidFill>
                            <a:schemeClr val="bg1"/>
                          </a:solidFill>
                          <a:latin typeface="Dana" panose="020B0604020202020204" charset="-78"/>
                          <a:cs typeface="Dana" panose="020B0604020202020204" charset="-78"/>
                        </a:rPr>
                        <a:t>“w”</a:t>
                      </a:r>
                      <a:endParaRPr lang="en-US" sz="2000" b="1" dirty="0">
                        <a:solidFill>
                          <a:schemeClr val="bg1"/>
                        </a:solidFill>
                        <a:latin typeface="Dana" panose="020B0604020202020204" charset="-78"/>
                        <a:cs typeface="Dana" panose="020B0604020202020204" charset="-78"/>
                      </a:endParaRPr>
                    </a:p>
                  </a:txBody>
                  <a:tcPr/>
                </a:tc>
                <a:tc>
                  <a:txBody>
                    <a:bodyPr/>
                    <a:lstStyle/>
                    <a:p>
                      <a:pPr algn="ctr"/>
                      <a:r>
                        <a:rPr lang="fa-IR" dirty="0">
                          <a:solidFill>
                            <a:schemeClr val="bg1"/>
                          </a:solidFill>
                          <a:latin typeface="Dana" panose="020B0604020202020204" charset="-78"/>
                          <a:cs typeface="Dana" panose="020B0604020202020204" charset="-78"/>
                        </a:rPr>
                        <a:t>نوشتن در فایل متنی</a:t>
                      </a:r>
                      <a:endParaRPr lang="en-US" b="1" dirty="0">
                        <a:solidFill>
                          <a:schemeClr val="bg1"/>
                        </a:solidFill>
                        <a:latin typeface="Dana" panose="020B0604020202020204" charset="-78"/>
                        <a:cs typeface="Dana" panose="020B0604020202020204" charset="-78"/>
                      </a:endParaRPr>
                    </a:p>
                  </a:txBody>
                  <a:tcPr/>
                </a:tc>
                <a:extLst>
                  <a:ext uri="{0D108BD9-81ED-4DB2-BD59-A6C34878D82A}">
                    <a16:rowId xmlns:a16="http://schemas.microsoft.com/office/drawing/2014/main" val="3264635106"/>
                  </a:ext>
                </a:extLst>
              </a:tr>
              <a:tr h="370840">
                <a:tc>
                  <a:txBody>
                    <a:bodyPr/>
                    <a:lstStyle/>
                    <a:p>
                      <a:pPr algn="ctr"/>
                      <a:r>
                        <a:rPr lang="en-US" sz="2000" dirty="0">
                          <a:solidFill>
                            <a:schemeClr val="bg1"/>
                          </a:solidFill>
                          <a:latin typeface="Dana" panose="020B0604020202020204" charset="-78"/>
                          <a:cs typeface="Dana" panose="020B0604020202020204" charset="-78"/>
                        </a:rPr>
                        <a:t>“a”</a:t>
                      </a:r>
                      <a:endParaRPr lang="en-US" sz="2000" b="1" dirty="0">
                        <a:solidFill>
                          <a:schemeClr val="bg1"/>
                        </a:solidFill>
                        <a:latin typeface="Dana" panose="020B0604020202020204" charset="-78"/>
                        <a:cs typeface="Dana" panose="020B0604020202020204" charset="-78"/>
                      </a:endParaRPr>
                    </a:p>
                  </a:txBody>
                  <a:tcPr/>
                </a:tc>
                <a:tc>
                  <a:txBody>
                    <a:bodyPr/>
                    <a:lstStyle/>
                    <a:p>
                      <a:pPr algn="ctr"/>
                      <a:r>
                        <a:rPr lang="fa-IR" dirty="0">
                          <a:solidFill>
                            <a:schemeClr val="bg1"/>
                          </a:solidFill>
                          <a:latin typeface="Dana" panose="020B0604020202020204" charset="-78"/>
                          <a:cs typeface="Dana" panose="020B0604020202020204" charset="-78"/>
                        </a:rPr>
                        <a:t>اضافه کردن به انتهای فایل متنی</a:t>
                      </a:r>
                      <a:endParaRPr lang="en-US" b="1" dirty="0">
                        <a:solidFill>
                          <a:schemeClr val="bg1"/>
                        </a:solidFill>
                        <a:latin typeface="Dana" panose="020B0604020202020204" charset="-78"/>
                        <a:cs typeface="Dana" panose="020B0604020202020204" charset="-78"/>
                      </a:endParaRPr>
                    </a:p>
                  </a:txBody>
                  <a:tcPr/>
                </a:tc>
                <a:extLst>
                  <a:ext uri="{0D108BD9-81ED-4DB2-BD59-A6C34878D82A}">
                    <a16:rowId xmlns:a16="http://schemas.microsoft.com/office/drawing/2014/main" val="1280466420"/>
                  </a:ext>
                </a:extLst>
              </a:tr>
              <a:tr h="370840">
                <a:tc>
                  <a:txBody>
                    <a:bodyPr/>
                    <a:lstStyle/>
                    <a:p>
                      <a:pPr algn="ctr"/>
                      <a:r>
                        <a:rPr lang="en-US" sz="2000" dirty="0">
                          <a:solidFill>
                            <a:schemeClr val="bg1"/>
                          </a:solidFill>
                          <a:latin typeface="Dana" panose="020B0604020202020204" charset="-78"/>
                          <a:cs typeface="Dana" panose="020B0604020202020204" charset="-78"/>
                        </a:rPr>
                        <a:t>“</a:t>
                      </a:r>
                      <a:r>
                        <a:rPr lang="en-US" sz="2000" dirty="0" err="1">
                          <a:solidFill>
                            <a:schemeClr val="bg1"/>
                          </a:solidFill>
                          <a:latin typeface="Dana" panose="020B0604020202020204" charset="-78"/>
                          <a:cs typeface="Dana" panose="020B0604020202020204" charset="-78"/>
                        </a:rPr>
                        <a:t>rb</a:t>
                      </a:r>
                      <a:r>
                        <a:rPr lang="en-US" sz="2000" dirty="0">
                          <a:solidFill>
                            <a:schemeClr val="bg1"/>
                          </a:solidFill>
                          <a:latin typeface="Dana" panose="020B0604020202020204" charset="-78"/>
                          <a:cs typeface="Dana" panose="020B0604020202020204" charset="-78"/>
                        </a:rPr>
                        <a:t>”</a:t>
                      </a:r>
                      <a:endParaRPr lang="en-US" sz="2000" b="1" dirty="0">
                        <a:solidFill>
                          <a:schemeClr val="bg1"/>
                        </a:solidFill>
                        <a:latin typeface="Dana" panose="020B0604020202020204" charset="-78"/>
                        <a:cs typeface="Dana" panose="020B0604020202020204" charset="-78"/>
                      </a:endParaRPr>
                    </a:p>
                  </a:txBody>
                  <a:tcPr/>
                </a:tc>
                <a:tc>
                  <a:txBody>
                    <a:bodyPr/>
                    <a:lstStyle/>
                    <a:p>
                      <a:pPr algn="ctr"/>
                      <a:r>
                        <a:rPr lang="fa-IR" dirty="0">
                          <a:solidFill>
                            <a:schemeClr val="bg1"/>
                          </a:solidFill>
                          <a:latin typeface="Dana" panose="020B0604020202020204" charset="-78"/>
                          <a:cs typeface="Dana" panose="020B0604020202020204" charset="-78"/>
                        </a:rPr>
                        <a:t>خواندن از فایل به صورت باینری</a:t>
                      </a:r>
                      <a:endParaRPr lang="en-US" b="1" dirty="0">
                        <a:solidFill>
                          <a:schemeClr val="bg1"/>
                        </a:solidFill>
                        <a:latin typeface="Dana" panose="020B0604020202020204" charset="-78"/>
                        <a:cs typeface="Dana" panose="020B0604020202020204" charset="-78"/>
                      </a:endParaRPr>
                    </a:p>
                  </a:txBody>
                  <a:tcPr/>
                </a:tc>
                <a:extLst>
                  <a:ext uri="{0D108BD9-81ED-4DB2-BD59-A6C34878D82A}">
                    <a16:rowId xmlns:a16="http://schemas.microsoft.com/office/drawing/2014/main" val="1395522228"/>
                  </a:ext>
                </a:extLst>
              </a:tr>
              <a:tr h="370840">
                <a:tc>
                  <a:txBody>
                    <a:bodyPr/>
                    <a:lstStyle/>
                    <a:p>
                      <a:pPr algn="ctr"/>
                      <a:r>
                        <a:rPr lang="en-US" sz="2000" dirty="0">
                          <a:solidFill>
                            <a:schemeClr val="bg1"/>
                          </a:solidFill>
                          <a:latin typeface="Dana" panose="020B0604020202020204" charset="-78"/>
                          <a:cs typeface="Dana" panose="020B0604020202020204" charset="-78"/>
                        </a:rPr>
                        <a:t>“</a:t>
                      </a:r>
                      <a:r>
                        <a:rPr lang="en-US" sz="2000" dirty="0" err="1">
                          <a:solidFill>
                            <a:schemeClr val="bg1"/>
                          </a:solidFill>
                          <a:latin typeface="Dana" panose="020B0604020202020204" charset="-78"/>
                          <a:cs typeface="Dana" panose="020B0604020202020204" charset="-78"/>
                        </a:rPr>
                        <a:t>wb</a:t>
                      </a:r>
                      <a:r>
                        <a:rPr lang="en-US" sz="2000" dirty="0">
                          <a:solidFill>
                            <a:schemeClr val="bg1"/>
                          </a:solidFill>
                          <a:latin typeface="Dana" panose="020B0604020202020204" charset="-78"/>
                          <a:cs typeface="Dana" panose="020B0604020202020204" charset="-78"/>
                        </a:rPr>
                        <a:t>”</a:t>
                      </a:r>
                      <a:endParaRPr lang="en-US" sz="2000" b="1" dirty="0">
                        <a:solidFill>
                          <a:schemeClr val="bg1"/>
                        </a:solidFill>
                        <a:latin typeface="Dana" panose="020B0604020202020204" charset="-78"/>
                        <a:cs typeface="Dana" panose="020B0604020202020204" charset="-78"/>
                      </a:endParaRPr>
                    </a:p>
                  </a:txBody>
                  <a:tcPr/>
                </a:tc>
                <a:tc>
                  <a:txBody>
                    <a:bodyPr/>
                    <a:lstStyle/>
                    <a:p>
                      <a:pPr algn="ctr"/>
                      <a:r>
                        <a:rPr lang="fa-IR" dirty="0">
                          <a:solidFill>
                            <a:schemeClr val="bg1"/>
                          </a:solidFill>
                          <a:latin typeface="Dana" panose="020B0604020202020204" charset="-78"/>
                          <a:cs typeface="Dana" panose="020B0604020202020204" charset="-78"/>
                        </a:rPr>
                        <a:t>نوشتن در فایل به صورت باینری</a:t>
                      </a:r>
                      <a:endParaRPr lang="en-US" b="1" dirty="0">
                        <a:solidFill>
                          <a:schemeClr val="bg1"/>
                        </a:solidFill>
                        <a:latin typeface="Dana" panose="020B0604020202020204" charset="-78"/>
                        <a:cs typeface="Dana" panose="020B0604020202020204" charset="-78"/>
                      </a:endParaRPr>
                    </a:p>
                  </a:txBody>
                  <a:tcPr/>
                </a:tc>
                <a:extLst>
                  <a:ext uri="{0D108BD9-81ED-4DB2-BD59-A6C34878D82A}">
                    <a16:rowId xmlns:a16="http://schemas.microsoft.com/office/drawing/2014/main" val="3213828898"/>
                  </a:ext>
                </a:extLst>
              </a:tr>
              <a:tr h="370840">
                <a:tc>
                  <a:txBody>
                    <a:bodyPr/>
                    <a:lstStyle/>
                    <a:p>
                      <a:pPr algn="ctr"/>
                      <a:r>
                        <a:rPr lang="en-US" sz="2000" dirty="0">
                          <a:solidFill>
                            <a:schemeClr val="bg1"/>
                          </a:solidFill>
                          <a:latin typeface="Dana" panose="020B0604020202020204" charset="-78"/>
                          <a:cs typeface="Dana" panose="020B0604020202020204" charset="-78"/>
                        </a:rPr>
                        <a:t>“ab”</a:t>
                      </a:r>
                      <a:endParaRPr lang="en-US" sz="2000" b="1" dirty="0">
                        <a:solidFill>
                          <a:schemeClr val="bg1"/>
                        </a:solidFill>
                        <a:latin typeface="Dana" panose="020B0604020202020204" charset="-78"/>
                        <a:cs typeface="Dana" panose="020B0604020202020204" charset="-78"/>
                      </a:endParaRPr>
                    </a:p>
                  </a:txBody>
                  <a:tcPr/>
                </a:tc>
                <a:tc>
                  <a:txBody>
                    <a:bodyPr/>
                    <a:lstStyle/>
                    <a:p>
                      <a:pPr algn="ctr"/>
                      <a:r>
                        <a:rPr lang="fa-IR" dirty="0">
                          <a:solidFill>
                            <a:schemeClr val="bg1"/>
                          </a:solidFill>
                          <a:latin typeface="Dana" panose="020B0604020202020204" charset="-78"/>
                          <a:cs typeface="Dana" panose="020B0604020202020204" charset="-78"/>
                        </a:rPr>
                        <a:t>اضافه کردن به انتهای فایل به صورت باینری</a:t>
                      </a:r>
                      <a:endParaRPr lang="en-US" b="1" dirty="0">
                        <a:solidFill>
                          <a:schemeClr val="bg1"/>
                        </a:solidFill>
                        <a:latin typeface="Dana" panose="020B0604020202020204" charset="-78"/>
                        <a:cs typeface="Dana" panose="020B0604020202020204" charset="-78"/>
                      </a:endParaRPr>
                    </a:p>
                  </a:txBody>
                  <a:tcPr/>
                </a:tc>
                <a:extLst>
                  <a:ext uri="{0D108BD9-81ED-4DB2-BD59-A6C34878D82A}">
                    <a16:rowId xmlns:a16="http://schemas.microsoft.com/office/drawing/2014/main" val="3107968189"/>
                  </a:ext>
                </a:extLst>
              </a:tr>
            </a:tbl>
          </a:graphicData>
        </a:graphic>
      </p:graphicFrame>
      <p:sp>
        <p:nvSpPr>
          <p:cNvPr id="22" name="Title 1">
            <a:extLst>
              <a:ext uri="{FF2B5EF4-FFF2-40B4-BE49-F238E27FC236}">
                <a16:creationId xmlns:a16="http://schemas.microsoft.com/office/drawing/2014/main" id="{846E5198-7AF0-44E1-803C-BC2DB5C8B697}"/>
              </a:ext>
            </a:extLst>
          </p:cNvPr>
          <p:cNvSpPr txBox="1">
            <a:spLocks/>
          </p:cNvSpPr>
          <p:nvPr/>
        </p:nvSpPr>
        <p:spPr>
          <a:xfrm>
            <a:off x="698864" y="3988837"/>
            <a:ext cx="7736244" cy="7199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smtClean="0">
                <a:solidFill>
                  <a:schemeClr val="bg1"/>
                </a:solidFill>
                <a:latin typeface="Dana" panose="00000500000000000000" pitchFamily="2" charset="-78"/>
                <a:cs typeface="Dana" panose="00000500000000000000" pitchFamily="2" charset="-78"/>
              </a:rPr>
              <a:t>یه سری از ابتدایی‌ترین </a:t>
            </a:r>
            <a:r>
              <a:rPr lang="fa-IR" sz="1600" dirty="0">
                <a:solidFill>
                  <a:schemeClr val="bg1"/>
                </a:solidFill>
                <a:latin typeface="Dana" panose="00000500000000000000" pitchFamily="2" charset="-78"/>
                <a:cs typeface="Dana" panose="00000500000000000000" pitchFamily="2" charset="-78"/>
              </a:rPr>
              <a:t>توابعی که باید برای کار با فایل </a:t>
            </a:r>
            <a:r>
              <a:rPr lang="fa-IR" sz="1600" dirty="0" smtClean="0">
                <a:solidFill>
                  <a:schemeClr val="bg1"/>
                </a:solidFill>
                <a:latin typeface="Dana" panose="00000500000000000000" pitchFamily="2" charset="-78"/>
                <a:cs typeface="Dana" panose="00000500000000000000" pitchFamily="2" charset="-78"/>
              </a:rPr>
              <a:t>ازشون </a:t>
            </a:r>
            <a:r>
              <a:rPr lang="fa-IR" sz="1600" dirty="0">
                <a:solidFill>
                  <a:schemeClr val="bg1"/>
                </a:solidFill>
                <a:latin typeface="Dana" panose="00000500000000000000" pitchFamily="2" charset="-78"/>
                <a:cs typeface="Dana" panose="00000500000000000000" pitchFamily="2" charset="-78"/>
              </a:rPr>
              <a:t>استفاده </a:t>
            </a:r>
            <a:r>
              <a:rPr lang="fa-IR" sz="1600" dirty="0" smtClean="0">
                <a:solidFill>
                  <a:schemeClr val="bg1"/>
                </a:solidFill>
                <a:latin typeface="Dana" panose="00000500000000000000" pitchFamily="2" charset="-78"/>
                <a:cs typeface="Dana" panose="00000500000000000000" pitchFamily="2" charset="-78"/>
              </a:rPr>
              <a:t>کنیم</a:t>
            </a:r>
            <a:r>
              <a:rPr lang="en-US" sz="1600" dirty="0" err="1" smtClean="0">
                <a:solidFill>
                  <a:schemeClr val="bg1"/>
                </a:solidFill>
                <a:latin typeface="Dana" panose="00000500000000000000" pitchFamily="2" charset="-78"/>
                <a:cs typeface="Dana" panose="00000500000000000000" pitchFamily="2" charset="-78"/>
              </a:rPr>
              <a:t>fprintf</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و </a:t>
            </a:r>
            <a:r>
              <a:rPr lang="en-US" sz="1600" dirty="0" err="1" smtClean="0">
                <a:solidFill>
                  <a:schemeClr val="bg1"/>
                </a:solidFill>
                <a:latin typeface="Dana" panose="00000500000000000000" pitchFamily="2" charset="-78"/>
                <a:cs typeface="Dana" panose="00000500000000000000" pitchFamily="2" charset="-78"/>
              </a:rPr>
              <a:t>fwrite</a:t>
            </a:r>
            <a:r>
              <a:rPr lang="fa-IR" sz="1600" dirty="0" smtClean="0">
                <a:solidFill>
                  <a:schemeClr val="bg1"/>
                </a:solidFill>
                <a:latin typeface="Dana" panose="00000500000000000000" pitchFamily="2" charset="-78"/>
                <a:cs typeface="Dana" panose="00000500000000000000" pitchFamily="2" charset="-78"/>
              </a:rPr>
              <a:t> برای </a:t>
            </a:r>
            <a:r>
              <a:rPr lang="fa-IR" sz="1600" dirty="0">
                <a:solidFill>
                  <a:schemeClr val="bg1"/>
                </a:solidFill>
                <a:latin typeface="Dana" panose="00000500000000000000" pitchFamily="2" charset="-78"/>
                <a:cs typeface="Dana" panose="00000500000000000000" pitchFamily="2" charset="-78"/>
              </a:rPr>
              <a:t>نوشتن در فایل </a:t>
            </a:r>
            <a:r>
              <a:rPr lang="fa-IR" sz="1600" dirty="0" smtClean="0">
                <a:solidFill>
                  <a:schemeClr val="bg1"/>
                </a:solidFill>
                <a:latin typeface="Dana" panose="00000500000000000000" pitchFamily="2" charset="-78"/>
                <a:cs typeface="Dana" panose="00000500000000000000" pitchFamily="2" charset="-78"/>
              </a:rPr>
              <a:t>و</a:t>
            </a:r>
            <a:r>
              <a:rPr lang="en-US" sz="1600" dirty="0" err="1" smtClean="0">
                <a:solidFill>
                  <a:schemeClr val="bg1"/>
                </a:solidFill>
                <a:latin typeface="Dana" panose="00000500000000000000" pitchFamily="2" charset="-78"/>
                <a:cs typeface="Dana" panose="00000500000000000000" pitchFamily="2" charset="-78"/>
              </a:rPr>
              <a:t>fscanf</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و</a:t>
            </a:r>
            <a:r>
              <a:rPr lang="en-US" sz="1600" dirty="0" err="1" smtClean="0">
                <a:solidFill>
                  <a:schemeClr val="bg1"/>
                </a:solidFill>
                <a:latin typeface="Dana" panose="00000500000000000000" pitchFamily="2" charset="-78"/>
                <a:cs typeface="Dana" panose="00000500000000000000" pitchFamily="2" charset="-78"/>
              </a:rPr>
              <a:t>fread</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برای </a:t>
            </a:r>
            <a:r>
              <a:rPr lang="fa-IR" sz="1600" dirty="0">
                <a:solidFill>
                  <a:schemeClr val="bg1"/>
                </a:solidFill>
                <a:latin typeface="Dana" panose="00000500000000000000" pitchFamily="2" charset="-78"/>
                <a:cs typeface="Dana" panose="00000500000000000000" pitchFamily="2" charset="-78"/>
              </a:rPr>
              <a:t>خواندن محتوای فایل </a:t>
            </a:r>
            <a:r>
              <a:rPr lang="fa-IR" sz="1600" dirty="0" smtClean="0">
                <a:solidFill>
                  <a:schemeClr val="bg1"/>
                </a:solidFill>
                <a:latin typeface="Dana" panose="00000500000000000000" pitchFamily="2" charset="-78"/>
                <a:cs typeface="Dana" panose="00000500000000000000" pitchFamily="2" charset="-78"/>
              </a:rPr>
              <a:t>هستن.</a:t>
            </a:r>
            <a:endParaRPr lang="fa-IR" sz="1600" dirty="0">
              <a:solidFill>
                <a:schemeClr val="bg1"/>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2509786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36708" y="831116"/>
            <a:ext cx="7770159" cy="2804884"/>
          </a:xfrm>
        </p:spPr>
        <p:txBody>
          <a:bodyPr anchor="ctr"/>
          <a:lstStyle/>
          <a:p>
            <a:pPr rtl="1">
              <a:lnSpc>
                <a:spcPct val="150000"/>
              </a:lnSpc>
            </a:pPr>
            <a:r>
              <a:rPr lang="fa-IR" sz="1600" dirty="0" smtClean="0">
                <a:solidFill>
                  <a:schemeClr val="bg1"/>
                </a:solidFill>
                <a:latin typeface="Dana" panose="00000500000000000000" pitchFamily="2" charset="-78"/>
                <a:cs typeface="Dana" panose="00000500000000000000" pitchFamily="2" charset="-78"/>
              </a:rPr>
              <a:t>تابع‌های</a:t>
            </a:r>
            <a:r>
              <a:rPr lang="en-US" sz="1600" dirty="0" err="1" smtClean="0">
                <a:solidFill>
                  <a:schemeClr val="bg1"/>
                </a:solidFill>
                <a:latin typeface="Dana" panose="00000500000000000000" pitchFamily="2" charset="-78"/>
                <a:cs typeface="Dana" panose="00000500000000000000" pitchFamily="2" charset="-78"/>
              </a:rPr>
              <a:t>fprintf</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و</a:t>
            </a:r>
            <a:r>
              <a:rPr lang="en-US" sz="1600" dirty="0" err="1" smtClean="0">
                <a:solidFill>
                  <a:schemeClr val="bg1"/>
                </a:solidFill>
                <a:latin typeface="Dana" panose="00000500000000000000" pitchFamily="2" charset="-78"/>
                <a:cs typeface="Dana" panose="00000500000000000000" pitchFamily="2" charset="-78"/>
              </a:rPr>
              <a:t>fscanf</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حالت </a:t>
            </a:r>
            <a:r>
              <a:rPr lang="fa-IR" sz="1600" dirty="0">
                <a:solidFill>
                  <a:schemeClr val="bg1"/>
                </a:solidFill>
                <a:latin typeface="Dana" panose="00000500000000000000" pitchFamily="2" charset="-78"/>
                <a:cs typeface="Dana" panose="00000500000000000000" pitchFamily="2" charset="-78"/>
              </a:rPr>
              <a:t>خاصی از توابعی </a:t>
            </a:r>
            <a:r>
              <a:rPr lang="fa-IR" sz="1600" dirty="0" smtClean="0">
                <a:solidFill>
                  <a:schemeClr val="bg1"/>
                </a:solidFill>
                <a:latin typeface="Dana" panose="00000500000000000000" pitchFamily="2" charset="-78"/>
                <a:cs typeface="Dana" panose="00000500000000000000" pitchFamily="2" charset="-78"/>
              </a:rPr>
              <a:t>هستن </a:t>
            </a:r>
            <a:r>
              <a:rPr lang="fa-IR" sz="1600" dirty="0">
                <a:solidFill>
                  <a:schemeClr val="bg1"/>
                </a:solidFill>
                <a:latin typeface="Dana" panose="00000500000000000000" pitchFamily="2" charset="-78"/>
                <a:cs typeface="Dana" panose="00000500000000000000" pitchFamily="2" charset="-78"/>
              </a:rPr>
              <a:t>که قبلا </a:t>
            </a:r>
            <a:r>
              <a:rPr lang="fa-IR" sz="1600" dirty="0" smtClean="0">
                <a:solidFill>
                  <a:schemeClr val="bg1"/>
                </a:solidFill>
                <a:latin typeface="Dana" panose="00000500000000000000" pitchFamily="2" charset="-78"/>
                <a:cs typeface="Dana" panose="00000500000000000000" pitchFamily="2" charset="-78"/>
              </a:rPr>
              <a:t>ازشون </a:t>
            </a:r>
            <a:r>
              <a:rPr lang="fa-IR" sz="1600" dirty="0">
                <a:solidFill>
                  <a:schemeClr val="bg1"/>
                </a:solidFill>
                <a:latin typeface="Dana" panose="00000500000000000000" pitchFamily="2" charset="-78"/>
                <a:cs typeface="Dana" panose="00000500000000000000" pitchFamily="2" charset="-78"/>
              </a:rPr>
              <a:t>استفاده </a:t>
            </a:r>
            <a:r>
              <a:rPr lang="fa-IR" sz="1600" dirty="0" smtClean="0">
                <a:solidFill>
                  <a:schemeClr val="bg1"/>
                </a:solidFill>
                <a:latin typeface="Dana" panose="00000500000000000000" pitchFamily="2" charset="-78"/>
                <a:cs typeface="Dana" panose="00000500000000000000" pitchFamily="2" charset="-78"/>
              </a:rPr>
              <a:t>می‌کردیم که در کار </a:t>
            </a:r>
            <a:r>
              <a:rPr lang="fa-IR" sz="1600" dirty="0">
                <a:solidFill>
                  <a:schemeClr val="bg1"/>
                </a:solidFill>
                <a:latin typeface="Dana" panose="00000500000000000000" pitchFamily="2" charset="-78"/>
                <a:cs typeface="Dana" panose="00000500000000000000" pitchFamily="2" charset="-78"/>
              </a:rPr>
              <a:t>با فایل، ورودی اول اشاره‌گری از نوع فایل </a:t>
            </a:r>
            <a:r>
              <a:rPr lang="fa-IR" sz="1600" dirty="0" smtClean="0">
                <a:solidFill>
                  <a:schemeClr val="bg1"/>
                </a:solidFill>
                <a:latin typeface="Dana" panose="00000500000000000000" pitchFamily="2" charset="-78"/>
                <a:cs typeface="Dana" panose="00000500000000000000" pitchFamily="2" charset="-78"/>
              </a:rPr>
              <a:t>هست.</a:t>
            </a:r>
            <a:br>
              <a:rPr lang="fa-IR" sz="1600" dirty="0" smtClean="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اما </a:t>
            </a:r>
            <a:r>
              <a:rPr lang="fa-IR" sz="1600" dirty="0" smtClean="0">
                <a:solidFill>
                  <a:schemeClr val="bg1"/>
                </a:solidFill>
                <a:latin typeface="Dana" panose="00000500000000000000" pitchFamily="2" charset="-78"/>
                <a:cs typeface="Dana" panose="00000500000000000000" pitchFamily="2" charset="-78"/>
              </a:rPr>
              <a:t>تابع‌های </a:t>
            </a:r>
            <a:r>
              <a:rPr lang="en-US" sz="1600" dirty="0" err="1" smtClean="0">
                <a:solidFill>
                  <a:schemeClr val="bg1"/>
                </a:solidFill>
                <a:latin typeface="Dana" panose="00000500000000000000" pitchFamily="2" charset="-78"/>
                <a:cs typeface="Dana" panose="00000500000000000000" pitchFamily="2" charset="-78"/>
              </a:rPr>
              <a:t>fread</a:t>
            </a:r>
            <a:r>
              <a:rPr lang="fa-IR" sz="1600" dirty="0" smtClean="0">
                <a:solidFill>
                  <a:schemeClr val="bg1"/>
                </a:solidFill>
                <a:latin typeface="Dana" panose="00000500000000000000" pitchFamily="2" charset="-78"/>
                <a:cs typeface="Dana" panose="00000500000000000000" pitchFamily="2" charset="-78"/>
              </a:rPr>
              <a:t> و</a:t>
            </a:r>
            <a:r>
              <a:rPr lang="en-US" sz="1600" dirty="0" err="1" smtClean="0">
                <a:solidFill>
                  <a:schemeClr val="bg1"/>
                </a:solidFill>
                <a:latin typeface="Dana" panose="00000500000000000000" pitchFamily="2" charset="-78"/>
                <a:cs typeface="Dana" panose="00000500000000000000" pitchFamily="2" charset="-78"/>
              </a:rPr>
              <a:t>fwrite</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رو </a:t>
            </a:r>
            <a:r>
              <a:rPr lang="fa-IR" sz="1600" dirty="0">
                <a:solidFill>
                  <a:schemeClr val="bg1"/>
                </a:solidFill>
                <a:latin typeface="Dana" panose="00000500000000000000" pitchFamily="2" charset="-78"/>
                <a:cs typeface="Dana" panose="00000500000000000000" pitchFamily="2" charset="-78"/>
              </a:rPr>
              <a:t>باید </a:t>
            </a:r>
            <a:r>
              <a:rPr lang="fa-IR" sz="1600" dirty="0" smtClean="0">
                <a:solidFill>
                  <a:schemeClr val="bg1"/>
                </a:solidFill>
                <a:latin typeface="Dana" panose="00000500000000000000" pitchFamily="2" charset="-78"/>
                <a:cs typeface="Dana" panose="00000500000000000000" pitchFamily="2" charset="-78"/>
              </a:rPr>
              <a:t>دقیق‌تر </a:t>
            </a:r>
            <a:r>
              <a:rPr lang="fa-IR" sz="1600" dirty="0">
                <a:solidFill>
                  <a:schemeClr val="bg1"/>
                </a:solidFill>
                <a:latin typeface="Dana" panose="00000500000000000000" pitchFamily="2" charset="-78"/>
                <a:cs typeface="Dana" panose="00000500000000000000" pitchFamily="2" charset="-78"/>
              </a:rPr>
              <a:t>بررسی </a:t>
            </a:r>
            <a:r>
              <a:rPr lang="fa-IR" sz="1600" dirty="0" smtClean="0">
                <a:solidFill>
                  <a:schemeClr val="bg1"/>
                </a:solidFill>
                <a:latin typeface="Dana" panose="00000500000000000000" pitchFamily="2" charset="-78"/>
                <a:cs typeface="Dana" panose="00000500000000000000" pitchFamily="2" charset="-78"/>
              </a:rPr>
              <a:t>کنیم. این نکته رو یامون </a:t>
            </a:r>
            <a:r>
              <a:rPr lang="fa-IR" sz="1600" dirty="0" smtClean="0">
                <a:solidFill>
                  <a:schemeClr val="bg1"/>
                </a:solidFill>
                <a:latin typeface="Dana" panose="00000500000000000000" pitchFamily="2" charset="-78"/>
                <a:cs typeface="Dana" panose="00000500000000000000" pitchFamily="2" charset="-78"/>
              </a:rPr>
              <a:t>باشه که </a:t>
            </a:r>
            <a:r>
              <a:rPr lang="fa-IR" sz="1600" dirty="0" smtClean="0">
                <a:solidFill>
                  <a:schemeClr val="bg1"/>
                </a:solidFill>
                <a:latin typeface="Dana" panose="00000500000000000000" pitchFamily="2" charset="-78"/>
                <a:cs typeface="Dana" panose="00000500000000000000" pitchFamily="2" charset="-78"/>
              </a:rPr>
              <a:t>این </a:t>
            </a:r>
            <a:r>
              <a:rPr lang="fa-IR" sz="1600" dirty="0">
                <a:solidFill>
                  <a:schemeClr val="bg1"/>
                </a:solidFill>
                <a:latin typeface="Dana" panose="00000500000000000000" pitchFamily="2" charset="-78"/>
                <a:cs typeface="Dana" panose="00000500000000000000" pitchFamily="2" charset="-78"/>
              </a:rPr>
              <a:t>توابع </a:t>
            </a:r>
            <a:r>
              <a:rPr lang="fa-IR" sz="1600" dirty="0" smtClean="0">
                <a:solidFill>
                  <a:schemeClr val="bg1"/>
                </a:solidFill>
                <a:latin typeface="Dana" panose="00000500000000000000" pitchFamily="2" charset="-78"/>
                <a:cs typeface="Dana" panose="00000500000000000000" pitchFamily="2" charset="-78"/>
              </a:rPr>
              <a:t>یک قطعه </a:t>
            </a:r>
            <a:r>
              <a:rPr lang="fa-IR" sz="1600" dirty="0" smtClean="0">
                <a:solidFill>
                  <a:schemeClr val="bg1"/>
                </a:solidFill>
                <a:latin typeface="Dana" panose="00000500000000000000" pitchFamily="2" charset="-78"/>
                <a:cs typeface="Dana" panose="00000500000000000000" pitchFamily="2" charset="-78"/>
              </a:rPr>
              <a:t>یا</a:t>
            </a:r>
            <a:r>
              <a:rPr lang="en-US" sz="1600" dirty="0" smtClean="0">
                <a:solidFill>
                  <a:schemeClr val="bg1"/>
                </a:solidFill>
                <a:latin typeface="Dana" panose="00000500000000000000" pitchFamily="2" charset="-78"/>
                <a:cs typeface="Dana" panose="00000500000000000000" pitchFamily="2" charset="-78"/>
              </a:rPr>
              <a:t>block </a:t>
            </a:r>
            <a:r>
              <a:rPr lang="fa-IR" sz="1600" dirty="0" smtClean="0">
                <a:solidFill>
                  <a:schemeClr val="bg1"/>
                </a:solidFill>
                <a:latin typeface="Dana" panose="00000500000000000000" pitchFamily="2" charset="-78"/>
                <a:cs typeface="Dana" panose="00000500000000000000" pitchFamily="2" charset="-78"/>
              </a:rPr>
              <a:t> از </a:t>
            </a:r>
            <a:r>
              <a:rPr lang="fa-IR" sz="1600" dirty="0">
                <a:solidFill>
                  <a:schemeClr val="bg1"/>
                </a:solidFill>
                <a:latin typeface="Dana" panose="00000500000000000000" pitchFamily="2" charset="-78"/>
                <a:cs typeface="Dana" panose="00000500000000000000" pitchFamily="2" charset="-78"/>
              </a:rPr>
              <a:t>اطلاعات </a:t>
            </a:r>
            <a:r>
              <a:rPr lang="fa-IR" sz="1600" dirty="0" smtClean="0">
                <a:solidFill>
                  <a:schemeClr val="bg1"/>
                </a:solidFill>
                <a:latin typeface="Dana" panose="00000500000000000000" pitchFamily="2" charset="-78"/>
                <a:cs typeface="Dana" panose="00000500000000000000" pitchFamily="2" charset="-78"/>
              </a:rPr>
              <a:t>رو </a:t>
            </a:r>
            <a:r>
              <a:rPr lang="fa-IR" sz="1600" dirty="0">
                <a:solidFill>
                  <a:schemeClr val="bg1"/>
                </a:solidFill>
                <a:latin typeface="Dana" panose="00000500000000000000" pitchFamily="2" charset="-78"/>
                <a:cs typeface="Dana" panose="00000500000000000000" pitchFamily="2" charset="-78"/>
              </a:rPr>
              <a:t>از یک فایل </a:t>
            </a:r>
            <a:r>
              <a:rPr lang="fa-IR" sz="1600" dirty="0" smtClean="0">
                <a:solidFill>
                  <a:schemeClr val="bg1"/>
                </a:solidFill>
                <a:latin typeface="Dana" panose="00000500000000000000" pitchFamily="2" charset="-78"/>
                <a:cs typeface="Dana" panose="00000500000000000000" pitchFamily="2" charset="-78"/>
              </a:rPr>
              <a:t>می‌خونن </a:t>
            </a:r>
            <a:r>
              <a:rPr lang="fa-IR" sz="1600" dirty="0">
                <a:solidFill>
                  <a:schemeClr val="bg1"/>
                </a:solidFill>
                <a:latin typeface="Dana" panose="00000500000000000000" pitchFamily="2" charset="-78"/>
                <a:cs typeface="Dana" panose="00000500000000000000" pitchFamily="2" charset="-78"/>
              </a:rPr>
              <a:t>یا </a:t>
            </a:r>
            <a:r>
              <a:rPr lang="fa-IR" sz="1600" dirty="0" smtClean="0">
                <a:solidFill>
                  <a:schemeClr val="bg1"/>
                </a:solidFill>
                <a:latin typeface="Dana" panose="00000500000000000000" pitchFamily="2" charset="-78"/>
                <a:cs typeface="Dana" panose="00000500000000000000" pitchFamily="2" charset="-78"/>
              </a:rPr>
              <a:t>توی فایل می‌نویسن.</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ورودی </a:t>
            </a:r>
            <a:r>
              <a:rPr lang="fa-IR" sz="1600" dirty="0">
                <a:solidFill>
                  <a:schemeClr val="bg1"/>
                </a:solidFill>
                <a:latin typeface="Dana" panose="00000500000000000000" pitchFamily="2" charset="-78"/>
                <a:cs typeface="Dana" panose="00000500000000000000" pitchFamily="2" charset="-78"/>
              </a:rPr>
              <a:t>اول این توابع اشاره‌گر به ابتدای یک آرایه، ورودی دوم اندازه هر قسمت </a:t>
            </a:r>
            <a:r>
              <a:rPr lang="fa-IR" sz="1600" dirty="0" smtClean="0">
                <a:solidFill>
                  <a:schemeClr val="bg1"/>
                </a:solidFill>
                <a:latin typeface="Dana" panose="00000500000000000000" pitchFamily="2" charset="-78"/>
                <a:cs typeface="Dana" panose="00000500000000000000" pitchFamily="2" charset="-78"/>
              </a:rPr>
              <a:t>از </a:t>
            </a:r>
            <a:r>
              <a:rPr lang="en-US" sz="1600" dirty="0">
                <a:solidFill>
                  <a:schemeClr val="bg1"/>
                </a:solidFill>
                <a:latin typeface="Dana" panose="00000500000000000000" pitchFamily="2" charset="-78"/>
                <a:cs typeface="Dana" panose="00000500000000000000" pitchFamily="2" charset="-78"/>
              </a:rPr>
              <a:t>block، </a:t>
            </a:r>
            <a:r>
              <a:rPr lang="fa-IR" sz="1600" dirty="0">
                <a:solidFill>
                  <a:schemeClr val="bg1"/>
                </a:solidFill>
                <a:latin typeface="Dana" panose="00000500000000000000" pitchFamily="2" charset="-78"/>
                <a:cs typeface="Dana" panose="00000500000000000000" pitchFamily="2" charset="-78"/>
              </a:rPr>
              <a:t>ورودی سوم طول </a:t>
            </a:r>
            <a:r>
              <a:rPr lang="en-US" sz="1600" dirty="0" smtClean="0">
                <a:solidFill>
                  <a:schemeClr val="bg1"/>
                </a:solidFill>
                <a:latin typeface="Dana" panose="00000500000000000000" pitchFamily="2" charset="-78"/>
                <a:cs typeface="Dana" panose="00000500000000000000" pitchFamily="2" charset="-78"/>
              </a:rPr>
              <a:t>block</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و ورودی چهارم اشاره‌گری از </a:t>
            </a:r>
            <a:r>
              <a:rPr lang="fa-IR" sz="1600" dirty="0" smtClean="0">
                <a:solidFill>
                  <a:schemeClr val="bg1"/>
                </a:solidFill>
                <a:latin typeface="Dana" panose="00000500000000000000" pitchFamily="2" charset="-78"/>
                <a:cs typeface="Dana" panose="00000500000000000000" pitchFamily="2" charset="-78"/>
              </a:rPr>
              <a:t>نوع</a:t>
            </a:r>
            <a:r>
              <a:rPr lang="en-US" sz="1600" dirty="0" smtClean="0">
                <a:solidFill>
                  <a:schemeClr val="bg1"/>
                </a:solidFill>
                <a:latin typeface="Dana" panose="00000500000000000000" pitchFamily="2" charset="-78"/>
                <a:cs typeface="Dana" panose="00000500000000000000" pitchFamily="2" charset="-78"/>
              </a:rPr>
              <a:t>File </a:t>
            </a:r>
            <a:r>
              <a:rPr lang="fa-IR" sz="1600" dirty="0" smtClean="0">
                <a:solidFill>
                  <a:schemeClr val="bg1"/>
                </a:solidFill>
                <a:latin typeface="Dana" panose="00000500000000000000" pitchFamily="2" charset="-78"/>
                <a:cs typeface="Dana" panose="00000500000000000000" pitchFamily="2" charset="-78"/>
              </a:rPr>
              <a:t> هست.</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مثلا کد زیر رو ببینین:</a:t>
            </a:r>
            <a:endParaRPr lang="fa-IR" sz="1600" dirty="0">
              <a:solidFill>
                <a:schemeClr val="bg1"/>
              </a:solidFill>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6</a:t>
            </a:fld>
            <a:endParaRPr lang="en-US" dirty="0"/>
          </a:p>
        </p:txBody>
      </p:sp>
      <p:grpSp>
        <p:nvGrpSpPr>
          <p:cNvPr id="10" name="Google Shape;4771;p45"/>
          <p:cNvGrpSpPr/>
          <p:nvPr/>
        </p:nvGrpSpPr>
        <p:grpSpPr>
          <a:xfrm>
            <a:off x="8467088" y="703001"/>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65154" y="1831918"/>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0" name="Rectangle 29"/>
          <p:cNvSpPr/>
          <p:nvPr/>
        </p:nvSpPr>
        <p:spPr>
          <a:xfrm>
            <a:off x="857263" y="3390874"/>
            <a:ext cx="5995273" cy="1077218"/>
          </a:xfrm>
          <a:prstGeom prst="rect">
            <a:avLst/>
          </a:prstGeom>
        </p:spPr>
        <p:txBody>
          <a:bodyPr wrap="square">
            <a:spAutoFit/>
          </a:bodyPr>
          <a:lstStyle/>
          <a:p>
            <a:r>
              <a:rPr lang="en-US" sz="1600" dirty="0">
                <a:solidFill>
                  <a:srgbClr val="BBBBBB"/>
                </a:solidFill>
                <a:latin typeface="Consolas" panose="020B0609020204030204" pitchFamily="49" charset="0"/>
              </a:rPr>
              <a:t>FILE </a:t>
            </a:r>
            <a:r>
              <a:rPr lang="en-US" sz="1600" dirty="0">
                <a:solidFill>
                  <a:srgbClr val="225588"/>
                </a:solidFill>
                <a:latin typeface="Consolas" panose="020B0609020204030204" pitchFamily="49" charset="0"/>
              </a:rPr>
              <a:t>*</a:t>
            </a:r>
            <a:r>
              <a:rPr lang="en-US" sz="1600" dirty="0" err="1">
                <a:solidFill>
                  <a:srgbClr val="BBBBBB"/>
                </a:solidFill>
                <a:latin typeface="Consolas" panose="020B0609020204030204" pitchFamily="49" charset="0"/>
              </a:rPr>
              <a:t>testfile</a:t>
            </a:r>
            <a:r>
              <a:rPr lang="en-US" sz="1600" dirty="0">
                <a:solidFill>
                  <a:srgbClr val="BBBBBB"/>
                </a:solidFill>
                <a:latin typeface="Consolas" panose="020B0609020204030204" pitchFamily="49" charset="0"/>
              </a:rPr>
              <a:t> </a:t>
            </a:r>
            <a:r>
              <a:rPr lang="en-US" sz="1600" dirty="0">
                <a:solidFill>
                  <a:srgbClr val="225588"/>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err="1">
                <a:solidFill>
                  <a:srgbClr val="DDBB88"/>
                </a:solidFill>
                <a:latin typeface="Consolas" panose="020B0609020204030204" pitchFamily="49" charset="0"/>
              </a:rPr>
              <a:t>fopen</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"test.txt"</a:t>
            </a:r>
            <a:r>
              <a:rPr lang="en-US" sz="1600" dirty="0">
                <a:solidFill>
                  <a:srgbClr val="BBBBBB"/>
                </a:solidFill>
                <a:latin typeface="Consolas" panose="020B0609020204030204" pitchFamily="49" charset="0"/>
              </a:rPr>
              <a:t>, </a:t>
            </a:r>
            <a:r>
              <a:rPr lang="en-US" sz="1600" dirty="0">
                <a:solidFill>
                  <a:srgbClr val="22AA44"/>
                </a:solidFill>
                <a:latin typeface="Consolas" panose="020B0609020204030204" pitchFamily="49" charset="0"/>
              </a:rPr>
              <a:t>"</a:t>
            </a:r>
            <a:r>
              <a:rPr lang="en-US" sz="1600" dirty="0" err="1">
                <a:solidFill>
                  <a:srgbClr val="22AA44"/>
                </a:solidFill>
                <a:latin typeface="Consolas" panose="020B0609020204030204" pitchFamily="49" charset="0"/>
              </a:rPr>
              <a:t>wb</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p>
          <a:p>
            <a:r>
              <a:rPr lang="en-US" sz="1600" i="1" dirty="0">
                <a:solidFill>
                  <a:srgbClr val="9966B8"/>
                </a:solidFill>
                <a:latin typeface="Consolas" panose="020B0609020204030204" pitchFamily="49" charset="0"/>
              </a:rPr>
              <a:t>char</a:t>
            </a:r>
            <a:r>
              <a:rPr lang="en-US" sz="1600" dirty="0">
                <a:solidFill>
                  <a:srgbClr val="BBBBBB"/>
                </a:solidFill>
                <a:latin typeface="Consolas" panose="020B0609020204030204" pitchFamily="49" charset="0"/>
              </a:rPr>
              <a:t> </a:t>
            </a:r>
            <a:r>
              <a:rPr lang="en-US" sz="1600" dirty="0">
                <a:solidFill>
                  <a:srgbClr val="225588"/>
                </a:solidFill>
                <a:latin typeface="Consolas" panose="020B0609020204030204" pitchFamily="49" charset="0"/>
              </a:rPr>
              <a:t>*</a:t>
            </a:r>
            <a:r>
              <a:rPr lang="en-US" sz="1600" dirty="0" err="1">
                <a:solidFill>
                  <a:srgbClr val="BBBBBB"/>
                </a:solidFill>
                <a:latin typeface="Consolas" panose="020B0609020204030204" pitchFamily="49" charset="0"/>
              </a:rPr>
              <a:t>str</a:t>
            </a:r>
            <a:r>
              <a:rPr lang="en-US" sz="1600" dirty="0">
                <a:solidFill>
                  <a:srgbClr val="BBBBBB"/>
                </a:solidFill>
                <a:latin typeface="Consolas" panose="020B0609020204030204" pitchFamily="49" charset="0"/>
              </a:rPr>
              <a:t> </a:t>
            </a:r>
            <a:r>
              <a:rPr lang="en-US" sz="1600" dirty="0">
                <a:solidFill>
                  <a:srgbClr val="225588"/>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22AA44"/>
                </a:solidFill>
                <a:latin typeface="Consolas" panose="020B0609020204030204" pitchFamily="49" charset="0"/>
              </a:rPr>
              <a:t>"Hello World"</a:t>
            </a:r>
            <a:r>
              <a:rPr lang="en-US" sz="1600" dirty="0">
                <a:solidFill>
                  <a:srgbClr val="BBBBBB"/>
                </a:solidFill>
                <a:latin typeface="Consolas" panose="020B0609020204030204" pitchFamily="49" charset="0"/>
              </a:rPr>
              <a:t>;</a:t>
            </a:r>
          </a:p>
          <a:p>
            <a:r>
              <a:rPr lang="en-US" sz="1600" dirty="0" err="1">
                <a:solidFill>
                  <a:srgbClr val="DDBB88"/>
                </a:solidFill>
                <a:latin typeface="Consolas" panose="020B0609020204030204" pitchFamily="49" charset="0"/>
              </a:rPr>
              <a:t>fwrite</a:t>
            </a:r>
            <a:r>
              <a:rPr lang="en-US" sz="1600" dirty="0">
                <a:solidFill>
                  <a:srgbClr val="BBBBBB"/>
                </a:solidFill>
                <a:latin typeface="Consolas" panose="020B0609020204030204" pitchFamily="49" charset="0"/>
              </a:rPr>
              <a:t>(</a:t>
            </a:r>
            <a:r>
              <a:rPr lang="en-US" sz="1600" dirty="0" err="1">
                <a:solidFill>
                  <a:srgbClr val="BBBBBB"/>
                </a:solidFill>
                <a:latin typeface="Consolas" panose="020B0609020204030204" pitchFamily="49" charset="0"/>
              </a:rPr>
              <a:t>str</a:t>
            </a:r>
            <a:r>
              <a:rPr lang="en-US" sz="1600" dirty="0">
                <a:solidFill>
                  <a:srgbClr val="BBBBBB"/>
                </a:solidFill>
                <a:latin typeface="Consolas" panose="020B0609020204030204" pitchFamily="49" charset="0"/>
              </a:rPr>
              <a:t>, </a:t>
            </a:r>
            <a:r>
              <a:rPr lang="en-US" sz="1600" dirty="0" err="1">
                <a:solidFill>
                  <a:srgbClr val="225588"/>
                </a:solidFill>
                <a:latin typeface="Consolas" panose="020B0609020204030204" pitchFamily="49" charset="0"/>
              </a:rPr>
              <a:t>sizeof</a:t>
            </a:r>
            <a:r>
              <a:rPr lang="en-US" sz="1600" dirty="0">
                <a:solidFill>
                  <a:srgbClr val="BBBBBB"/>
                </a:solidFill>
                <a:latin typeface="Consolas" panose="020B0609020204030204" pitchFamily="49" charset="0"/>
              </a:rPr>
              <a:t>(</a:t>
            </a:r>
            <a:r>
              <a:rPr lang="en-US" sz="1600" i="1" dirty="0">
                <a:solidFill>
                  <a:srgbClr val="9966B8"/>
                </a:solidFill>
                <a:latin typeface="Consolas" panose="020B0609020204030204" pitchFamily="49" charset="0"/>
              </a:rPr>
              <a:t>char</a:t>
            </a:r>
            <a:r>
              <a:rPr lang="en-US" sz="1600" dirty="0">
                <a:solidFill>
                  <a:srgbClr val="BBBBBB"/>
                </a:solidFill>
                <a:latin typeface="Consolas" panose="020B0609020204030204" pitchFamily="49" charset="0"/>
              </a:rPr>
              <a:t>), </a:t>
            </a:r>
            <a:r>
              <a:rPr lang="en-US" sz="1600" dirty="0">
                <a:solidFill>
                  <a:srgbClr val="F280D0"/>
                </a:solidFill>
                <a:latin typeface="Consolas" panose="020B0609020204030204" pitchFamily="49" charset="0"/>
              </a:rPr>
              <a:t>11</a:t>
            </a:r>
            <a:r>
              <a:rPr lang="en-US" sz="1600" dirty="0">
                <a:solidFill>
                  <a:srgbClr val="BBBBBB"/>
                </a:solidFill>
                <a:latin typeface="Consolas" panose="020B0609020204030204" pitchFamily="49" charset="0"/>
              </a:rPr>
              <a:t>, </a:t>
            </a:r>
            <a:r>
              <a:rPr lang="en-US" sz="1600" dirty="0" err="1">
                <a:solidFill>
                  <a:srgbClr val="BBBBBB"/>
                </a:solidFill>
                <a:latin typeface="Consolas" panose="020B0609020204030204" pitchFamily="49" charset="0"/>
              </a:rPr>
              <a:t>testfile</a:t>
            </a:r>
            <a:r>
              <a:rPr lang="en-US" sz="1600" dirty="0">
                <a:solidFill>
                  <a:srgbClr val="BBBBBB"/>
                </a:solidFill>
                <a:latin typeface="Consolas" panose="020B0609020204030204" pitchFamily="49" charset="0"/>
              </a:rPr>
              <a:t>);</a:t>
            </a:r>
          </a:p>
          <a:p>
            <a:r>
              <a:rPr lang="en-US" sz="1600" dirty="0" err="1">
                <a:solidFill>
                  <a:srgbClr val="DDBB88"/>
                </a:solidFill>
                <a:latin typeface="Consolas" panose="020B0609020204030204" pitchFamily="49" charset="0"/>
              </a:rPr>
              <a:t>fclose</a:t>
            </a:r>
            <a:r>
              <a:rPr lang="en-US" sz="1600" dirty="0">
                <a:solidFill>
                  <a:srgbClr val="BBBBBB"/>
                </a:solidFill>
                <a:latin typeface="Consolas" panose="020B0609020204030204" pitchFamily="49" charset="0"/>
              </a:rPr>
              <a:t>(</a:t>
            </a:r>
            <a:r>
              <a:rPr lang="en-US" sz="1600" dirty="0" err="1">
                <a:solidFill>
                  <a:srgbClr val="BBBBBB"/>
                </a:solidFill>
                <a:latin typeface="Consolas" panose="020B0609020204030204" pitchFamily="49" charset="0"/>
              </a:rPr>
              <a:t>testfile</a:t>
            </a:r>
            <a:r>
              <a:rPr lang="en-US" sz="1600"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50055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1593" y="598233"/>
            <a:ext cx="7770159" cy="3913538"/>
          </a:xfrm>
        </p:spPr>
        <p:txBody>
          <a:bodyPr anchor="ctr"/>
          <a:lstStyle/>
          <a:p>
            <a:pPr rtl="1">
              <a:lnSpc>
                <a:spcPct val="150000"/>
              </a:lnSpc>
            </a:pPr>
            <a:r>
              <a:rPr lang="fa-IR" sz="1600" dirty="0" smtClean="0">
                <a:solidFill>
                  <a:schemeClr val="bg1"/>
                </a:solidFill>
                <a:latin typeface="Dana" panose="00000500000000000000" pitchFamily="2" charset="-78"/>
                <a:cs typeface="Dana" panose="00000500000000000000" pitchFamily="2" charset="-78"/>
              </a:rPr>
              <a:t>حالا </a:t>
            </a:r>
            <a:r>
              <a:rPr lang="fa-IR" sz="1600" dirty="0">
                <a:solidFill>
                  <a:schemeClr val="bg1"/>
                </a:solidFill>
                <a:latin typeface="Dana" panose="00000500000000000000" pitchFamily="2" charset="-78"/>
                <a:cs typeface="Dana" panose="00000500000000000000" pitchFamily="2" charset="-78"/>
              </a:rPr>
              <a:t>با توجه به دانشی که از </a:t>
            </a:r>
            <a:r>
              <a:rPr lang="fa-IR" sz="1600" dirty="0" smtClean="0">
                <a:solidFill>
                  <a:schemeClr val="bg1"/>
                </a:solidFill>
                <a:latin typeface="Dana" panose="00000500000000000000" pitchFamily="2" charset="-78"/>
                <a:cs typeface="Dana" panose="00000500000000000000" pitchFamily="2" charset="-78"/>
              </a:rPr>
              <a:t>فایل‌ها دارین رفتار قطعه کد قبلی رو قبل </a:t>
            </a:r>
            <a:r>
              <a:rPr lang="fa-IR" sz="1600" dirty="0">
                <a:solidFill>
                  <a:schemeClr val="bg1"/>
                </a:solidFill>
                <a:latin typeface="Dana" panose="00000500000000000000" pitchFamily="2" charset="-78"/>
                <a:cs typeface="Dana" panose="00000500000000000000" pitchFamily="2" charset="-78"/>
              </a:rPr>
              <a:t>از اجرا پیش‌بینی </a:t>
            </a:r>
            <a:r>
              <a:rPr lang="fa-IR" sz="1600" dirty="0" smtClean="0">
                <a:solidFill>
                  <a:schemeClr val="bg1"/>
                </a:solidFill>
                <a:latin typeface="Dana" panose="00000500000000000000" pitchFamily="2" charset="-78"/>
                <a:cs typeface="Dana" panose="00000500000000000000" pitchFamily="2" charset="-78"/>
              </a:rPr>
              <a:t>کنین.</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توجه </a:t>
            </a:r>
            <a:r>
              <a:rPr lang="fa-IR" sz="1600" dirty="0" smtClean="0">
                <a:solidFill>
                  <a:schemeClr val="bg1"/>
                </a:solidFill>
                <a:latin typeface="Dana" panose="00000500000000000000" pitchFamily="2" charset="-78"/>
                <a:cs typeface="Dana" panose="00000500000000000000" pitchFamily="2" charset="-78"/>
              </a:rPr>
              <a:t>توجه! </a:t>
            </a:r>
            <a:r>
              <a:rPr lang="fa-IR" sz="1600" dirty="0">
                <a:solidFill>
                  <a:schemeClr val="bg1"/>
                </a:solidFill>
                <a:latin typeface="Dana" panose="00000500000000000000" pitchFamily="2" charset="-78"/>
                <a:cs typeface="Dana" panose="00000500000000000000" pitchFamily="2" charset="-78"/>
              </a:rPr>
              <a:t>به خط آخر کد یعنی </a:t>
            </a:r>
            <a:r>
              <a:rPr lang="en-US" sz="1600" dirty="0" err="1" smtClean="0">
                <a:solidFill>
                  <a:schemeClr val="bg1"/>
                </a:solidFill>
                <a:latin typeface="Dana" panose="00000500000000000000" pitchFamily="2" charset="-78"/>
                <a:cs typeface="Dana" panose="00000500000000000000" pitchFamily="2" charset="-78"/>
              </a:rPr>
              <a:t>fclose</a:t>
            </a:r>
            <a:r>
              <a:rPr lang="fa-IR" sz="1600" dirty="0" smtClean="0">
                <a:solidFill>
                  <a:schemeClr val="bg1"/>
                </a:solidFill>
                <a:latin typeface="Dana" panose="00000500000000000000" pitchFamily="2" charset="-78"/>
                <a:cs typeface="Dana" panose="00000500000000000000" pitchFamily="2" charset="-78"/>
              </a:rPr>
              <a:t> کردن </a:t>
            </a:r>
            <a:r>
              <a:rPr lang="fa-IR" sz="1600" dirty="0">
                <a:solidFill>
                  <a:schemeClr val="bg1"/>
                </a:solidFill>
                <a:latin typeface="Dana" panose="00000500000000000000" pitchFamily="2" charset="-78"/>
                <a:cs typeface="Dana" panose="00000500000000000000" pitchFamily="2" charset="-78"/>
              </a:rPr>
              <a:t>هر فایلی که باز کردید توجه ویژه‌ای داشته </a:t>
            </a:r>
            <a:r>
              <a:rPr lang="fa-IR" sz="1600" dirty="0" smtClean="0">
                <a:solidFill>
                  <a:schemeClr val="bg1"/>
                </a:solidFill>
                <a:latin typeface="Dana" panose="00000500000000000000" pitchFamily="2" charset="-78"/>
                <a:cs typeface="Dana" panose="00000500000000000000" pitchFamily="2" charset="-78"/>
              </a:rPr>
              <a:t>باشین که جلوتر رعایتش کنین.</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دوباره توجه توجه! </a:t>
            </a:r>
            <a:r>
              <a:rPr lang="fa-IR" sz="1600" dirty="0">
                <a:solidFill>
                  <a:schemeClr val="bg1"/>
                </a:solidFill>
                <a:latin typeface="Dana" panose="00000500000000000000" pitchFamily="2" charset="-78"/>
                <a:cs typeface="Dana" panose="00000500000000000000" pitchFamily="2" charset="-78"/>
              </a:rPr>
              <a:t>برای ورودی اول </a:t>
            </a:r>
            <a:r>
              <a:rPr lang="en-US" sz="1600" dirty="0" err="1" smtClean="0">
                <a:solidFill>
                  <a:schemeClr val="bg1"/>
                </a:solidFill>
                <a:latin typeface="Dana" panose="00000500000000000000" pitchFamily="2" charset="-78"/>
                <a:cs typeface="Dana" panose="00000500000000000000" pitchFamily="2" charset="-78"/>
              </a:rPr>
              <a:t>fopen</a:t>
            </a:r>
            <a:r>
              <a:rPr lang="fa-IR" sz="1600" dirty="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حواستون باشه که فایل رو درست </a:t>
            </a:r>
            <a:r>
              <a:rPr lang="fa-IR" sz="1600" dirty="0" smtClean="0">
                <a:solidFill>
                  <a:schemeClr val="bg1"/>
                </a:solidFill>
                <a:latin typeface="Dana" panose="00000500000000000000" pitchFamily="2" charset="-78"/>
                <a:cs typeface="Dana" panose="00000500000000000000" pitchFamily="2" charset="-78"/>
              </a:rPr>
              <a:t>آدرس‌دهی </a:t>
            </a:r>
            <a:r>
              <a:rPr lang="fa-IR" sz="1600" dirty="0" smtClean="0">
                <a:solidFill>
                  <a:schemeClr val="bg1"/>
                </a:solidFill>
                <a:latin typeface="Dana" panose="00000500000000000000" pitchFamily="2" charset="-78"/>
                <a:cs typeface="Dana" panose="00000500000000000000" pitchFamily="2" charset="-78"/>
              </a:rPr>
              <a:t>کنین.</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حالا چند تا سوال... اشاره‌گری </a:t>
            </a:r>
            <a:r>
              <a:rPr lang="fa-IR" sz="1600" dirty="0">
                <a:solidFill>
                  <a:schemeClr val="bg1"/>
                </a:solidFill>
                <a:latin typeface="Dana" panose="00000500000000000000" pitchFamily="2" charset="-78"/>
                <a:cs typeface="Dana" panose="00000500000000000000" pitchFamily="2" charset="-78"/>
              </a:rPr>
              <a:t>داشتیم که به ابتدای فایل اشاره می‎‌کرد، </a:t>
            </a:r>
            <a:r>
              <a:rPr lang="fa-IR" sz="1600" dirty="0" smtClean="0">
                <a:solidFill>
                  <a:schemeClr val="bg1"/>
                </a:solidFill>
                <a:latin typeface="Dana" panose="00000500000000000000" pitchFamily="2" charset="-78"/>
                <a:cs typeface="Dana" panose="00000500000000000000" pitchFamily="2" charset="-78"/>
              </a:rPr>
              <a:t>بعد </a:t>
            </a:r>
            <a:r>
              <a:rPr lang="fa-IR" sz="1600" dirty="0">
                <a:solidFill>
                  <a:schemeClr val="bg1"/>
                </a:solidFill>
                <a:latin typeface="Dana" panose="00000500000000000000" pitchFamily="2" charset="-78"/>
                <a:cs typeface="Dana" panose="00000500000000000000" pitchFamily="2" charset="-78"/>
              </a:rPr>
              <a:t>از </a:t>
            </a:r>
            <a:r>
              <a:rPr lang="fa-IR" sz="1600" dirty="0" smtClean="0">
                <a:solidFill>
                  <a:schemeClr val="bg1"/>
                </a:solidFill>
                <a:latin typeface="Dana" panose="00000500000000000000" pitchFamily="2" charset="-78"/>
                <a:cs typeface="Dana" panose="00000500000000000000" pitchFamily="2" charset="-78"/>
              </a:rPr>
              <a:t>اجرای کد </a:t>
            </a:r>
            <a:r>
              <a:rPr lang="fa-IR" sz="1600" dirty="0" smtClean="0">
                <a:solidFill>
                  <a:schemeClr val="bg1"/>
                </a:solidFill>
                <a:latin typeface="Dana" panose="00000500000000000000" pitchFamily="2" charset="-78"/>
                <a:cs typeface="Dana" panose="00000500000000000000" pitchFamily="2" charset="-78"/>
              </a:rPr>
              <a:t>در </a:t>
            </a:r>
            <a:r>
              <a:rPr lang="fa-IR" sz="1600" dirty="0">
                <a:solidFill>
                  <a:schemeClr val="bg1"/>
                </a:solidFill>
                <a:latin typeface="Dana" panose="00000500000000000000" pitchFamily="2" charset="-78"/>
                <a:cs typeface="Dana" panose="00000500000000000000" pitchFamily="2" charset="-78"/>
              </a:rPr>
              <a:t>چه موقعیتی از فایل قرار </a:t>
            </a:r>
            <a:r>
              <a:rPr lang="fa-IR" sz="1600" dirty="0" smtClean="0">
                <a:solidFill>
                  <a:schemeClr val="bg1"/>
                </a:solidFill>
                <a:latin typeface="Dana" panose="00000500000000000000" pitchFamily="2" charset="-78"/>
                <a:cs typeface="Dana" panose="00000500000000000000" pitchFamily="2" charset="-78"/>
              </a:rPr>
              <a:t>می‌گیره؟</a:t>
            </a:r>
            <a:r>
              <a:rPr lang="fa-IR" sz="1600" dirty="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اگر </a:t>
            </a:r>
            <a:r>
              <a:rPr lang="fa-IR" sz="1600" dirty="0">
                <a:solidFill>
                  <a:schemeClr val="bg1"/>
                </a:solidFill>
                <a:latin typeface="Dana" panose="00000500000000000000" pitchFamily="2" charset="-78"/>
                <a:cs typeface="Dana" panose="00000500000000000000" pitchFamily="2" charset="-78"/>
              </a:rPr>
              <a:t>فایل </a:t>
            </a:r>
            <a:r>
              <a:rPr lang="en-US" sz="1600" dirty="0" smtClean="0">
                <a:solidFill>
                  <a:schemeClr val="bg1"/>
                </a:solidFill>
                <a:latin typeface="Dana" panose="00000500000000000000" pitchFamily="2" charset="-78"/>
                <a:cs typeface="Dana" panose="00000500000000000000" pitchFamily="2" charset="-78"/>
              </a:rPr>
              <a:t>test.txt</a:t>
            </a:r>
            <a:r>
              <a:rPr lang="fa-IR" sz="1600" dirty="0" smtClean="0">
                <a:solidFill>
                  <a:schemeClr val="bg1"/>
                </a:solidFill>
                <a:latin typeface="Dana" panose="00000500000000000000" pitchFamily="2" charset="-78"/>
                <a:cs typeface="Dana" panose="00000500000000000000" pitchFamily="2" charset="-78"/>
              </a:rPr>
              <a:t> در </a:t>
            </a:r>
            <a:r>
              <a:rPr lang="fa-IR" sz="1600" dirty="0">
                <a:solidFill>
                  <a:schemeClr val="bg1"/>
                </a:solidFill>
                <a:latin typeface="Dana" panose="00000500000000000000" pitchFamily="2" charset="-78"/>
                <a:cs typeface="Dana" panose="00000500000000000000" pitchFamily="2" charset="-78"/>
              </a:rPr>
              <a:t>پوشه‌ای در کنار کد موجود </a:t>
            </a:r>
            <a:r>
              <a:rPr lang="fa-IR" sz="1600" dirty="0" smtClean="0">
                <a:solidFill>
                  <a:schemeClr val="bg1"/>
                </a:solidFill>
                <a:latin typeface="Dana" panose="00000500000000000000" pitchFamily="2" charset="-78"/>
                <a:cs typeface="Dana" panose="00000500000000000000" pitchFamily="2" charset="-78"/>
              </a:rPr>
              <a:t>نباشه </a:t>
            </a:r>
            <a:r>
              <a:rPr lang="fa-IR" sz="1600" dirty="0">
                <a:solidFill>
                  <a:schemeClr val="bg1"/>
                </a:solidFill>
                <a:latin typeface="Dana" panose="00000500000000000000" pitchFamily="2" charset="-78"/>
                <a:cs typeface="Dana" panose="00000500000000000000" pitchFamily="2" charset="-78"/>
              </a:rPr>
              <a:t>خروجی برنامه </a:t>
            </a:r>
            <a:r>
              <a:rPr lang="fa-IR" sz="1600" dirty="0" smtClean="0">
                <a:solidFill>
                  <a:schemeClr val="bg1"/>
                </a:solidFill>
                <a:latin typeface="Dana" panose="00000500000000000000" pitchFamily="2" charset="-78"/>
                <a:cs typeface="Dana" panose="00000500000000000000" pitchFamily="2" charset="-78"/>
              </a:rPr>
              <a:t>چی میشه؟ </a:t>
            </a:r>
            <a:r>
              <a:rPr lang="fa-IR" sz="1600" dirty="0">
                <a:solidFill>
                  <a:schemeClr val="bg1"/>
                </a:solidFill>
                <a:latin typeface="Dana" panose="00000500000000000000" pitchFamily="2" charset="-78"/>
                <a:cs typeface="Dana" panose="00000500000000000000" pitchFamily="2" charset="-78"/>
              </a:rPr>
              <a:t>چرا؟</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p:grpSp>
        <p:nvGrpSpPr>
          <p:cNvPr id="10" name="Google Shape;4771;p45"/>
          <p:cNvGrpSpPr/>
          <p:nvPr/>
        </p:nvGrpSpPr>
        <p:grpSpPr>
          <a:xfrm>
            <a:off x="8461170" y="866449"/>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61170" y="1645682"/>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 name="Google Shape;4771;p45"/>
          <p:cNvGrpSpPr/>
          <p:nvPr/>
        </p:nvGrpSpPr>
        <p:grpSpPr>
          <a:xfrm>
            <a:off x="8461170" y="3089624"/>
            <a:ext cx="347452" cy="397343"/>
            <a:chOff x="3330525" y="4399275"/>
            <a:chExt cx="390650" cy="481850"/>
          </a:xfrm>
        </p:grpSpPr>
        <p:sp>
          <p:nvSpPr>
            <p:cNvPr id="3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259539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84521" y="959203"/>
            <a:ext cx="7770159" cy="3913538"/>
          </a:xfrm>
        </p:spPr>
        <p:txBody>
          <a:bodyPr anchor="ctr"/>
          <a:lstStyle/>
          <a:p>
            <a:pPr rtl="1">
              <a:lnSpc>
                <a:spcPct val="150000"/>
              </a:lnSpc>
            </a:pPr>
            <a:r>
              <a:rPr lang="fa-IR" sz="1600" dirty="0">
                <a:solidFill>
                  <a:schemeClr val="bg1"/>
                </a:solidFill>
                <a:latin typeface="Dana" panose="00000500000000000000" pitchFamily="2" charset="-78"/>
                <a:cs typeface="Dana" panose="00000500000000000000" pitchFamily="2" charset="-78"/>
              </a:rPr>
              <a:t>حالا رسیدیم دوباره به همون کدی که جلسه‌ی قبل زده بودیم. یادتونه آخرین بخش سوپر کلاس </a:t>
            </a:r>
            <a:r>
              <a:rPr lang="fa-IR" sz="1600" dirty="0" smtClean="0">
                <a:solidFill>
                  <a:schemeClr val="bg1"/>
                </a:solidFill>
                <a:latin typeface="Dana" panose="00000500000000000000" pitchFamily="2" charset="-78"/>
                <a:cs typeface="Dana" panose="00000500000000000000" pitchFamily="2" charset="-78"/>
              </a:rPr>
              <a:t>بود؟ </a:t>
            </a:r>
            <a:r>
              <a:rPr lang="fa-IR" sz="1600" dirty="0">
                <a:solidFill>
                  <a:schemeClr val="bg1"/>
                </a:solidFill>
                <a:latin typeface="Dana" panose="00000500000000000000" pitchFamily="2" charset="-78"/>
                <a:cs typeface="Dana" panose="00000500000000000000" pitchFamily="2" charset="-78"/>
              </a:rPr>
              <a:t>الان می‌خوایم به جای اینکه برای هر بار اجرا کردن برنامه‌مون مجبور باشیم اطلاعات تمام دانش‌جوهای کلاس رو دونه دونه وارد کنیم، این اطلاعات رو از </a:t>
            </a:r>
            <a:r>
              <a:rPr lang="fa-IR" sz="1600" dirty="0" smtClean="0">
                <a:solidFill>
                  <a:schemeClr val="bg1"/>
                </a:solidFill>
                <a:latin typeface="Dana" panose="00000500000000000000" pitchFamily="2" charset="-78"/>
                <a:cs typeface="Dana" panose="00000500000000000000" pitchFamily="2" charset="-78"/>
              </a:rPr>
              <a:t>آموزش دانشکده بگیریم. </a:t>
            </a:r>
            <a:br>
              <a:rPr lang="fa-IR" sz="1600" dirty="0" smtClean="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فرض کنین این اطلاعات داخل </a:t>
            </a:r>
            <a:r>
              <a:rPr lang="fa-IR" sz="1600" dirty="0">
                <a:solidFill>
                  <a:schemeClr val="bg1"/>
                </a:solidFill>
                <a:latin typeface="Dana" panose="00000500000000000000" pitchFamily="2" charset="-78"/>
                <a:cs typeface="Dana" panose="00000500000000000000" pitchFamily="2" charset="-78"/>
              </a:rPr>
              <a:t>یه </a:t>
            </a:r>
            <a:r>
              <a:rPr lang="fa-IR" sz="1600" dirty="0" smtClean="0">
                <a:solidFill>
                  <a:schemeClr val="bg1"/>
                </a:solidFill>
                <a:latin typeface="Dana" panose="00000500000000000000" pitchFamily="2" charset="-78"/>
                <a:cs typeface="Dana" panose="00000500000000000000" pitchFamily="2" charset="-78"/>
              </a:rPr>
              <a:t>فایله.</a:t>
            </a:r>
            <a:r>
              <a:rPr lang="fa-IR" sz="1600" dirty="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یه </a:t>
            </a:r>
            <a:r>
              <a:rPr lang="fa-IR" sz="1600" dirty="0">
                <a:solidFill>
                  <a:schemeClr val="bg1"/>
                </a:solidFill>
                <a:latin typeface="Dana" panose="00000500000000000000" pitchFamily="2" charset="-78"/>
                <a:cs typeface="Dana" panose="00000500000000000000" pitchFamily="2" charset="-78"/>
              </a:rPr>
              <a:t>فایل با </a:t>
            </a:r>
            <a:r>
              <a:rPr lang="fa-IR" sz="1600" dirty="0" smtClean="0">
                <a:solidFill>
                  <a:schemeClr val="bg1"/>
                </a:solidFill>
                <a:latin typeface="Dana" panose="00000500000000000000" pitchFamily="2" charset="-78"/>
                <a:cs typeface="Dana" panose="00000500000000000000" pitchFamily="2" charset="-78"/>
              </a:rPr>
              <a:t>فرمت</a:t>
            </a:r>
            <a:r>
              <a:rPr lang="en-US" sz="1600" dirty="0" smtClean="0">
                <a:solidFill>
                  <a:schemeClr val="bg1"/>
                </a:solidFill>
                <a:latin typeface="Dana" panose="00000500000000000000" pitchFamily="2" charset="-78"/>
                <a:cs typeface="Dana" panose="00000500000000000000" pitchFamily="2" charset="-78"/>
              </a:rPr>
              <a:t>csv </a:t>
            </a:r>
            <a:r>
              <a:rPr lang="fa-IR" sz="1600" dirty="0" smtClean="0">
                <a:solidFill>
                  <a:schemeClr val="bg1"/>
                </a:solidFill>
                <a:latin typeface="Dana" panose="00000500000000000000" pitchFamily="2" charset="-78"/>
                <a:cs typeface="Dana" panose="00000500000000000000" pitchFamily="2" charset="-78"/>
              </a:rPr>
              <a:t> که شامل </a:t>
            </a:r>
            <a:r>
              <a:rPr lang="fa-IR" sz="1600" dirty="0">
                <a:solidFill>
                  <a:schemeClr val="bg1"/>
                </a:solidFill>
                <a:latin typeface="Dana" panose="00000500000000000000" pitchFamily="2" charset="-78"/>
                <a:cs typeface="Dana" panose="00000500000000000000" pitchFamily="2" charset="-78"/>
              </a:rPr>
              <a:t>اطلاعات ۱۰۰ </a:t>
            </a:r>
            <a:r>
              <a:rPr lang="fa-IR" sz="1600" dirty="0" smtClean="0">
                <a:solidFill>
                  <a:schemeClr val="bg1"/>
                </a:solidFill>
                <a:latin typeface="Dana" panose="00000500000000000000" pitchFamily="2" charset="-78"/>
                <a:cs typeface="Dana" panose="00000500000000000000" pitchFamily="2" charset="-78"/>
              </a:rPr>
              <a:t>دانش‌جو هست </a:t>
            </a:r>
            <a:r>
              <a:rPr lang="fa-IR" sz="1600" dirty="0">
                <a:solidFill>
                  <a:schemeClr val="bg1"/>
                </a:solidFill>
                <a:latin typeface="Dana" panose="00000500000000000000" pitchFamily="2" charset="-78"/>
                <a:cs typeface="Dana" panose="00000500000000000000" pitchFamily="2" charset="-78"/>
              </a:rPr>
              <a:t>در </a:t>
            </a:r>
            <a:r>
              <a:rPr lang="fa-IR" sz="1600" dirty="0" smtClean="0">
                <a:solidFill>
                  <a:schemeClr val="bg1"/>
                </a:solidFill>
                <a:latin typeface="Dana" panose="00000500000000000000" pitchFamily="2" charset="-78"/>
                <a:cs typeface="Dana" panose="00000500000000000000" pitchFamily="2" charset="-78"/>
              </a:rPr>
              <a:t>اختیارتون گذاشتیم. برنامه‌ی قبلی‌تون رو به این شکل ارتقا بدین که که </a:t>
            </a:r>
            <a:r>
              <a:rPr lang="fa-IR" sz="1600" dirty="0">
                <a:solidFill>
                  <a:schemeClr val="bg1"/>
                </a:solidFill>
                <a:latin typeface="Dana" panose="00000500000000000000" pitchFamily="2" charset="-78"/>
                <a:cs typeface="Dana" panose="00000500000000000000" pitchFamily="2" charset="-78"/>
              </a:rPr>
              <a:t>اطلاعات هر دانشجو شامل نام و </a:t>
            </a:r>
            <a:r>
              <a:rPr lang="fa-IR" sz="1600" dirty="0" smtClean="0">
                <a:solidFill>
                  <a:schemeClr val="bg1"/>
                </a:solidFill>
                <a:latin typeface="Dana" panose="00000500000000000000" pitchFamily="2" charset="-78"/>
                <a:cs typeface="Dana" panose="00000500000000000000" pitchFamily="2" charset="-78"/>
              </a:rPr>
              <a:t>نام‌خانوادگی </a:t>
            </a:r>
            <a:r>
              <a:rPr lang="fa-IR" sz="1600" dirty="0">
                <a:solidFill>
                  <a:schemeClr val="bg1"/>
                </a:solidFill>
                <a:latin typeface="Dana" panose="00000500000000000000" pitchFamily="2" charset="-78"/>
                <a:cs typeface="Dana" panose="00000500000000000000" pitchFamily="2" charset="-78"/>
              </a:rPr>
              <a:t>و شماره </a:t>
            </a:r>
            <a:r>
              <a:rPr lang="fa-IR" sz="1600" dirty="0" smtClean="0">
                <a:solidFill>
                  <a:schemeClr val="bg1"/>
                </a:solidFill>
                <a:latin typeface="Dana" panose="00000500000000000000" pitchFamily="2" charset="-78"/>
                <a:cs typeface="Dana" panose="00000500000000000000" pitchFamily="2" charset="-78"/>
              </a:rPr>
              <a:t>دانش‌جویی اون‌ها رو </a:t>
            </a:r>
            <a:r>
              <a:rPr lang="fa-IR" sz="1600" dirty="0">
                <a:solidFill>
                  <a:schemeClr val="bg1"/>
                </a:solidFill>
                <a:latin typeface="Dana" panose="00000500000000000000" pitchFamily="2" charset="-78"/>
                <a:cs typeface="Dana" panose="00000500000000000000" pitchFamily="2" charset="-78"/>
              </a:rPr>
              <a:t>از فایل </a:t>
            </a:r>
            <a:r>
              <a:rPr lang="fa-IR" sz="1600" dirty="0" smtClean="0">
                <a:solidFill>
                  <a:schemeClr val="bg1"/>
                </a:solidFill>
                <a:latin typeface="Dana" panose="00000500000000000000" pitchFamily="2" charset="-78"/>
                <a:cs typeface="Dana" panose="00000500000000000000" pitchFamily="2" charset="-78"/>
              </a:rPr>
              <a:t>بخونه </a:t>
            </a:r>
            <a:r>
              <a:rPr lang="fa-IR" sz="1600" dirty="0">
                <a:solidFill>
                  <a:schemeClr val="bg1"/>
                </a:solidFill>
                <a:latin typeface="Dana" panose="00000500000000000000" pitchFamily="2" charset="-78"/>
                <a:cs typeface="Dana" panose="00000500000000000000" pitchFamily="2" charset="-78"/>
              </a:rPr>
              <a:t>و </a:t>
            </a:r>
            <a:r>
              <a:rPr lang="fa-IR" sz="1600" dirty="0" smtClean="0">
                <a:solidFill>
                  <a:schemeClr val="bg1"/>
                </a:solidFill>
                <a:latin typeface="Dana" panose="00000500000000000000" pitchFamily="2" charset="-78"/>
                <a:cs typeface="Dana" panose="00000500000000000000" pitchFamily="2" charset="-78"/>
              </a:rPr>
              <a:t>توی همون </a:t>
            </a:r>
            <a:r>
              <a:rPr lang="fa-IR" sz="1600" dirty="0" smtClean="0">
                <a:solidFill>
                  <a:schemeClr val="bg1"/>
                </a:solidFill>
                <a:latin typeface="Dana" panose="00000500000000000000" pitchFamily="2" charset="-78"/>
                <a:cs typeface="Dana" panose="00000500000000000000" pitchFamily="2" charset="-78"/>
              </a:rPr>
              <a:t>لینکدلیست </a:t>
            </a:r>
            <a:r>
              <a:rPr lang="fa-IR" sz="1600" dirty="0" smtClean="0">
                <a:solidFill>
                  <a:schemeClr val="bg1"/>
                </a:solidFill>
                <a:latin typeface="Dana" panose="00000500000000000000" pitchFamily="2" charset="-78"/>
                <a:cs typeface="Dana" panose="00000500000000000000" pitchFamily="2" charset="-78"/>
              </a:rPr>
              <a:t>جلسه‌ی قبل ذخیره کنه.</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grpSp>
        <p:nvGrpSpPr>
          <p:cNvPr id="10" name="Google Shape;4771;p45"/>
          <p:cNvGrpSpPr/>
          <p:nvPr/>
        </p:nvGrpSpPr>
        <p:grpSpPr>
          <a:xfrm>
            <a:off x="8459464" y="2915972"/>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51872" y="1456540"/>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6" name="TextBox 35">
            <a:extLst>
              <a:ext uri="{FF2B5EF4-FFF2-40B4-BE49-F238E27FC236}">
                <a16:creationId xmlns:a16="http://schemas.microsoft.com/office/drawing/2014/main" id="{D912F2A4-6A53-4224-90C2-5E814C40EE78}"/>
              </a:ext>
            </a:extLst>
          </p:cNvPr>
          <p:cNvSpPr txBox="1"/>
          <p:nvPr/>
        </p:nvSpPr>
        <p:spPr>
          <a:xfrm>
            <a:off x="999664" y="333132"/>
            <a:ext cx="6947009"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دوم: </a:t>
            </a:r>
            <a:r>
              <a:rPr lang="fa-IR" sz="4000" dirty="0" smtClean="0">
                <a:solidFill>
                  <a:schemeClr val="bg1"/>
                </a:solidFill>
                <a:latin typeface="Lalezar" panose="00000500000000000000" pitchFamily="2" charset="-78"/>
                <a:cs typeface="Lalezar" panose="00000500000000000000" pitchFamily="2" charset="-78"/>
              </a:rPr>
              <a:t>دفتر آموزش دانشکده</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37" name="Google Shape;7046;p50"/>
          <p:cNvGrpSpPr/>
          <p:nvPr/>
        </p:nvGrpSpPr>
        <p:grpSpPr>
          <a:xfrm>
            <a:off x="7930261" y="426595"/>
            <a:ext cx="516849" cy="520959"/>
            <a:chOff x="-34776500" y="2631825"/>
            <a:chExt cx="291450" cy="291450"/>
          </a:xfrm>
        </p:grpSpPr>
        <p:sp>
          <p:nvSpPr>
            <p:cNvPr id="38"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230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84521" y="959203"/>
            <a:ext cx="7770159" cy="3913538"/>
          </a:xfrm>
        </p:spPr>
        <p:txBody>
          <a:bodyPr anchor="ctr"/>
          <a:lstStyle/>
          <a:p>
            <a:pP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شما الان یاد گرفتین که چطور می‌شه از توی یه فایل اطلاعاتی رو خوند و باهاشون مثل ورودی‌های عادی برنامه کار کرد.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حالا می‌خوایم </a:t>
            </a:r>
            <a:r>
              <a:rPr lang="fa-IR" sz="1600" dirty="0" smtClean="0">
                <a:solidFill>
                  <a:schemeClr val="bg1"/>
                </a:solidFill>
                <a:latin typeface="Dana" panose="00000500000000000000" pitchFamily="2" charset="-78"/>
                <a:cs typeface="Dana" panose="00000500000000000000" pitchFamily="2" charset="-78"/>
              </a:rPr>
              <a:t>اطلاعات </a:t>
            </a:r>
            <a:r>
              <a:rPr lang="fa-IR" sz="1600" dirty="0">
                <a:solidFill>
                  <a:schemeClr val="bg1"/>
                </a:solidFill>
                <a:latin typeface="Dana" panose="00000500000000000000" pitchFamily="2" charset="-78"/>
                <a:cs typeface="Dana" panose="00000500000000000000" pitchFamily="2" charset="-78"/>
              </a:rPr>
              <a:t>خروجی‌مون رو که همیشه روی کنسول می‌ذاشتیم رو هم با کمک فایل‌ها ذخیره و مدیریت کنیم. برای این کار قراره همون برنامه‌ی قبلی که اجرا شد اسم و مشخصات دانش‌جوها به همراه نمرات هر فرد توی این فایل ذخیره بشه. در آخر هم میانگین کل کلاس توی فایل ریخته بشه.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پس خیلی قرار نیست کار سختی رو انجام بدیم. کد برنامه رو که قبلا زدین فقط قراره یه کاری کنین که خروجی‌ها این بار توی یه فایل ذخیره بشن.</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9</a:t>
            </a:fld>
            <a:endParaRPr lang="en-US" dirty="0"/>
          </a:p>
        </p:txBody>
      </p:sp>
      <p:grpSp>
        <p:nvGrpSpPr>
          <p:cNvPr id="10" name="Google Shape;4771;p45"/>
          <p:cNvGrpSpPr/>
          <p:nvPr/>
        </p:nvGrpSpPr>
        <p:grpSpPr>
          <a:xfrm>
            <a:off x="8480048" y="2380512"/>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74356" y="1288764"/>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6" name="TextBox 35">
            <a:extLst>
              <a:ext uri="{FF2B5EF4-FFF2-40B4-BE49-F238E27FC236}">
                <a16:creationId xmlns:a16="http://schemas.microsoft.com/office/drawing/2014/main" id="{D912F2A4-6A53-4224-90C2-5E814C40EE78}"/>
              </a:ext>
            </a:extLst>
          </p:cNvPr>
          <p:cNvSpPr txBox="1"/>
          <p:nvPr/>
        </p:nvSpPr>
        <p:spPr>
          <a:xfrm>
            <a:off x="2314883" y="406717"/>
            <a:ext cx="444983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سوم: ثبت نمرات</a:t>
            </a:r>
          </a:p>
        </p:txBody>
      </p:sp>
      <p:grpSp>
        <p:nvGrpSpPr>
          <p:cNvPr id="37" name="Google Shape;7046;p50"/>
          <p:cNvGrpSpPr/>
          <p:nvPr/>
        </p:nvGrpSpPr>
        <p:grpSpPr>
          <a:xfrm>
            <a:off x="6620689" y="500180"/>
            <a:ext cx="516849" cy="520959"/>
            <a:chOff x="-34776500" y="2631825"/>
            <a:chExt cx="291450" cy="291450"/>
          </a:xfrm>
        </p:grpSpPr>
        <p:sp>
          <p:nvSpPr>
            <p:cNvPr id="38"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86231743"/>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5637</TotalTime>
  <Words>1033</Words>
  <Application>Microsoft Office PowerPoint</Application>
  <PresentationFormat>On-screen Show (16:9)</PresentationFormat>
  <Paragraphs>76</Paragraphs>
  <Slides>15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Dana</vt:lpstr>
      <vt:lpstr>Lalezar</vt:lpstr>
      <vt:lpstr>Roboto Light</vt:lpstr>
      <vt:lpstr>Roboto Black</vt:lpstr>
      <vt:lpstr>Wingdings</vt:lpstr>
      <vt:lpstr>Consolas</vt:lpstr>
      <vt:lpstr>Didact Gothic</vt:lpstr>
      <vt:lpstr>Bree Serif</vt:lpstr>
      <vt:lpstr>Roboto Thin</vt:lpstr>
      <vt:lpstr>WEB PROPOSAL</vt:lpstr>
      <vt:lpstr>بسم الله الرحمن الرحیم</vt:lpstr>
      <vt:lpstr>PowerPoint Presentation</vt:lpstr>
      <vt:lpstr>PowerPoint Presentation</vt:lpstr>
      <vt:lpstr>سلام سلام به همگی ما دوباره اومدیم. این بار دیگه از همون اول دستورکار رو به تسخیر خودمون درآوردیم =))) تا الان هرکاری می‌کردیم و هر برنامه‌ای می‌نوشتیم نتیجه‌ش رو همون لحظه می‌دیدیم و بعد از اجرای دوباره برنامه، نتیجه‌ی قبل پاک می‌شد. اما این روند برای ادامه‌ی دنیای برنامه‌نویسی شاید کافی نباشه و گاهی لازمه جایی باشه که نتیجه‌ی برنامه رو اونجا ذخیره کنیم. ابزاری که این جلسه قرار هست این مسئولیت رو بر عهده بگیره File هست. برای کار با فایل باید ابتدا یک اشاره‌گر از نوع فایل بسازیم و با دستور fopen فایل رو باز کنیم تا بتونیم به محتواش دسترسی داشته باشیم.</vt:lpstr>
      <vt:lpstr>تابع fopen  طبق مثال صفحه‌ی قبل دو ورودی دریافت می‌کنه که یکی از اون‌ها اسم فایل و از نوع char *  است و ورودی دوم نوع رفتار و استفاده از فایل رو مشخص می کنه. </vt:lpstr>
      <vt:lpstr>تابع‌هایfprintf  وfscanf  حالت خاصی از توابعی هستن که قبلا ازشون استفاده می‌کردیم که در کار با فایل، ورودی اول اشاره‌گری از نوع فایل هست.  اما تابع‌های fread وfwrite  رو باید دقیق‌تر بررسی کنیم. این نکته رو یامون باشه که این توابع یک قطعه یاblock  از اطلاعات رو از یک فایل می‌خونن یا توی فایل می‌نویسن. ورودی اول این توابع اشاره‌گر به ابتدای یک آرایه، ورودی دوم اندازه هر قسمت از block، ورودی سوم طول block و ورودی چهارم اشاره‌گری از نوعFile  هست. مثلا کد زیر رو ببینین:</vt:lpstr>
      <vt:lpstr>حالا با توجه به دانشی که از فایل‌ها دارین رفتار قطعه کد قبلی رو قبل از اجرا پیش‌بینی کنین.  توجه توجه! به خط آخر کد یعنی fclose کردن هر فایلی که باز کردید توجه ویژه‌ای داشته باشین که جلوتر رعایتش کنین. دوباره توجه توجه! برای ورودی اول fopen حواستون باشه که فایل رو درست آدرس‌دهی کنین.  حالا چند تا سوال... اشاره‌گری داشتیم که به ابتدای فایل اشاره می‎‌کرد، بعد از اجرای کد در چه موقعیتی از فایل قرار می‌گیره؟ اگر فایل test.txt در پوشه‌ای در کنار کد موجود نباشه خروجی برنامه چی میشه؟ چرا؟</vt:lpstr>
      <vt:lpstr>حالا رسیدیم دوباره به همون کدی که جلسه‌ی قبل زده بودیم. یادتونه آخرین بخش سوپر کلاس بود؟ الان می‌خوایم به جای اینکه برای هر بار اجرا کردن برنامه‌مون مجبور باشیم اطلاعات تمام دانش‌جوهای کلاس رو دونه دونه وارد کنیم، این اطلاعات رو از آموزش دانشکده بگیریم.   فرض کنین این اطلاعات داخل یه فایله. یه فایل با فرمتcsv  که شامل اطلاعات ۱۰۰ دانش‌جو هست در اختیارتون گذاشتیم. برنامه‌ی قبلی‌تون رو به این شکل ارتقا بدین که که اطلاعات هر دانشجو شامل نام و نام‌خانوادگی و شماره دانش‌جویی اون‌ها رو از فایل بخونه و توی همون لینکدلیست جلسه‌ی قبل ذخیره کنه.</vt:lpstr>
      <vt:lpstr>شما الان یاد گرفتین که چطور می‌شه از توی یه فایل اطلاعاتی رو خوند و باهاشون مثل ورودی‌های عادی برنامه کار کرد.   حالا می‌خوایم اطلاعات خروجی‌مون رو که همیشه روی کنسول می‌ذاشتیم رو هم با کمک فایل‌ها ذخیره و مدیریت کنیم. برای این کار قراره همون برنامه‌ی قبلی که اجرا شد اسم و مشخصات دانش‌جوها به همراه نمرات هر فرد توی این فایل ذخیره بشه. در آخر هم میانگین کل کلاس توی فایل ریخته بشه.  پس خیلی قرار نیست کار سختی رو انجام بدیم. کد برنامه رو که قبلا زدین فقط قراره یه کاری کنین که خروجی‌ها این بار توی یه فایل ذخیره بشن.</vt:lpstr>
      <vt:lpstr>خب، امیدواریم که توی این ترم با زبان C به خوبی آشنا شده باشین و به مفاهیم مورد نیاز برای کار باهاش هم مسلط شده باشین. یک مساله‌ای که نیازه بدونین و شاید تا الان خودتون هم متوجه شدین، اینه که خیلی وقت‌ها زبان‌های برنامه‌نویسی مختلفی بر اساس نیازمندی‌های مختلف ساخته می‌شن. به عنوان مثال، زبان JavaScript برای پویاسازی صفحات اینترنتی، زبان Kotlin برای برنامه‌نویسی دستگاه‌های اندروید و … ساخته شدن. </vt:lpstr>
      <vt:lpstr>در حین توسعه‌ی این زبان، برنامه‌نویس‌هاش خیلی از مسائلی که فکر می‌کردن پیاده‌سازیش در زبانC  مشکل‌ساز هست رو تغییر دادن، در حالی که بعضی کتاب‌خانه‌های زبان C رو هم درونش نگه داشته و بعضا هم می‌شه قسمت‌هایی از زبان C رو با کامپایلرهای ++ Cکامپایل کرد که بشه از کدهای ترکیبی بین این دو زبان استفاده کرد. ورژن‌های مختلفی از ++ Cوجود دارن که جدیدترینش ورژن 17++ Cهست. از این زبان دو استاندارد وجود داره که یکی‌ش مال گروه‌ نرم‌افزاری GNU و اون یکی‌ش برای شرکت مایکروسافت هست.  حالا وقتشه بریم یه کم با کد ++C ‌آشنا شیم:</vt:lpstr>
      <vt:lpstr>اولین ‌تفاوتی که به چشم میاد استفاده از کتاب‌خونه‌ی iostream مخفف (input/output stream) به جایstdio  هست، این کتاب‌خونه حاوی توابع cin و cout هست که با استفاده از عملگر های &gt;&gt; و &lt;&lt; کار می‌کنن.  نکته‌ی مهم این دو تابع generic بودن‌شون هست، به این معنا که انواع تایپ‌های مختلف رو می‌شه به عنوان ورودی یا خروجی به این توابع به بافر سیستم پاس داد.   همون‌طور که می‌بینین ++ Cبا کتاب‌خونه‌ی string هم تایپ string رو تعریف کرده که همین مسئله براش صادقه. (تعریف عملگر ورودی یا خروجی برای یه تایپ خاص با خاصیتی از ++ Cبه اسم Operator Overloading  انجام می‌شه که توضیحش رو می‌تونید خودتون سرچ کنید و درباره‌ش بیش‌تر بخونین).</vt:lpstr>
      <vt:lpstr>و در آخر، مفهوم namespace در زبان ++C، برای از بین بردن name-conflictها استفاده شده. به این معنی که وقتی حجم کتاب‌خونه‌هامون خیلی زیاد بشن، توابع مختلفی برای کارهای مختلف ممکنه داشته‌ باشیم که اسم یکسان دارن، برای این‌که بخوایم نشون بدیم دقیقا کدوم کاربرد مد نظرمونه، این توابع رو درون namespaceهای مختلفی قرار می‌دیم و از هر کدوم با ارجاع دادن به خودش استفاده می‌کنیم. (فرض کنید به عنوان یه جداساز توی کتاب‌خونه‌ها استفاده می‌شه) این‌جا وقتی از using namespace std استفاده کردیم یعنی داریم به برنامه می‌گیم کلا توابع موجود توی کتاب‌خونه‌ی std رو جز scope اصلی برنامه حساب کن، جوری که انگار همون بالای برنامه تعریف شدن. راه دقیق‌تر (ولی طولانی‌تر) استفاده از کتاب‌خونه‌ها اینه که با اپراتور :: بهشون ارجاع بدیم. به عنوان مثال، اگه بخوایم این‌طوری با cin کار کنیم، داریم:</vt:lpstr>
      <vt:lpstr>همون‌طور که می‌بینید، عبارت endl هم یک کاراکتر تعریف شده در namespace std هست که به معنای کاراکتر \n است. </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Ali Nazari</dc:creator>
  <cp:lastModifiedBy>Bahar Kaviani</cp:lastModifiedBy>
  <cp:revision>374</cp:revision>
  <dcterms:modified xsi:type="dcterms:W3CDTF">2021-01-15T15:04:00Z</dcterms:modified>
</cp:coreProperties>
</file>