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0"/>
  </p:notesMasterIdLst>
  <p:handoutMasterIdLst>
    <p:handoutMasterId r:id="rId31"/>
  </p:handoutMasterIdLst>
  <p:sldIdLst>
    <p:sldId id="294" r:id="rId2"/>
    <p:sldId id="295" r:id="rId3"/>
    <p:sldId id="325" r:id="rId4"/>
    <p:sldId id="296" r:id="rId5"/>
    <p:sldId id="297" r:id="rId6"/>
    <p:sldId id="298" r:id="rId7"/>
    <p:sldId id="299" r:id="rId8"/>
    <p:sldId id="300" r:id="rId9"/>
    <p:sldId id="302" r:id="rId10"/>
    <p:sldId id="303" r:id="rId11"/>
    <p:sldId id="304" r:id="rId12"/>
    <p:sldId id="305" r:id="rId13"/>
    <p:sldId id="306" r:id="rId14"/>
    <p:sldId id="307" r:id="rId15"/>
    <p:sldId id="308" r:id="rId16"/>
    <p:sldId id="309" r:id="rId17"/>
    <p:sldId id="311" r:id="rId18"/>
    <p:sldId id="324" r:id="rId19"/>
    <p:sldId id="312" r:id="rId20"/>
    <p:sldId id="330" r:id="rId21"/>
    <p:sldId id="314" r:id="rId22"/>
    <p:sldId id="318" r:id="rId23"/>
    <p:sldId id="319" r:id="rId24"/>
    <p:sldId id="327" r:id="rId25"/>
    <p:sldId id="329" r:id="rId26"/>
    <p:sldId id="320" r:id="rId27"/>
    <p:sldId id="321" r:id="rId28"/>
    <p:sldId id="326" r:id="rId29"/>
  </p:sldIdLst>
  <p:sldSz cx="9144000" cy="5143500" type="screen16x9"/>
  <p:notesSz cx="6858000" cy="9144000"/>
  <p:embeddedFontLst>
    <p:embeddedFont>
      <p:font typeface="Roboto Black" panose="020B0604020202020204" charset="0"/>
      <p:bold r:id="rId32"/>
      <p:boldItalic r:id="rId33"/>
    </p:embeddedFont>
    <p:embeddedFont>
      <p:font typeface="Roboto Light" panose="020B0604020202020204" charset="0"/>
      <p:regular r:id="rId34"/>
      <p:bold r:id="rId35"/>
      <p:italic r:id="rId36"/>
      <p:boldItalic r:id="rId37"/>
    </p:embeddedFont>
    <p:embeddedFont>
      <p:font typeface="Bree Serif" panose="020B0604020202020204" charset="0"/>
      <p:regular r:id="rId38"/>
    </p:embeddedFont>
    <p:embeddedFont>
      <p:font typeface="Dana" panose="020B0604020202020204" charset="-78"/>
      <p:regular r:id="rId39"/>
      <p:bold r:id="rId40"/>
      <p:italic r:id="rId41"/>
      <p:boldItalic r:id="rId42"/>
    </p:embeddedFont>
    <p:embeddedFont>
      <p:font typeface="Roboto Thin" panose="020B0604020202020204" charset="0"/>
      <p:regular r:id="rId43"/>
      <p:bold r:id="rId44"/>
      <p:italic r:id="rId45"/>
      <p:boldItalic r:id="rId46"/>
    </p:embeddedFont>
    <p:embeddedFont>
      <p:font typeface="Didact Gothic" panose="020B0604020202020204" charset="0"/>
      <p:regular r:id="rId47"/>
    </p:embeddedFont>
    <p:embeddedFont>
      <p:font typeface="Lalezar" panose="00000500000000000000" pitchFamily="2" charset="-78"/>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296"/>
            <p14:sldId id="297"/>
            <p14:sldId id="298"/>
            <p14:sldId id="299"/>
            <p14:sldId id="300"/>
            <p14:sldId id="302"/>
            <p14:sldId id="303"/>
            <p14:sldId id="304"/>
            <p14:sldId id="305"/>
            <p14:sldId id="306"/>
            <p14:sldId id="307"/>
            <p14:sldId id="308"/>
            <p14:sldId id="309"/>
            <p14:sldId id="311"/>
            <p14:sldId id="324"/>
            <p14:sldId id="312"/>
            <p14:sldId id="330"/>
            <p14:sldId id="314"/>
            <p14:sldId id="318"/>
            <p14:sldId id="319"/>
            <p14:sldId id="327"/>
            <p14:sldId id="329"/>
            <p14:sldId id="320"/>
            <p14:sldId id="321"/>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FFD5"/>
    <a:srgbClr val="9BAFBF"/>
    <a:srgbClr val="0E2A47"/>
    <a:srgbClr val="5F7D95"/>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51" d="100"/>
          <a:sy n="151" d="100"/>
        </p:scale>
        <p:origin x="234" y="13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font" Target="fonts/font13.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10/31/2021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
        <p:nvSpPr>
          <p:cNvPr id="10"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SOURCES" preserve="1">
  <p:cSld name="1_RESOURCES">
    <p:bg>
      <p:bgPr>
        <a:solidFill>
          <a:schemeClr val="accent1">
            <a:alpha val="54000"/>
          </a:schemeClr>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chemeClr val="accent6">
                    <a:lumMod val="60000"/>
                    <a:lumOff val="40000"/>
                  </a:schemeClr>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dirty="0"/>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401709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78" r:id="rId2"/>
    <p:sldLayoutId id="2147483652" r:id="rId3"/>
    <p:sldLayoutId id="2147483660" r:id="rId4"/>
    <p:sldLayoutId id="2147483679" r:id="rId5"/>
    <p:sldLayoutId id="214748366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hyperlink" Target="https://www.khanacademy.org/computing/computer-science/cryptography/modarithmetic/a/the-euclidean-algorithm" TargetMode="External"/><Relationship Id="rId2" Type="http://schemas.openxmlformats.org/officeDocument/2006/relationships/hyperlink" Target="https://www.algorithm-archive.org/contents/euclidean_algorithm/euclidean_algorithm.html" TargetMode="External"/><Relationship Id="rId1" Type="http://schemas.openxmlformats.org/officeDocument/2006/relationships/slideLayout" Target="../slideLayouts/slideLayout1.xml"/><Relationship Id="rId4" Type="http://schemas.openxmlformats.org/officeDocument/2006/relationships/hyperlink" Target="https://www.youtube.com/watch?v=h86RzlyHfU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blockly-demo.appspot.com/static/demos/code/index.html"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rtl="1"/>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2598761" y="2312692"/>
            <a:ext cx="2602942"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شبه </a:t>
            </a:r>
            <a:r>
              <a:rPr lang="fa-IR" sz="4400" dirty="0" smtClean="0">
                <a:solidFill>
                  <a:schemeClr val="accent6"/>
                </a:solidFill>
                <a:latin typeface="Lalezar" panose="00000500000000000000" pitchFamily="2" charset="-78"/>
                <a:cs typeface="Lalezar" panose="00000500000000000000" pitchFamily="2" charset="-78"/>
                <a:sym typeface="Roboto Black"/>
              </a:rPr>
              <a:t>کد</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سوم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pic>
        <p:nvPicPr>
          <p:cNvPr id="50" name="Picture 49"/>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1161907" y="344178"/>
            <a:ext cx="7277815" cy="1129611"/>
          </a:xfrm>
        </p:spPr>
        <p:txBody>
          <a:bodyPr/>
          <a:lstStyle/>
          <a:p>
            <a:pPr rtl="1">
              <a:lnSpc>
                <a:spcPct val="150000"/>
              </a:lnSpc>
            </a:pPr>
            <a:r>
              <a:rPr lang="fa-IR" sz="1600" dirty="0" smtClean="0">
                <a:solidFill>
                  <a:schemeClr val="bg1"/>
                </a:solidFill>
                <a:latin typeface="Dana" panose="00000500000000000000" pitchFamily="2" charset="-78"/>
                <a:cs typeface="Dana" panose="00000500000000000000" pitchFamily="2" charset="-78"/>
              </a:rPr>
              <a:t>البته </a:t>
            </a:r>
            <a:r>
              <a:rPr lang="fa-IR" sz="1600" dirty="0">
                <a:solidFill>
                  <a:schemeClr val="bg1"/>
                </a:solidFill>
                <a:latin typeface="Dana" panose="00000500000000000000" pitchFamily="2" charset="-78"/>
                <a:cs typeface="Dana" panose="00000500000000000000" pitchFamily="2" charset="-78"/>
              </a:rPr>
              <a:t>در درس مبانی کامپیوتر، هدف یافتن الگوریتم بهینه نیست؛ اما گاهی سعی می‌کنیم در صورت امکان برای یک مسئله راه‌های مختلفی را بیابیم.</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یکی از راحت‌ترین الگوریتم‌ها برای حل این مسئله، الگوریتم زیر است:</a:t>
            </a:r>
          </a:p>
        </p:txBody>
      </p:sp>
      <p:grpSp>
        <p:nvGrpSpPr>
          <p:cNvPr id="14" name="Google Shape;5104;p45"/>
          <p:cNvGrpSpPr/>
          <p:nvPr/>
        </p:nvGrpSpPr>
        <p:grpSpPr>
          <a:xfrm>
            <a:off x="8435340" y="334002"/>
            <a:ext cx="351680" cy="358133"/>
            <a:chOff x="1487200" y="4993750"/>
            <a:chExt cx="483125" cy="483125"/>
          </a:xfrm>
        </p:grpSpPr>
        <p:sp>
          <p:nvSpPr>
            <p:cNvPr id="1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Slide Number Placeholder 2"/>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10</a:t>
            </a:fld>
            <a:endParaRPr lang="en-US" dirty="0"/>
          </a:p>
        </p:txBody>
      </p:sp>
      <p:grpSp>
        <p:nvGrpSpPr>
          <p:cNvPr id="4" name="Group 3"/>
          <p:cNvGrpSpPr/>
          <p:nvPr/>
        </p:nvGrpSpPr>
        <p:grpSpPr>
          <a:xfrm>
            <a:off x="409321" y="767453"/>
            <a:ext cx="7891914" cy="1961458"/>
            <a:chOff x="756019" y="2679415"/>
            <a:chExt cx="7949944" cy="1976041"/>
          </a:xfrm>
        </p:grpSpPr>
        <p:pic>
          <p:nvPicPr>
            <p:cNvPr id="6" name="Picture 5">
              <a:extLst>
                <a:ext uri="{FF2B5EF4-FFF2-40B4-BE49-F238E27FC236}">
                  <a16:creationId xmlns:a16="http://schemas.microsoft.com/office/drawing/2014/main" id="{1A1D11F1-6696-4846-BC4A-23332139A846}"/>
                </a:ext>
              </a:extLst>
            </p:cNvPr>
            <p:cNvPicPr>
              <a:picLocks noChangeAspect="1"/>
            </p:cNvPicPr>
            <p:nvPr/>
          </p:nvPicPr>
          <p:blipFill>
            <a:blip r:embed="rId2"/>
            <a:stretch>
              <a:fillRect/>
            </a:stretch>
          </p:blipFill>
          <p:spPr>
            <a:xfrm>
              <a:off x="756019" y="2679415"/>
              <a:ext cx="7949944" cy="1976041"/>
            </a:xfrm>
            <a:prstGeom prst="rect">
              <a:avLst/>
            </a:prstGeom>
          </p:spPr>
        </p:pic>
        <p:pic>
          <p:nvPicPr>
            <p:cNvPr id="17" name="Picture 16">
              <a:extLst>
                <a:ext uri="{FF2B5EF4-FFF2-40B4-BE49-F238E27FC236}">
                  <a16:creationId xmlns:a16="http://schemas.microsoft.com/office/drawing/2014/main" id="{70B6C275-45DE-4941-85FF-7A001C2B5AF1}"/>
                </a:ext>
              </a:extLst>
            </p:cNvPr>
            <p:cNvPicPr>
              <a:picLocks noChangeAspect="1"/>
            </p:cNvPicPr>
            <p:nvPr/>
          </p:nvPicPr>
          <p:blipFill rotWithShape="1">
            <a:blip r:embed="rId3"/>
            <a:srcRect t="55944"/>
            <a:stretch/>
          </p:blipFill>
          <p:spPr>
            <a:xfrm>
              <a:off x="774844" y="3429519"/>
              <a:ext cx="7910227" cy="1196322"/>
            </a:xfrm>
            <a:prstGeom prst="rect">
              <a:avLst/>
            </a:prstGeom>
          </p:spPr>
        </p:pic>
      </p:grpSp>
      <p:sp>
        <p:nvSpPr>
          <p:cNvPr id="18" name="Title 1">
            <a:extLst>
              <a:ext uri="{FF2B5EF4-FFF2-40B4-BE49-F238E27FC236}">
                <a16:creationId xmlns:a16="http://schemas.microsoft.com/office/drawing/2014/main" id="{846E5198-7AF0-44E1-803C-BC2DB5C8B697}"/>
              </a:ext>
            </a:extLst>
          </p:cNvPr>
          <p:cNvSpPr txBox="1">
            <a:spLocks/>
          </p:cNvSpPr>
          <p:nvPr/>
        </p:nvSpPr>
        <p:spPr>
          <a:xfrm>
            <a:off x="698863" y="2786216"/>
            <a:ext cx="7736477" cy="5119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smtClean="0">
                <a:solidFill>
                  <a:schemeClr val="bg1"/>
                </a:solidFill>
                <a:latin typeface="Dana" panose="00000500000000000000" pitchFamily="2" charset="-78"/>
                <a:cs typeface="Dana" panose="00000500000000000000" pitchFamily="2" charset="-78"/>
              </a:rPr>
              <a:t>به نظر شما این شرط چه تغییری در الگوریتم ایجاد می‌کند؟</a:t>
            </a:r>
            <a:endParaRPr lang="fa-IR" sz="1600" dirty="0">
              <a:solidFill>
                <a:schemeClr val="bg1"/>
              </a:solidFill>
              <a:latin typeface="Dana" panose="00000500000000000000" pitchFamily="2" charset="-78"/>
              <a:cs typeface="Dana" panose="00000500000000000000" pitchFamily="2" charset="-78"/>
            </a:endParaRPr>
          </a:p>
        </p:txBody>
      </p:sp>
      <p:grpSp>
        <p:nvGrpSpPr>
          <p:cNvPr id="19" name="Google Shape;7365;p50"/>
          <p:cNvGrpSpPr/>
          <p:nvPr/>
        </p:nvGrpSpPr>
        <p:grpSpPr>
          <a:xfrm>
            <a:off x="8435340" y="2905816"/>
            <a:ext cx="334919" cy="333429"/>
            <a:chOff x="-30735200" y="3552550"/>
            <a:chExt cx="292225" cy="290925"/>
          </a:xfrm>
        </p:grpSpPr>
        <p:sp>
          <p:nvSpPr>
            <p:cNvPr id="20"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 name="Picture 21">
            <a:extLst>
              <a:ext uri="{FF2B5EF4-FFF2-40B4-BE49-F238E27FC236}">
                <a16:creationId xmlns:a16="http://schemas.microsoft.com/office/drawing/2014/main" id="{FABCC6F9-E75E-4F4E-A54F-273700FDA3F4}"/>
              </a:ext>
            </a:extLst>
          </p:cNvPr>
          <p:cNvPicPr>
            <a:picLocks noChangeAspect="1"/>
          </p:cNvPicPr>
          <p:nvPr/>
        </p:nvPicPr>
        <p:blipFill>
          <a:blip r:embed="rId4"/>
          <a:stretch>
            <a:fillRect/>
          </a:stretch>
        </p:blipFill>
        <p:spPr>
          <a:xfrm>
            <a:off x="1697757" y="2381031"/>
            <a:ext cx="7281507" cy="2538566"/>
          </a:xfrm>
          <a:prstGeom prst="rect">
            <a:avLst/>
          </a:prstGeom>
        </p:spPr>
      </p:pic>
    </p:spTree>
    <p:extLst>
      <p:ext uri="{BB962C8B-B14F-4D97-AF65-F5344CB8AC3E}">
        <p14:creationId xmlns:p14="http://schemas.microsoft.com/office/powerpoint/2010/main" val="97162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B6C275-45DE-4941-85FF-7A001C2B5AF1}"/>
              </a:ext>
            </a:extLst>
          </p:cNvPr>
          <p:cNvPicPr>
            <a:picLocks noChangeAspect="1"/>
          </p:cNvPicPr>
          <p:nvPr/>
        </p:nvPicPr>
        <p:blipFill>
          <a:blip r:embed="rId2"/>
          <a:stretch>
            <a:fillRect/>
          </a:stretch>
        </p:blipFill>
        <p:spPr>
          <a:xfrm>
            <a:off x="761463" y="416954"/>
            <a:ext cx="6940103" cy="2382423"/>
          </a:xfrm>
          <a:prstGeom prst="rect">
            <a:avLst/>
          </a:prstGeom>
        </p:spPr>
      </p:pic>
      <p:grpSp>
        <p:nvGrpSpPr>
          <p:cNvPr id="6" name="Google Shape;4800;p45"/>
          <p:cNvGrpSpPr/>
          <p:nvPr/>
        </p:nvGrpSpPr>
        <p:grpSpPr>
          <a:xfrm>
            <a:off x="8396110" y="2786889"/>
            <a:ext cx="350734" cy="357171"/>
            <a:chOff x="1492675" y="4992125"/>
            <a:chExt cx="481825" cy="481825"/>
          </a:xfrm>
        </p:grpSpPr>
        <p:sp>
          <p:nvSpPr>
            <p:cNvPr id="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7365;p50"/>
          <p:cNvGrpSpPr/>
          <p:nvPr/>
        </p:nvGrpSpPr>
        <p:grpSpPr>
          <a:xfrm>
            <a:off x="8396110" y="4267337"/>
            <a:ext cx="334919" cy="333429"/>
            <a:chOff x="-30735200" y="3552550"/>
            <a:chExt cx="292225" cy="290925"/>
          </a:xfrm>
        </p:grpSpPr>
        <p:sp>
          <p:nvSpPr>
            <p:cNvPr id="18"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34052"/>
            <a:ext cx="387162" cy="408112"/>
          </a:xfrm>
          <a:prstGeom prst="rect">
            <a:avLst/>
          </a:prstGeom>
        </p:spPr>
        <p:txBody>
          <a:bodyPr/>
          <a:lstStyle/>
          <a:p>
            <a:fld id="{8E2CDA97-BFD5-45CA-9A96-1AD5B5B2566F}" type="slidenum">
              <a:rPr lang="en-US" smtClean="0"/>
              <a:t>11</a:t>
            </a:fld>
            <a:endParaRPr lang="en-US" dirty="0"/>
          </a:p>
        </p:txBody>
      </p:sp>
      <p:sp>
        <p:nvSpPr>
          <p:cNvPr id="12" name="Title 1">
            <a:extLst>
              <a:ext uri="{FF2B5EF4-FFF2-40B4-BE49-F238E27FC236}">
                <a16:creationId xmlns:a16="http://schemas.microsoft.com/office/drawing/2014/main" id="{8DD52BF7-1D14-4588-9935-E04725DE26AA}"/>
              </a:ext>
            </a:extLst>
          </p:cNvPr>
          <p:cNvSpPr txBox="1">
            <a:spLocks/>
          </p:cNvSpPr>
          <p:nvPr/>
        </p:nvSpPr>
        <p:spPr>
          <a:xfrm>
            <a:off x="722188" y="2502568"/>
            <a:ext cx="7673922" cy="2213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گاهی اوقات اضافه کردن برخی شرط‌ها به الگوریتم باعث بهینه‌تر شدن آن می‌شود. اما گاهی اوقات لازم است که خود الگوریتم تغییر پیدا کند تا پاسخ مسئله در زمان کم‌تر و یا با استفاده‌ی کمتری از حافظه پیدا شود.</a:t>
            </a:r>
          </a:p>
          <a:p>
            <a:pPr algn="just" rtl="1">
              <a:lnSpc>
                <a:spcPct val="150000"/>
              </a:lnSpc>
            </a:pPr>
            <a:endParaRPr lang="fa-IR" sz="1600" dirty="0" smtClean="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چه الگوریتم دیگری برای ب.م.م. پیشنهاد می‌دهید؟</a:t>
            </a:r>
            <a:endParaRPr lang="fa-IR" sz="16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1287250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2436" y="261673"/>
            <a:ext cx="7739128" cy="943671"/>
          </a:xfrm>
        </p:spPr>
        <p:txBody>
          <a:bodyPr/>
          <a:lstStyle/>
          <a:p>
            <a:pPr algn="just" rtl="1"/>
            <a:r>
              <a:rPr lang="fa-IR" sz="1800" b="0" i="0" u="none" strike="noStrike" dirty="0">
                <a:solidFill>
                  <a:schemeClr val="bg1"/>
                </a:solidFill>
                <a:effectLst/>
                <a:latin typeface="Dana" panose="00000500000000000000" pitchFamily="2" charset="-78"/>
                <a:cs typeface="Dana" panose="00000500000000000000" pitchFamily="2" charset="-78"/>
              </a:rPr>
              <a:t>در</a:t>
            </a:r>
            <a:r>
              <a:rPr lang="fa-IR" sz="1800" dirty="0">
                <a:solidFill>
                  <a:schemeClr val="bg1"/>
                </a:solidFill>
                <a:latin typeface="Dana" panose="00000500000000000000" pitchFamily="2" charset="-78"/>
                <a:cs typeface="Dana" panose="00000500000000000000" pitchFamily="2" charset="-78"/>
              </a:rPr>
              <a:t> تصویر</a:t>
            </a:r>
            <a:r>
              <a:rPr lang="fa-IR" sz="1800" b="0" i="0" u="none" strike="noStrike" dirty="0">
                <a:solidFill>
                  <a:schemeClr val="bg1"/>
                </a:solidFill>
                <a:effectLst/>
                <a:latin typeface="Dana" panose="00000500000000000000" pitchFamily="2" charset="-78"/>
                <a:cs typeface="Dana" panose="00000500000000000000" pitchFamily="2" charset="-78"/>
              </a:rPr>
              <a:t> زیر الگوریتم دیگری</a:t>
            </a:r>
            <a:r>
              <a:rPr lang="fa-IR" sz="1800" dirty="0">
                <a:solidFill>
                  <a:schemeClr val="bg1"/>
                </a:solidFill>
                <a:latin typeface="Dana" panose="00000500000000000000" pitchFamily="2" charset="-78"/>
                <a:cs typeface="Dana" panose="00000500000000000000" pitchFamily="2" charset="-78"/>
              </a:rPr>
              <a:t> به نام </a:t>
            </a:r>
            <a:r>
              <a:rPr lang="en-US" sz="1800" dirty="0">
                <a:solidFill>
                  <a:schemeClr val="accent1"/>
                </a:solidFill>
                <a:latin typeface="Dana" panose="00000500000000000000" pitchFamily="2" charset="-78"/>
                <a:cs typeface="Dana" panose="00000500000000000000" pitchFamily="2" charset="-78"/>
              </a:rPr>
              <a:t>Euclidean Algorithm</a:t>
            </a:r>
            <a:r>
              <a:rPr lang="fa-IR" sz="1800" dirty="0">
                <a:solidFill>
                  <a:schemeClr val="accent1"/>
                </a:solidFill>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(الگوریتم اقلیدس) د</a:t>
            </a:r>
            <a:r>
              <a:rPr lang="fa-IR" sz="1800" b="0" i="0" u="none" strike="noStrike" dirty="0">
                <a:solidFill>
                  <a:schemeClr val="bg1"/>
                </a:solidFill>
                <a:effectLst/>
                <a:latin typeface="Dana" panose="00000500000000000000" pitchFamily="2" charset="-78"/>
                <a:cs typeface="Dana" panose="00000500000000000000" pitchFamily="2" charset="-78"/>
              </a:rPr>
              <a:t>ر دو شیوه برای پیدا کردن ب.م.م. نوشته شده است</a:t>
            </a:r>
            <a:r>
              <a:rPr lang="en-US" sz="1800" b="0" i="0" u="none" strike="noStrike" dirty="0">
                <a:solidFill>
                  <a:schemeClr val="bg1"/>
                </a:solidFill>
                <a:effectLst/>
                <a:latin typeface="Dana" panose="00000500000000000000" pitchFamily="2" charset="-78"/>
                <a:cs typeface="Dana" panose="00000500000000000000" pitchFamily="2" charset="-78"/>
              </a:rPr>
              <a:t>.</a:t>
            </a:r>
            <a:endParaRPr lang="fa-IR" sz="1800" b="0" i="0" u="none" strike="noStrike" dirty="0">
              <a:solidFill>
                <a:schemeClr val="bg1"/>
              </a:solidFill>
              <a:effectLst/>
              <a:latin typeface="Dana" panose="00000500000000000000" pitchFamily="2" charset="-78"/>
              <a:cs typeface="Dana" panose="00000500000000000000" pitchFamily="2" charset="-78"/>
            </a:endParaRPr>
          </a:p>
        </p:txBody>
      </p:sp>
      <p:pic>
        <p:nvPicPr>
          <p:cNvPr id="4" name="Picture 3">
            <a:extLst>
              <a:ext uri="{FF2B5EF4-FFF2-40B4-BE49-F238E27FC236}">
                <a16:creationId xmlns:a16="http://schemas.microsoft.com/office/drawing/2014/main" id="{A318A494-EC59-4C6B-9442-34520F68822B}"/>
              </a:ext>
            </a:extLst>
          </p:cNvPr>
          <p:cNvPicPr>
            <a:picLocks noChangeAspect="1"/>
          </p:cNvPicPr>
          <p:nvPr/>
        </p:nvPicPr>
        <p:blipFill rotWithShape="1">
          <a:blip r:embed="rId2"/>
          <a:srcRect t="3829"/>
          <a:stretch/>
        </p:blipFill>
        <p:spPr>
          <a:xfrm>
            <a:off x="1143527" y="1149927"/>
            <a:ext cx="7178900" cy="2488355"/>
          </a:xfrm>
          <a:prstGeom prst="rect">
            <a:avLst/>
          </a:prstGeom>
        </p:spPr>
      </p:pic>
      <p:sp>
        <p:nvSpPr>
          <p:cNvPr id="8" name="Title 1">
            <a:extLst>
              <a:ext uri="{FF2B5EF4-FFF2-40B4-BE49-F238E27FC236}">
                <a16:creationId xmlns:a16="http://schemas.microsoft.com/office/drawing/2014/main" id="{B53DA548-CCAA-40F3-B181-3A1D02D26A14}"/>
              </a:ext>
            </a:extLst>
          </p:cNvPr>
          <p:cNvSpPr txBox="1">
            <a:spLocks/>
          </p:cNvSpPr>
          <p:nvPr/>
        </p:nvSpPr>
        <p:spPr>
          <a:xfrm>
            <a:off x="702436" y="3638282"/>
            <a:ext cx="7739128" cy="115265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به نظر شما تفاوت این ۲ شبه‌کد چیست؟ </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آن‌ها را با هم مقایسه کنید و مزایا و معایب هر کدام را بررسی کنید. به نظر شما هر کدام در چه شرایطی عملکرد بهتری دارند؟</a:t>
            </a:r>
          </a:p>
        </p:txBody>
      </p:sp>
      <p:grpSp>
        <p:nvGrpSpPr>
          <p:cNvPr id="6" name="Google Shape;4800;p45"/>
          <p:cNvGrpSpPr/>
          <p:nvPr/>
        </p:nvGrpSpPr>
        <p:grpSpPr>
          <a:xfrm>
            <a:off x="8441564" y="554922"/>
            <a:ext cx="350734" cy="357171"/>
            <a:chOff x="1492675" y="4992125"/>
            <a:chExt cx="481825" cy="481825"/>
          </a:xfrm>
        </p:grpSpPr>
        <p:sp>
          <p:nvSpPr>
            <p:cNvPr id="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7365;p50"/>
          <p:cNvGrpSpPr/>
          <p:nvPr/>
        </p:nvGrpSpPr>
        <p:grpSpPr>
          <a:xfrm>
            <a:off x="8441564" y="3638282"/>
            <a:ext cx="334919" cy="333429"/>
            <a:chOff x="-30735200" y="3552550"/>
            <a:chExt cx="292225" cy="290925"/>
          </a:xfrm>
        </p:grpSpPr>
        <p:sp>
          <p:nvSpPr>
            <p:cNvPr id="16"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spTree>
    <p:extLst>
      <p:ext uri="{BB962C8B-B14F-4D97-AF65-F5344CB8AC3E}">
        <p14:creationId xmlns:p14="http://schemas.microsoft.com/office/powerpoint/2010/main" val="291807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4800;p45"/>
          <p:cNvGrpSpPr/>
          <p:nvPr/>
        </p:nvGrpSpPr>
        <p:grpSpPr>
          <a:xfrm>
            <a:off x="8441564" y="386755"/>
            <a:ext cx="350734" cy="357171"/>
            <a:chOff x="1492675" y="4992125"/>
            <a:chExt cx="481825" cy="481825"/>
          </a:xfrm>
        </p:grpSpPr>
        <p:sp>
          <p:nvSpPr>
            <p:cNvPr id="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 name="Google Shape;9359;p55"/>
          <p:cNvGrpSpPr/>
          <p:nvPr/>
        </p:nvGrpSpPr>
        <p:grpSpPr>
          <a:xfrm>
            <a:off x="8449758" y="1060896"/>
            <a:ext cx="334346" cy="332168"/>
            <a:chOff x="580725" y="3617925"/>
            <a:chExt cx="299325" cy="297375"/>
          </a:xfrm>
        </p:grpSpPr>
        <p:sp>
          <p:nvSpPr>
            <p:cNvPr id="10"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Picture 14">
            <a:extLst>
              <a:ext uri="{FF2B5EF4-FFF2-40B4-BE49-F238E27FC236}">
                <a16:creationId xmlns:a16="http://schemas.microsoft.com/office/drawing/2014/main" id="{A896893C-FADC-460D-8DE0-34EB6EBF14D1}"/>
              </a:ext>
            </a:extLst>
          </p:cNvPr>
          <p:cNvPicPr>
            <a:picLocks noChangeAspect="1"/>
          </p:cNvPicPr>
          <p:nvPr/>
        </p:nvPicPr>
        <p:blipFill rotWithShape="1">
          <a:blip r:embed="rId2"/>
          <a:srcRect l="1" r="61631" b="590"/>
          <a:stretch/>
        </p:blipFill>
        <p:spPr>
          <a:xfrm>
            <a:off x="1181223" y="1391528"/>
            <a:ext cx="3051341" cy="3441409"/>
          </a:xfrm>
          <a:prstGeom prst="rect">
            <a:avLst/>
          </a:prstGeom>
        </p:spPr>
      </p:pic>
      <p:sp>
        <p:nvSpPr>
          <p:cNvPr id="3" name="Slide Number Placeholder 2"/>
          <p:cNvSpPr>
            <a:spLocks noGrp="1"/>
          </p:cNvSpPr>
          <p:nvPr>
            <p:ph type="sldNum" sz="quarter" idx="4"/>
          </p:nvPr>
        </p:nvSpPr>
        <p:spPr>
          <a:xfrm>
            <a:off x="311701" y="4481946"/>
            <a:ext cx="387162" cy="329496"/>
          </a:xfrm>
          <a:prstGeom prst="rect">
            <a:avLst/>
          </a:prstGeom>
        </p:spPr>
        <p:txBody>
          <a:bodyPr/>
          <a:lstStyle/>
          <a:p>
            <a:fld id="{8E2CDA97-BFD5-45CA-9A96-1AD5B5B2566F}" type="slidenum">
              <a:rPr lang="en-US" smtClean="0"/>
              <a:t>13</a:t>
            </a:fld>
            <a:endParaRPr lang="en-US" dirty="0"/>
          </a:p>
        </p:txBody>
      </p:sp>
      <p:sp>
        <p:nvSpPr>
          <p:cNvPr id="16" name="Title 1">
            <a:extLst>
              <a:ext uri="{FF2B5EF4-FFF2-40B4-BE49-F238E27FC236}">
                <a16:creationId xmlns:a16="http://schemas.microsoft.com/office/drawing/2014/main" id="{B53DA548-CCAA-40F3-B181-3A1D02D26A14}"/>
              </a:ext>
            </a:extLst>
          </p:cNvPr>
          <p:cNvSpPr txBox="1">
            <a:spLocks/>
          </p:cNvSpPr>
          <p:nvPr/>
        </p:nvSpPr>
        <p:spPr>
          <a:xfrm>
            <a:off x="702436" y="477432"/>
            <a:ext cx="7739128" cy="138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در صورتی که الگوریتم‌های بالا را به صورت تابع‌های جداگانه بنویسیم، بهتر می‌توانیم عملکرد آن دو را مقایسه کنیم.</a:t>
            </a: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در شکل یکی از الگوریتم‌ها به صورت تابع نوشته شده است. سعی کنید با هم‌گروهی خود الگوریتم دیگر را به صورت تابع بنویسید.</a:t>
            </a:r>
            <a:endParaRPr lang="fa-IR" sz="16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3435812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50732" y="264017"/>
            <a:ext cx="7739128" cy="489398"/>
          </a:xfrm>
        </p:spPr>
        <p:txBody>
          <a:bodyP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مراحل اجرای دو الگوریتم را برای دو عدد ۲۴ و ۲۷ در نمودارهای زیر بررسی کنید.</a:t>
            </a:r>
          </a:p>
        </p:txBody>
      </p:sp>
      <p:pic>
        <p:nvPicPr>
          <p:cNvPr id="4" name="Picture 3">
            <a:extLst>
              <a:ext uri="{FF2B5EF4-FFF2-40B4-BE49-F238E27FC236}">
                <a16:creationId xmlns:a16="http://schemas.microsoft.com/office/drawing/2014/main" id="{A896893C-FADC-460D-8DE0-34EB6EBF14D1}"/>
              </a:ext>
            </a:extLst>
          </p:cNvPr>
          <p:cNvPicPr>
            <a:picLocks noChangeAspect="1"/>
          </p:cNvPicPr>
          <p:nvPr/>
        </p:nvPicPr>
        <p:blipFill rotWithShape="1">
          <a:blip r:embed="rId2"/>
          <a:srcRect r="60891"/>
          <a:stretch/>
        </p:blipFill>
        <p:spPr>
          <a:xfrm>
            <a:off x="184489" y="2460083"/>
            <a:ext cx="1755941" cy="1954450"/>
          </a:xfrm>
          <a:prstGeom prst="rect">
            <a:avLst/>
          </a:prstGeom>
        </p:spPr>
      </p:pic>
      <p:pic>
        <p:nvPicPr>
          <p:cNvPr id="8198" name="Picture 6">
            <a:extLst>
              <a:ext uri="{FF2B5EF4-FFF2-40B4-BE49-F238E27FC236}">
                <a16:creationId xmlns:a16="http://schemas.microsoft.com/office/drawing/2014/main" id="{6D1ABB56-C290-430E-B0D9-3367C6A06A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26"/>
          <a:stretch/>
        </p:blipFill>
        <p:spPr bwMode="auto">
          <a:xfrm>
            <a:off x="4643086" y="1333005"/>
            <a:ext cx="2530246" cy="2511631"/>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A1F8E385-E489-414E-B7B2-B14392D9E0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588"/>
          <a:stretch/>
        </p:blipFill>
        <p:spPr bwMode="auto">
          <a:xfrm>
            <a:off x="1967345" y="1333005"/>
            <a:ext cx="2532700" cy="251163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5100;p45"/>
          <p:cNvGrpSpPr/>
          <p:nvPr/>
        </p:nvGrpSpPr>
        <p:grpSpPr>
          <a:xfrm>
            <a:off x="7347227" y="2689275"/>
            <a:ext cx="1491259" cy="1496065"/>
            <a:chOff x="892750" y="4993750"/>
            <a:chExt cx="483125" cy="483125"/>
          </a:xfrm>
        </p:grpSpPr>
        <p:sp>
          <p:nvSpPr>
            <p:cNvPr id="9" name="Google Shape;5101;p45"/>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5102;p45"/>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5103;p45"/>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9359;p55"/>
          <p:cNvGrpSpPr/>
          <p:nvPr/>
        </p:nvGrpSpPr>
        <p:grpSpPr>
          <a:xfrm>
            <a:off x="8489860" y="342632"/>
            <a:ext cx="334346" cy="332168"/>
            <a:chOff x="580725" y="3617925"/>
            <a:chExt cx="299325" cy="297375"/>
          </a:xfrm>
        </p:grpSpPr>
        <p:sp>
          <p:nvSpPr>
            <p:cNvPr id="13"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spTree>
    <p:extLst>
      <p:ext uri="{BB962C8B-B14F-4D97-AF65-F5344CB8AC3E}">
        <p14:creationId xmlns:p14="http://schemas.microsoft.com/office/powerpoint/2010/main" val="2167444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2436" y="489397"/>
            <a:ext cx="7739128" cy="1755039"/>
          </a:xfrm>
        </p:spPr>
        <p:txBody>
          <a:bodyPr/>
          <a:lstStyle/>
          <a:p>
            <a:pPr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به نظر شما آیا این مسئله راه‌حل دیگری دارد؟</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smtClean="0">
                <a:solidFill>
                  <a:schemeClr val="bg1"/>
                </a:solidFill>
                <a:effectLst/>
                <a:latin typeface="Dana" panose="00000500000000000000" pitchFamily="2" charset="-78"/>
                <a:cs typeface="Dana" panose="00000500000000000000" pitchFamily="2" charset="-78"/>
              </a:rPr>
              <a:t>اگر دوست داشتید برای </a:t>
            </a:r>
            <a:r>
              <a:rPr lang="fa-IR" sz="1800" b="0" i="0" u="none" strike="noStrike" dirty="0">
                <a:solidFill>
                  <a:schemeClr val="bg1"/>
                </a:solidFill>
                <a:effectLst/>
                <a:latin typeface="Dana" panose="00000500000000000000" pitchFamily="2" charset="-78"/>
                <a:cs typeface="Dana" panose="00000500000000000000" pitchFamily="2" charset="-78"/>
              </a:rPr>
              <a:t>درک بهتر این الگوریتم‌ها و تفاوت میان‌ آن‌ها می‌توانید از لینک‌های زیر کمک بگیرید.</a:t>
            </a:r>
            <a:endParaRPr lang="en-US" sz="1800" b="0" i="0" u="none" strike="noStrike" dirty="0">
              <a:solidFill>
                <a:schemeClr val="bg1"/>
              </a:solidFill>
              <a:effectLst/>
              <a:latin typeface="Dana" panose="00000500000000000000" pitchFamily="2" charset="-78"/>
              <a:cs typeface="Dana" panose="00000500000000000000" pitchFamily="2" charset="-78"/>
            </a:endParaRPr>
          </a:p>
        </p:txBody>
      </p:sp>
      <p:grpSp>
        <p:nvGrpSpPr>
          <p:cNvPr id="5" name="Google Shape;7365;p50"/>
          <p:cNvGrpSpPr/>
          <p:nvPr/>
        </p:nvGrpSpPr>
        <p:grpSpPr>
          <a:xfrm>
            <a:off x="8441564" y="595869"/>
            <a:ext cx="334919" cy="333429"/>
            <a:chOff x="-30735200" y="3552550"/>
            <a:chExt cx="292225" cy="290925"/>
          </a:xfrm>
        </p:grpSpPr>
        <p:sp>
          <p:nvSpPr>
            <p:cNvPr id="6"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Slide Number Placeholder 3"/>
          <p:cNvSpPr>
            <a:spLocks noGrp="1"/>
          </p:cNvSpPr>
          <p:nvPr>
            <p:ph type="sldNum" sz="quarter" idx="4"/>
          </p:nvPr>
        </p:nvSpPr>
        <p:spPr>
          <a:xfrm>
            <a:off x="311701" y="4476272"/>
            <a:ext cx="387162" cy="335170"/>
          </a:xfrm>
          <a:prstGeom prst="rect">
            <a:avLst/>
          </a:prstGeom>
        </p:spPr>
        <p:txBody>
          <a:bodyPr/>
          <a:lstStyle/>
          <a:p>
            <a:fld id="{8E2CDA97-BFD5-45CA-9A96-1AD5B5B2566F}" type="slidenum">
              <a:rPr lang="en-US" smtClean="0"/>
              <a:t>15</a:t>
            </a:fld>
            <a:endParaRPr lang="en-US" dirty="0"/>
          </a:p>
        </p:txBody>
      </p:sp>
      <p:sp>
        <p:nvSpPr>
          <p:cNvPr id="39" name="Freeform 38"/>
          <p:cNvSpPr/>
          <p:nvPr/>
        </p:nvSpPr>
        <p:spPr>
          <a:xfrm>
            <a:off x="903508" y="3009416"/>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40" name="Group 39"/>
          <p:cNvGrpSpPr/>
          <p:nvPr/>
        </p:nvGrpSpPr>
        <p:grpSpPr>
          <a:xfrm>
            <a:off x="698863" y="3031671"/>
            <a:ext cx="328772" cy="323851"/>
            <a:chOff x="383988" y="2894540"/>
            <a:chExt cx="314875" cy="320323"/>
          </a:xfrm>
          <a:solidFill>
            <a:schemeClr val="accent6">
              <a:lumMod val="20000"/>
              <a:lumOff val="80000"/>
            </a:schemeClr>
          </a:solidFill>
        </p:grpSpPr>
        <p:sp>
          <p:nvSpPr>
            <p:cNvPr id="41"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2"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3"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44" name="TextBox 43"/>
          <p:cNvSpPr txBox="1"/>
          <p:nvPr/>
        </p:nvSpPr>
        <p:spPr>
          <a:xfrm>
            <a:off x="2052343" y="3015250"/>
            <a:ext cx="4697169" cy="369332"/>
          </a:xfrm>
          <a:prstGeom prst="rect">
            <a:avLst/>
          </a:prstGeom>
          <a:noFill/>
        </p:spPr>
        <p:txBody>
          <a:bodyPr wrap="square" rtlCol="0">
            <a:spAutoFit/>
          </a:bodyPr>
          <a:lstStyle/>
          <a:p>
            <a:r>
              <a:rPr lang="en-US" sz="1800" dirty="0">
                <a:solidFill>
                  <a:srgbClr val="48FFD5"/>
                </a:solidFill>
                <a:latin typeface="Dana" panose="00000500000000000000" pitchFamily="2" charset="-78"/>
                <a:cs typeface="Dana" panose="00000500000000000000" pitchFamily="2" charset="-78"/>
                <a:hlinkClick r:id="rId2"/>
              </a:rPr>
              <a:t>The Euclidean </a:t>
            </a:r>
            <a:r>
              <a:rPr lang="en-US" sz="1800" dirty="0" smtClean="0">
                <a:solidFill>
                  <a:srgbClr val="48FFD5"/>
                </a:solidFill>
                <a:latin typeface="Dana" panose="00000500000000000000" pitchFamily="2" charset="-78"/>
                <a:cs typeface="Dana" panose="00000500000000000000" pitchFamily="2" charset="-78"/>
                <a:hlinkClick r:id="rId2"/>
              </a:rPr>
              <a:t>Algorithm</a:t>
            </a:r>
            <a:r>
              <a:rPr lang="en-US" sz="1800" dirty="0">
                <a:solidFill>
                  <a:srgbClr val="48FFD5"/>
                </a:solidFill>
                <a:latin typeface="Dana" panose="00000500000000000000" pitchFamily="2" charset="-78"/>
                <a:cs typeface="Dana" panose="00000500000000000000" pitchFamily="2" charset="-78"/>
                <a:hlinkClick r:id="rId2"/>
              </a:rPr>
              <a:t> (algorithm-archive)</a:t>
            </a:r>
            <a:endParaRPr lang="en-US" sz="1800" dirty="0">
              <a:solidFill>
                <a:srgbClr val="48FFD5"/>
              </a:solidFill>
              <a:latin typeface="Dana" panose="00000500000000000000" pitchFamily="2" charset="-78"/>
              <a:cs typeface="Dana" panose="00000500000000000000" pitchFamily="2" charset="-78"/>
            </a:endParaRPr>
          </a:p>
        </p:txBody>
      </p:sp>
      <p:sp>
        <p:nvSpPr>
          <p:cNvPr id="45" name="Freeform 44"/>
          <p:cNvSpPr/>
          <p:nvPr/>
        </p:nvSpPr>
        <p:spPr>
          <a:xfrm>
            <a:off x="919150" y="2385502"/>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46" name="Group 45"/>
          <p:cNvGrpSpPr/>
          <p:nvPr/>
        </p:nvGrpSpPr>
        <p:grpSpPr>
          <a:xfrm>
            <a:off x="714505" y="2407757"/>
            <a:ext cx="328772" cy="323851"/>
            <a:chOff x="383988" y="2894540"/>
            <a:chExt cx="314875" cy="320323"/>
          </a:xfrm>
          <a:solidFill>
            <a:schemeClr val="accent6">
              <a:lumMod val="20000"/>
              <a:lumOff val="80000"/>
            </a:schemeClr>
          </a:solidFill>
        </p:grpSpPr>
        <p:sp>
          <p:nvSpPr>
            <p:cNvPr id="47"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8"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9"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50" name="TextBox 49"/>
          <p:cNvSpPr txBox="1"/>
          <p:nvPr/>
        </p:nvSpPr>
        <p:spPr>
          <a:xfrm>
            <a:off x="2067985" y="2391336"/>
            <a:ext cx="4852008" cy="369332"/>
          </a:xfrm>
          <a:prstGeom prst="rect">
            <a:avLst/>
          </a:prstGeom>
          <a:noFill/>
        </p:spPr>
        <p:txBody>
          <a:bodyPr wrap="square" rtlCol="0">
            <a:spAutoFit/>
          </a:bodyPr>
          <a:lstStyle/>
          <a:p>
            <a:r>
              <a:rPr lang="en-US" sz="1800" dirty="0">
                <a:solidFill>
                  <a:srgbClr val="48FFD5"/>
                </a:solidFill>
                <a:latin typeface="Dana" panose="00000500000000000000" pitchFamily="2" charset="-78"/>
                <a:cs typeface="Dana" panose="00000500000000000000" pitchFamily="2" charset="-78"/>
                <a:hlinkClick r:id="rId3"/>
              </a:rPr>
              <a:t>The Euclidean </a:t>
            </a:r>
            <a:r>
              <a:rPr lang="en-US" sz="1800" dirty="0" smtClean="0">
                <a:solidFill>
                  <a:srgbClr val="48FFD5"/>
                </a:solidFill>
                <a:latin typeface="Dana" panose="00000500000000000000" pitchFamily="2" charset="-78"/>
                <a:cs typeface="Dana" panose="00000500000000000000" pitchFamily="2" charset="-78"/>
                <a:hlinkClick r:id="rId3"/>
              </a:rPr>
              <a:t>Algorithm (Khan Academy)</a:t>
            </a:r>
            <a:endParaRPr lang="en-US" sz="1800" dirty="0">
              <a:solidFill>
                <a:srgbClr val="48FFD5"/>
              </a:solidFill>
              <a:latin typeface="Dana" panose="00000500000000000000" pitchFamily="2" charset="-78"/>
              <a:cs typeface="Dana" panose="00000500000000000000" pitchFamily="2" charset="-78"/>
            </a:endParaRPr>
          </a:p>
        </p:txBody>
      </p:sp>
      <p:sp>
        <p:nvSpPr>
          <p:cNvPr id="51" name="Freeform 50"/>
          <p:cNvSpPr/>
          <p:nvPr/>
        </p:nvSpPr>
        <p:spPr>
          <a:xfrm>
            <a:off x="903508" y="3649751"/>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52" name="Group 51"/>
          <p:cNvGrpSpPr/>
          <p:nvPr/>
        </p:nvGrpSpPr>
        <p:grpSpPr>
          <a:xfrm>
            <a:off x="698863" y="3672006"/>
            <a:ext cx="328772" cy="323851"/>
            <a:chOff x="383988" y="2894540"/>
            <a:chExt cx="314875" cy="320323"/>
          </a:xfrm>
          <a:solidFill>
            <a:schemeClr val="accent6">
              <a:lumMod val="20000"/>
              <a:lumOff val="80000"/>
            </a:schemeClr>
          </a:solidFill>
        </p:grpSpPr>
        <p:sp>
          <p:nvSpPr>
            <p:cNvPr id="53"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4"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5"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56" name="TextBox 55"/>
          <p:cNvSpPr txBox="1"/>
          <p:nvPr/>
        </p:nvSpPr>
        <p:spPr>
          <a:xfrm>
            <a:off x="2052343" y="3655585"/>
            <a:ext cx="4697169" cy="369332"/>
          </a:xfrm>
          <a:prstGeom prst="rect">
            <a:avLst/>
          </a:prstGeom>
          <a:noFill/>
        </p:spPr>
        <p:txBody>
          <a:bodyPr wrap="square" rtlCol="0">
            <a:spAutoFit/>
          </a:bodyPr>
          <a:lstStyle/>
          <a:p>
            <a:r>
              <a:rPr lang="en-US" sz="1800" dirty="0">
                <a:solidFill>
                  <a:srgbClr val="48FFD5"/>
                </a:solidFill>
                <a:latin typeface="Dana" panose="00000500000000000000" pitchFamily="2" charset="-78"/>
                <a:cs typeface="Dana" panose="00000500000000000000" pitchFamily="2" charset="-78"/>
                <a:hlinkClick r:id="rId4"/>
              </a:rPr>
              <a:t>The Euclidean </a:t>
            </a:r>
            <a:r>
              <a:rPr lang="en-US" sz="1800" dirty="0" smtClean="0">
                <a:solidFill>
                  <a:srgbClr val="48FFD5"/>
                </a:solidFill>
                <a:latin typeface="Dana" panose="00000500000000000000" pitchFamily="2" charset="-78"/>
                <a:cs typeface="Dana" panose="00000500000000000000" pitchFamily="2" charset="-78"/>
                <a:hlinkClick r:id="rId4"/>
              </a:rPr>
              <a:t>Algorithm</a:t>
            </a:r>
            <a:r>
              <a:rPr lang="en-US" sz="1800" dirty="0">
                <a:solidFill>
                  <a:srgbClr val="48FFD5"/>
                </a:solidFill>
                <a:latin typeface="Dana" panose="00000500000000000000" pitchFamily="2" charset="-78"/>
                <a:cs typeface="Dana" panose="00000500000000000000" pitchFamily="2" charset="-78"/>
                <a:hlinkClick r:id="rId4"/>
              </a:rPr>
              <a:t> </a:t>
            </a:r>
            <a:r>
              <a:rPr lang="en-US" sz="1800" dirty="0" smtClean="0">
                <a:solidFill>
                  <a:srgbClr val="48FFD5"/>
                </a:solidFill>
                <a:latin typeface="Dana" panose="00000500000000000000" pitchFamily="2" charset="-78"/>
                <a:cs typeface="Dana" panose="00000500000000000000" pitchFamily="2" charset="-78"/>
                <a:hlinkClick r:id="rId4"/>
              </a:rPr>
              <a:t>(</a:t>
            </a:r>
            <a:r>
              <a:rPr lang="en-US" sz="1800" dirty="0" err="1" smtClean="0">
                <a:solidFill>
                  <a:srgbClr val="48FFD5"/>
                </a:solidFill>
                <a:latin typeface="Dana" panose="00000500000000000000" pitchFamily="2" charset="-78"/>
                <a:cs typeface="Dana" panose="00000500000000000000" pitchFamily="2" charset="-78"/>
                <a:hlinkClick r:id="rId4"/>
              </a:rPr>
              <a:t>youtube</a:t>
            </a:r>
            <a:r>
              <a:rPr lang="en-US" sz="1800" dirty="0" smtClean="0">
                <a:solidFill>
                  <a:srgbClr val="48FFD5"/>
                </a:solidFill>
                <a:latin typeface="Dana" panose="00000500000000000000" pitchFamily="2" charset="-78"/>
                <a:cs typeface="Dana" panose="00000500000000000000" pitchFamily="2" charset="-78"/>
                <a:hlinkClick r:id="rId4"/>
              </a:rPr>
              <a:t>)</a:t>
            </a:r>
            <a:endParaRPr lang="en-US" sz="1800" dirty="0">
              <a:solidFill>
                <a:srgbClr val="48FFD5"/>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1065598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9;p25"/>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8;p25"/>
          <p:cNvSpPr/>
          <p:nvPr/>
        </p:nvSpPr>
        <p:spPr>
          <a:xfrm>
            <a:off x="6431609" y="792317"/>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5" name="Google Shape;379;p25"/>
          <p:cNvSpPr/>
          <p:nvPr/>
        </p:nvSpPr>
        <p:spPr>
          <a:xfrm>
            <a:off x="6854417" y="792317"/>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6" name="Google Shape;380;p25"/>
          <p:cNvSpPr/>
          <p:nvPr/>
        </p:nvSpPr>
        <p:spPr>
          <a:xfrm>
            <a:off x="6431609" y="972147"/>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7" name="Google Shape;381;p25"/>
          <p:cNvSpPr/>
          <p:nvPr/>
        </p:nvSpPr>
        <p:spPr>
          <a:xfrm>
            <a:off x="6854417" y="972147"/>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8" name="Google Shape;382;p25"/>
          <p:cNvSpPr/>
          <p:nvPr/>
        </p:nvSpPr>
        <p:spPr>
          <a:xfrm>
            <a:off x="6431609" y="1153907"/>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9" name="Google Shape;383;p25"/>
          <p:cNvSpPr/>
          <p:nvPr/>
        </p:nvSpPr>
        <p:spPr>
          <a:xfrm>
            <a:off x="6854417" y="1153907"/>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0" name="Google Shape;384;p25"/>
          <p:cNvSpPr/>
          <p:nvPr/>
        </p:nvSpPr>
        <p:spPr>
          <a:xfrm>
            <a:off x="6431609" y="1335668"/>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1" name="Google Shape;385;p25"/>
          <p:cNvSpPr/>
          <p:nvPr/>
        </p:nvSpPr>
        <p:spPr>
          <a:xfrm>
            <a:off x="6854417" y="1335668"/>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2" name="Google Shape;386;p25"/>
          <p:cNvSpPr/>
          <p:nvPr/>
        </p:nvSpPr>
        <p:spPr>
          <a:xfrm>
            <a:off x="6127370" y="857350"/>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 name="Google Shape;375;p25"/>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2091303" y="1420068"/>
            <a:ext cx="4883727" cy="2486891"/>
          </a:xfrm>
        </p:spPr>
        <p:txBody>
          <a:bodyPr/>
          <a:lstStyle/>
          <a:p>
            <a:pPr rtl="1">
              <a:lnSpc>
                <a:spcPct val="150000"/>
              </a:lnSpc>
            </a:pPr>
            <a:r>
              <a:rPr lang="fa-IR" sz="1600" b="0" i="0" u="none" strike="noStrike" dirty="0">
                <a:effectLst/>
                <a:latin typeface="Dana" panose="00000500000000000000" pitchFamily="2" charset="-78"/>
                <a:cs typeface="Dana" panose="00000500000000000000" pitchFamily="2" charset="-78"/>
              </a:rPr>
              <a:t>بهترین و مطمئن‌ترین ابزار شما برای حل مسائل و کد زدن، </a:t>
            </a:r>
            <a:r>
              <a:rPr lang="fa-IR" sz="1600" b="0" i="0" u="none" strike="noStrike" dirty="0">
                <a:effectLst>
                  <a:outerShdw blurRad="38100" dist="38100" dir="2700000" algn="tl">
                    <a:srgbClr val="000000">
                      <a:alpha val="43137"/>
                    </a:srgbClr>
                  </a:outerShdw>
                </a:effectLst>
                <a:latin typeface="Dana" panose="00000500000000000000" pitchFamily="2" charset="-78"/>
                <a:cs typeface="Dana" panose="00000500000000000000" pitchFamily="2" charset="-78"/>
              </a:rPr>
              <a:t>سرچ</a:t>
            </a:r>
            <a:r>
              <a:rPr lang="fa-IR" sz="1600" b="0" i="0" u="none" strike="noStrike" dirty="0">
                <a:effectLst/>
                <a:latin typeface="Dana" panose="00000500000000000000" pitchFamily="2" charset="-78"/>
                <a:cs typeface="Dana" panose="00000500000000000000" pitchFamily="2" charset="-78"/>
              </a:rPr>
              <a:t> کردن هست، پس سعی کنید از همین الان تمرین کنید و برای مسئله‌های مختلفی که بهتون داده می‌شه </a:t>
            </a:r>
            <a:r>
              <a:rPr lang="fa-IR" sz="1600" b="0" i="0" u="none" strike="noStrike" dirty="0">
                <a:effectLst>
                  <a:outerShdw blurRad="38100" dist="38100" dir="2700000" algn="tl">
                    <a:srgbClr val="000000">
                      <a:alpha val="43137"/>
                    </a:srgbClr>
                  </a:outerShdw>
                </a:effectLst>
                <a:latin typeface="Dana" panose="00000500000000000000" pitchFamily="2" charset="-78"/>
                <a:cs typeface="Dana" panose="00000500000000000000" pitchFamily="2" charset="-78"/>
              </a:rPr>
              <a:t>سرچ</a:t>
            </a:r>
            <a:r>
              <a:rPr lang="fa-IR" sz="1600" b="0" i="0" u="none" strike="noStrike" dirty="0">
                <a:effectLst/>
                <a:latin typeface="Dana" panose="00000500000000000000" pitchFamily="2" charset="-78"/>
                <a:cs typeface="Dana" panose="00000500000000000000" pitchFamily="2" charset="-78"/>
              </a:rPr>
              <a:t> کنید؛ چون مسلما مشکلی که شما باهاش مواجه می‌شید رو قبلا </a:t>
            </a:r>
            <a:r>
              <a:rPr lang="fa-IR" sz="1600" dirty="0">
                <a:latin typeface="Dana" panose="00000500000000000000" pitchFamily="2" charset="-78"/>
                <a:cs typeface="Dana" panose="00000500000000000000" pitchFamily="2" charset="-78"/>
              </a:rPr>
              <a:t>افراد </a:t>
            </a:r>
            <a:r>
              <a:rPr lang="fa-IR" sz="1600" b="0" i="0" u="none" strike="noStrike" dirty="0">
                <a:effectLst/>
                <a:latin typeface="Dana" panose="00000500000000000000" pitchFamily="2" charset="-78"/>
                <a:cs typeface="Dana" panose="00000500000000000000" pitchFamily="2" charset="-78"/>
              </a:rPr>
              <a:t>دیگه هم باهاش مواجه شدن و راه‌حل خودشون برای اون رو جاهای مختلف نوشتن که با یه </a:t>
            </a:r>
            <a:r>
              <a:rPr lang="fa-IR" sz="1600" b="0" i="0" u="none" strike="noStrike" dirty="0">
                <a:effectLst>
                  <a:outerShdw blurRad="38100" dist="38100" dir="2700000" algn="tl">
                    <a:srgbClr val="000000">
                      <a:alpha val="43137"/>
                    </a:srgbClr>
                  </a:outerShdw>
                </a:effectLst>
                <a:latin typeface="Dana" panose="00000500000000000000" pitchFamily="2" charset="-78"/>
                <a:cs typeface="Dana" panose="00000500000000000000" pitchFamily="2" charset="-78"/>
              </a:rPr>
              <a:t>سرچ</a:t>
            </a:r>
            <a:r>
              <a:rPr lang="fa-IR" sz="1600" b="0" i="0" u="none" strike="noStrike" dirty="0">
                <a:effectLst/>
                <a:latin typeface="Dana" panose="00000500000000000000" pitchFamily="2" charset="-78"/>
                <a:cs typeface="Dana" panose="00000500000000000000" pitchFamily="2" charset="-78"/>
              </a:rPr>
              <a:t> ساده می‌تونید به راحتی اون‌ها رو پیدا کنید.</a:t>
            </a:r>
          </a:p>
        </p:txBody>
      </p:sp>
      <p:sp>
        <p:nvSpPr>
          <p:cNvPr id="4" name="Rectangle 3"/>
          <p:cNvSpPr/>
          <p:nvPr/>
        </p:nvSpPr>
        <p:spPr>
          <a:xfrm>
            <a:off x="124691" y="11907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 name="Google Shape;388;p2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Tree>
    <p:extLst>
      <p:ext uri="{BB962C8B-B14F-4D97-AF65-F5344CB8AC3E}">
        <p14:creationId xmlns:p14="http://schemas.microsoft.com/office/powerpoint/2010/main" val="136318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2659398" y="493113"/>
            <a:ext cx="3722024"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سوال دوم: ساعت</a:t>
            </a:r>
          </a:p>
        </p:txBody>
      </p:sp>
      <p:grpSp>
        <p:nvGrpSpPr>
          <p:cNvPr id="5" name="Google Shape;7046;p50"/>
          <p:cNvGrpSpPr/>
          <p:nvPr/>
        </p:nvGrpSpPr>
        <p:grpSpPr>
          <a:xfrm>
            <a:off x="6289561" y="601647"/>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17</a:t>
            </a:fld>
            <a:endParaRPr lang="en-US" dirty="0"/>
          </a:p>
        </p:txBody>
      </p:sp>
      <p:sp>
        <p:nvSpPr>
          <p:cNvPr id="10" name="Title 1">
            <a:extLst>
              <a:ext uri="{FF2B5EF4-FFF2-40B4-BE49-F238E27FC236}">
                <a16:creationId xmlns:a16="http://schemas.microsoft.com/office/drawing/2014/main" id="{8DD52BF7-1D14-4588-9935-E04725DE26AA}"/>
              </a:ext>
            </a:extLst>
          </p:cNvPr>
          <p:cNvSpPr txBox="1">
            <a:spLocks/>
          </p:cNvSpPr>
          <p:nvPr/>
        </p:nvSpPr>
        <p:spPr>
          <a:xfrm>
            <a:off x="698863" y="1579238"/>
            <a:ext cx="7802158" cy="27383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حلقه‌ها در برنامه‌نویسی به چه معنا هستند و به چه علت استفاده می‌شوند؟</a:t>
            </a: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چه مفاهیم و اتفاقاتی در دنیای اطراف همواره در حال تکرار شدن هستند؟</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ساعت را می‌توان به عنوان یکی از وسایلی دانست که دنیای آن به حلقه یا </a:t>
            </a:r>
            <a:r>
              <a:rPr lang="en-US" sz="1600" dirty="0" smtClean="0">
                <a:solidFill>
                  <a:schemeClr val="bg1"/>
                </a:solidFill>
                <a:latin typeface="Dana" panose="00000500000000000000" pitchFamily="2" charset="-78"/>
                <a:cs typeface="Dana" panose="00000500000000000000" pitchFamily="2" charset="-78"/>
              </a:rPr>
              <a:t>loop</a:t>
            </a:r>
            <a:r>
              <a:rPr lang="fa-IR" sz="1600" dirty="0" smtClean="0">
                <a:solidFill>
                  <a:schemeClr val="bg1"/>
                </a:solidFill>
                <a:latin typeface="Dana" panose="00000500000000000000" pitchFamily="2" charset="-78"/>
                <a:cs typeface="Dana" panose="00000500000000000000" pitchFamily="2" charset="-78"/>
              </a:rPr>
              <a:t> محدود شده است. به نظر شما آیا یک حلقه برای در دست گرفتن زمان کافی است؟</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اگر یک حلقه داخل حلقه‌ای دیگر استفاده شود به آن </a:t>
            </a:r>
            <a:r>
              <a:rPr lang="fa-IR" sz="1600" dirty="0">
                <a:solidFill>
                  <a:schemeClr val="accent6"/>
                </a:solidFill>
                <a:latin typeface="Dana" panose="00000500000000000000" pitchFamily="2" charset="-78"/>
                <a:cs typeface="Dana" panose="00000500000000000000" pitchFamily="2" charset="-78"/>
              </a:rPr>
              <a:t>حلقه‌‌ی تو در تو </a:t>
            </a:r>
            <a:r>
              <a:rPr lang="fa-IR" sz="1600" dirty="0">
                <a:solidFill>
                  <a:schemeClr val="bg1"/>
                </a:solidFill>
                <a:latin typeface="Dana" panose="00000500000000000000" pitchFamily="2" charset="-78"/>
                <a:cs typeface="Dana" panose="00000500000000000000" pitchFamily="2" charset="-78"/>
              </a:rPr>
              <a:t>یا </a:t>
            </a:r>
            <a:r>
              <a:rPr lang="en-US" sz="1600" dirty="0">
                <a:solidFill>
                  <a:schemeClr val="accent6"/>
                </a:solidFill>
                <a:latin typeface="Dana" panose="00000500000000000000" pitchFamily="2" charset="-78"/>
                <a:cs typeface="Dana" panose="00000500000000000000" pitchFamily="2" charset="-78"/>
              </a:rPr>
              <a:t>nested </a:t>
            </a:r>
            <a:r>
              <a:rPr lang="en-US" sz="1600" dirty="0" smtClean="0">
                <a:solidFill>
                  <a:schemeClr val="accent6"/>
                </a:solidFill>
                <a:latin typeface="Dana" panose="00000500000000000000" pitchFamily="2" charset="-78"/>
                <a:cs typeface="Dana" panose="00000500000000000000" pitchFamily="2" charset="-78"/>
              </a:rPr>
              <a:t>loop</a:t>
            </a:r>
            <a:r>
              <a:rPr lang="fa-IR" sz="1600" dirty="0" smtClean="0">
                <a:solidFill>
                  <a:schemeClr val="bg1"/>
                </a:solidFill>
                <a:latin typeface="Dana" panose="00000500000000000000" pitchFamily="2" charset="-78"/>
                <a:cs typeface="Dana" panose="00000500000000000000" pitchFamily="2" charset="-78"/>
              </a:rPr>
              <a:t> گفته </a:t>
            </a:r>
            <a:r>
              <a:rPr lang="fa-IR" sz="1600" dirty="0">
                <a:solidFill>
                  <a:schemeClr val="bg1"/>
                </a:solidFill>
                <a:latin typeface="Dana" panose="00000500000000000000" pitchFamily="2" charset="-78"/>
                <a:cs typeface="Dana" panose="00000500000000000000" pitchFamily="2" charset="-78"/>
              </a:rPr>
              <a:t>می‌شود. در این نوع حلقه‌ها به ازای اجرای هر بار حلقه بیرونی،‌ حلقه داخلی به‌طور کامل انجام می‌شود</a:t>
            </a:r>
            <a:r>
              <a:rPr lang="fa-IR" sz="1600" dirty="0" smtClean="0">
                <a:solidFill>
                  <a:schemeClr val="bg1"/>
                </a:solidFill>
                <a:latin typeface="Dana" panose="00000500000000000000" pitchFamily="2" charset="-78"/>
                <a:cs typeface="Dana" panose="00000500000000000000" pitchFamily="2" charset="-78"/>
              </a:rPr>
              <a:t>.</a:t>
            </a:r>
          </a:p>
        </p:txBody>
      </p:sp>
      <p:grpSp>
        <p:nvGrpSpPr>
          <p:cNvPr id="12" name="Google Shape;4800;p45"/>
          <p:cNvGrpSpPr/>
          <p:nvPr/>
        </p:nvGrpSpPr>
        <p:grpSpPr>
          <a:xfrm>
            <a:off x="8501021" y="3521936"/>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7365;p50"/>
          <p:cNvGrpSpPr/>
          <p:nvPr/>
        </p:nvGrpSpPr>
        <p:grpSpPr>
          <a:xfrm>
            <a:off x="8501021" y="2479061"/>
            <a:ext cx="334919" cy="333429"/>
            <a:chOff x="-30735200" y="3552550"/>
            <a:chExt cx="292225" cy="290925"/>
          </a:xfrm>
        </p:grpSpPr>
        <p:sp>
          <p:nvSpPr>
            <p:cNvPr id="16"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7365;p50"/>
          <p:cNvGrpSpPr/>
          <p:nvPr/>
        </p:nvGrpSpPr>
        <p:grpSpPr>
          <a:xfrm>
            <a:off x="8499985" y="1412523"/>
            <a:ext cx="334919" cy="333429"/>
            <a:chOff x="-30735200" y="3552550"/>
            <a:chExt cx="292225" cy="290925"/>
          </a:xfrm>
        </p:grpSpPr>
        <p:sp>
          <p:nvSpPr>
            <p:cNvPr id="19"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6510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oogle Shape;5104;p45"/>
          <p:cNvGrpSpPr/>
          <p:nvPr/>
        </p:nvGrpSpPr>
        <p:grpSpPr>
          <a:xfrm>
            <a:off x="8506671" y="690401"/>
            <a:ext cx="351680" cy="358133"/>
            <a:chOff x="1487200" y="4993750"/>
            <a:chExt cx="483125" cy="483125"/>
          </a:xfrm>
        </p:grpSpPr>
        <p:sp>
          <p:nvSpPr>
            <p:cNvPr id="14"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 name="Google Shape;9359;p55"/>
          <p:cNvGrpSpPr/>
          <p:nvPr/>
        </p:nvGrpSpPr>
        <p:grpSpPr>
          <a:xfrm>
            <a:off x="8506671" y="2315091"/>
            <a:ext cx="334346" cy="332168"/>
            <a:chOff x="580725" y="3617925"/>
            <a:chExt cx="299325" cy="297375"/>
          </a:xfrm>
        </p:grpSpPr>
        <p:sp>
          <p:nvSpPr>
            <p:cNvPr id="1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7365;p50"/>
          <p:cNvGrpSpPr/>
          <p:nvPr/>
        </p:nvGrpSpPr>
        <p:grpSpPr>
          <a:xfrm>
            <a:off x="8527876" y="4028420"/>
            <a:ext cx="334919" cy="333429"/>
            <a:chOff x="-30735200" y="3552550"/>
            <a:chExt cx="292225" cy="290925"/>
          </a:xfrm>
        </p:grpSpPr>
        <p:sp>
          <p:nvSpPr>
            <p:cNvPr id="2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81020"/>
            <a:ext cx="387162" cy="330421"/>
          </a:xfrm>
          <a:prstGeom prst="rect">
            <a:avLst/>
          </a:prstGeom>
        </p:spPr>
        <p:txBody>
          <a:bodyPr/>
          <a:lstStyle/>
          <a:p>
            <a:fld id="{8E2CDA97-BFD5-45CA-9A96-1AD5B5B2566F}" type="slidenum">
              <a:rPr lang="en-US" smtClean="0"/>
              <a:t>18</a:t>
            </a:fld>
            <a:endParaRPr lang="en-US" dirty="0"/>
          </a:p>
        </p:txBody>
      </p:sp>
      <p:sp>
        <p:nvSpPr>
          <p:cNvPr id="25" name="Title 1">
            <a:extLst>
              <a:ext uri="{FF2B5EF4-FFF2-40B4-BE49-F238E27FC236}">
                <a16:creationId xmlns:a16="http://schemas.microsoft.com/office/drawing/2014/main" id="{8DD52BF7-1D14-4588-9935-E04725DE26AA}"/>
              </a:ext>
            </a:extLst>
          </p:cNvPr>
          <p:cNvSpPr txBox="1">
            <a:spLocks/>
          </p:cNvSpPr>
          <p:nvPr/>
        </p:nvSpPr>
        <p:spPr>
          <a:xfrm>
            <a:off x="704513" y="1203158"/>
            <a:ext cx="7802158" cy="25300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800" dirty="0" smtClean="0">
                <a:solidFill>
                  <a:schemeClr val="bg1"/>
                </a:solidFill>
                <a:latin typeface="Dana" panose="00000500000000000000" pitchFamily="2" charset="-78"/>
                <a:cs typeface="Dana" panose="00000500000000000000" pitchFamily="2" charset="-78"/>
              </a:rPr>
              <a:t>ساعت نمونه‌ی خوبی است که مانند حلقه‌های تو در تو عمل می‌کند. به این صورت که برای یک حرکت عقربه ساعت‌شمار به عدد بعدی لازم است تا عقربه‌ی دقیقه‌شمار یک دور کامل بچرخد.</a:t>
            </a:r>
          </a:p>
          <a:p>
            <a:pPr algn="just" rtl="1">
              <a:lnSpc>
                <a:spcPct val="150000"/>
              </a:lnSpc>
            </a:pPr>
            <a:endParaRPr lang="fa-IR" sz="18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800" dirty="0" smtClean="0">
                <a:solidFill>
                  <a:schemeClr val="bg1"/>
                </a:solidFill>
                <a:latin typeface="Dana" panose="00000500000000000000" pitchFamily="2" charset="-78"/>
                <a:cs typeface="Dana" panose="00000500000000000000" pitchFamily="2" charset="-78"/>
              </a:rPr>
              <a:t>حال از شما می‌خواهیم که در گروه خود با توجه به توضیحات بالا شبه‌کدی برای شبیه‌سازی یک ساعت دیجیتال بنویسید که ساعت، دقیقه و ثانیه را برای یک شبانه روز کامل چاپ کند.</a:t>
            </a:r>
          </a:p>
          <a:p>
            <a:pPr algn="just" rtl="1">
              <a:lnSpc>
                <a:spcPct val="150000"/>
              </a:lnSpc>
            </a:pPr>
            <a:endParaRPr lang="fa-IR" sz="18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800" dirty="0" smtClean="0">
                <a:solidFill>
                  <a:schemeClr val="bg1"/>
                </a:solidFill>
                <a:latin typeface="Dana" panose="00000500000000000000" pitchFamily="2" charset="-78"/>
                <a:cs typeface="Dana" panose="00000500000000000000" pitchFamily="2" charset="-78"/>
              </a:rPr>
              <a:t>آیا می‌توانید تعداد دفعات اجرای درونی‌ترین حلقه را محاسبه کنید؟</a:t>
            </a:r>
          </a:p>
        </p:txBody>
      </p:sp>
    </p:spTree>
    <p:extLst>
      <p:ext uri="{BB962C8B-B14F-4D97-AF65-F5344CB8AC3E}">
        <p14:creationId xmlns:p14="http://schemas.microsoft.com/office/powerpoint/2010/main" val="254261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2" y="1133190"/>
            <a:ext cx="7739128" cy="3795926"/>
          </a:xfrm>
        </p:spPr>
        <p:txBody>
          <a:bodyPr/>
          <a:lstStyle/>
          <a:p>
            <a:pPr algn="just"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به نظر شما چه اتفاقی می‌افتاد اگر ما به جای ۱۰ رقم برای نشان‌دادن اعداد، ۷ </a:t>
            </a:r>
            <a:r>
              <a:rPr lang="fa-IR" sz="1800" b="0" i="0" u="none" strike="noStrike" dirty="0" smtClean="0">
                <a:solidFill>
                  <a:schemeClr val="bg1"/>
                </a:solidFill>
                <a:effectLst/>
                <a:latin typeface="Dana" panose="00000500000000000000" pitchFamily="2" charset="-78"/>
                <a:cs typeface="Dana" panose="00000500000000000000" pitchFamily="2" charset="-78"/>
              </a:rPr>
              <a:t>رقم داشتیم</a:t>
            </a:r>
            <a:r>
              <a:rPr lang="fa-IR" sz="1800" b="0" i="0" u="none" strike="noStrike" dirty="0">
                <a:solidFill>
                  <a:schemeClr val="bg1"/>
                </a:solidFill>
                <a:effectLst/>
                <a:latin typeface="Dana" panose="00000500000000000000" pitchFamily="2" charset="-78"/>
                <a:cs typeface="Dana" panose="00000500000000000000" pitchFamily="2" charset="-78"/>
              </a:rPr>
              <a:t>؟ آیا در سیستم جدید برخی اعداد وجود نخواهند داشت</a:t>
            </a:r>
            <a:r>
              <a:rPr lang="fa-IR" sz="1800" b="0" i="0" u="none" strike="noStrike" dirty="0" smtClean="0">
                <a:solidFill>
                  <a:schemeClr val="bg1"/>
                </a:solidFill>
                <a:effectLst/>
                <a:latin typeface="Dana" panose="00000500000000000000" pitchFamily="2" charset="-78"/>
                <a:cs typeface="Dana" panose="00000500000000000000" pitchFamily="2" charset="-78"/>
              </a:rPr>
              <a:t>؟		</a:t>
            </a:r>
            <a:r>
              <a:rPr lang="en-US" sz="1800" b="0" i="0" u="none" strike="noStrike" dirty="0" smtClean="0">
                <a:solidFill>
                  <a:schemeClr val="bg1"/>
                </a:solidFill>
                <a:effectLst/>
                <a:latin typeface="Dana" panose="00000500000000000000" pitchFamily="2" charset="-78"/>
                <a:cs typeface="Dana" panose="00000500000000000000" pitchFamily="2" charset="-78"/>
              </a:rPr>
              <a:t>    </a:t>
            </a: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برای جواب به این سوال، به طور کلی می‌توان گفت که </a:t>
            </a:r>
            <a:r>
              <a:rPr lang="fa-IR" sz="1800" b="0" i="0" u="none" strike="noStrike" dirty="0">
                <a:solidFill>
                  <a:schemeClr val="accent6"/>
                </a:solidFill>
                <a:effectLst/>
                <a:latin typeface="Dana" panose="00000500000000000000" pitchFamily="2" charset="-78"/>
                <a:cs typeface="Dana" panose="00000500000000000000" pitchFamily="2" charset="-78"/>
              </a:rPr>
              <a:t>اعداد</a:t>
            </a:r>
            <a:r>
              <a:rPr lang="fa-IR" sz="1800" b="0" i="0" u="none" strike="noStrike" dirty="0">
                <a:solidFill>
                  <a:schemeClr val="bg1"/>
                </a:solidFill>
                <a:effectLst/>
                <a:latin typeface="Dana" panose="00000500000000000000" pitchFamily="2" charset="-78"/>
                <a:cs typeface="Dana" panose="00000500000000000000" pitchFamily="2" charset="-78"/>
              </a:rPr>
              <a:t> تغییری نخواهند کرد و تنها شیوه‌ی نمایش آن‌ها توسط </a:t>
            </a:r>
            <a:r>
              <a:rPr lang="fa-IR" sz="1800" b="0" i="0" u="none" strike="noStrike" dirty="0">
                <a:solidFill>
                  <a:schemeClr val="accent6"/>
                </a:solidFill>
                <a:effectLst/>
                <a:latin typeface="Dana" panose="00000500000000000000" pitchFamily="2" charset="-78"/>
                <a:cs typeface="Dana" panose="00000500000000000000" pitchFamily="2" charset="-78"/>
              </a:rPr>
              <a:t>ارقام</a:t>
            </a:r>
            <a:r>
              <a:rPr lang="fa-IR" sz="1800" b="0" i="0" u="none" strike="noStrike" dirty="0">
                <a:solidFill>
                  <a:schemeClr val="bg1"/>
                </a:solidFill>
                <a:effectLst/>
                <a:latin typeface="Dana" panose="00000500000000000000" pitchFamily="2" charset="-78"/>
                <a:cs typeface="Dana" panose="00000500000000000000" pitchFamily="2" charset="-78"/>
              </a:rPr>
              <a:t>، متفاوت خواهد شد. به عنوان مثال از این به بعد به جای عدد هشت باید ۱۱ می‌نوشتیم. (چرا</a:t>
            </a:r>
            <a:r>
              <a:rPr lang="fa-IR" sz="1800" b="0" i="0" u="none" strike="noStrike" dirty="0" smtClean="0">
                <a:solidFill>
                  <a:schemeClr val="bg1"/>
                </a:solidFill>
                <a:effectLst/>
                <a:latin typeface="Dana" panose="00000500000000000000" pitchFamily="2" charset="-78"/>
                <a:cs typeface="Dana" panose="00000500000000000000" pitchFamily="2" charset="-78"/>
              </a:rPr>
              <a:t>؟)</a:t>
            </a:r>
            <a:r>
              <a:rPr lang="en-US" sz="1800" b="0" i="0" u="none" strike="noStrike" dirty="0" smtClean="0">
                <a:solidFill>
                  <a:schemeClr val="bg1"/>
                </a:solidFill>
                <a:effectLst/>
                <a:latin typeface="Dana" panose="00000500000000000000" pitchFamily="2" charset="-78"/>
                <a:cs typeface="Dana" panose="00000500000000000000" pitchFamily="2" charset="-78"/>
              </a:rPr>
              <a:t>				    </a:t>
            </a: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به این کار در دنیای ریاضی </a:t>
            </a:r>
            <a:r>
              <a:rPr lang="fa-IR" sz="1800" dirty="0">
                <a:solidFill>
                  <a:schemeClr val="accent6"/>
                </a:solidFill>
                <a:latin typeface="Dana" panose="00000500000000000000" pitchFamily="2" charset="-78"/>
                <a:cs typeface="Dana" panose="00000500000000000000" pitchFamily="2" charset="-78"/>
              </a:rPr>
              <a:t>تغییر مبنا </a:t>
            </a:r>
            <a:r>
              <a:rPr lang="fa-IR" sz="1800" dirty="0">
                <a:solidFill>
                  <a:schemeClr val="bg1"/>
                </a:solidFill>
                <a:latin typeface="Dana" panose="00000500000000000000" pitchFamily="2" charset="-78"/>
                <a:cs typeface="Dana" panose="00000500000000000000" pitchFamily="2" charset="-78"/>
              </a:rPr>
              <a:t>گفته می‌شود</a:t>
            </a:r>
            <a:r>
              <a:rPr lang="fa-IR" sz="1800" dirty="0" smtClean="0">
                <a:solidFill>
                  <a:schemeClr val="bg1"/>
                </a:solidFill>
                <a:latin typeface="Dana" panose="00000500000000000000" pitchFamily="2" charset="-78"/>
                <a:cs typeface="Dana" panose="00000500000000000000" pitchFamily="2" charset="-78"/>
              </a:rPr>
              <a:t>.</a:t>
            </a:r>
            <a:r>
              <a:rPr lang="en-US" sz="1800" dirty="0" smtClean="0">
                <a:solidFill>
                  <a:schemeClr val="bg1"/>
                </a:solidFill>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
            </a:r>
            <a:br>
              <a:rPr lang="fa-IR" sz="1800" dirty="0">
                <a:solidFill>
                  <a:schemeClr val="bg1"/>
                </a:solidFill>
                <a:latin typeface="Dana" panose="00000500000000000000" pitchFamily="2" charset="-78"/>
                <a:cs typeface="Dana" panose="00000500000000000000" pitchFamily="2" charset="-78"/>
              </a:rPr>
            </a:br>
            <a:endParaRPr lang="fa-IR" sz="1800" b="0" i="0" u="none" strike="noStrike" baseline="-25000"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2286000" y="481853"/>
            <a:ext cx="4572000"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سوم: </a:t>
            </a:r>
            <a:r>
              <a:rPr lang="fa-IR" sz="4000" dirty="0">
                <a:solidFill>
                  <a:schemeClr val="bg1"/>
                </a:solidFill>
                <a:latin typeface="Lalezar" panose="00000500000000000000" pitchFamily="2" charset="-78"/>
                <a:cs typeface="Lalezar" panose="00000500000000000000" pitchFamily="2" charset="-78"/>
              </a:rPr>
              <a:t>مبنا</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8" name="Google Shape;7046;p50"/>
          <p:cNvGrpSpPr/>
          <p:nvPr/>
        </p:nvGrpSpPr>
        <p:grpSpPr>
          <a:xfrm>
            <a:off x="6332694" y="582737"/>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19</a:t>
            </a:fld>
            <a:endParaRPr lang="en-US" dirty="0"/>
          </a:p>
        </p:txBody>
      </p:sp>
      <p:grpSp>
        <p:nvGrpSpPr>
          <p:cNvPr id="12" name="Google Shape;7365;p50"/>
          <p:cNvGrpSpPr/>
          <p:nvPr/>
        </p:nvGrpSpPr>
        <p:grpSpPr>
          <a:xfrm>
            <a:off x="8437991" y="1368328"/>
            <a:ext cx="334919" cy="333429"/>
            <a:chOff x="-30735200" y="3552550"/>
            <a:chExt cx="292225" cy="290925"/>
          </a:xfrm>
        </p:grpSpPr>
        <p:sp>
          <p:nvSpPr>
            <p:cNvPr id="1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4800;p45"/>
          <p:cNvGrpSpPr/>
          <p:nvPr/>
        </p:nvGrpSpPr>
        <p:grpSpPr>
          <a:xfrm>
            <a:off x="8422176" y="4172406"/>
            <a:ext cx="350734" cy="357171"/>
            <a:chOff x="1492675" y="4992125"/>
            <a:chExt cx="481825" cy="481825"/>
          </a:xfrm>
        </p:grpSpPr>
        <p:sp>
          <p:nvSpPr>
            <p:cNvPr id="1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7365;p50"/>
          <p:cNvGrpSpPr/>
          <p:nvPr/>
        </p:nvGrpSpPr>
        <p:grpSpPr>
          <a:xfrm>
            <a:off x="8437991" y="2627307"/>
            <a:ext cx="334919" cy="333429"/>
            <a:chOff x="-30735200" y="3552550"/>
            <a:chExt cx="292225" cy="290925"/>
          </a:xfrm>
        </p:grpSpPr>
        <p:sp>
          <p:nvSpPr>
            <p:cNvPr id="19"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30346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1081929" y="1884261"/>
            <a:ext cx="3352800" cy="1339494"/>
          </a:xfrm>
        </p:spPr>
        <p:txBody>
          <a:bodyPr/>
          <a:lstStyle/>
          <a:p>
            <a:pPr algn="just" rtl="1"/>
            <a:r>
              <a:rPr lang="fa-IR" sz="1800" b="0" i="0" u="none" strike="noStrike" dirty="0">
                <a:solidFill>
                  <a:schemeClr val="bg1"/>
                </a:solidFill>
                <a:effectLst/>
                <a:latin typeface="Dana" panose="00000500000000000000" pitchFamily="2" charset="-78"/>
                <a:cs typeface="Dana" panose="00000500000000000000" pitchFamily="2" charset="-78"/>
              </a:rPr>
              <a:t>یکی از مهم‌ترین مباحث مهندسی کامپیوتر و حتی مهم‌تر از </a:t>
            </a:r>
            <a:r>
              <a:rPr lang="fa-IR" sz="1800" b="0" i="0" dirty="0">
                <a:solidFill>
                  <a:schemeClr val="accent6"/>
                </a:solidFill>
                <a:effectLst/>
                <a:latin typeface="Dana" panose="00000500000000000000" pitchFamily="2" charset="-78"/>
                <a:cs typeface="Dana" panose="00000500000000000000" pitchFamily="2" charset="-78"/>
              </a:rPr>
              <a:t>سینتکس</a:t>
            </a:r>
            <a:r>
              <a:rPr lang="fa-IR" sz="1800" b="0" i="0" u="none" strike="noStrike" dirty="0">
                <a:solidFill>
                  <a:schemeClr val="bg1"/>
                </a:solidFill>
                <a:effectLst/>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زبان برنامه‌نویسی و توانایی کار با آن، الگوریتم‌ها و</a:t>
            </a:r>
            <a:r>
              <a:rPr lang="fa-IR" sz="1800" b="0" i="0" u="none" strike="noStrike" dirty="0">
                <a:solidFill>
                  <a:schemeClr val="bg1"/>
                </a:solidFill>
                <a:effectLst/>
                <a:latin typeface="Dana" panose="00000500000000000000" pitchFamily="2" charset="-78"/>
                <a:cs typeface="Dana" panose="00000500000000000000" pitchFamily="2" charset="-78"/>
              </a:rPr>
              <a:t> </a:t>
            </a:r>
            <a:r>
              <a:rPr lang="fa-IR" sz="1800" b="0" i="0" u="none" strike="noStrike" dirty="0">
                <a:solidFill>
                  <a:schemeClr val="accent6"/>
                </a:solidFill>
                <a:effectLst/>
                <a:latin typeface="Dana" panose="00000500000000000000" pitchFamily="2" charset="-78"/>
                <a:cs typeface="Dana" panose="00000500000000000000" pitchFamily="2" charset="-78"/>
              </a:rPr>
              <a:t>دید الگوریتمی </a:t>
            </a:r>
            <a:r>
              <a:rPr lang="fa-IR" sz="1800" dirty="0">
                <a:solidFill>
                  <a:srgbClr val="DDDDDD"/>
                </a:solidFill>
                <a:latin typeface="Dana" panose="00000500000000000000" pitchFamily="2" charset="-78"/>
                <a:cs typeface="Dana" panose="00000500000000000000" pitchFamily="2" charset="-78"/>
              </a:rPr>
              <a:t>به </a:t>
            </a:r>
            <a:r>
              <a:rPr lang="fa-IR" sz="1800" dirty="0">
                <a:solidFill>
                  <a:schemeClr val="bg1"/>
                </a:solidFill>
                <a:latin typeface="Dana" panose="00000500000000000000" pitchFamily="2" charset="-78"/>
                <a:cs typeface="Dana" panose="00000500000000000000" pitchFamily="2" charset="-78"/>
              </a:rPr>
              <a:t>مسائل است.</a:t>
            </a:r>
            <a:r>
              <a:rPr lang="fa-IR" sz="1800" dirty="0">
                <a:solidFill>
                  <a:srgbClr val="DDDDDD"/>
                </a:solidFill>
                <a:latin typeface="Dana" panose="00000500000000000000" pitchFamily="2" charset="-78"/>
                <a:cs typeface="Dana" panose="00000500000000000000" pitchFamily="2" charset="-78"/>
              </a:rPr>
              <a:t> </a:t>
            </a:r>
            <a:endParaRPr lang="en-US" sz="1800" dirty="0">
              <a:solidFill>
                <a:srgbClr val="DDDDDD"/>
              </a:solidFill>
              <a:latin typeface="Dana" panose="00000500000000000000" pitchFamily="2" charset="-78"/>
              <a:cs typeface="Dana" panose="00000500000000000000" pitchFamily="2" charset="-78"/>
            </a:endParaRPr>
          </a:p>
        </p:txBody>
      </p:sp>
      <p:sp>
        <p:nvSpPr>
          <p:cNvPr id="6" name="Google Shape;663;p32"/>
          <p:cNvSpPr/>
          <p:nvPr/>
        </p:nvSpPr>
        <p:spPr>
          <a:xfrm>
            <a:off x="713819" y="982600"/>
            <a:ext cx="4089020" cy="3437000"/>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1">
            <a:extLst>
              <a:ext uri="{FF2B5EF4-FFF2-40B4-BE49-F238E27FC236}">
                <a16:creationId xmlns:a16="http://schemas.microsoft.com/office/drawing/2014/main" id="{C648A7FA-AB63-4284-974C-0A9A6377A9D3}"/>
              </a:ext>
            </a:extLst>
          </p:cNvPr>
          <p:cNvSpPr txBox="1">
            <a:spLocks/>
          </p:cNvSpPr>
          <p:nvPr/>
        </p:nvSpPr>
        <p:spPr>
          <a:xfrm>
            <a:off x="5080764" y="2554008"/>
            <a:ext cx="3492595" cy="14644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r>
              <a:rPr lang="fa-IR" sz="1800" dirty="0">
                <a:solidFill>
                  <a:schemeClr val="bg1"/>
                </a:solidFill>
                <a:latin typeface="Dana" panose="00000500000000000000" pitchFamily="2" charset="-78"/>
                <a:cs typeface="Dana" panose="00000500000000000000" pitchFamily="2" charset="-78"/>
              </a:rPr>
              <a:t>برای تمرین این توانایی، در طی این جلسه بدون استفاده از زبان برنامه‌نویسی و با استفاده از شبه‌کدها سعی به حل سوالات با تکیه بر الگوریتم داریم.</a:t>
            </a:r>
            <a:endParaRPr lang="en-US" sz="1800" dirty="0">
              <a:solidFill>
                <a:schemeClr val="bg1"/>
              </a:solidFill>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spTree>
    <p:extLst>
      <p:ext uri="{BB962C8B-B14F-4D97-AF65-F5344CB8AC3E}">
        <p14:creationId xmlns:p14="http://schemas.microsoft.com/office/powerpoint/2010/main" val="2260826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36418"/>
            <a:ext cx="7739128" cy="4203349"/>
          </a:xfrm>
        </p:spPr>
        <p:txBody>
          <a:bodyPr/>
          <a:lstStyle/>
          <a:p>
            <a:pPr algn="just" rtl="1">
              <a:lnSpc>
                <a:spcPct val="150000"/>
              </a:lnSpc>
            </a:pPr>
            <a:r>
              <a:rPr lang="fa-IR" sz="1800" dirty="0">
                <a:solidFill>
                  <a:schemeClr val="bg1"/>
                </a:solidFill>
                <a:latin typeface="Dana" panose="00000500000000000000" pitchFamily="2" charset="-78"/>
                <a:cs typeface="Dana" panose="00000500000000000000" pitchFamily="2" charset="-78"/>
              </a:rPr>
              <a:t>تغییر مبنا در علم ریاضی و مخصوصا کامپیوتر - از آنجایی که دنیای کامپیوتر، دنیای صفر و یک‌هاست و می‌توان گفت همه چیز در این دنیا در مبنای ۲ قرار دارد - بسیار کاربردی و مهم است. اما شاید برای ما که همیشه با دنیای دهدهی سر و کار داشته‌ایم، این تغییر مبنا کمی وقت‌گیر باشد</a:t>
            </a:r>
            <a:r>
              <a:rPr lang="fa-IR" sz="1800" dirty="0" smtClean="0">
                <a:solidFill>
                  <a:schemeClr val="bg1"/>
                </a:solidFill>
                <a:latin typeface="Dana" panose="00000500000000000000" pitchFamily="2" charset="-78"/>
                <a:cs typeface="Dana" panose="00000500000000000000" pitchFamily="2" charset="-78"/>
              </a:rPr>
              <a:t>.</a:t>
            </a:r>
            <a:r>
              <a:rPr lang="en-US" sz="1800" dirty="0" smtClean="0">
                <a:solidFill>
                  <a:schemeClr val="bg1"/>
                </a:solidFill>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
            </a:r>
            <a:br>
              <a:rPr lang="fa-IR" sz="1800" dirty="0">
                <a:solidFill>
                  <a:schemeClr val="bg1"/>
                </a:solidFill>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 </a:t>
            </a:r>
            <a:br>
              <a:rPr lang="fa-IR" sz="1800" dirty="0">
                <a:solidFill>
                  <a:schemeClr val="bg1"/>
                </a:solidFill>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برای حل این مشکل، می‌توانیم برای تغییر مبنا یک شبه‌کد آماده کنیم تا راحت‌تر بتوانیم تشخیص دهیم که اعداد در یک سیستم جدید، از چه ارقامی تشکیل شده‌اند. در این شبه‌کد قرار است دو عدد طبیعی، ورودی‌های ما باشند. اگر نام آن‌ها را </a:t>
            </a:r>
            <a:r>
              <a:rPr lang="en-US" sz="1800" dirty="0">
                <a:solidFill>
                  <a:schemeClr val="bg1"/>
                </a:solidFill>
                <a:latin typeface="Dana" panose="00000500000000000000" pitchFamily="2" charset="-78"/>
                <a:cs typeface="Dana" panose="00000500000000000000" pitchFamily="2" charset="-78"/>
              </a:rPr>
              <a:t>a</a:t>
            </a:r>
            <a:r>
              <a:rPr lang="fa-IR" sz="1800" dirty="0">
                <a:solidFill>
                  <a:schemeClr val="bg1"/>
                </a:solidFill>
                <a:latin typeface="Dana" panose="00000500000000000000" pitchFamily="2" charset="-78"/>
                <a:cs typeface="Dana" panose="00000500000000000000" pitchFamily="2" charset="-78"/>
              </a:rPr>
              <a:t> و </a:t>
            </a:r>
            <a:r>
              <a:rPr lang="en-US" sz="1800" dirty="0">
                <a:solidFill>
                  <a:schemeClr val="bg1"/>
                </a:solidFill>
                <a:latin typeface="Dana" panose="00000500000000000000" pitchFamily="2" charset="-78"/>
                <a:cs typeface="Dana" panose="00000500000000000000" pitchFamily="2" charset="-78"/>
              </a:rPr>
              <a:t>b</a:t>
            </a:r>
            <a:r>
              <a:rPr lang="fa-IR" sz="1800" dirty="0">
                <a:solidFill>
                  <a:schemeClr val="bg1"/>
                </a:solidFill>
                <a:latin typeface="Dana" panose="00000500000000000000" pitchFamily="2" charset="-78"/>
                <a:cs typeface="Dana" panose="00000500000000000000" pitchFamily="2" charset="-78"/>
              </a:rPr>
              <a:t> بگذاریم، می‌خواهیم خروجی شبه‌کد ما،  </a:t>
            </a:r>
            <a:r>
              <a:rPr lang="en-US" sz="1800" dirty="0">
                <a:solidFill>
                  <a:schemeClr val="bg1"/>
                </a:solidFill>
                <a:latin typeface="Dana" panose="00000500000000000000" pitchFamily="2" charset="-78"/>
                <a:cs typeface="Dana" panose="00000500000000000000" pitchFamily="2" charset="-78"/>
              </a:rPr>
              <a:t>(a)</a:t>
            </a:r>
            <a:r>
              <a:rPr lang="en-US" sz="1800" baseline="-25000" dirty="0">
                <a:solidFill>
                  <a:schemeClr val="bg1"/>
                </a:solidFill>
                <a:latin typeface="Dana" panose="00000500000000000000" pitchFamily="2" charset="-78"/>
                <a:cs typeface="Dana" panose="00000500000000000000" pitchFamily="2" charset="-78"/>
              </a:rPr>
              <a:t>b</a:t>
            </a:r>
            <a:r>
              <a:rPr lang="fa-IR" sz="1800" baseline="-25000" dirty="0">
                <a:solidFill>
                  <a:schemeClr val="bg1"/>
                </a:solidFill>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یعنی </a:t>
            </a:r>
            <a:r>
              <a:rPr lang="en-US" sz="1800" dirty="0">
                <a:solidFill>
                  <a:schemeClr val="bg1"/>
                </a:solidFill>
                <a:latin typeface="Dana" panose="00000500000000000000" pitchFamily="2" charset="-78"/>
                <a:cs typeface="Dana" panose="00000500000000000000" pitchFamily="2" charset="-78"/>
              </a:rPr>
              <a:t>a</a:t>
            </a:r>
            <a:r>
              <a:rPr lang="fa-IR" sz="1800" dirty="0">
                <a:solidFill>
                  <a:schemeClr val="bg1"/>
                </a:solidFill>
                <a:latin typeface="Dana" panose="00000500000000000000" pitchFamily="2" charset="-78"/>
                <a:cs typeface="Dana" panose="00000500000000000000" pitchFamily="2" charset="-78"/>
              </a:rPr>
              <a:t> در مبنای </a:t>
            </a:r>
            <a:r>
              <a:rPr lang="en-US" sz="1800" dirty="0">
                <a:solidFill>
                  <a:schemeClr val="bg1"/>
                </a:solidFill>
                <a:latin typeface="Dana" panose="00000500000000000000" pitchFamily="2" charset="-78"/>
                <a:cs typeface="Dana" panose="00000500000000000000" pitchFamily="2" charset="-78"/>
              </a:rPr>
              <a:t>b</a:t>
            </a:r>
            <a:r>
              <a:rPr lang="fa-IR" sz="1800" dirty="0">
                <a:solidFill>
                  <a:schemeClr val="bg1"/>
                </a:solidFill>
                <a:latin typeface="Dana" panose="00000500000000000000" pitchFamily="2" charset="-78"/>
                <a:cs typeface="Dana" panose="00000500000000000000" pitchFamily="2" charset="-78"/>
              </a:rPr>
              <a:t> باشد تا دیگر برای تبدیل اعداد در مبناهای مختلف با مشکلی مواجه نشویم.</a:t>
            </a:r>
            <a:endParaRPr lang="fa-IR" sz="1800" b="0" i="0" u="none" strike="noStrike" baseline="-25000"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20</a:t>
            </a:fld>
            <a:endParaRPr lang="en-US" dirty="0"/>
          </a:p>
        </p:txBody>
      </p:sp>
      <p:grpSp>
        <p:nvGrpSpPr>
          <p:cNvPr id="15" name="Google Shape;4800;p45"/>
          <p:cNvGrpSpPr/>
          <p:nvPr/>
        </p:nvGrpSpPr>
        <p:grpSpPr>
          <a:xfrm>
            <a:off x="8501021" y="531229"/>
            <a:ext cx="350734" cy="357171"/>
            <a:chOff x="1492675" y="4992125"/>
            <a:chExt cx="481825" cy="481825"/>
          </a:xfrm>
        </p:grpSpPr>
        <p:sp>
          <p:nvSpPr>
            <p:cNvPr id="1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9359;p55"/>
          <p:cNvGrpSpPr/>
          <p:nvPr/>
        </p:nvGrpSpPr>
        <p:grpSpPr>
          <a:xfrm>
            <a:off x="8490807" y="2560936"/>
            <a:ext cx="334346" cy="332168"/>
            <a:chOff x="580725" y="3617925"/>
            <a:chExt cx="299325" cy="297375"/>
          </a:xfrm>
        </p:grpSpPr>
        <p:sp>
          <p:nvSpPr>
            <p:cNvPr id="1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4605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48234" y="1129463"/>
            <a:ext cx="7739128" cy="3681978"/>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قبل از این که بریم سراغ سوال آخر، لازمه که خبری  رو اعلام کنیم... </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دو نفر از برترین برنامه‌نویس‌های دنیا (کُدخدا و </a:t>
            </a:r>
            <a:r>
              <a:rPr lang="en-US" sz="1600" dirty="0" err="1">
                <a:solidFill>
                  <a:schemeClr val="bg1"/>
                </a:solidFill>
                <a:latin typeface="Dana" panose="00000500000000000000" pitchFamily="2" charset="-78"/>
                <a:cs typeface="Dana" panose="00000500000000000000" pitchFamily="2" charset="-78"/>
              </a:rPr>
              <a:t>Botfather</a:t>
            </a:r>
            <a:r>
              <a:rPr lang="fa-IR" sz="1600" dirty="0">
                <a:solidFill>
                  <a:schemeClr val="bg1"/>
                </a:solidFill>
                <a:latin typeface="Dana" panose="00000500000000000000" pitchFamily="2" charset="-78"/>
                <a:cs typeface="Dana" panose="00000500000000000000" pitchFamily="2" charset="-78"/>
              </a:rPr>
              <a:t>) قصد دارن به دنیا ثابت کنن که می‌شه هر چیزی رو در دنیا به کد تبدیل کرد. اون‌ها برای رسیدن به این هدف، لازم دارن که یک تیم قوی از برنامه‌نویس‌ها و مهندسین کامپیوتر رو جمع آوری کنن. برای همین بخشی از دستورکار کارگاه‌ها رو در اختیار گرفتن تا بتونن افراد </a:t>
            </a:r>
            <a:r>
              <a:rPr lang="fa-IR" sz="1600" dirty="0" smtClean="0">
                <a:solidFill>
                  <a:schemeClr val="bg1"/>
                </a:solidFill>
                <a:latin typeface="Dana" panose="00000500000000000000" pitchFamily="2" charset="-78"/>
                <a:cs typeface="Dana" panose="00000500000000000000" pitchFamily="2" charset="-78"/>
              </a:rPr>
              <a:t>بیش‌تری </a:t>
            </a:r>
            <a:r>
              <a:rPr lang="fa-IR" sz="1600" dirty="0">
                <a:solidFill>
                  <a:schemeClr val="bg1"/>
                </a:solidFill>
                <a:latin typeface="Dana" panose="00000500000000000000" pitchFamily="2" charset="-78"/>
                <a:cs typeface="Dana" panose="00000500000000000000" pitchFamily="2" charset="-78"/>
              </a:rPr>
              <a:t>رو به گروه خودشون جذب کنن و توی این مسیر تحولی در روند آموزش هم ایجاد کنن</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به دلیل اهمیت بالای شبه‌کد و توانایی درک الگوریتم، اون‌ها این جلسه از کارگاه‌های مبانی رو به عنوان شروع کار خودشون انتخاب کردن. ادامه‌ی ماجرا رو از زبان خودشون می‌شنویم تا ببینیم برای این جلسه چه تمرینی رو برای شما آماده کردن.</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2108890" y="421577"/>
            <a:ext cx="4984174"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a:t>
            </a:r>
            <a:r>
              <a:rPr lang="fa-IR" sz="4000" dirty="0">
                <a:solidFill>
                  <a:schemeClr val="bg1"/>
                </a:solidFill>
                <a:latin typeface="Lalezar" panose="00000500000000000000" pitchFamily="2" charset="-78"/>
                <a:cs typeface="Lalezar" panose="00000500000000000000" pitchFamily="2" charset="-78"/>
              </a:rPr>
              <a:t>عددبازی</a:t>
            </a:r>
            <a:endParaRPr lang="en-US"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5" name="Google Shape;7046;p50"/>
          <p:cNvGrpSpPr/>
          <p:nvPr/>
        </p:nvGrpSpPr>
        <p:grpSpPr>
          <a:xfrm>
            <a:off x="6834639" y="443101"/>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21</a:t>
            </a:fld>
            <a:endParaRPr lang="en-US" dirty="0"/>
          </a:p>
        </p:txBody>
      </p:sp>
      <p:grpSp>
        <p:nvGrpSpPr>
          <p:cNvPr id="15" name="Google Shape;4727;p45"/>
          <p:cNvGrpSpPr/>
          <p:nvPr/>
        </p:nvGrpSpPr>
        <p:grpSpPr>
          <a:xfrm>
            <a:off x="8465211" y="3658406"/>
            <a:ext cx="350734" cy="357171"/>
            <a:chOff x="5651375" y="3806450"/>
            <a:chExt cx="481825" cy="481825"/>
          </a:xfrm>
        </p:grpSpPr>
        <p:sp>
          <p:nvSpPr>
            <p:cNvPr id="16" name="Google Shape;4728;p45"/>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29;p45"/>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30;p45"/>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31;p45"/>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8540;p53"/>
          <p:cNvGrpSpPr/>
          <p:nvPr/>
        </p:nvGrpSpPr>
        <p:grpSpPr>
          <a:xfrm rot="992503" flipH="1">
            <a:off x="8468904" y="1141432"/>
            <a:ext cx="343100" cy="319511"/>
            <a:chOff x="-11295075" y="4092875"/>
            <a:chExt cx="355250" cy="330825"/>
          </a:xfrm>
        </p:grpSpPr>
        <p:sp>
          <p:nvSpPr>
            <p:cNvPr id="21" name="Google Shape;8541;p53"/>
            <p:cNvSpPr/>
            <p:nvPr/>
          </p:nvSpPr>
          <p:spPr>
            <a:xfrm>
              <a:off x="-11084775" y="4196825"/>
              <a:ext cx="61475" cy="61475"/>
            </a:xfrm>
            <a:custGeom>
              <a:avLst/>
              <a:gdLst/>
              <a:ahLst/>
              <a:cxnLst/>
              <a:rect l="l" t="t" r="r" b="b"/>
              <a:pathLst>
                <a:path w="2459" h="2459" extrusionOk="0">
                  <a:moveTo>
                    <a:pt x="64" y="1"/>
                  </a:moveTo>
                  <a:cubicBezTo>
                    <a:pt x="32" y="410"/>
                    <a:pt x="1" y="852"/>
                    <a:pt x="1" y="1230"/>
                  </a:cubicBezTo>
                  <a:cubicBezTo>
                    <a:pt x="1" y="1639"/>
                    <a:pt x="32" y="2049"/>
                    <a:pt x="64" y="2458"/>
                  </a:cubicBezTo>
                  <a:lnTo>
                    <a:pt x="1198" y="2458"/>
                  </a:lnTo>
                  <a:cubicBezTo>
                    <a:pt x="1891" y="2458"/>
                    <a:pt x="2458" y="1891"/>
                    <a:pt x="2458" y="1230"/>
                  </a:cubicBezTo>
                  <a:cubicBezTo>
                    <a:pt x="2458" y="568"/>
                    <a:pt x="1922" y="1"/>
                    <a:pt x="11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542;p53"/>
            <p:cNvSpPr/>
            <p:nvPr/>
          </p:nvSpPr>
          <p:spPr>
            <a:xfrm>
              <a:off x="-11080050" y="4092875"/>
              <a:ext cx="140225" cy="269375"/>
            </a:xfrm>
            <a:custGeom>
              <a:avLst/>
              <a:gdLst/>
              <a:ahLst/>
              <a:cxnLst/>
              <a:rect l="l" t="t" r="r" b="b"/>
              <a:pathLst>
                <a:path w="5609" h="10775" extrusionOk="0">
                  <a:moveTo>
                    <a:pt x="2679" y="0"/>
                  </a:moveTo>
                  <a:cubicBezTo>
                    <a:pt x="1450" y="0"/>
                    <a:pt x="442" y="1387"/>
                    <a:pt x="1" y="3308"/>
                  </a:cubicBezTo>
                  <a:lnTo>
                    <a:pt x="1009" y="3308"/>
                  </a:lnTo>
                  <a:cubicBezTo>
                    <a:pt x="2175" y="3308"/>
                    <a:pt x="3120" y="4253"/>
                    <a:pt x="3120" y="5388"/>
                  </a:cubicBezTo>
                  <a:cubicBezTo>
                    <a:pt x="3120" y="6522"/>
                    <a:pt x="2175" y="7467"/>
                    <a:pt x="1009" y="7467"/>
                  </a:cubicBezTo>
                  <a:lnTo>
                    <a:pt x="1" y="7467"/>
                  </a:lnTo>
                  <a:cubicBezTo>
                    <a:pt x="442" y="9420"/>
                    <a:pt x="1450" y="10775"/>
                    <a:pt x="2679" y="10775"/>
                  </a:cubicBezTo>
                  <a:cubicBezTo>
                    <a:pt x="4285" y="10775"/>
                    <a:pt x="5609" y="8381"/>
                    <a:pt x="5609" y="5419"/>
                  </a:cubicBezTo>
                  <a:cubicBezTo>
                    <a:pt x="5609" y="2458"/>
                    <a:pt x="4285" y="0"/>
                    <a:pt x="26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543;p53"/>
            <p:cNvSpPr/>
            <p:nvPr/>
          </p:nvSpPr>
          <p:spPr>
            <a:xfrm>
              <a:off x="-11230475" y="4320500"/>
              <a:ext cx="103975" cy="103200"/>
            </a:xfrm>
            <a:custGeom>
              <a:avLst/>
              <a:gdLst/>
              <a:ahLst/>
              <a:cxnLst/>
              <a:rect l="l" t="t" r="r" b="b"/>
              <a:pathLst>
                <a:path w="4159" h="4128" extrusionOk="0">
                  <a:moveTo>
                    <a:pt x="0" y="0"/>
                  </a:moveTo>
                  <a:lnTo>
                    <a:pt x="0" y="2867"/>
                  </a:lnTo>
                  <a:cubicBezTo>
                    <a:pt x="0" y="3529"/>
                    <a:pt x="536" y="4127"/>
                    <a:pt x="1260" y="4127"/>
                  </a:cubicBezTo>
                  <a:cubicBezTo>
                    <a:pt x="1922" y="4127"/>
                    <a:pt x="2521" y="3560"/>
                    <a:pt x="2521" y="2867"/>
                  </a:cubicBezTo>
                  <a:lnTo>
                    <a:pt x="2521" y="1638"/>
                  </a:lnTo>
                  <a:lnTo>
                    <a:pt x="2962" y="1638"/>
                  </a:lnTo>
                  <a:cubicBezTo>
                    <a:pt x="3623" y="1638"/>
                    <a:pt x="4127" y="1134"/>
                    <a:pt x="4159" y="473"/>
                  </a:cubicBezTo>
                  <a:cubicBezTo>
                    <a:pt x="3875" y="347"/>
                    <a:pt x="3623" y="221"/>
                    <a:pt x="3340" y="158"/>
                  </a:cubicBezTo>
                  <a:lnTo>
                    <a:pt x="3340" y="378"/>
                  </a:lnTo>
                  <a:cubicBezTo>
                    <a:pt x="3340" y="630"/>
                    <a:pt x="3151" y="788"/>
                    <a:pt x="2962" y="788"/>
                  </a:cubicBezTo>
                  <a:lnTo>
                    <a:pt x="2521" y="788"/>
                  </a:lnTo>
                  <a:lnTo>
                    <a:pt x="2521" y="0"/>
                  </a:lnTo>
                  <a:cubicBezTo>
                    <a:pt x="2468" y="11"/>
                    <a:pt x="2416" y="14"/>
                    <a:pt x="2364" y="14"/>
                  </a:cubicBezTo>
                  <a:cubicBezTo>
                    <a:pt x="2262" y="14"/>
                    <a:pt x="2164" y="0"/>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544;p53"/>
            <p:cNvSpPr/>
            <p:nvPr/>
          </p:nvSpPr>
          <p:spPr>
            <a:xfrm>
              <a:off x="-11210000" y="4113350"/>
              <a:ext cx="137850" cy="226075"/>
            </a:xfrm>
            <a:custGeom>
              <a:avLst/>
              <a:gdLst/>
              <a:ahLst/>
              <a:cxnLst/>
              <a:rect l="l" t="t" r="r" b="b"/>
              <a:pathLst>
                <a:path w="5514" h="9043" extrusionOk="0">
                  <a:moveTo>
                    <a:pt x="5514" y="0"/>
                  </a:moveTo>
                  <a:lnTo>
                    <a:pt x="4096" y="883"/>
                  </a:lnTo>
                  <a:cubicBezTo>
                    <a:pt x="3308" y="1355"/>
                    <a:pt x="2363" y="1607"/>
                    <a:pt x="1418" y="1607"/>
                  </a:cubicBezTo>
                  <a:cubicBezTo>
                    <a:pt x="536" y="2300"/>
                    <a:pt x="0" y="3340"/>
                    <a:pt x="0" y="4537"/>
                  </a:cubicBezTo>
                  <a:cubicBezTo>
                    <a:pt x="0" y="5703"/>
                    <a:pt x="567" y="6774"/>
                    <a:pt x="1418" y="7436"/>
                  </a:cubicBezTo>
                  <a:cubicBezTo>
                    <a:pt x="2363" y="7499"/>
                    <a:pt x="3308" y="7719"/>
                    <a:pt x="4096" y="8192"/>
                  </a:cubicBezTo>
                  <a:lnTo>
                    <a:pt x="5514" y="9042"/>
                  </a:lnTo>
                  <a:cubicBezTo>
                    <a:pt x="4695" y="8097"/>
                    <a:pt x="4159" y="6427"/>
                    <a:pt x="4159" y="4537"/>
                  </a:cubicBezTo>
                  <a:cubicBezTo>
                    <a:pt x="4159" y="2647"/>
                    <a:pt x="4726" y="946"/>
                    <a:pt x="55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545;p53"/>
            <p:cNvSpPr/>
            <p:nvPr/>
          </p:nvSpPr>
          <p:spPr>
            <a:xfrm>
              <a:off x="-11295075" y="4153525"/>
              <a:ext cx="89825" cy="145725"/>
            </a:xfrm>
            <a:custGeom>
              <a:avLst/>
              <a:gdLst/>
              <a:ahLst/>
              <a:cxnLst/>
              <a:rect l="l" t="t" r="r" b="b"/>
              <a:pathLst>
                <a:path w="3593" h="5829" extrusionOk="0">
                  <a:moveTo>
                    <a:pt x="3088" y="0"/>
                  </a:moveTo>
                  <a:cubicBezTo>
                    <a:pt x="1482" y="0"/>
                    <a:pt x="127" y="1229"/>
                    <a:pt x="64" y="2773"/>
                  </a:cubicBezTo>
                  <a:cubicBezTo>
                    <a:pt x="1" y="4505"/>
                    <a:pt x="1356" y="5829"/>
                    <a:pt x="2962" y="5829"/>
                  </a:cubicBezTo>
                  <a:lnTo>
                    <a:pt x="3592" y="5829"/>
                  </a:lnTo>
                  <a:cubicBezTo>
                    <a:pt x="2931" y="5041"/>
                    <a:pt x="2521" y="4064"/>
                    <a:pt x="2521" y="2930"/>
                  </a:cubicBezTo>
                  <a:cubicBezTo>
                    <a:pt x="2521" y="1796"/>
                    <a:pt x="2931" y="788"/>
                    <a:pt x="35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9612;p55"/>
          <p:cNvGrpSpPr/>
          <p:nvPr/>
        </p:nvGrpSpPr>
        <p:grpSpPr>
          <a:xfrm flipH="1">
            <a:off x="8447414" y="1548161"/>
            <a:ext cx="386297" cy="342336"/>
            <a:chOff x="3860400" y="3254050"/>
            <a:chExt cx="296175" cy="241825"/>
          </a:xfrm>
        </p:grpSpPr>
        <p:sp>
          <p:nvSpPr>
            <p:cNvPr id="27" name="Google Shape;9613;p55"/>
            <p:cNvSpPr/>
            <p:nvPr/>
          </p:nvSpPr>
          <p:spPr>
            <a:xfrm>
              <a:off x="4112425" y="3358025"/>
              <a:ext cx="44150" cy="18125"/>
            </a:xfrm>
            <a:custGeom>
              <a:avLst/>
              <a:gdLst/>
              <a:ahLst/>
              <a:cxnLst/>
              <a:rect l="l" t="t" r="r" b="b"/>
              <a:pathLst>
                <a:path w="1766" h="725" extrusionOk="0">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614;p55"/>
            <p:cNvSpPr/>
            <p:nvPr/>
          </p:nvSpPr>
          <p:spPr>
            <a:xfrm>
              <a:off x="4102200" y="3393475"/>
              <a:ext cx="37050" cy="33875"/>
            </a:xfrm>
            <a:custGeom>
              <a:avLst/>
              <a:gdLst/>
              <a:ahLst/>
              <a:cxnLst/>
              <a:rect l="l" t="t" r="r" b="b"/>
              <a:pathLst>
                <a:path w="1482" h="1355" extrusionOk="0">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615;p55"/>
            <p:cNvSpPr/>
            <p:nvPr/>
          </p:nvSpPr>
          <p:spPr>
            <a:xfrm>
              <a:off x="4103775" y="3306025"/>
              <a:ext cx="35475" cy="34500"/>
            </a:xfrm>
            <a:custGeom>
              <a:avLst/>
              <a:gdLst/>
              <a:ahLst/>
              <a:cxnLst/>
              <a:rect l="l" t="t" r="r" b="b"/>
              <a:pathLst>
                <a:path w="1419" h="1380" extrusionOk="0">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616;p55"/>
            <p:cNvSpPr/>
            <p:nvPr/>
          </p:nvSpPr>
          <p:spPr>
            <a:xfrm>
              <a:off x="3860400" y="3306025"/>
              <a:ext cx="105550" cy="104800"/>
            </a:xfrm>
            <a:custGeom>
              <a:avLst/>
              <a:gdLst/>
              <a:ahLst/>
              <a:cxnLst/>
              <a:rect l="l" t="t" r="r" b="b"/>
              <a:pathLst>
                <a:path w="4222" h="4192" extrusionOk="0">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617;p55"/>
            <p:cNvSpPr/>
            <p:nvPr/>
          </p:nvSpPr>
          <p:spPr>
            <a:xfrm>
              <a:off x="4050225" y="3254050"/>
              <a:ext cx="35450" cy="208750"/>
            </a:xfrm>
            <a:custGeom>
              <a:avLst/>
              <a:gdLst/>
              <a:ahLst/>
              <a:cxnLst/>
              <a:rect l="l" t="t" r="r" b="b"/>
              <a:pathLst>
                <a:path w="1418" h="8350" extrusionOk="0">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618;p55"/>
            <p:cNvSpPr/>
            <p:nvPr/>
          </p:nvSpPr>
          <p:spPr>
            <a:xfrm>
              <a:off x="3912375" y="3426550"/>
              <a:ext cx="51225" cy="69325"/>
            </a:xfrm>
            <a:custGeom>
              <a:avLst/>
              <a:gdLst/>
              <a:ahLst/>
              <a:cxnLst/>
              <a:rect l="l" t="t" r="r" b="b"/>
              <a:pathLst>
                <a:path w="2049" h="2773" extrusionOk="0">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619;p55"/>
            <p:cNvSpPr/>
            <p:nvPr/>
          </p:nvSpPr>
          <p:spPr>
            <a:xfrm>
              <a:off x="3982475" y="3275325"/>
              <a:ext cx="52000" cy="163850"/>
            </a:xfrm>
            <a:custGeom>
              <a:avLst/>
              <a:gdLst/>
              <a:ahLst/>
              <a:cxnLst/>
              <a:rect l="l" t="t" r="r" b="b"/>
              <a:pathLst>
                <a:path w="2080" h="6554" extrusionOk="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40216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2" y="480061"/>
            <a:ext cx="7739128" cy="4160722"/>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سلام به همه... من </a:t>
            </a:r>
            <a:r>
              <a:rPr lang="en-US" sz="1600" dirty="0" err="1">
                <a:solidFill>
                  <a:schemeClr val="bg1"/>
                </a:solidFill>
                <a:latin typeface="Dana" panose="00000500000000000000" pitchFamily="2" charset="-78"/>
                <a:cs typeface="Dana" panose="00000500000000000000" pitchFamily="2" charset="-78"/>
              </a:rPr>
              <a:t>Botfather</a:t>
            </a:r>
            <a:r>
              <a:rPr lang="fa-IR" sz="1600" dirty="0">
                <a:solidFill>
                  <a:schemeClr val="bg1"/>
                </a:solidFill>
                <a:latin typeface="Dana" panose="00000500000000000000" pitchFamily="2" charset="-78"/>
                <a:cs typeface="Dana" panose="00000500000000000000" pitchFamily="2" charset="-78"/>
              </a:rPr>
              <a:t> هستم. خیلی خوشحالم که همراه </a:t>
            </a:r>
            <a:r>
              <a:rPr lang="fa-IR" sz="1600" dirty="0" smtClean="0">
                <a:solidFill>
                  <a:schemeClr val="bg1"/>
                </a:solidFill>
                <a:latin typeface="Dana" panose="00000500000000000000" pitchFamily="2" charset="-78"/>
                <a:cs typeface="Dana" panose="00000500000000000000" pitchFamily="2" charset="-78"/>
              </a:rPr>
              <a:t>کُدخدا </a:t>
            </a:r>
            <a:r>
              <a:rPr lang="fa-IR" sz="1600" dirty="0">
                <a:solidFill>
                  <a:schemeClr val="bg1"/>
                </a:solidFill>
                <a:latin typeface="Dana" panose="00000500000000000000" pitchFamily="2" charset="-78"/>
                <a:cs typeface="Dana" panose="00000500000000000000" pitchFamily="2" charset="-78"/>
              </a:rPr>
              <a:t>می‌تونیم این ترم در کنار شما باشیم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من هم به همگی سلام عرض می‌کنم. خیلی وقتتون رو نمی‌گیرم. بریم سراغ دستورکار</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شروع کار امروزمون، اول از همه اجازه بدید شما رو با دوست قدیمی و عزیزم، </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آشنا کنم.</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پدر بازی عددبازی است و سالیان ساله که داره این بازی رو بین طرفدارانش برگزار می‌کنه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این بازی از اعداد ۱ تا ۱۰ و دو دستور کلی تشکیل شده که بازیکن می‌تونه در هر بار نوبتش هر کدوم از اون‌ها رو انتخاب کنه. کار</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پخش کردن نامحدود اعداد به صورت تصادفی و انجام دستورات بازیکن در طول بازیه.</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22</a:t>
            </a:fld>
            <a:endParaRPr lang="en-US" dirty="0"/>
          </a:p>
        </p:txBody>
      </p:sp>
      <p:grpSp>
        <p:nvGrpSpPr>
          <p:cNvPr id="11" name="Google Shape;4779;p45"/>
          <p:cNvGrpSpPr/>
          <p:nvPr/>
        </p:nvGrpSpPr>
        <p:grpSpPr>
          <a:xfrm>
            <a:off x="8448569" y="517545"/>
            <a:ext cx="319924" cy="397322"/>
            <a:chOff x="3938800" y="4399275"/>
            <a:chExt cx="359700" cy="481825"/>
          </a:xfrm>
        </p:grpSpPr>
        <p:sp>
          <p:nvSpPr>
            <p:cNvPr id="1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4771;p45"/>
          <p:cNvGrpSpPr/>
          <p:nvPr/>
        </p:nvGrpSpPr>
        <p:grpSpPr>
          <a:xfrm>
            <a:off x="8448569" y="1281683"/>
            <a:ext cx="347452" cy="397343"/>
            <a:chOff x="3330525" y="4399275"/>
            <a:chExt cx="390650" cy="481850"/>
          </a:xfrm>
        </p:grpSpPr>
        <p:sp>
          <p:nvSpPr>
            <p:cNvPr id="2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9;p45"/>
          <p:cNvGrpSpPr/>
          <p:nvPr/>
        </p:nvGrpSpPr>
        <p:grpSpPr>
          <a:xfrm>
            <a:off x="8433285" y="2030319"/>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 name="Google Shape;4771;p45"/>
          <p:cNvGrpSpPr/>
          <p:nvPr/>
        </p:nvGrpSpPr>
        <p:grpSpPr>
          <a:xfrm>
            <a:off x="8445705" y="3455929"/>
            <a:ext cx="347452" cy="397343"/>
            <a:chOff x="3330525" y="4399275"/>
            <a:chExt cx="390650" cy="481850"/>
          </a:xfrm>
        </p:grpSpPr>
        <p:sp>
          <p:nvSpPr>
            <p:cNvPr id="3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903061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0912" y="2067101"/>
            <a:ext cx="7739128" cy="2638963"/>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بازی این‌طوری شروع می‌شه که</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دو عدد تصادفی به بازیکن می‌ده، دو عدد تصادفی هم برای خودش برمی‌داره و یکی از اعدادش رو باز هم به صورت تصادفی اعلام می‌کنه. از این به بعد بازیکن باید با دستوراتش بازی رو پیش ببره تا به برد نزدیک بشه. حالا این دستورات چی هستن و شرط پیروزی چیه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برنده بازی با مقایسه مجموع اعداد</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و بازیکن مشخص می‌شه. شرایط برد و باخت به این صورته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۱. برنده فردیه که مجموع اعدادش ۲۱ بشه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۲. اگر این جمع برای فردی از عدد ۲۱ گذشته باشه بازنده محسوب می‌شه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۳. اگر هیچ کدوم از این شرایط اتفاق نیفته، باز هم مجموع عددها تعیین‌کننده است طوری که اگه حاصل آن برای هر دو بازیکن برابر باشه بازی مساویه و در غیر این صورت فردی که به ۲۱ نزدیک‌تره برنده‌ی بازی می‌شه.</a:t>
            </a:r>
          </a:p>
        </p:txBody>
      </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23</a:t>
            </a:fld>
            <a:endParaRPr lang="en-US" dirty="0"/>
          </a:p>
        </p:txBody>
      </p:sp>
      <p:grpSp>
        <p:nvGrpSpPr>
          <p:cNvPr id="9" name="Google Shape;4779;p45"/>
          <p:cNvGrpSpPr/>
          <p:nvPr/>
        </p:nvGrpSpPr>
        <p:grpSpPr>
          <a:xfrm>
            <a:off x="8407049" y="353919"/>
            <a:ext cx="319924" cy="397322"/>
            <a:chOff x="3938800" y="4399275"/>
            <a:chExt cx="359700" cy="481825"/>
          </a:xfrm>
        </p:grpSpPr>
        <p:sp>
          <p:nvSpPr>
            <p:cNvPr id="1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771;p45"/>
          <p:cNvGrpSpPr/>
          <p:nvPr/>
        </p:nvGrpSpPr>
        <p:grpSpPr>
          <a:xfrm>
            <a:off x="8432975" y="2028224"/>
            <a:ext cx="347452" cy="397343"/>
            <a:chOff x="3330525" y="4399275"/>
            <a:chExt cx="390650" cy="481850"/>
          </a:xfrm>
        </p:grpSpPr>
        <p:sp>
          <p:nvSpPr>
            <p:cNvPr id="16"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615443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77949" y="304056"/>
            <a:ext cx="7739128" cy="3941646"/>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و اما دستورات بازیکن</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en-US" sz="1600" b="1" dirty="0" err="1">
                <a:solidFill>
                  <a:schemeClr val="accent6"/>
                </a:solidFill>
                <a:latin typeface="Dana" panose="00000500000000000000" pitchFamily="2" charset="-78"/>
                <a:cs typeface="Dana" panose="00000500000000000000" pitchFamily="2" charset="-78"/>
              </a:rPr>
              <a:t>AddAdad</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به این معناست که بازیکن می‌خواد یک عدد جدید به مجموع اعدادش اضافه کنه و </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یک عدد تصادفی بهش تحویل می‌ده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en-US" sz="1600" b="1" dirty="0">
                <a:solidFill>
                  <a:schemeClr val="accent6"/>
                </a:solidFill>
                <a:latin typeface="Dana" panose="00000500000000000000" pitchFamily="2" charset="-78"/>
                <a:cs typeface="Dana" panose="00000500000000000000" pitchFamily="2" charset="-78"/>
              </a:rPr>
              <a:t>AdadBas</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دستوریه که بازیکن در انتهای بازی اعلام می‌کنه. در واقع زمانی که بازیکن با مجموع اعدادش فکر می‌کنه شانس برنده شدن رو داره و عدد جدیدی نمی‌خواد، این دستور رو می‌ده و پس از اون طبق قوانین بازی به اعداد</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تا سقف مجموع ۱۷، عدد تصادفی اضافه می‌شه تا مقایسه‌ی نهایی انجام و برنده مشخص 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داستان این جلسه ما از ایمیلی که به تازگی از</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به دست ما رسیده شروع می‌شه. متن ایمیل رو بخونید تا متوجه بشید داستان از چه قراره.</a:t>
            </a:r>
          </a:p>
        </p:txBody>
      </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24</a:t>
            </a:fld>
            <a:endParaRPr lang="en-US" dirty="0"/>
          </a:p>
        </p:txBody>
      </p:sp>
      <p:grpSp>
        <p:nvGrpSpPr>
          <p:cNvPr id="9" name="Google Shape;4779;p45"/>
          <p:cNvGrpSpPr/>
          <p:nvPr/>
        </p:nvGrpSpPr>
        <p:grpSpPr>
          <a:xfrm>
            <a:off x="8423011" y="3433844"/>
            <a:ext cx="319924" cy="397322"/>
            <a:chOff x="3938800" y="4399275"/>
            <a:chExt cx="359700" cy="481825"/>
          </a:xfrm>
        </p:grpSpPr>
        <p:sp>
          <p:nvSpPr>
            <p:cNvPr id="1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771;p45"/>
          <p:cNvGrpSpPr/>
          <p:nvPr/>
        </p:nvGrpSpPr>
        <p:grpSpPr>
          <a:xfrm>
            <a:off x="8413377" y="512790"/>
            <a:ext cx="347452" cy="397343"/>
            <a:chOff x="3330525" y="4399275"/>
            <a:chExt cx="390650" cy="481850"/>
          </a:xfrm>
        </p:grpSpPr>
        <p:sp>
          <p:nvSpPr>
            <p:cNvPr id="16"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226415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Vertical Scroll 4"/>
          <p:cNvSpPr/>
          <p:nvPr/>
        </p:nvSpPr>
        <p:spPr>
          <a:xfrm rot="10800000">
            <a:off x="1108362" y="317910"/>
            <a:ext cx="7058891" cy="4493530"/>
          </a:xfrm>
          <a:prstGeom prst="verticalScroll">
            <a:avLst/>
          </a:prstGeom>
          <a:solidFill>
            <a:srgbClr val="5F7D95"/>
          </a:solidFill>
          <a:ln w="38100" cap="flat" cmpd="sng">
            <a:solidFill>
              <a:schemeClr val="tx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1828798" y="421819"/>
            <a:ext cx="5618018" cy="3741472"/>
          </a:xfrm>
        </p:spPr>
        <p:txBody>
          <a:bodyPr/>
          <a:lstStyle/>
          <a:p>
            <a:pPr rtl="1">
              <a:lnSpc>
                <a:spcPct val="150000"/>
              </a:lnSpc>
            </a:pPr>
            <a:r>
              <a:rPr lang="fa-IR" sz="1200" dirty="0">
                <a:solidFill>
                  <a:schemeClr val="bg1"/>
                </a:solidFill>
                <a:latin typeface="Dana" panose="00000500000000000000" pitchFamily="2" charset="-78"/>
                <a:cs typeface="Dana" panose="00000500000000000000" pitchFamily="2" charset="-78"/>
              </a:rPr>
              <a:t>به نام خالق اعداد</a:t>
            </a:r>
            <a:br>
              <a:rPr lang="fa-IR" sz="1200" dirty="0">
                <a:solidFill>
                  <a:schemeClr val="bg1"/>
                </a:solidFill>
                <a:latin typeface="Dana" panose="00000500000000000000" pitchFamily="2" charset="-78"/>
                <a:cs typeface="Dana" panose="00000500000000000000" pitchFamily="2" charset="-78"/>
              </a:rPr>
            </a:br>
            <a:r>
              <a:rPr lang="fa-IR" sz="1200" dirty="0">
                <a:solidFill>
                  <a:schemeClr val="bg1"/>
                </a:solidFill>
                <a:latin typeface="Dana" panose="00000500000000000000" pitchFamily="2" charset="-78"/>
                <a:cs typeface="Dana" panose="00000500000000000000" pitchFamily="2" charset="-78"/>
              </a:rPr>
              <a:t>کدخدا و</a:t>
            </a:r>
            <a:r>
              <a:rPr lang="en-US" sz="1200" dirty="0" err="1">
                <a:solidFill>
                  <a:schemeClr val="bg1"/>
                </a:solidFill>
                <a:latin typeface="Dana" panose="00000500000000000000" pitchFamily="2" charset="-78"/>
                <a:cs typeface="Dana" panose="00000500000000000000" pitchFamily="2" charset="-78"/>
              </a:rPr>
              <a:t>botfather</a:t>
            </a:r>
            <a:r>
              <a:rPr lang="en-US" sz="1200" dirty="0">
                <a:solidFill>
                  <a:schemeClr val="bg1"/>
                </a:solidFill>
                <a:latin typeface="Dana" panose="00000500000000000000" pitchFamily="2" charset="-78"/>
                <a:cs typeface="Dana" panose="00000500000000000000" pitchFamily="2" charset="-78"/>
              </a:rPr>
              <a:t> </a:t>
            </a:r>
            <a:r>
              <a:rPr lang="fa-IR" sz="1200" dirty="0">
                <a:solidFill>
                  <a:schemeClr val="bg1"/>
                </a:solidFill>
                <a:latin typeface="Dana" panose="00000500000000000000" pitchFamily="2" charset="-78"/>
                <a:cs typeface="Dana" panose="00000500000000000000" pitchFamily="2" charset="-78"/>
              </a:rPr>
              <a:t> عزیز</a:t>
            </a:r>
            <a:br>
              <a:rPr lang="fa-IR" sz="1200" dirty="0">
                <a:solidFill>
                  <a:schemeClr val="bg1"/>
                </a:solidFill>
                <a:latin typeface="Dana" panose="00000500000000000000" pitchFamily="2" charset="-78"/>
                <a:cs typeface="Dana" panose="00000500000000000000" pitchFamily="2" charset="-78"/>
              </a:rPr>
            </a:br>
            <a:r>
              <a:rPr lang="fa-IR" sz="1200" dirty="0">
                <a:solidFill>
                  <a:schemeClr val="bg1"/>
                </a:solidFill>
                <a:latin typeface="Dana" panose="00000500000000000000" pitchFamily="2" charset="-78"/>
                <a:cs typeface="Dana" panose="00000500000000000000" pitchFamily="2" charset="-78"/>
              </a:rPr>
              <a:t>در ابتدا شروع فعالیت آموزشی جدیدتان را تبریک می‌گویم و برای‌تان آرزوی موفقیت دارم. پس از آن درخواستم را مطرح می‌کنم و نیازمند یاری سبزتان هستم. چه کسی از شما بهتر می‌داند که این روزها تمام دنیا عدد شده است و خارج از دنیای صفر و یک شما، اعداد بسیار زیادی برای رسیدگی وجود دارند که کار مرا به شدت دشوار کرده‌اند. از طرفی این دوست قدیمی‌تان در حال رفتن رو به کهنسالی است و چه کار بهتر از آن که مسئولیت‌هایش را به کامپیوترهای دقیق شما بسپارد؟ از آن‌جا که به تازگی در برگزاری عددبازی به مشکل خورده‌ام از شما تقاضا دارم برنامه‌ای به این منظور طراحی کنید تا طرفداران این بازی همچنان بتوانند از آن لذت ببرند. در ادامه، شبه‌کدی که سعی کرده‌ام با توجه به وظایفم در بازی بنویسم را ارسال می‌کنم و وقت آن است که کار را به کاردان سپرده و از شما برای اتمام آن کمک بگیرم.</a:t>
            </a:r>
            <a:br>
              <a:rPr lang="fa-IR" sz="1200" dirty="0">
                <a:solidFill>
                  <a:schemeClr val="bg1"/>
                </a:solidFill>
                <a:latin typeface="Dana" panose="00000500000000000000" pitchFamily="2" charset="-78"/>
                <a:cs typeface="Dana" panose="00000500000000000000" pitchFamily="2" charset="-78"/>
              </a:rPr>
            </a:br>
            <a:r>
              <a:rPr lang="fa-IR" sz="1200" dirty="0">
                <a:solidFill>
                  <a:schemeClr val="bg1"/>
                </a:solidFill>
                <a:latin typeface="Dana" panose="00000500000000000000" pitchFamily="2" charset="-78"/>
                <a:cs typeface="Dana" panose="00000500000000000000" pitchFamily="2" charset="-78"/>
              </a:rPr>
              <a:t>از لطف بی‌دریغتان سپاسگزارم.</a:t>
            </a:r>
            <a:br>
              <a:rPr lang="fa-IR" sz="1200" dirty="0">
                <a:solidFill>
                  <a:schemeClr val="bg1"/>
                </a:solidFill>
                <a:latin typeface="Dana" panose="00000500000000000000" pitchFamily="2" charset="-78"/>
                <a:cs typeface="Dana" panose="00000500000000000000" pitchFamily="2" charset="-78"/>
              </a:rPr>
            </a:br>
            <a:r>
              <a:rPr lang="fa-IR" sz="1200" dirty="0">
                <a:solidFill>
                  <a:schemeClr val="bg1"/>
                </a:solidFill>
                <a:latin typeface="Dana" panose="00000500000000000000" pitchFamily="2" charset="-78"/>
                <a:cs typeface="Dana" panose="00000500000000000000" pitchFamily="2" charset="-78"/>
              </a:rPr>
              <a:t>دوستدارتان </a:t>
            </a:r>
            <a:r>
              <a:rPr lang="en-US" sz="1200" dirty="0" err="1">
                <a:solidFill>
                  <a:schemeClr val="bg1"/>
                </a:solidFill>
                <a:latin typeface="Dana" panose="00000500000000000000" pitchFamily="2" charset="-78"/>
                <a:cs typeface="Dana" panose="00000500000000000000" pitchFamily="2" charset="-78"/>
              </a:rPr>
              <a:t>Numfather</a:t>
            </a:r>
            <a:endParaRPr lang="en-US" sz="12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25</a:t>
            </a:fld>
            <a:endParaRPr lang="en-US" dirty="0"/>
          </a:p>
        </p:txBody>
      </p:sp>
    </p:spTree>
    <p:extLst>
      <p:ext uri="{BB962C8B-B14F-4D97-AF65-F5344CB8AC3E}">
        <p14:creationId xmlns:p14="http://schemas.microsoft.com/office/powerpoint/2010/main" val="1374240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26</a:t>
            </a:fld>
            <a:endParaRPr lang="en-US" dirty="0"/>
          </a:p>
        </p:txBody>
      </p:sp>
      <p:sp>
        <p:nvSpPr>
          <p:cNvPr id="5" name="Title 1">
            <a:extLst>
              <a:ext uri="{FF2B5EF4-FFF2-40B4-BE49-F238E27FC236}">
                <a16:creationId xmlns:a16="http://schemas.microsoft.com/office/drawing/2014/main" id="{AEED8513-D026-4031-99A8-74959C21B93B}"/>
              </a:ext>
            </a:extLst>
          </p:cNvPr>
          <p:cNvSpPr txBox="1">
            <a:spLocks/>
          </p:cNvSpPr>
          <p:nvPr/>
        </p:nvSpPr>
        <p:spPr>
          <a:xfrm>
            <a:off x="192616" y="1291747"/>
            <a:ext cx="5784693" cy="29766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r>
              <a:rPr lang="en-US" sz="1600" dirty="0">
                <a:solidFill>
                  <a:schemeClr val="accent6"/>
                </a:solidFill>
                <a:latin typeface="Dana" panose="00000500000000000000" pitchFamily="2" charset="-78"/>
                <a:cs typeface="Dana" panose="00000500000000000000" pitchFamily="2" charset="-78"/>
              </a:rPr>
              <a:t>set</a:t>
            </a:r>
            <a:r>
              <a:rPr lang="en-US" sz="1600" dirty="0">
                <a:solidFill>
                  <a:schemeClr val="bg1"/>
                </a:solidFill>
                <a:latin typeface="Dana" panose="00000500000000000000" pitchFamily="2" charset="-78"/>
                <a:cs typeface="Dana" panose="00000500000000000000" pitchFamily="2" charset="-78"/>
              </a:rPr>
              <a:t> father_hand </a:t>
            </a:r>
            <a:r>
              <a:rPr lang="en-US" sz="1600" dirty="0">
                <a:solidFill>
                  <a:schemeClr val="accent6"/>
                </a:solidFill>
                <a:latin typeface="Dana" panose="00000500000000000000" pitchFamily="2" charset="-78"/>
                <a:cs typeface="Dana" panose="00000500000000000000" pitchFamily="2" charset="-78"/>
              </a:rPr>
              <a:t>to</a:t>
            </a:r>
            <a:r>
              <a:rPr lang="en-US" sz="1600" dirty="0">
                <a:solidFill>
                  <a:schemeClr val="bg1"/>
                </a:solidFill>
                <a:latin typeface="Dana" panose="00000500000000000000" pitchFamily="2" charset="-78"/>
                <a:cs typeface="Dana" panose="00000500000000000000" pitchFamily="2" charset="-78"/>
              </a:rPr>
              <a:t> RANDOM(1,10)</a:t>
            </a:r>
          </a:p>
          <a:p>
            <a:pPr algn="l">
              <a:lnSpc>
                <a:spcPct val="150000"/>
              </a:lnSpc>
            </a:pPr>
            <a:r>
              <a:rPr lang="en-US" sz="1600" dirty="0">
                <a:solidFill>
                  <a:schemeClr val="accent6"/>
                </a:solidFill>
                <a:latin typeface="Dana" panose="00000500000000000000" pitchFamily="2" charset="-78"/>
                <a:cs typeface="Dana" panose="00000500000000000000" pitchFamily="2" charset="-78"/>
              </a:rPr>
              <a:t>set</a:t>
            </a:r>
            <a:r>
              <a:rPr lang="en-US" sz="1600" dirty="0">
                <a:solidFill>
                  <a:schemeClr val="bg1"/>
                </a:solidFill>
                <a:latin typeface="Dana" panose="00000500000000000000" pitchFamily="2" charset="-78"/>
                <a:cs typeface="Dana" panose="00000500000000000000" pitchFamily="2" charset="-78"/>
              </a:rPr>
              <a:t> your_hand </a:t>
            </a:r>
            <a:r>
              <a:rPr lang="en-US" sz="1600" dirty="0">
                <a:solidFill>
                  <a:schemeClr val="accent6"/>
                </a:solidFill>
                <a:latin typeface="Dana" panose="00000500000000000000" pitchFamily="2" charset="-78"/>
                <a:cs typeface="Dana" panose="00000500000000000000" pitchFamily="2" charset="-78"/>
              </a:rPr>
              <a:t>to</a:t>
            </a:r>
            <a:r>
              <a:rPr lang="en-US" sz="1600" dirty="0">
                <a:solidFill>
                  <a:schemeClr val="bg1"/>
                </a:solidFill>
                <a:latin typeface="Dana" panose="00000500000000000000" pitchFamily="2" charset="-78"/>
                <a:cs typeface="Dana" panose="00000500000000000000" pitchFamily="2" charset="-78"/>
              </a:rPr>
              <a:t> RANDOM(1,</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10) + RANDOM(1,</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10)</a:t>
            </a:r>
          </a:p>
          <a:p>
            <a:pPr algn="l">
              <a:lnSpc>
                <a:spcPct val="150000"/>
              </a:lnSpc>
            </a:pPr>
            <a:r>
              <a:rPr lang="en-US" sz="1600" dirty="0">
                <a:solidFill>
                  <a:schemeClr val="accent6"/>
                </a:solidFill>
                <a:latin typeface="Dana" panose="00000500000000000000" pitchFamily="2" charset="-78"/>
                <a:cs typeface="Dana" panose="00000500000000000000" pitchFamily="2" charset="-78"/>
              </a:rPr>
              <a:t>set</a:t>
            </a:r>
            <a:r>
              <a:rPr lang="en-US" sz="1600" dirty="0">
                <a:solidFill>
                  <a:schemeClr val="bg1"/>
                </a:solidFill>
                <a:latin typeface="Dana" panose="00000500000000000000" pitchFamily="2" charset="-78"/>
                <a:cs typeface="Dana" panose="00000500000000000000" pitchFamily="2" charset="-78"/>
              </a:rPr>
              <a:t> adadBas </a:t>
            </a:r>
            <a:r>
              <a:rPr lang="en-US" sz="1600" dirty="0">
                <a:solidFill>
                  <a:schemeClr val="accent6"/>
                </a:solidFill>
                <a:latin typeface="Dana" panose="00000500000000000000" pitchFamily="2" charset="-78"/>
                <a:cs typeface="Dana" panose="00000500000000000000" pitchFamily="2" charset="-78"/>
              </a:rPr>
              <a:t>to</a:t>
            </a:r>
            <a:r>
              <a:rPr lang="en-US" sz="1600" dirty="0">
                <a:solidFill>
                  <a:schemeClr val="bg1"/>
                </a:solidFill>
                <a:latin typeface="Dana" panose="00000500000000000000" pitchFamily="2" charset="-78"/>
                <a:cs typeface="Dana" panose="00000500000000000000" pitchFamily="2" charset="-78"/>
              </a:rPr>
              <a:t> zero</a:t>
            </a:r>
          </a:p>
          <a:p>
            <a:pPr algn="l">
              <a:lnSpc>
                <a:spcPct val="150000"/>
              </a:lnSpc>
            </a:pPr>
            <a:r>
              <a:rPr lang="en-US" sz="1600" dirty="0">
                <a:solidFill>
                  <a:schemeClr val="accent6"/>
                </a:solidFill>
                <a:latin typeface="Dana" panose="00000500000000000000" pitchFamily="2" charset="-78"/>
                <a:cs typeface="Dana" panose="00000500000000000000" pitchFamily="2" charset="-78"/>
              </a:rPr>
              <a:t>while</a:t>
            </a:r>
            <a:r>
              <a:rPr lang="en-US" sz="1600" dirty="0">
                <a:solidFill>
                  <a:schemeClr val="bg1"/>
                </a:solidFill>
                <a:latin typeface="Dana" panose="00000500000000000000" pitchFamily="2" charset="-78"/>
                <a:cs typeface="Dana" panose="00000500000000000000" pitchFamily="2" charset="-78"/>
              </a:rPr>
              <a:t> father_hand </a:t>
            </a:r>
            <a:r>
              <a:rPr lang="fa-IR" sz="1600" dirty="0">
                <a:solidFill>
                  <a:schemeClr val="bg1"/>
                </a:solidFill>
                <a:latin typeface="Dana" panose="00000500000000000000" pitchFamily="2" charset="-78"/>
                <a:cs typeface="Dana" panose="00000500000000000000" pitchFamily="2" charset="-78"/>
              </a:rPr>
              <a:t>&gt;</a:t>
            </a:r>
            <a:r>
              <a:rPr lang="en-US" sz="1600" dirty="0">
                <a:solidFill>
                  <a:schemeClr val="bg1"/>
                </a:solidFill>
                <a:latin typeface="Dana" panose="00000500000000000000" pitchFamily="2" charset="-78"/>
                <a:cs typeface="Dana" panose="00000500000000000000" pitchFamily="2" charset="-78"/>
              </a:rPr>
              <a:t> 21 </a:t>
            </a:r>
            <a:r>
              <a:rPr lang="en-US" sz="1600" dirty="0">
                <a:solidFill>
                  <a:schemeClr val="accent6"/>
                </a:solidFill>
                <a:latin typeface="Dana" panose="00000500000000000000" pitchFamily="2" charset="-78"/>
                <a:cs typeface="Dana" panose="00000500000000000000" pitchFamily="2" charset="-78"/>
              </a:rPr>
              <a:t>and</a:t>
            </a:r>
            <a:r>
              <a:rPr lang="en-US" sz="1600" dirty="0">
                <a:solidFill>
                  <a:schemeClr val="bg1"/>
                </a:solidFill>
                <a:latin typeface="Dana" panose="00000500000000000000" pitchFamily="2" charset="-78"/>
                <a:cs typeface="Dana" panose="00000500000000000000" pitchFamily="2" charset="-78"/>
              </a:rPr>
              <a:t> your_hand </a:t>
            </a:r>
            <a:r>
              <a:rPr lang="fa-IR" sz="1600" dirty="0">
                <a:solidFill>
                  <a:schemeClr val="bg1"/>
                </a:solidFill>
                <a:latin typeface="Dana" panose="00000500000000000000" pitchFamily="2" charset="-78"/>
                <a:cs typeface="Dana" panose="00000500000000000000" pitchFamily="2" charset="-78"/>
              </a:rPr>
              <a:t>&gt;</a:t>
            </a:r>
            <a:r>
              <a:rPr lang="en-US" sz="1600" dirty="0">
                <a:solidFill>
                  <a:schemeClr val="bg1"/>
                </a:solidFill>
                <a:latin typeface="Dana" panose="00000500000000000000" pitchFamily="2" charset="-78"/>
                <a:cs typeface="Dana" panose="00000500000000000000" pitchFamily="2" charset="-78"/>
              </a:rPr>
              <a:t> 21 </a:t>
            </a:r>
            <a:r>
              <a:rPr lang="en-US" sz="1600" dirty="0">
                <a:solidFill>
                  <a:schemeClr val="accent6"/>
                </a:solidFill>
                <a:latin typeface="Dana" panose="00000500000000000000" pitchFamily="2" charset="-78"/>
                <a:cs typeface="Dana" panose="00000500000000000000" pitchFamily="2" charset="-78"/>
              </a:rPr>
              <a:t>and</a:t>
            </a:r>
            <a:r>
              <a:rPr lang="en-US" sz="1600" dirty="0">
                <a:solidFill>
                  <a:schemeClr val="bg1"/>
                </a:solidFill>
                <a:latin typeface="Dana" panose="00000500000000000000" pitchFamily="2" charset="-78"/>
                <a:cs typeface="Dana" panose="00000500000000000000" pitchFamily="2" charset="-78"/>
              </a:rPr>
              <a:t> adadBas is zero:</a:t>
            </a:r>
          </a:p>
          <a:p>
            <a:pPr algn="l">
              <a:lnSpc>
                <a:spcPct val="150000"/>
              </a:lnSpc>
            </a:pPr>
            <a:r>
              <a:rPr lang="en-US" sz="1600" dirty="0">
                <a:solidFill>
                  <a:schemeClr val="bg1"/>
                </a:solidFill>
                <a:latin typeface="Dana" panose="00000500000000000000" pitchFamily="2" charset="-78"/>
                <a:cs typeface="Dana" panose="00000500000000000000" pitchFamily="2" charset="-78"/>
              </a:rPr>
              <a:t>	...</a:t>
            </a:r>
          </a:p>
          <a:p>
            <a:pPr algn="l">
              <a:lnSpc>
                <a:spcPct val="150000"/>
              </a:lnSpc>
            </a:pPr>
            <a:r>
              <a:rPr lang="en-US" sz="1600" dirty="0">
                <a:solidFill>
                  <a:schemeClr val="accent6"/>
                </a:solidFill>
                <a:latin typeface="Dana" panose="00000500000000000000" pitchFamily="2" charset="-78"/>
                <a:cs typeface="Dana" panose="00000500000000000000" pitchFamily="2" charset="-78"/>
              </a:rPr>
              <a:t>endwhile</a:t>
            </a:r>
          </a:p>
          <a:p>
            <a:pPr algn="l">
              <a:lnSpc>
                <a:spcPct val="150000"/>
              </a:lnSpc>
            </a:pPr>
            <a:endParaRPr lang="en-US" sz="1600" dirty="0">
              <a:solidFill>
                <a:schemeClr val="bg1"/>
              </a:solidFill>
              <a:latin typeface="Dana" panose="00000500000000000000" pitchFamily="2" charset="-78"/>
              <a:cs typeface="Dana" panose="00000500000000000000" pitchFamily="2" charset="-78"/>
            </a:endParaRPr>
          </a:p>
          <a:p>
            <a:pPr algn="l">
              <a:lnSpc>
                <a:spcPct val="150000"/>
              </a:lnSpc>
            </a:pP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father_hand</a:t>
            </a:r>
          </a:p>
          <a:p>
            <a:pPr algn="l">
              <a:lnSpc>
                <a:spcPct val="150000"/>
              </a:lnSpc>
            </a:pP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your_hand</a:t>
            </a:r>
          </a:p>
          <a:p>
            <a:pPr algn="l">
              <a:lnSpc>
                <a:spcPct val="150000"/>
              </a:lnSpc>
            </a:pPr>
            <a:r>
              <a:rPr lang="en-US" sz="1600" dirty="0">
                <a:solidFill>
                  <a:schemeClr val="accent6"/>
                </a:solidFill>
                <a:latin typeface="Dana" panose="00000500000000000000" pitchFamily="2" charset="-78"/>
                <a:cs typeface="Dana" panose="00000500000000000000" pitchFamily="2" charset="-78"/>
              </a:rPr>
              <a:t>if</a:t>
            </a:r>
            <a:r>
              <a:rPr lang="en-US" sz="1600" dirty="0">
                <a:solidFill>
                  <a:schemeClr val="bg1"/>
                </a:solidFill>
                <a:latin typeface="Dana" panose="00000500000000000000" pitchFamily="2" charset="-78"/>
                <a:cs typeface="Dana" panose="00000500000000000000" pitchFamily="2" charset="-78"/>
              </a:rPr>
              <a:t> father_hand = your_hand:</a:t>
            </a:r>
          </a:p>
          <a:p>
            <a:pPr algn="l">
              <a:lnSpc>
                <a:spcPct val="150000"/>
              </a:lnSpc>
            </a:pP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"It's a tie game!"</a:t>
            </a:r>
          </a:p>
        </p:txBody>
      </p:sp>
      <p:sp>
        <p:nvSpPr>
          <p:cNvPr id="6" name="Title 1">
            <a:extLst>
              <a:ext uri="{FF2B5EF4-FFF2-40B4-BE49-F238E27FC236}">
                <a16:creationId xmlns:a16="http://schemas.microsoft.com/office/drawing/2014/main" id="{AEED8513-D026-4031-99A8-74959C21B93B}"/>
              </a:ext>
            </a:extLst>
          </p:cNvPr>
          <p:cNvSpPr txBox="1">
            <a:spLocks/>
          </p:cNvSpPr>
          <p:nvPr/>
        </p:nvSpPr>
        <p:spPr>
          <a:xfrm>
            <a:off x="5067233" y="1560602"/>
            <a:ext cx="4542727" cy="32508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r>
              <a:rPr lang="en-US" sz="1600" dirty="0">
                <a:solidFill>
                  <a:schemeClr val="accent6"/>
                </a:solidFill>
                <a:latin typeface="Dana" panose="00000500000000000000" pitchFamily="2" charset="-78"/>
                <a:cs typeface="Dana" panose="00000500000000000000" pitchFamily="2" charset="-78"/>
              </a:rPr>
              <a:t>else if</a:t>
            </a:r>
            <a:r>
              <a:rPr lang="en-US" sz="1600" dirty="0">
                <a:solidFill>
                  <a:schemeClr val="bg1"/>
                </a:solidFill>
                <a:latin typeface="Dana" panose="00000500000000000000" pitchFamily="2" charset="-78"/>
                <a:cs typeface="Dana" panose="00000500000000000000" pitchFamily="2" charset="-78"/>
              </a:rPr>
              <a:t> father_hand = 21 </a:t>
            </a:r>
            <a:r>
              <a:rPr lang="en-US" sz="1600" dirty="0">
                <a:solidFill>
                  <a:schemeClr val="accent6"/>
                </a:solidFill>
                <a:latin typeface="Dana" panose="00000500000000000000" pitchFamily="2" charset="-78"/>
                <a:cs typeface="Dana" panose="00000500000000000000" pitchFamily="2" charset="-78"/>
              </a:rPr>
              <a:t>or</a:t>
            </a:r>
            <a:r>
              <a:rPr lang="en-US" sz="1600" dirty="0">
                <a:solidFill>
                  <a:schemeClr val="bg1"/>
                </a:solidFill>
                <a:latin typeface="Dana" panose="00000500000000000000" pitchFamily="2" charset="-78"/>
                <a:cs typeface="Dana" panose="00000500000000000000" pitchFamily="2" charset="-78"/>
              </a:rPr>
              <a:t> your_hand </a:t>
            </a:r>
            <a:r>
              <a:rPr lang="fa-IR" sz="1600" dirty="0">
                <a:solidFill>
                  <a:schemeClr val="bg1"/>
                </a:solidFill>
                <a:latin typeface="Dana" panose="00000500000000000000" pitchFamily="2" charset="-78"/>
                <a:cs typeface="Dana" panose="00000500000000000000" pitchFamily="2" charset="-78"/>
              </a:rPr>
              <a:t>&lt;</a:t>
            </a:r>
            <a:r>
              <a:rPr lang="en-US" sz="1600" dirty="0">
                <a:solidFill>
                  <a:schemeClr val="bg1"/>
                </a:solidFill>
                <a:latin typeface="Dana" panose="00000500000000000000" pitchFamily="2" charset="-78"/>
                <a:cs typeface="Dana" panose="00000500000000000000" pitchFamily="2" charset="-78"/>
              </a:rPr>
              <a:t> 21:</a:t>
            </a:r>
          </a:p>
          <a:p>
            <a:pPr algn="l">
              <a:lnSpc>
                <a:spcPct val="150000"/>
              </a:lnSpc>
            </a:pP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"Father wins!"</a:t>
            </a:r>
          </a:p>
          <a:p>
            <a:pPr algn="l">
              <a:lnSpc>
                <a:spcPct val="150000"/>
              </a:lnSpc>
            </a:pPr>
            <a:r>
              <a:rPr lang="en-US" sz="1600" dirty="0">
                <a:solidFill>
                  <a:schemeClr val="accent6"/>
                </a:solidFill>
                <a:latin typeface="Dana" panose="00000500000000000000" pitchFamily="2" charset="-78"/>
                <a:cs typeface="Dana" panose="00000500000000000000" pitchFamily="2" charset="-78"/>
              </a:rPr>
              <a:t>else</a:t>
            </a: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if</a:t>
            </a:r>
            <a:r>
              <a:rPr lang="en-US" sz="1600" dirty="0">
                <a:solidFill>
                  <a:schemeClr val="bg1"/>
                </a:solidFill>
                <a:latin typeface="Dana" panose="00000500000000000000" pitchFamily="2" charset="-78"/>
                <a:cs typeface="Dana" panose="00000500000000000000" pitchFamily="2" charset="-78"/>
              </a:rPr>
              <a:t> your_hand = 21 </a:t>
            </a:r>
            <a:r>
              <a:rPr lang="en-US" sz="1600" dirty="0">
                <a:solidFill>
                  <a:schemeClr val="accent6"/>
                </a:solidFill>
                <a:latin typeface="Dana" panose="00000500000000000000" pitchFamily="2" charset="-78"/>
                <a:cs typeface="Dana" panose="00000500000000000000" pitchFamily="2" charset="-78"/>
              </a:rPr>
              <a:t>or</a:t>
            </a:r>
            <a:r>
              <a:rPr lang="en-US" sz="1600" dirty="0">
                <a:solidFill>
                  <a:schemeClr val="bg1"/>
                </a:solidFill>
                <a:latin typeface="Dana" panose="00000500000000000000" pitchFamily="2" charset="-78"/>
                <a:cs typeface="Dana" panose="00000500000000000000" pitchFamily="2" charset="-78"/>
              </a:rPr>
              <a:t> father_hand </a:t>
            </a:r>
            <a:r>
              <a:rPr lang="fa-IR" sz="1600" dirty="0">
                <a:solidFill>
                  <a:schemeClr val="bg1"/>
                </a:solidFill>
                <a:latin typeface="Dana" panose="00000500000000000000" pitchFamily="2" charset="-78"/>
                <a:cs typeface="Dana" panose="00000500000000000000" pitchFamily="2" charset="-78"/>
              </a:rPr>
              <a:t>&lt;</a:t>
            </a:r>
            <a:r>
              <a:rPr lang="en-US" sz="1600" dirty="0">
                <a:solidFill>
                  <a:schemeClr val="bg1"/>
                </a:solidFill>
                <a:latin typeface="Dana" panose="00000500000000000000" pitchFamily="2" charset="-78"/>
                <a:cs typeface="Dana" panose="00000500000000000000" pitchFamily="2" charset="-78"/>
              </a:rPr>
              <a:t> 21:</a:t>
            </a:r>
          </a:p>
          <a:p>
            <a:pPr algn="l">
              <a:lnSpc>
                <a:spcPct val="150000"/>
              </a:lnSpc>
            </a:pP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"You win!"</a:t>
            </a:r>
          </a:p>
          <a:p>
            <a:pPr algn="l">
              <a:lnSpc>
                <a:spcPct val="150000"/>
              </a:lnSpc>
            </a:pPr>
            <a:r>
              <a:rPr lang="en-US" sz="1600" dirty="0">
                <a:solidFill>
                  <a:schemeClr val="accent6"/>
                </a:solidFill>
                <a:latin typeface="Dana" panose="00000500000000000000" pitchFamily="2" charset="-78"/>
                <a:cs typeface="Dana" panose="00000500000000000000" pitchFamily="2" charset="-78"/>
              </a:rPr>
              <a:t>else</a:t>
            </a: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if</a:t>
            </a:r>
            <a:r>
              <a:rPr lang="en-US" sz="1600" dirty="0">
                <a:solidFill>
                  <a:schemeClr val="bg1"/>
                </a:solidFill>
                <a:latin typeface="Dana" panose="00000500000000000000" pitchFamily="2" charset="-78"/>
                <a:cs typeface="Dana" panose="00000500000000000000" pitchFamily="2" charset="-78"/>
              </a:rPr>
              <a:t> father_hand </a:t>
            </a:r>
            <a:r>
              <a:rPr lang="fa-IR" sz="1600" dirty="0">
                <a:solidFill>
                  <a:schemeClr val="bg1"/>
                </a:solidFill>
                <a:latin typeface="Dana" panose="00000500000000000000" pitchFamily="2" charset="-78"/>
                <a:cs typeface="Dana" panose="00000500000000000000" pitchFamily="2" charset="-78"/>
              </a:rPr>
              <a:t>&lt;</a:t>
            </a:r>
            <a:r>
              <a:rPr lang="en-US" sz="1600" dirty="0">
                <a:solidFill>
                  <a:schemeClr val="bg1"/>
                </a:solidFill>
                <a:latin typeface="Dana" panose="00000500000000000000" pitchFamily="2" charset="-78"/>
                <a:cs typeface="Dana" panose="00000500000000000000" pitchFamily="2" charset="-78"/>
              </a:rPr>
              <a:t> your_hand:	</a:t>
            </a:r>
          </a:p>
          <a:p>
            <a:pPr algn="l">
              <a:lnSpc>
                <a:spcPct val="150000"/>
              </a:lnSpc>
            </a:pP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"father wins!"</a:t>
            </a:r>
          </a:p>
          <a:p>
            <a:pPr algn="l">
              <a:lnSpc>
                <a:spcPct val="150000"/>
              </a:lnSpc>
            </a:pPr>
            <a:r>
              <a:rPr lang="en-US" sz="1600" dirty="0">
                <a:solidFill>
                  <a:schemeClr val="accent6"/>
                </a:solidFill>
                <a:latin typeface="Dana" panose="00000500000000000000" pitchFamily="2" charset="-78"/>
                <a:cs typeface="Dana" panose="00000500000000000000" pitchFamily="2" charset="-78"/>
              </a:rPr>
              <a:t>else</a:t>
            </a:r>
            <a:r>
              <a:rPr lang="fa-IR" sz="1600" dirty="0">
                <a:solidFill>
                  <a:schemeClr val="bg1"/>
                </a:solidFill>
                <a:latin typeface="Dana" panose="00000500000000000000" pitchFamily="2" charset="-78"/>
                <a:cs typeface="Dana" panose="00000500000000000000" pitchFamily="2" charset="-78"/>
              </a:rPr>
              <a:t>:</a:t>
            </a:r>
            <a:endParaRPr lang="en-US" sz="1600" dirty="0">
              <a:solidFill>
                <a:schemeClr val="bg1"/>
              </a:solidFill>
              <a:latin typeface="Dana" panose="00000500000000000000" pitchFamily="2" charset="-78"/>
              <a:cs typeface="Dana" panose="00000500000000000000" pitchFamily="2" charset="-78"/>
            </a:endParaRPr>
          </a:p>
          <a:p>
            <a:pPr algn="l">
              <a:lnSpc>
                <a:spcPct val="150000"/>
              </a:lnSpc>
            </a:pP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"You win!"</a:t>
            </a:r>
          </a:p>
        </p:txBody>
      </p:sp>
      <p:grpSp>
        <p:nvGrpSpPr>
          <p:cNvPr id="9" name="Group 8"/>
          <p:cNvGrpSpPr/>
          <p:nvPr/>
        </p:nvGrpSpPr>
        <p:grpSpPr>
          <a:xfrm>
            <a:off x="698863" y="2039854"/>
            <a:ext cx="4400017" cy="2497382"/>
            <a:chOff x="302773" y="1794163"/>
            <a:chExt cx="5329124" cy="2005171"/>
          </a:xfrm>
        </p:grpSpPr>
        <p:sp>
          <p:nvSpPr>
            <p:cNvPr id="4" name="Freeform 3"/>
            <p:cNvSpPr/>
            <p:nvPr/>
          </p:nvSpPr>
          <p:spPr>
            <a:xfrm>
              <a:off x="302773" y="1794163"/>
              <a:ext cx="5329124" cy="2005171"/>
            </a:xfrm>
            <a:custGeom>
              <a:avLst/>
              <a:gdLst>
                <a:gd name="connsiteX0" fmla="*/ 0 w 5007769"/>
                <a:gd name="connsiteY0" fmla="*/ 1700213 h 2153966"/>
                <a:gd name="connsiteX1" fmla="*/ 1235869 w 5007769"/>
                <a:gd name="connsiteY1" fmla="*/ 2043113 h 2153966"/>
                <a:gd name="connsiteX2" fmla="*/ 5007769 w 5007769"/>
                <a:gd name="connsiteY2" fmla="*/ 0 h 2153966"/>
                <a:gd name="connsiteX0" fmla="*/ 0 w 5007769"/>
                <a:gd name="connsiteY0" fmla="*/ 1700213 h 2162684"/>
                <a:gd name="connsiteX1" fmla="*/ 2148321 w 5007769"/>
                <a:gd name="connsiteY1" fmla="*/ 2053783 h 2162684"/>
                <a:gd name="connsiteX2" fmla="*/ 5007769 w 5007769"/>
                <a:gd name="connsiteY2" fmla="*/ 0 h 2162684"/>
                <a:gd name="connsiteX0" fmla="*/ 0 w 5007769"/>
                <a:gd name="connsiteY0" fmla="*/ 1700213 h 2078378"/>
                <a:gd name="connsiteX1" fmla="*/ 2148321 w 5007769"/>
                <a:gd name="connsiteY1" fmla="*/ 2053783 h 2078378"/>
                <a:gd name="connsiteX2" fmla="*/ 3820773 w 5007769"/>
                <a:gd name="connsiteY2" fmla="*/ 1211083 h 2078378"/>
                <a:gd name="connsiteX3" fmla="*/ 5007769 w 5007769"/>
                <a:gd name="connsiteY3" fmla="*/ 0 h 2078378"/>
                <a:gd name="connsiteX0" fmla="*/ 0 w 5007769"/>
                <a:gd name="connsiteY0" fmla="*/ 1700213 h 1934211"/>
                <a:gd name="connsiteX1" fmla="*/ 2172545 w 5007769"/>
                <a:gd name="connsiteY1" fmla="*/ 1867053 h 1934211"/>
                <a:gd name="connsiteX2" fmla="*/ 3820773 w 5007769"/>
                <a:gd name="connsiteY2" fmla="*/ 1211083 h 1934211"/>
                <a:gd name="connsiteX3" fmla="*/ 5007769 w 5007769"/>
                <a:gd name="connsiteY3" fmla="*/ 0 h 1934211"/>
                <a:gd name="connsiteX0" fmla="*/ 0 w 5007769"/>
                <a:gd name="connsiteY0" fmla="*/ 1700213 h 1936074"/>
                <a:gd name="connsiteX1" fmla="*/ 2172545 w 5007769"/>
                <a:gd name="connsiteY1" fmla="*/ 1867053 h 1936074"/>
                <a:gd name="connsiteX2" fmla="*/ 3788473 w 5007769"/>
                <a:gd name="connsiteY2" fmla="*/ 1184408 h 1936074"/>
                <a:gd name="connsiteX3" fmla="*/ 5007769 w 5007769"/>
                <a:gd name="connsiteY3" fmla="*/ 0 h 1936074"/>
                <a:gd name="connsiteX0" fmla="*/ 0 w 5007769"/>
                <a:gd name="connsiteY0" fmla="*/ 1700213 h 1936074"/>
                <a:gd name="connsiteX1" fmla="*/ 2172545 w 5007769"/>
                <a:gd name="connsiteY1" fmla="*/ 1867053 h 1936074"/>
                <a:gd name="connsiteX2" fmla="*/ 3788473 w 5007769"/>
                <a:gd name="connsiteY2" fmla="*/ 1184408 h 1936074"/>
                <a:gd name="connsiteX3" fmla="*/ 5007769 w 5007769"/>
                <a:gd name="connsiteY3" fmla="*/ 0 h 1936074"/>
                <a:gd name="connsiteX0" fmla="*/ 0 w 5128891"/>
                <a:gd name="connsiteY0" fmla="*/ 1657532 h 1917988"/>
                <a:gd name="connsiteX1" fmla="*/ 2293667 w 5128891"/>
                <a:gd name="connsiteY1" fmla="*/ 1867053 h 1917988"/>
                <a:gd name="connsiteX2" fmla="*/ 3909595 w 5128891"/>
                <a:gd name="connsiteY2" fmla="*/ 1184408 h 1917988"/>
                <a:gd name="connsiteX3" fmla="*/ 5128891 w 5128891"/>
                <a:gd name="connsiteY3" fmla="*/ 0 h 1917988"/>
                <a:gd name="connsiteX0" fmla="*/ 0 w 5128891"/>
                <a:gd name="connsiteY0" fmla="*/ 1657532 h 1911464"/>
                <a:gd name="connsiteX1" fmla="*/ 2293667 w 5128891"/>
                <a:gd name="connsiteY1" fmla="*/ 1867053 h 1911464"/>
                <a:gd name="connsiteX2" fmla="*/ 3909595 w 5128891"/>
                <a:gd name="connsiteY2" fmla="*/ 1184408 h 1911464"/>
                <a:gd name="connsiteX3" fmla="*/ 5128891 w 5128891"/>
                <a:gd name="connsiteY3" fmla="*/ 0 h 1911464"/>
                <a:gd name="connsiteX0" fmla="*/ 0 w 5128891"/>
                <a:gd name="connsiteY0" fmla="*/ 1657532 h 1923403"/>
                <a:gd name="connsiteX1" fmla="*/ 2293667 w 5128891"/>
                <a:gd name="connsiteY1" fmla="*/ 1883059 h 1923403"/>
                <a:gd name="connsiteX2" fmla="*/ 3909595 w 5128891"/>
                <a:gd name="connsiteY2" fmla="*/ 1184408 h 1923403"/>
                <a:gd name="connsiteX3" fmla="*/ 5128891 w 5128891"/>
                <a:gd name="connsiteY3" fmla="*/ 0 h 1923403"/>
                <a:gd name="connsiteX0" fmla="*/ 0 w 5128891"/>
                <a:gd name="connsiteY0" fmla="*/ 1657532 h 1923403"/>
                <a:gd name="connsiteX1" fmla="*/ 2293667 w 5128891"/>
                <a:gd name="connsiteY1" fmla="*/ 1883059 h 1923403"/>
                <a:gd name="connsiteX2" fmla="*/ 3909595 w 5128891"/>
                <a:gd name="connsiteY2" fmla="*/ 1184408 h 1923403"/>
                <a:gd name="connsiteX3" fmla="*/ 5128891 w 5128891"/>
                <a:gd name="connsiteY3" fmla="*/ 0 h 1923403"/>
                <a:gd name="connsiteX0" fmla="*/ 0 w 5128891"/>
                <a:gd name="connsiteY0" fmla="*/ 1657532 h 1923403"/>
                <a:gd name="connsiteX1" fmla="*/ 2293667 w 5128891"/>
                <a:gd name="connsiteY1" fmla="*/ 1883059 h 1923403"/>
                <a:gd name="connsiteX2" fmla="*/ 3909595 w 5128891"/>
                <a:gd name="connsiteY2" fmla="*/ 1184408 h 1923403"/>
                <a:gd name="connsiteX3" fmla="*/ 5128891 w 5128891"/>
                <a:gd name="connsiteY3" fmla="*/ 0 h 1923403"/>
                <a:gd name="connsiteX0" fmla="*/ 0 w 5128891"/>
                <a:gd name="connsiteY0" fmla="*/ 1657532 h 1923403"/>
                <a:gd name="connsiteX1" fmla="*/ 2293667 w 5128891"/>
                <a:gd name="connsiteY1" fmla="*/ 1883059 h 1923403"/>
                <a:gd name="connsiteX2" fmla="*/ 3909595 w 5128891"/>
                <a:gd name="connsiteY2" fmla="*/ 1184408 h 1923403"/>
                <a:gd name="connsiteX3" fmla="*/ 5128891 w 5128891"/>
                <a:gd name="connsiteY3" fmla="*/ 0 h 1923403"/>
              </a:gdLst>
              <a:ahLst/>
              <a:cxnLst>
                <a:cxn ang="0">
                  <a:pos x="connsiteX0" y="connsiteY0"/>
                </a:cxn>
                <a:cxn ang="0">
                  <a:pos x="connsiteX1" y="connsiteY1"/>
                </a:cxn>
                <a:cxn ang="0">
                  <a:pos x="connsiteX2" y="connsiteY2"/>
                </a:cxn>
                <a:cxn ang="0">
                  <a:pos x="connsiteX3" y="connsiteY3"/>
                </a:cxn>
              </a:cxnLst>
              <a:rect l="l" t="t" r="r" b="b"/>
              <a:pathLst>
                <a:path w="5128891" h="1923403">
                  <a:moveTo>
                    <a:pt x="0" y="1657532"/>
                  </a:moveTo>
                  <a:cubicBezTo>
                    <a:pt x="337892" y="1943990"/>
                    <a:pt x="1642068" y="1961913"/>
                    <a:pt x="2293667" y="1883059"/>
                  </a:cubicBezTo>
                  <a:cubicBezTo>
                    <a:pt x="2945266" y="1804205"/>
                    <a:pt x="3457244" y="1558716"/>
                    <a:pt x="3909595" y="1184408"/>
                  </a:cubicBezTo>
                  <a:cubicBezTo>
                    <a:pt x="4386170" y="842111"/>
                    <a:pt x="4865114" y="193844"/>
                    <a:pt x="5128891" y="0"/>
                  </a:cubicBezTo>
                </a:path>
              </a:pathLst>
            </a:cu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8" name="Title 1">
              <a:extLst>
                <a:ext uri="{FF2B5EF4-FFF2-40B4-BE49-F238E27FC236}">
                  <a16:creationId xmlns:a16="http://schemas.microsoft.com/office/drawing/2014/main" id="{1457B36F-B659-46F5-9AC9-6AF3886D0334}"/>
                </a:ext>
              </a:extLst>
            </p:cNvPr>
            <p:cNvSpPr txBox="1">
              <a:spLocks/>
            </p:cNvSpPr>
            <p:nvPr/>
          </p:nvSpPr>
          <p:spPr>
            <a:xfrm>
              <a:off x="4050492" y="3102775"/>
              <a:ext cx="939074" cy="4369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r>
                <a:rPr lang="fa-IR" sz="1400" dirty="0">
                  <a:solidFill>
                    <a:schemeClr val="bg1"/>
                  </a:solidFill>
                  <a:latin typeface="Dana" panose="00000500000000000000" pitchFamily="2" charset="-78"/>
                  <a:cs typeface="Dana" panose="00000500000000000000" pitchFamily="2" charset="-78"/>
                </a:rPr>
                <a:t>ادامه‌ی</a:t>
              </a:r>
            </a:p>
            <a:p>
              <a:pPr rtl="1"/>
              <a:r>
                <a:rPr lang="fa-IR" sz="1400" dirty="0">
                  <a:solidFill>
                    <a:schemeClr val="bg1"/>
                  </a:solidFill>
                  <a:latin typeface="Dana" panose="00000500000000000000" pitchFamily="2" charset="-78"/>
                  <a:cs typeface="Dana" panose="00000500000000000000" pitchFamily="2" charset="-78"/>
                </a:rPr>
                <a:t>شبه‌کد</a:t>
              </a:r>
              <a:endParaRPr lang="en-US" sz="1400" dirty="0">
                <a:solidFill>
                  <a:schemeClr val="bg1"/>
                </a:solidFill>
                <a:latin typeface="Dana" panose="00000500000000000000" pitchFamily="2" charset="-78"/>
                <a:cs typeface="Dana" panose="00000500000000000000" pitchFamily="2" charset="-78"/>
              </a:endParaRPr>
            </a:p>
          </p:txBody>
        </p:sp>
      </p:grpSp>
    </p:spTree>
    <p:extLst>
      <p:ext uri="{BB962C8B-B14F-4D97-AF65-F5344CB8AC3E}">
        <p14:creationId xmlns:p14="http://schemas.microsoft.com/office/powerpoint/2010/main" val="1040374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684104"/>
            <a:ext cx="7739128" cy="2966570"/>
          </a:xfrm>
        </p:spPr>
        <p:txBody>
          <a:body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همون‌طور که متوجه شدید قراره </a:t>
            </a:r>
            <a:r>
              <a:rPr lang="fa-IR" sz="1400" dirty="0" smtClean="0">
                <a:solidFill>
                  <a:schemeClr val="bg1"/>
                </a:solidFill>
                <a:latin typeface="Dana" panose="00000500000000000000" pitchFamily="2" charset="-78"/>
                <a:cs typeface="Dana" panose="00000500000000000000" pitchFamily="2" charset="-78"/>
              </a:rPr>
              <a:t>شبه‌کد</a:t>
            </a:r>
            <a:r>
              <a:rPr lang="en-US" sz="1400" dirty="0" err="1">
                <a:solidFill>
                  <a:schemeClr val="bg1"/>
                </a:solidFill>
                <a:latin typeface="Dana" panose="00000500000000000000" pitchFamily="2" charset="-78"/>
                <a:cs typeface="Dana" panose="00000500000000000000" pitchFamily="2" charset="-78"/>
              </a:rPr>
              <a:t>Numfather</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رو کامل کنیم. لازمه یک سری توضیحات رو راجع به این شبه‌کد بدم تا قبل از شروع کار براتون ابهامی وجود نداشته باشه. اولین نکته اینه که متغیر</a:t>
            </a:r>
            <a:r>
              <a:rPr lang="en-US" sz="1400" dirty="0">
                <a:solidFill>
                  <a:schemeClr val="bg1"/>
                </a:solidFill>
                <a:latin typeface="Dana" panose="00000500000000000000" pitchFamily="2" charset="-78"/>
                <a:cs typeface="Dana" panose="00000500000000000000" pitchFamily="2" charset="-78"/>
              </a:rPr>
              <a:t>adadBas </a:t>
            </a:r>
            <a:r>
              <a:rPr lang="fa-IR" sz="1400" dirty="0">
                <a:solidFill>
                  <a:schemeClr val="bg1"/>
                </a:solidFill>
                <a:latin typeface="Dana" panose="00000500000000000000" pitchFamily="2" charset="-78"/>
                <a:cs typeface="Dana" panose="00000500000000000000" pitchFamily="2" charset="-78"/>
              </a:rPr>
              <a:t> برای مشخص کردن انتخاب یا عدم انتخاب این دستور توسط بازیکنه و هنگام اجرای این دستور باید مقدار این متغیر تغییر کنه. به عنوان دومین نکته فراموش نکنید که</a:t>
            </a:r>
            <a:r>
              <a:rPr lang="en-US" sz="1400" dirty="0" err="1">
                <a:solidFill>
                  <a:schemeClr val="bg1"/>
                </a:solidFill>
                <a:latin typeface="Dana" panose="00000500000000000000" pitchFamily="2" charset="-78"/>
                <a:cs typeface="Dana" panose="00000500000000000000" pitchFamily="2" charset="-78"/>
              </a:rPr>
              <a:t>Numfather</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یک عدد مخفی دیگه هم داره که باید در پایان بازی به اعدادش اضافه بشه</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من هم از شما می‌خوام تا به این مساله فکر کنید که اگر قرار باشه بازی </a:t>
            </a:r>
            <a:r>
              <a:rPr lang="fa-IR" sz="1400" dirty="0" smtClean="0">
                <a:solidFill>
                  <a:schemeClr val="bg1"/>
                </a:solidFill>
                <a:latin typeface="Dana" panose="00000500000000000000" pitchFamily="2" charset="-78"/>
                <a:cs typeface="Dana" panose="00000500000000000000" pitchFamily="2" charset="-78"/>
              </a:rPr>
              <a:t>رو </a:t>
            </a:r>
            <a:r>
              <a:rPr lang="fa-IR" sz="1400" dirty="0">
                <a:solidFill>
                  <a:schemeClr val="bg1"/>
                </a:solidFill>
                <a:latin typeface="Dana" panose="00000500000000000000" pitchFamily="2" charset="-78"/>
                <a:cs typeface="Dana" panose="00000500000000000000" pitchFamily="2" charset="-78"/>
              </a:rPr>
              <a:t>به نحوی پیاده سازی کنیم تا پس از اتمام هر دور و مشخص شدن برنده،‌ بازیکن بتونه دور جدیدی رو شروع کنه، به اعمال چه تغییراتی در شبه کد نیاز داریم</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endParaRPr lang="en-US" sz="1400" b="0" i="0" u="none" strike="noStrike" dirty="0">
              <a:solidFill>
                <a:schemeClr val="bg1"/>
              </a:solidFill>
              <a:effectLst/>
              <a:latin typeface="Dana" panose="00000500000000000000" pitchFamily="2" charset="-78"/>
              <a:cs typeface="Dana" panose="00000500000000000000" pitchFamily="2" charset="-78"/>
            </a:endParaRPr>
          </a:p>
        </p:txBody>
      </p:sp>
      <p:sp>
        <p:nvSpPr>
          <p:cNvPr id="7" name="Slide Number Placeholder 6"/>
          <p:cNvSpPr>
            <a:spLocks noGrp="1"/>
          </p:cNvSpPr>
          <p:nvPr>
            <p:ph type="sldNum" sz="quarter" idx="4"/>
          </p:nvPr>
        </p:nvSpPr>
        <p:spPr>
          <a:xfrm>
            <a:off x="311701" y="4468424"/>
            <a:ext cx="387162" cy="343017"/>
          </a:xfrm>
          <a:prstGeom prst="rect">
            <a:avLst/>
          </a:prstGeom>
        </p:spPr>
        <p:txBody>
          <a:bodyPr/>
          <a:lstStyle/>
          <a:p>
            <a:fld id="{8E2CDA97-BFD5-45CA-9A96-1AD5B5B2566F}" type="slidenum">
              <a:rPr lang="en-US" smtClean="0"/>
              <a:t>27</a:t>
            </a:fld>
            <a:endParaRPr lang="en-US" dirty="0"/>
          </a:p>
        </p:txBody>
      </p:sp>
      <p:grpSp>
        <p:nvGrpSpPr>
          <p:cNvPr id="16" name="Google Shape;4779;p45"/>
          <p:cNvGrpSpPr/>
          <p:nvPr/>
        </p:nvGrpSpPr>
        <p:grpSpPr>
          <a:xfrm>
            <a:off x="8436057" y="369479"/>
            <a:ext cx="319924" cy="397322"/>
            <a:chOff x="3938800" y="4399275"/>
            <a:chExt cx="359700" cy="481825"/>
          </a:xfrm>
        </p:grpSpPr>
        <p:sp>
          <p:nvSpPr>
            <p:cNvPr id="17"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4771;p45"/>
          <p:cNvGrpSpPr/>
          <p:nvPr/>
        </p:nvGrpSpPr>
        <p:grpSpPr>
          <a:xfrm>
            <a:off x="8408529" y="2273546"/>
            <a:ext cx="347452" cy="397343"/>
            <a:chOff x="3330525" y="4399275"/>
            <a:chExt cx="390650" cy="481850"/>
          </a:xfrm>
        </p:grpSpPr>
        <p:sp>
          <p:nvSpPr>
            <p:cNvPr id="23"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0" name="Title 1">
            <a:extLst>
              <a:ext uri="{FF2B5EF4-FFF2-40B4-BE49-F238E27FC236}">
                <a16:creationId xmlns:a16="http://schemas.microsoft.com/office/drawing/2014/main" id="{846E5198-7AF0-44E1-803C-BC2DB5C8B697}"/>
              </a:ext>
            </a:extLst>
          </p:cNvPr>
          <p:cNvSpPr txBox="1">
            <a:spLocks/>
          </p:cNvSpPr>
          <p:nvPr/>
        </p:nvSpPr>
        <p:spPr>
          <a:xfrm>
            <a:off x="707970" y="2979043"/>
            <a:ext cx="7739128" cy="16566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امیدوارم به خوبی از پس این چالش بربیاید، در آینده‌ی نزدیک هم بتونید شبه‌کد خودتون رو به کد تبدیل کنید و از این بازی لذت ببرید. موفق باشید</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من هم براتون آرزوی موفقیت می‌کنم. تا دستورکار بعدی خدا نگه‌دار </a:t>
            </a:r>
            <a:r>
              <a:rPr lang="en-SE" sz="1400" dirty="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en-US" sz="1400" dirty="0">
              <a:solidFill>
                <a:schemeClr val="bg1"/>
              </a:solidFill>
              <a:latin typeface="Dana" panose="00000500000000000000" pitchFamily="2" charset="-78"/>
              <a:cs typeface="Dana" panose="00000500000000000000" pitchFamily="2" charset="-78"/>
            </a:endParaRPr>
          </a:p>
        </p:txBody>
      </p:sp>
      <p:grpSp>
        <p:nvGrpSpPr>
          <p:cNvPr id="31" name="Google Shape;4779;p45"/>
          <p:cNvGrpSpPr/>
          <p:nvPr/>
        </p:nvGrpSpPr>
        <p:grpSpPr>
          <a:xfrm>
            <a:off x="8436057" y="4149271"/>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817773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Picture 84">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2377840" y="2979612"/>
            <a:ext cx="1094656" cy="430684"/>
          </a:xfrm>
          <a:prstGeom prst="rect">
            <a:avLst/>
          </a:prstGeom>
        </p:spPr>
      </p:pic>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sp>
        <p:nvSpPr>
          <p:cNvPr id="7" name="Google Shape;1001;p35"/>
          <p:cNvSpPr/>
          <p:nvPr/>
        </p:nvSpPr>
        <p:spPr>
          <a:xfrm>
            <a:off x="3762481" y="270243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4018886" y="265081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4013890" y="198565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0" name="Google Shape;1004;p35"/>
          <p:cNvSpPr/>
          <p:nvPr/>
        </p:nvSpPr>
        <p:spPr>
          <a:xfrm>
            <a:off x="4042207" y="201395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a:off x="4078825" y="2105533"/>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3848231" y="278816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3848231" y="278816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 name="Google Shape;1013;p35"/>
          <p:cNvSpPr/>
          <p:nvPr/>
        </p:nvSpPr>
        <p:spPr>
          <a:xfrm>
            <a:off x="6086828" y="198565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5835419" y="270243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6091824" y="265081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a:off x="6152594" y="205057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3" name="Google Shape;1017;p35"/>
          <p:cNvSpPr/>
          <p:nvPr/>
        </p:nvSpPr>
        <p:spPr>
          <a:xfrm>
            <a:off x="6115960" y="201395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5921999" y="278816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5921999" y="278816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6" name="Google Shape;1020;p35"/>
          <p:cNvSpPr/>
          <p:nvPr/>
        </p:nvSpPr>
        <p:spPr>
          <a:xfrm>
            <a:off x="5050367" y="3921203"/>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7" name="Google Shape;1021;p35"/>
          <p:cNvSpPr/>
          <p:nvPr/>
        </p:nvSpPr>
        <p:spPr>
          <a:xfrm>
            <a:off x="4798942" y="270243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8" name="Google Shape;1022;p35"/>
          <p:cNvSpPr/>
          <p:nvPr/>
        </p:nvSpPr>
        <p:spPr>
          <a:xfrm>
            <a:off x="5053687" y="332846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9" name="Google Shape;1023;p35"/>
          <p:cNvSpPr/>
          <p:nvPr/>
        </p:nvSpPr>
        <p:spPr>
          <a:xfrm>
            <a:off x="5115302" y="3233555"/>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0" name="Google Shape;1024;p35"/>
          <p:cNvSpPr/>
          <p:nvPr/>
        </p:nvSpPr>
        <p:spPr>
          <a:xfrm>
            <a:off x="5079499" y="3950351"/>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4885522" y="278816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4885522" y="278816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3" name="Google Shape;1027;p35"/>
          <p:cNvSpPr/>
          <p:nvPr/>
        </p:nvSpPr>
        <p:spPr>
          <a:xfrm>
            <a:off x="7104249" y="3906199"/>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6852840" y="2687430"/>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5" name="Google Shape;1029;p35"/>
          <p:cNvSpPr/>
          <p:nvPr/>
        </p:nvSpPr>
        <p:spPr>
          <a:xfrm>
            <a:off x="7108415" y="3313464"/>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6" name="Google Shape;1030;p35"/>
          <p:cNvSpPr/>
          <p:nvPr/>
        </p:nvSpPr>
        <p:spPr>
          <a:xfrm>
            <a:off x="7170031" y="3130310"/>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7" name="Google Shape;1031;p35"/>
          <p:cNvSpPr/>
          <p:nvPr/>
        </p:nvSpPr>
        <p:spPr>
          <a:xfrm>
            <a:off x="7133397" y="3934501"/>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6939420" y="2773165"/>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6939420" y="2773165"/>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2" name="Google Shape;1036;p35"/>
          <p:cNvSpPr txBox="1">
            <a:spLocks/>
          </p:cNvSpPr>
          <p:nvPr/>
        </p:nvSpPr>
        <p:spPr>
          <a:xfrm>
            <a:off x="4772412" y="4030229"/>
            <a:ext cx="697200"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اول</a:t>
            </a:r>
          </a:p>
          <a:p>
            <a:pPr algn="ctr" rtl="1"/>
            <a:r>
              <a:rPr lang="fa-IR" sz="1000" dirty="0">
                <a:solidFill>
                  <a:schemeClr val="bg1"/>
                </a:solidFill>
                <a:latin typeface="Dana" panose="00000500000000000000" pitchFamily="2" charset="-78"/>
                <a:cs typeface="Dana" panose="00000500000000000000" pitchFamily="2" charset="-78"/>
              </a:rPr>
              <a:t>ب.م.م.</a:t>
            </a:r>
            <a:endParaRPr lang="en-US" sz="1000" dirty="0">
              <a:solidFill>
                <a:schemeClr val="bg1"/>
              </a:solidFill>
              <a:latin typeface="Dana" panose="00000500000000000000" pitchFamily="2" charset="-78"/>
              <a:cs typeface="Dana" panose="00000500000000000000" pitchFamily="2" charset="-78"/>
            </a:endParaRPr>
          </a:p>
        </p:txBody>
      </p:sp>
      <p:sp>
        <p:nvSpPr>
          <p:cNvPr id="43" name="Google Shape;1037;p35"/>
          <p:cNvSpPr txBox="1">
            <a:spLocks/>
          </p:cNvSpPr>
          <p:nvPr/>
        </p:nvSpPr>
        <p:spPr>
          <a:xfrm>
            <a:off x="5796337" y="1534680"/>
            <a:ext cx="697200"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سایت </a:t>
            </a:r>
            <a:r>
              <a:rPr lang="en-US" sz="1000" dirty="0">
                <a:solidFill>
                  <a:schemeClr val="bg1"/>
                </a:solidFill>
                <a:latin typeface="Dana" panose="00000500000000000000" pitchFamily="2" charset="-78"/>
                <a:cs typeface="Dana" panose="00000500000000000000" pitchFamily="2" charset="-78"/>
              </a:rPr>
              <a:t>Blockly</a:t>
            </a:r>
          </a:p>
        </p:txBody>
      </p:sp>
      <p:sp>
        <p:nvSpPr>
          <p:cNvPr id="44" name="Google Shape;1038;p35"/>
          <p:cNvSpPr txBox="1">
            <a:spLocks/>
          </p:cNvSpPr>
          <p:nvPr/>
        </p:nvSpPr>
        <p:spPr>
          <a:xfrm>
            <a:off x="6820297" y="4015226"/>
            <a:ext cx="697200"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ویژگی‌های شبه‌کد</a:t>
            </a:r>
            <a:endParaRPr lang="en-US" sz="1000" dirty="0">
              <a:solidFill>
                <a:schemeClr val="bg1"/>
              </a:solidFill>
              <a:latin typeface="Dana" panose="00000500000000000000" pitchFamily="2" charset="-78"/>
              <a:cs typeface="Dana" panose="00000500000000000000" pitchFamily="2" charset="-78"/>
            </a:endParaRPr>
          </a:p>
        </p:txBody>
      </p:sp>
      <p:sp>
        <p:nvSpPr>
          <p:cNvPr id="49" name="Google Shape;1043;p35"/>
          <p:cNvSpPr txBox="1">
            <a:spLocks/>
          </p:cNvSpPr>
          <p:nvPr/>
        </p:nvSpPr>
        <p:spPr>
          <a:xfrm>
            <a:off x="7868996" y="2852910"/>
            <a:ext cx="548541" cy="253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r" rtl="1"/>
            <a:r>
              <a:rPr lang="fa-IR" sz="1000" dirty="0">
                <a:solidFill>
                  <a:schemeClr val="bg1"/>
                </a:solidFill>
                <a:latin typeface="Dana" panose="00000500000000000000" pitchFamily="2" charset="-78"/>
                <a:cs typeface="Dana" panose="00000500000000000000" pitchFamily="2" charset="-78"/>
              </a:rPr>
              <a:t>شبه‌کد</a:t>
            </a:r>
            <a:endParaRPr lang="en-US" sz="1000"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4" name="TextBox 63"/>
          <p:cNvSpPr txBox="1"/>
          <p:nvPr/>
        </p:nvSpPr>
        <p:spPr>
          <a:xfrm>
            <a:off x="7019122" y="2837702"/>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65" name="TextBox 64"/>
          <p:cNvSpPr txBox="1"/>
          <p:nvPr/>
        </p:nvSpPr>
        <p:spPr>
          <a:xfrm>
            <a:off x="6008447" y="2828933"/>
            <a:ext cx="298480" cy="338554"/>
          </a:xfrm>
          <a:prstGeom prst="rect">
            <a:avLst/>
          </a:prstGeom>
          <a:noFill/>
        </p:spPr>
        <p:txBody>
          <a:bodyPr wrap="none" rtlCol="0" anchor="ctr">
            <a:spAutoFit/>
          </a:bodyPr>
          <a:lstStyle/>
          <a:p>
            <a:pPr algn="ctr"/>
            <a:r>
              <a:rPr lang="en-US" sz="1600" b="1" dirty="0">
                <a:solidFill>
                  <a:schemeClr val="bg1"/>
                </a:solidFill>
              </a:rPr>
              <a:t>5</a:t>
            </a:r>
          </a:p>
        </p:txBody>
      </p:sp>
      <p:sp>
        <p:nvSpPr>
          <p:cNvPr id="66" name="TextBox 65"/>
          <p:cNvSpPr txBox="1"/>
          <p:nvPr/>
        </p:nvSpPr>
        <p:spPr>
          <a:xfrm>
            <a:off x="4960499" y="2838078"/>
            <a:ext cx="298480" cy="338554"/>
          </a:xfrm>
          <a:prstGeom prst="rect">
            <a:avLst/>
          </a:prstGeom>
          <a:noFill/>
        </p:spPr>
        <p:txBody>
          <a:bodyPr wrap="none" rtlCol="0" anchor="ctr">
            <a:spAutoFit/>
          </a:bodyPr>
          <a:lstStyle/>
          <a:p>
            <a:pPr algn="ctr"/>
            <a:r>
              <a:rPr lang="en-US" sz="1600" b="1" dirty="0">
                <a:solidFill>
                  <a:schemeClr val="bg1"/>
                </a:solidFill>
              </a:rPr>
              <a:t>9</a:t>
            </a:r>
          </a:p>
        </p:txBody>
      </p:sp>
      <p:sp>
        <p:nvSpPr>
          <p:cNvPr id="67" name="Google Shape;1036;p35"/>
          <p:cNvSpPr txBox="1">
            <a:spLocks/>
          </p:cNvSpPr>
          <p:nvPr/>
        </p:nvSpPr>
        <p:spPr>
          <a:xfrm>
            <a:off x="3729826" y="1537764"/>
            <a:ext cx="697200"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دوم</a:t>
            </a:r>
          </a:p>
          <a:p>
            <a:pPr algn="ctr" rtl="1"/>
            <a:r>
              <a:rPr lang="fa-IR" sz="1000" dirty="0">
                <a:solidFill>
                  <a:schemeClr val="bg1"/>
                </a:solidFill>
                <a:latin typeface="Dana" panose="00000500000000000000" pitchFamily="2" charset="-78"/>
                <a:cs typeface="Dana" panose="00000500000000000000" pitchFamily="2" charset="-78"/>
              </a:rPr>
              <a:t>ساعت</a:t>
            </a:r>
            <a:endParaRPr lang="en-US" sz="1000" dirty="0">
              <a:solidFill>
                <a:schemeClr val="bg1"/>
              </a:solidFill>
              <a:latin typeface="Dana" panose="00000500000000000000" pitchFamily="2" charset="-78"/>
              <a:cs typeface="Dana" panose="00000500000000000000" pitchFamily="2" charset="-78"/>
            </a:endParaRPr>
          </a:p>
        </p:txBody>
      </p:sp>
      <p:sp>
        <p:nvSpPr>
          <p:cNvPr id="68" name="TextBox 67"/>
          <p:cNvSpPr txBox="1"/>
          <p:nvPr/>
        </p:nvSpPr>
        <p:spPr>
          <a:xfrm>
            <a:off x="3872280" y="2828498"/>
            <a:ext cx="412293" cy="338554"/>
          </a:xfrm>
          <a:prstGeom prst="rect">
            <a:avLst/>
          </a:prstGeom>
          <a:noFill/>
        </p:spPr>
        <p:txBody>
          <a:bodyPr wrap="none" rtlCol="0" anchor="ctr">
            <a:spAutoFit/>
          </a:bodyPr>
          <a:lstStyle/>
          <a:p>
            <a:pPr algn="ctr"/>
            <a:r>
              <a:rPr lang="en-US" sz="1600" b="1" dirty="0" smtClean="0">
                <a:solidFill>
                  <a:schemeClr val="bg1"/>
                </a:solidFill>
              </a:rPr>
              <a:t>17</a:t>
            </a:r>
            <a:endParaRPr lang="en-US" sz="1600" b="1" dirty="0">
              <a:solidFill>
                <a:schemeClr val="bg1"/>
              </a:solidFill>
            </a:endParaRPr>
          </a:p>
        </p:txBody>
      </p:sp>
      <p:sp>
        <p:nvSpPr>
          <p:cNvPr id="75" name="Google Shape;1013;p35">
            <a:extLst>
              <a:ext uri="{FF2B5EF4-FFF2-40B4-BE49-F238E27FC236}">
                <a16:creationId xmlns:a16="http://schemas.microsoft.com/office/drawing/2014/main" id="{0C24F506-A554-4206-A2CC-B8AC882B2015}"/>
              </a:ext>
            </a:extLst>
          </p:cNvPr>
          <p:cNvSpPr/>
          <p:nvPr/>
        </p:nvSpPr>
        <p:spPr>
          <a:xfrm>
            <a:off x="2989542" y="3934501"/>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76" name="Google Shape;1014;p35">
            <a:extLst>
              <a:ext uri="{FF2B5EF4-FFF2-40B4-BE49-F238E27FC236}">
                <a16:creationId xmlns:a16="http://schemas.microsoft.com/office/drawing/2014/main" id="{F1E2B243-4A83-42D1-8C87-2522C16759E7}"/>
              </a:ext>
            </a:extLst>
          </p:cNvPr>
          <p:cNvSpPr/>
          <p:nvPr/>
        </p:nvSpPr>
        <p:spPr>
          <a:xfrm>
            <a:off x="2738135" y="2696591"/>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7" name="Google Shape;1015;p35">
            <a:extLst>
              <a:ext uri="{FF2B5EF4-FFF2-40B4-BE49-F238E27FC236}">
                <a16:creationId xmlns:a16="http://schemas.microsoft.com/office/drawing/2014/main" id="{8D6D0CB3-6BE1-4ABF-A996-248FC3FF09EA}"/>
              </a:ext>
            </a:extLst>
          </p:cNvPr>
          <p:cNvSpPr/>
          <p:nvPr/>
        </p:nvSpPr>
        <p:spPr>
          <a:xfrm rot="10800000">
            <a:off x="2994540" y="3319256"/>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8" name="Google Shape;1016;p35">
            <a:extLst>
              <a:ext uri="{FF2B5EF4-FFF2-40B4-BE49-F238E27FC236}">
                <a16:creationId xmlns:a16="http://schemas.microsoft.com/office/drawing/2014/main" id="{A522CBCD-2203-4A59-BEB9-7FE6DAD35623}"/>
              </a:ext>
            </a:extLst>
          </p:cNvPr>
          <p:cNvSpPr/>
          <p:nvPr/>
        </p:nvSpPr>
        <p:spPr>
          <a:xfrm>
            <a:off x="3055033" y="3280557"/>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0" name="Google Shape;1018;p35">
            <a:extLst>
              <a:ext uri="{FF2B5EF4-FFF2-40B4-BE49-F238E27FC236}">
                <a16:creationId xmlns:a16="http://schemas.microsoft.com/office/drawing/2014/main" id="{B5313DA7-CE49-47BB-B89B-2D9C8C70F685}"/>
              </a:ext>
            </a:extLst>
          </p:cNvPr>
          <p:cNvSpPr/>
          <p:nvPr/>
        </p:nvSpPr>
        <p:spPr>
          <a:xfrm>
            <a:off x="2824715" y="278232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1" name="Google Shape;1019;p35">
            <a:extLst>
              <a:ext uri="{FF2B5EF4-FFF2-40B4-BE49-F238E27FC236}">
                <a16:creationId xmlns:a16="http://schemas.microsoft.com/office/drawing/2014/main" id="{9BDE6C9E-1A67-46D4-816D-71A8D364B089}"/>
              </a:ext>
            </a:extLst>
          </p:cNvPr>
          <p:cNvSpPr/>
          <p:nvPr/>
        </p:nvSpPr>
        <p:spPr>
          <a:xfrm>
            <a:off x="2824715" y="278232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2" name="TextBox 81">
            <a:extLst>
              <a:ext uri="{FF2B5EF4-FFF2-40B4-BE49-F238E27FC236}">
                <a16:creationId xmlns:a16="http://schemas.microsoft.com/office/drawing/2014/main" id="{AF5EDCD3-C40C-4797-BF09-1EF66C3E4C83}"/>
              </a:ext>
            </a:extLst>
          </p:cNvPr>
          <p:cNvSpPr txBox="1"/>
          <p:nvPr/>
        </p:nvSpPr>
        <p:spPr>
          <a:xfrm>
            <a:off x="2854257" y="2830017"/>
            <a:ext cx="412293" cy="338554"/>
          </a:xfrm>
          <a:prstGeom prst="rect">
            <a:avLst/>
          </a:prstGeom>
          <a:noFill/>
        </p:spPr>
        <p:txBody>
          <a:bodyPr wrap="none" rtlCol="0" anchor="ctr">
            <a:spAutoFit/>
          </a:bodyPr>
          <a:lstStyle/>
          <a:p>
            <a:pPr algn="ctr"/>
            <a:r>
              <a:rPr lang="en-US" sz="1600" b="1" dirty="0" smtClean="0">
                <a:solidFill>
                  <a:schemeClr val="bg1"/>
                </a:solidFill>
              </a:rPr>
              <a:t>19</a:t>
            </a:r>
            <a:endParaRPr lang="en-US" sz="1600" b="1" dirty="0">
              <a:solidFill>
                <a:schemeClr val="bg1"/>
              </a:solidFill>
            </a:endParaRP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4435482" y="2979612"/>
            <a:ext cx="1094656" cy="430684"/>
          </a:xfrm>
          <a:prstGeom prst="rect">
            <a:avLst/>
          </a:prstGeom>
        </p:spPr>
      </p:pic>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5457145" y="2607025"/>
            <a:ext cx="1118428" cy="440038"/>
          </a:xfrm>
          <a:prstGeom prst="rect">
            <a:avLst/>
          </a:prstGeom>
        </p:spPr>
      </p:pic>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6487205" y="2965257"/>
            <a:ext cx="1415292" cy="451689"/>
          </a:xfrm>
          <a:prstGeom prst="rect">
            <a:avLst/>
          </a:prstGeom>
        </p:spPr>
      </p:pic>
      <p:pic>
        <p:nvPicPr>
          <p:cNvPr id="84" name="Picture 8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3391605" y="2618059"/>
            <a:ext cx="1118428" cy="440038"/>
          </a:xfrm>
          <a:prstGeom prst="rect">
            <a:avLst/>
          </a:prstGeom>
        </p:spPr>
      </p:pic>
      <p:sp>
        <p:nvSpPr>
          <p:cNvPr id="86" name="Google Shape;1036;p35">
            <a:extLst>
              <a:ext uri="{FF2B5EF4-FFF2-40B4-BE49-F238E27FC236}">
                <a16:creationId xmlns:a16="http://schemas.microsoft.com/office/drawing/2014/main" id="{0C2AE28F-0C6C-4B32-AC6A-F870369071D1}"/>
              </a:ext>
            </a:extLst>
          </p:cNvPr>
          <p:cNvSpPr txBox="1">
            <a:spLocks/>
          </p:cNvSpPr>
          <p:nvPr/>
        </p:nvSpPr>
        <p:spPr>
          <a:xfrm>
            <a:off x="2657572" y="4030229"/>
            <a:ext cx="794655"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سوم</a:t>
            </a:r>
          </a:p>
          <a:p>
            <a:pPr algn="ctr" rtl="1"/>
            <a:r>
              <a:rPr lang="fa-IR" sz="1000" dirty="0">
                <a:solidFill>
                  <a:schemeClr val="bg1"/>
                </a:solidFill>
                <a:latin typeface="Dana" panose="00000500000000000000" pitchFamily="2" charset="-78"/>
                <a:cs typeface="Dana" panose="00000500000000000000" pitchFamily="2" charset="-78"/>
              </a:rPr>
              <a:t>مبنا</a:t>
            </a:r>
            <a:endParaRPr lang="en-US" sz="1000" dirty="0">
              <a:solidFill>
                <a:schemeClr val="bg1"/>
              </a:solidFill>
              <a:latin typeface="Dana" panose="00000500000000000000" pitchFamily="2" charset="-78"/>
              <a:cs typeface="Dana" panose="00000500000000000000" pitchFamily="2" charset="-78"/>
            </a:endParaRPr>
          </a:p>
        </p:txBody>
      </p:sp>
      <p:pic>
        <p:nvPicPr>
          <p:cNvPr id="45" name="Picture 44">
            <a:extLst>
              <a:ext uri="{FF2B5EF4-FFF2-40B4-BE49-F238E27FC236}">
                <a16:creationId xmlns:a16="http://schemas.microsoft.com/office/drawing/2014/main" id="{F9FC0C00-1AE7-4EE5-915B-9465F721C6F3}"/>
              </a:ext>
            </a:extLst>
          </p:cNvPr>
          <p:cNvPicPr>
            <a:picLocks noChangeAspect="1"/>
          </p:cNvPicPr>
          <p:nvPr/>
        </p:nvPicPr>
        <p:blipFill>
          <a:blip r:embed="rId4"/>
          <a:stretch>
            <a:fillRect/>
          </a:stretch>
        </p:blipFill>
        <p:spPr>
          <a:xfrm>
            <a:off x="1273248" y="2603741"/>
            <a:ext cx="1177970" cy="468721"/>
          </a:xfrm>
          <a:prstGeom prst="rect">
            <a:avLst/>
          </a:prstGeom>
        </p:spPr>
      </p:pic>
      <p:sp>
        <p:nvSpPr>
          <p:cNvPr id="87" name="Google Shape;1001;p35">
            <a:extLst>
              <a:ext uri="{FF2B5EF4-FFF2-40B4-BE49-F238E27FC236}">
                <a16:creationId xmlns:a16="http://schemas.microsoft.com/office/drawing/2014/main" id="{AF79D8CA-B928-462A-8814-5C617DB13F10}"/>
              </a:ext>
            </a:extLst>
          </p:cNvPr>
          <p:cNvSpPr/>
          <p:nvPr/>
        </p:nvSpPr>
        <p:spPr>
          <a:xfrm>
            <a:off x="1712250" y="2694100"/>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8" name="Google Shape;1002;p35">
            <a:extLst>
              <a:ext uri="{FF2B5EF4-FFF2-40B4-BE49-F238E27FC236}">
                <a16:creationId xmlns:a16="http://schemas.microsoft.com/office/drawing/2014/main" id="{ED024A2F-345B-45C3-94EF-9A8491D3A03E}"/>
              </a:ext>
            </a:extLst>
          </p:cNvPr>
          <p:cNvSpPr/>
          <p:nvPr/>
        </p:nvSpPr>
        <p:spPr>
          <a:xfrm>
            <a:off x="1968655" y="264247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9" name="Google Shape;1003;p35">
            <a:extLst>
              <a:ext uri="{FF2B5EF4-FFF2-40B4-BE49-F238E27FC236}">
                <a16:creationId xmlns:a16="http://schemas.microsoft.com/office/drawing/2014/main" id="{ACCF0DE4-02CE-4583-86C3-E9AC1C8D796B}"/>
              </a:ext>
            </a:extLst>
          </p:cNvPr>
          <p:cNvSpPr/>
          <p:nvPr/>
        </p:nvSpPr>
        <p:spPr>
          <a:xfrm>
            <a:off x="1963659" y="1977320"/>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0" name="Google Shape;1004;p35">
            <a:extLst>
              <a:ext uri="{FF2B5EF4-FFF2-40B4-BE49-F238E27FC236}">
                <a16:creationId xmlns:a16="http://schemas.microsoft.com/office/drawing/2014/main" id="{BEDF73B7-F0E5-4EC9-A30A-392AEC053A3C}"/>
              </a:ext>
            </a:extLst>
          </p:cNvPr>
          <p:cNvSpPr/>
          <p:nvPr/>
        </p:nvSpPr>
        <p:spPr>
          <a:xfrm>
            <a:off x="1991976" y="2005622"/>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1" name="Google Shape;1005;p35">
            <a:extLst>
              <a:ext uri="{FF2B5EF4-FFF2-40B4-BE49-F238E27FC236}">
                <a16:creationId xmlns:a16="http://schemas.microsoft.com/office/drawing/2014/main" id="{30BEAE30-A12A-45C4-A34E-1DA51C8F263E}"/>
              </a:ext>
            </a:extLst>
          </p:cNvPr>
          <p:cNvSpPr/>
          <p:nvPr/>
        </p:nvSpPr>
        <p:spPr>
          <a:xfrm>
            <a:off x="2028594" y="2097199"/>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2" name="Google Shape;1006;p35">
            <a:extLst>
              <a:ext uri="{FF2B5EF4-FFF2-40B4-BE49-F238E27FC236}">
                <a16:creationId xmlns:a16="http://schemas.microsoft.com/office/drawing/2014/main" id="{2DA67A85-F638-4AB0-9626-CF0BC7612141}"/>
              </a:ext>
            </a:extLst>
          </p:cNvPr>
          <p:cNvSpPr/>
          <p:nvPr/>
        </p:nvSpPr>
        <p:spPr>
          <a:xfrm>
            <a:off x="1798000" y="277983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3" name="Google Shape;1007;p35">
            <a:extLst>
              <a:ext uri="{FF2B5EF4-FFF2-40B4-BE49-F238E27FC236}">
                <a16:creationId xmlns:a16="http://schemas.microsoft.com/office/drawing/2014/main" id="{ADEEF5CC-8E59-46F2-81BB-83836ED13490}"/>
              </a:ext>
            </a:extLst>
          </p:cNvPr>
          <p:cNvSpPr/>
          <p:nvPr/>
        </p:nvSpPr>
        <p:spPr>
          <a:xfrm>
            <a:off x="1798000" y="277983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4" name="Google Shape;1036;p35">
            <a:extLst>
              <a:ext uri="{FF2B5EF4-FFF2-40B4-BE49-F238E27FC236}">
                <a16:creationId xmlns:a16="http://schemas.microsoft.com/office/drawing/2014/main" id="{7D9172F5-C423-4A1E-B8EC-553E0768AD92}"/>
              </a:ext>
            </a:extLst>
          </p:cNvPr>
          <p:cNvSpPr txBox="1">
            <a:spLocks/>
          </p:cNvSpPr>
          <p:nvPr/>
        </p:nvSpPr>
        <p:spPr>
          <a:xfrm>
            <a:off x="1476421" y="1534680"/>
            <a:ext cx="11035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آخر</a:t>
            </a:r>
          </a:p>
          <a:p>
            <a:pPr algn="ctr" rtl="1"/>
            <a:r>
              <a:rPr lang="fa-IR" sz="1000" dirty="0">
                <a:solidFill>
                  <a:schemeClr val="bg1"/>
                </a:solidFill>
                <a:latin typeface="Dana" panose="00000500000000000000" pitchFamily="2" charset="-78"/>
                <a:cs typeface="Dana" panose="00000500000000000000" pitchFamily="2" charset="-78"/>
              </a:rPr>
              <a:t>عدد بازی</a:t>
            </a:r>
          </a:p>
        </p:txBody>
      </p:sp>
      <p:sp>
        <p:nvSpPr>
          <p:cNvPr id="95" name="TextBox 94">
            <a:extLst>
              <a:ext uri="{FF2B5EF4-FFF2-40B4-BE49-F238E27FC236}">
                <a16:creationId xmlns:a16="http://schemas.microsoft.com/office/drawing/2014/main" id="{7906C86C-C6EC-4842-A546-DF88E79BFA11}"/>
              </a:ext>
            </a:extLst>
          </p:cNvPr>
          <p:cNvSpPr txBox="1"/>
          <p:nvPr/>
        </p:nvSpPr>
        <p:spPr>
          <a:xfrm>
            <a:off x="1822049" y="2827091"/>
            <a:ext cx="412293" cy="338554"/>
          </a:xfrm>
          <a:prstGeom prst="rect">
            <a:avLst/>
          </a:prstGeom>
          <a:noFill/>
        </p:spPr>
        <p:txBody>
          <a:bodyPr wrap="none" rtlCol="0" anchor="ctr">
            <a:spAutoFit/>
          </a:bodyPr>
          <a:lstStyle/>
          <a:p>
            <a:pPr algn="ctr"/>
            <a:r>
              <a:rPr lang="en-US" sz="1600" b="1" dirty="0" smtClean="0">
                <a:solidFill>
                  <a:schemeClr val="bg1"/>
                </a:solidFill>
              </a:rPr>
              <a:t>21</a:t>
            </a:r>
            <a:endParaRPr lang="en-US" sz="1600" b="1" dirty="0">
              <a:solidFill>
                <a:schemeClr val="bg1"/>
              </a:solidFill>
            </a:endParaRPr>
          </a:p>
        </p:txBody>
      </p:sp>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842183" y="2851681"/>
            <a:ext cx="431065"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پایان</a:t>
            </a:r>
            <a:endParaRPr lang="en-US" sz="10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2436" y="1701936"/>
            <a:ext cx="7423255" cy="2779912"/>
          </a:xfrm>
        </p:spPr>
        <p:txBody>
          <a:bodyPr/>
          <a:lstStyle/>
          <a:p>
            <a:pPr rtl="1">
              <a:lnSpc>
                <a:spcPct val="200000"/>
              </a:lnSpc>
            </a:pPr>
            <a:r>
              <a:rPr lang="fa-IR" sz="1800" b="0" i="0" u="none" strike="noStrike" dirty="0">
                <a:solidFill>
                  <a:schemeClr val="accent1"/>
                </a:solidFill>
                <a:effectLst/>
                <a:latin typeface="Dana" panose="00000500000000000000" pitchFamily="2" charset="-78"/>
                <a:cs typeface="Dana" panose="00000500000000000000" pitchFamily="2" charset="-78"/>
              </a:rPr>
              <a:t>ساده‌تر کردن حل مسئله با ایجاد دید بهتر نسبت به نیاز‌های سوال </a:t>
            </a:r>
            <a:r>
              <a:rPr lang="en-US" sz="1800" b="0" i="0" u="none" strike="noStrike" dirty="0">
                <a:solidFill>
                  <a:schemeClr val="accent1"/>
                </a:solidFill>
                <a:effectLst/>
                <a:latin typeface="Dana" panose="00000500000000000000" pitchFamily="2" charset="-78"/>
                <a:cs typeface="Dana" panose="00000500000000000000" pitchFamily="2" charset="-78"/>
              </a:rPr>
              <a:t/>
            </a:r>
            <a:br>
              <a:rPr lang="en-US" sz="1800" b="0" i="0" u="none" strike="noStrike" dirty="0">
                <a:solidFill>
                  <a:schemeClr val="accent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قابل فهم بودن برای انسان‌ها به دلیل نزدیکی آن به زبان انسان</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accent1"/>
                </a:solidFill>
                <a:effectLst/>
                <a:latin typeface="Dana" panose="00000500000000000000" pitchFamily="2" charset="-78"/>
                <a:cs typeface="Dana" panose="00000500000000000000" pitchFamily="2" charset="-78"/>
              </a:rPr>
              <a:t>عدم نیاز به تسلط بر زبان‌های برنامه‌نویسی</a:t>
            </a:r>
            <a:r>
              <a:rPr lang="en-US" sz="1800" b="0" i="0" u="none" strike="noStrike" dirty="0">
                <a:solidFill>
                  <a:schemeClr val="accent1"/>
                </a:solidFill>
                <a:effectLst/>
                <a:latin typeface="Dana" panose="00000500000000000000" pitchFamily="2" charset="-78"/>
                <a:cs typeface="Dana" panose="00000500000000000000" pitchFamily="2" charset="-78"/>
              </a:rPr>
              <a:t/>
            </a:r>
            <a:br>
              <a:rPr lang="en-US" sz="1800" b="0" i="0" u="none" strike="noStrike" dirty="0">
                <a:solidFill>
                  <a:schemeClr val="accent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کمک به پیاده‌سازی راحت‌تر الگوریتم‌های مورد نیاز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accent1"/>
                </a:solidFill>
                <a:effectLst/>
                <a:latin typeface="Dana" panose="00000500000000000000" pitchFamily="2" charset="-78"/>
                <a:cs typeface="Dana" panose="00000500000000000000" pitchFamily="2" charset="-78"/>
              </a:rPr>
              <a:t>غیر قابل اجرا در کامپیوتر</a:t>
            </a:r>
          </a:p>
        </p:txBody>
      </p:sp>
      <p:sp>
        <p:nvSpPr>
          <p:cNvPr id="6" name="TextBox 5">
            <a:extLst>
              <a:ext uri="{FF2B5EF4-FFF2-40B4-BE49-F238E27FC236}">
                <a16:creationId xmlns:a16="http://schemas.microsoft.com/office/drawing/2014/main" id="{D912F2A4-6A53-4224-90C2-5E814C40EE78}"/>
              </a:ext>
            </a:extLst>
          </p:cNvPr>
          <p:cNvSpPr txBox="1"/>
          <p:nvPr/>
        </p:nvSpPr>
        <p:spPr>
          <a:xfrm>
            <a:off x="2286000" y="641181"/>
            <a:ext cx="4572000"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ویژگی‌‌های شبه</a:t>
            </a:r>
            <a:r>
              <a:rPr lang="en-US" sz="4000" b="0" i="0" u="none" strike="noStrike" dirty="0">
                <a:solidFill>
                  <a:schemeClr val="bg1"/>
                </a:solidFill>
                <a:effectLst/>
                <a:latin typeface="Lalezar" panose="00000500000000000000" pitchFamily="2" charset="-78"/>
                <a:cs typeface="Lalezar" panose="00000500000000000000" pitchFamily="2" charset="-78"/>
              </a:rPr>
              <a:t> </a:t>
            </a:r>
            <a:r>
              <a:rPr lang="fa-IR" sz="4000" b="0" i="0" u="none" strike="noStrike" dirty="0">
                <a:solidFill>
                  <a:schemeClr val="bg1"/>
                </a:solidFill>
                <a:effectLst/>
                <a:latin typeface="Lalezar" panose="00000500000000000000" pitchFamily="2" charset="-78"/>
                <a:cs typeface="Lalezar" panose="00000500000000000000" pitchFamily="2" charset="-78"/>
              </a:rPr>
              <a:t>کد</a:t>
            </a:r>
            <a:endParaRPr lang="fa-IR" sz="4000" b="0" dirty="0">
              <a:solidFill>
                <a:schemeClr val="bg1"/>
              </a:solidFill>
              <a:effectLst/>
              <a:latin typeface="Lalezar" panose="00000500000000000000" pitchFamily="2" charset="-78"/>
              <a:cs typeface="Lalezar" panose="00000500000000000000" pitchFamily="2" charset="-78"/>
            </a:endParaRPr>
          </a:p>
        </p:txBody>
      </p:sp>
      <p:sp>
        <p:nvSpPr>
          <p:cNvPr id="3" name="Slide Number Placeholder 2"/>
          <p:cNvSpPr>
            <a:spLocks noGrp="1"/>
          </p:cNvSpPr>
          <p:nvPr>
            <p:ph type="sldNum" sz="quarter" idx="4"/>
          </p:nvPr>
        </p:nvSpPr>
        <p:spPr>
          <a:xfrm>
            <a:off x="290946" y="4426527"/>
            <a:ext cx="411490" cy="408190"/>
          </a:xfrm>
          <a:prstGeom prst="rect">
            <a:avLst/>
          </a:prstGeom>
        </p:spPr>
        <p:txBody>
          <a:bodyPr/>
          <a:lstStyle/>
          <a:p>
            <a:fld id="{8E2CDA97-BFD5-45CA-9A96-1AD5B5B2566F}" type="slidenum">
              <a:rPr lang="en-US" smtClean="0"/>
              <a:t>4</a:t>
            </a:fld>
            <a:endParaRPr lang="en-US" dirty="0"/>
          </a:p>
        </p:txBody>
      </p:sp>
      <p:grpSp>
        <p:nvGrpSpPr>
          <p:cNvPr id="21" name="Google Shape;4800;p45"/>
          <p:cNvGrpSpPr/>
          <p:nvPr/>
        </p:nvGrpSpPr>
        <p:grpSpPr>
          <a:xfrm>
            <a:off x="8124761" y="1859657"/>
            <a:ext cx="273875" cy="280052"/>
            <a:chOff x="1492675" y="4992125"/>
            <a:chExt cx="481825" cy="481825"/>
          </a:xfrm>
        </p:grpSpPr>
        <p:sp>
          <p:nvSpPr>
            <p:cNvPr id="2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800;p45"/>
          <p:cNvGrpSpPr/>
          <p:nvPr/>
        </p:nvGrpSpPr>
        <p:grpSpPr>
          <a:xfrm>
            <a:off x="8113010" y="2403739"/>
            <a:ext cx="273875" cy="280052"/>
            <a:chOff x="1492675" y="4992125"/>
            <a:chExt cx="481825" cy="481825"/>
          </a:xfrm>
        </p:grpSpPr>
        <p:sp>
          <p:nvSpPr>
            <p:cNvPr id="2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 name="Google Shape;4800;p45"/>
          <p:cNvGrpSpPr/>
          <p:nvPr/>
        </p:nvGrpSpPr>
        <p:grpSpPr>
          <a:xfrm>
            <a:off x="8113011" y="2947821"/>
            <a:ext cx="273875" cy="280052"/>
            <a:chOff x="1492675" y="4992125"/>
            <a:chExt cx="481825" cy="481825"/>
          </a:xfrm>
        </p:grpSpPr>
        <p:sp>
          <p:nvSpPr>
            <p:cNvPr id="2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 name="Google Shape;4800;p45"/>
          <p:cNvGrpSpPr/>
          <p:nvPr/>
        </p:nvGrpSpPr>
        <p:grpSpPr>
          <a:xfrm>
            <a:off x="8124761" y="3489747"/>
            <a:ext cx="273875" cy="280052"/>
            <a:chOff x="1492675" y="4992125"/>
            <a:chExt cx="481825" cy="481825"/>
          </a:xfrm>
        </p:grpSpPr>
        <p:sp>
          <p:nvSpPr>
            <p:cNvPr id="3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3" name="Google Shape;4800;p45"/>
          <p:cNvGrpSpPr/>
          <p:nvPr/>
        </p:nvGrpSpPr>
        <p:grpSpPr>
          <a:xfrm>
            <a:off x="8125195" y="4031674"/>
            <a:ext cx="273875" cy="280052"/>
            <a:chOff x="1492675" y="4992125"/>
            <a:chExt cx="481825" cy="481825"/>
          </a:xfrm>
        </p:grpSpPr>
        <p:sp>
          <p:nvSpPr>
            <p:cNvPr id="3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66257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2286000" y="641181"/>
            <a:ext cx="4572000"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سایت </a:t>
            </a:r>
            <a:r>
              <a:rPr lang="en-US" sz="4000" b="0" i="0" u="none" strike="noStrike" dirty="0">
                <a:solidFill>
                  <a:schemeClr val="bg1"/>
                </a:solidFill>
                <a:effectLst/>
                <a:latin typeface="Lalezar" panose="00000500000000000000" pitchFamily="2" charset="-78"/>
                <a:cs typeface="Lalezar" panose="00000500000000000000" pitchFamily="2" charset="-78"/>
              </a:rPr>
              <a:t>Blockly</a:t>
            </a:r>
          </a:p>
        </p:txBody>
      </p:sp>
      <p:sp>
        <p:nvSpPr>
          <p:cNvPr id="4" name="Slide Number Placeholder 3"/>
          <p:cNvSpPr>
            <a:spLocks noGrp="1"/>
          </p:cNvSpPr>
          <p:nvPr>
            <p:ph type="sldNum" sz="quarter" idx="4"/>
          </p:nvPr>
        </p:nvSpPr>
        <p:spPr>
          <a:xfrm>
            <a:off x="304826" y="4463511"/>
            <a:ext cx="387162" cy="343350"/>
          </a:xfrm>
          <a:prstGeom prst="rect">
            <a:avLst/>
          </a:prstGeom>
        </p:spPr>
        <p:txBody>
          <a:bodyPr/>
          <a:lstStyle/>
          <a:p>
            <a:fld id="{8E2CDA97-BFD5-45CA-9A96-1AD5B5B2566F}" type="slidenum">
              <a:rPr lang="en-US" smtClean="0"/>
              <a:t>5</a:t>
            </a:fld>
            <a:endParaRPr lang="en-US" dirty="0"/>
          </a:p>
        </p:txBody>
      </p:sp>
      <p:grpSp>
        <p:nvGrpSpPr>
          <p:cNvPr id="13" name="Google Shape;4800;p45"/>
          <p:cNvGrpSpPr/>
          <p:nvPr/>
        </p:nvGrpSpPr>
        <p:grpSpPr>
          <a:xfrm>
            <a:off x="8409214" y="1596663"/>
            <a:ext cx="350734" cy="357171"/>
            <a:chOff x="1492675" y="4992125"/>
            <a:chExt cx="481825" cy="481825"/>
          </a:xfrm>
        </p:grpSpPr>
        <p:sp>
          <p:nvSpPr>
            <p:cNvPr id="1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6" name="Title 1">
            <a:extLst>
              <a:ext uri="{FF2B5EF4-FFF2-40B4-BE49-F238E27FC236}">
                <a16:creationId xmlns:a16="http://schemas.microsoft.com/office/drawing/2014/main" id="{8DD52BF7-1D14-4588-9935-E04725DE26AA}"/>
              </a:ext>
            </a:extLst>
          </p:cNvPr>
          <p:cNvSpPr txBox="1">
            <a:spLocks/>
          </p:cNvSpPr>
          <p:nvPr/>
        </p:nvSpPr>
        <p:spPr>
          <a:xfrm>
            <a:off x="735292" y="1685180"/>
            <a:ext cx="7673922" cy="1138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همان‌طور که گفته شد، شبه‌کدها به صورت نوشته‌های متنی نوشته می‌شوند که قابل اجرا نیستند. اما برای نزدیک‌تر شدن به مفهوم کد، ما از سایتی کمک می‌گیریم که شبه‌کد را به برنامه تبدیل می‌کند تا قابل اجرا باشد و خروجی آن مشاهده شود. (در ابتدا با فیلترشکن وارد شوید، سپس می‌توانید فیلترشکن خود را خاموش کنید)</a:t>
            </a:r>
            <a:endParaRPr lang="fa-IR" sz="1600" dirty="0">
              <a:solidFill>
                <a:schemeClr val="bg1"/>
              </a:solidFill>
              <a:latin typeface="Dana" panose="00000500000000000000" pitchFamily="2" charset="-78"/>
              <a:cs typeface="Dana" panose="00000500000000000000" pitchFamily="2" charset="-78"/>
            </a:endParaRPr>
          </a:p>
        </p:txBody>
      </p:sp>
      <p:sp>
        <p:nvSpPr>
          <p:cNvPr id="58" name="Freeform 57"/>
          <p:cNvSpPr/>
          <p:nvPr/>
        </p:nvSpPr>
        <p:spPr>
          <a:xfrm>
            <a:off x="1001492" y="3302501"/>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59" name="Group 58"/>
          <p:cNvGrpSpPr/>
          <p:nvPr/>
        </p:nvGrpSpPr>
        <p:grpSpPr>
          <a:xfrm>
            <a:off x="796847" y="3324756"/>
            <a:ext cx="328772" cy="323851"/>
            <a:chOff x="383988" y="2894540"/>
            <a:chExt cx="314875" cy="320323"/>
          </a:xfrm>
          <a:solidFill>
            <a:schemeClr val="accent6">
              <a:lumMod val="20000"/>
              <a:lumOff val="80000"/>
            </a:schemeClr>
          </a:solidFill>
        </p:grpSpPr>
        <p:sp>
          <p:nvSpPr>
            <p:cNvPr id="60"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1"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2"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63" name="TextBox 62"/>
          <p:cNvSpPr txBox="1"/>
          <p:nvPr/>
        </p:nvSpPr>
        <p:spPr>
          <a:xfrm>
            <a:off x="2150328" y="3308335"/>
            <a:ext cx="1094518" cy="369332"/>
          </a:xfrm>
          <a:prstGeom prst="rect">
            <a:avLst/>
          </a:prstGeom>
          <a:noFill/>
        </p:spPr>
        <p:txBody>
          <a:bodyPr wrap="square" rtlCol="0">
            <a:spAutoFit/>
          </a:bodyPr>
          <a:lstStyle/>
          <a:p>
            <a:r>
              <a:rPr lang="en-US" sz="1800" dirty="0" smtClean="0">
                <a:solidFill>
                  <a:srgbClr val="48FFD5"/>
                </a:solidFill>
                <a:latin typeface="Dana" panose="00000500000000000000" pitchFamily="2" charset="-78"/>
                <a:cs typeface="Dana" panose="00000500000000000000" pitchFamily="2" charset="-78"/>
                <a:hlinkClick r:id="rId2"/>
              </a:rPr>
              <a:t>Blockly</a:t>
            </a:r>
            <a:endParaRPr lang="en-US" sz="1800" dirty="0">
              <a:solidFill>
                <a:srgbClr val="48FFD5"/>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316183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7086600" y="322526"/>
            <a:ext cx="1641764" cy="769441"/>
          </a:xfrm>
          <a:prstGeom prst="rect">
            <a:avLst/>
          </a:prstGeom>
          <a:noFill/>
        </p:spPr>
        <p:txBody>
          <a:bodyPr wrap="square">
            <a:spAutoFit/>
          </a:bodyPr>
          <a:lstStyle/>
          <a:p>
            <a:pPr algn="ctr" rtl="1">
              <a:spcBef>
                <a:spcPts val="0"/>
              </a:spcBef>
              <a:spcAft>
                <a:spcPts val="0"/>
              </a:spcAft>
            </a:pPr>
            <a:r>
              <a:rPr lang="en-US" sz="4400" dirty="0">
                <a:solidFill>
                  <a:srgbClr val="0E2A47"/>
                </a:solidFill>
                <a:latin typeface="Lalezar" panose="00000500000000000000" pitchFamily="2" charset="-78"/>
                <a:ea typeface="Roboto Black"/>
                <a:cs typeface="Lalezar" panose="00000500000000000000" pitchFamily="2" charset="-78"/>
                <a:sym typeface="Roboto Black"/>
              </a:rPr>
              <a:t>VPL</a:t>
            </a:r>
            <a:endParaRPr lang="en-US" sz="1600" dirty="0">
              <a:solidFill>
                <a:srgbClr val="0E2A47"/>
              </a:solidFill>
              <a:latin typeface="Lalezar" panose="00000500000000000000" pitchFamily="2" charset="-78"/>
              <a:ea typeface="Roboto Black"/>
              <a:cs typeface="Lalezar" panose="00000500000000000000" pitchFamily="2" charset="-78"/>
              <a:sym typeface="Roboto Black"/>
            </a:endParaRPr>
          </a:p>
        </p:txBody>
      </p:sp>
      <p:sp>
        <p:nvSpPr>
          <p:cNvPr id="18" name="Google Shape;143;p20"/>
          <p:cNvSpPr/>
          <p:nvPr/>
        </p:nvSpPr>
        <p:spPr>
          <a:xfrm>
            <a:off x="1082190" y="469597"/>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E2A47"/>
          </a:solidFill>
          <a:ln>
            <a:solidFill>
              <a:srgbClr val="0E2A47"/>
            </a:solidFill>
          </a:ln>
        </p:spPr>
        <p:txBody>
          <a:bodyPr spcFirstLastPara="1" wrap="square" lIns="91425" tIns="91425" rIns="91425" bIns="91425" anchor="ctr" anchorCtr="0">
            <a:noAutofit/>
          </a:bodyPr>
          <a:lstStyle/>
          <a:p>
            <a:pPr lvl="0"/>
            <a:endParaRPr dirty="0"/>
          </a:p>
        </p:txBody>
      </p:sp>
      <p:sp>
        <p:nvSpPr>
          <p:cNvPr id="4" name="TextBox 3"/>
          <p:cNvSpPr txBox="1"/>
          <p:nvPr/>
        </p:nvSpPr>
        <p:spPr>
          <a:xfrm>
            <a:off x="1145731" y="588713"/>
            <a:ext cx="879764" cy="523220"/>
          </a:xfrm>
          <a:prstGeom prst="rect">
            <a:avLst/>
          </a:prstGeom>
          <a:noFill/>
        </p:spPr>
        <p:txBody>
          <a:bodyPr wrap="square" rtlCol="0">
            <a:spAutoFit/>
          </a:bodyPr>
          <a:lstStyle/>
          <a:p>
            <a:pPr lvl="0"/>
            <a:r>
              <a:rPr lang="en-US" dirty="0">
                <a:solidFill>
                  <a:srgbClr val="0E2A47"/>
                </a:solidFill>
                <a:latin typeface="Dana" panose="00000500000000000000" pitchFamily="2" charset="-78"/>
                <a:cs typeface="Dana" panose="00000500000000000000" pitchFamily="2" charset="-78"/>
              </a:rPr>
              <a:t>Scratch</a:t>
            </a:r>
            <a:endParaRPr lang="en-US" dirty="0">
              <a:solidFill>
                <a:srgbClr val="0E2A47"/>
              </a:solidFill>
            </a:endParaRPr>
          </a:p>
          <a:p>
            <a:endParaRPr lang="en-US" dirty="0"/>
          </a:p>
        </p:txBody>
      </p:sp>
      <p:sp>
        <p:nvSpPr>
          <p:cNvPr id="19" name="Google Shape;143;p20"/>
          <p:cNvSpPr/>
          <p:nvPr/>
        </p:nvSpPr>
        <p:spPr>
          <a:xfrm>
            <a:off x="7886566" y="1711958"/>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E2A47"/>
          </a:solidFill>
          <a:ln>
            <a:solidFill>
              <a:srgbClr val="0E2A47"/>
            </a:solidFill>
          </a:ln>
        </p:spPr>
        <p:txBody>
          <a:bodyPr spcFirstLastPara="1" wrap="square" lIns="91425" tIns="91425" rIns="91425" bIns="91425" anchor="ctr" anchorCtr="0">
            <a:noAutofit/>
          </a:bodyPr>
          <a:lstStyle/>
          <a:p>
            <a:pPr lvl="0"/>
            <a:endParaRPr dirty="0"/>
          </a:p>
        </p:txBody>
      </p:sp>
      <p:sp>
        <p:nvSpPr>
          <p:cNvPr id="20" name="TextBox 19"/>
          <p:cNvSpPr txBox="1"/>
          <p:nvPr/>
        </p:nvSpPr>
        <p:spPr>
          <a:xfrm>
            <a:off x="8012452" y="1846604"/>
            <a:ext cx="879764" cy="307777"/>
          </a:xfrm>
          <a:prstGeom prst="rect">
            <a:avLst/>
          </a:prstGeom>
          <a:noFill/>
        </p:spPr>
        <p:txBody>
          <a:bodyPr wrap="square" rtlCol="0">
            <a:spAutoFit/>
          </a:bodyPr>
          <a:lstStyle/>
          <a:p>
            <a:pPr lvl="0"/>
            <a:r>
              <a:rPr lang="en-US" dirty="0">
                <a:solidFill>
                  <a:srgbClr val="0E2A47"/>
                </a:solidFill>
                <a:latin typeface="Dana" panose="00000500000000000000" pitchFamily="2" charset="-78"/>
                <a:cs typeface="Dana" panose="00000500000000000000" pitchFamily="2" charset="-78"/>
              </a:rPr>
              <a:t>Bubble</a:t>
            </a:r>
          </a:p>
        </p:txBody>
      </p:sp>
      <p:sp>
        <p:nvSpPr>
          <p:cNvPr id="21" name="Google Shape;143;p20"/>
          <p:cNvSpPr/>
          <p:nvPr/>
        </p:nvSpPr>
        <p:spPr>
          <a:xfrm>
            <a:off x="6954384" y="4032595"/>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E2A47"/>
          </a:solidFill>
          <a:ln>
            <a:solidFill>
              <a:srgbClr val="0E2A47"/>
            </a:solidFill>
          </a:ln>
        </p:spPr>
        <p:txBody>
          <a:bodyPr spcFirstLastPara="1" wrap="square" lIns="91425" tIns="91425" rIns="91425" bIns="91425" anchor="ctr" anchorCtr="0">
            <a:noAutofit/>
          </a:bodyPr>
          <a:lstStyle/>
          <a:p>
            <a:pPr lvl="0"/>
            <a:endParaRPr dirty="0"/>
          </a:p>
        </p:txBody>
      </p:sp>
      <p:sp>
        <p:nvSpPr>
          <p:cNvPr id="22" name="TextBox 21"/>
          <p:cNvSpPr txBox="1"/>
          <p:nvPr/>
        </p:nvSpPr>
        <p:spPr>
          <a:xfrm>
            <a:off x="7017925" y="4151711"/>
            <a:ext cx="879764" cy="307777"/>
          </a:xfrm>
          <a:prstGeom prst="rect">
            <a:avLst/>
          </a:prstGeom>
          <a:noFill/>
        </p:spPr>
        <p:txBody>
          <a:bodyPr wrap="square" rtlCol="0">
            <a:spAutoFit/>
          </a:bodyPr>
          <a:lstStyle/>
          <a:p>
            <a:pPr lvl="0"/>
            <a:r>
              <a:rPr lang="en-US" dirty="0">
                <a:solidFill>
                  <a:srgbClr val="0E2A47"/>
                </a:solidFill>
                <a:latin typeface="Dana" panose="00000500000000000000" pitchFamily="2" charset="-78"/>
                <a:cs typeface="Dana" panose="00000500000000000000" pitchFamily="2" charset="-78"/>
              </a:rPr>
              <a:t>Blockly</a:t>
            </a:r>
            <a:endParaRPr lang="en-US" dirty="0">
              <a:solidFill>
                <a:srgbClr val="0E2A47"/>
              </a:solidFill>
            </a:endParaRPr>
          </a:p>
        </p:txBody>
      </p:sp>
      <p:sp>
        <p:nvSpPr>
          <p:cNvPr id="23" name="Google Shape;143;p20"/>
          <p:cNvSpPr/>
          <p:nvPr/>
        </p:nvSpPr>
        <p:spPr>
          <a:xfrm>
            <a:off x="5025602" y="126808"/>
            <a:ext cx="1042689" cy="714186"/>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E2A47"/>
          </a:solidFill>
          <a:ln>
            <a:solidFill>
              <a:srgbClr val="0E2A47"/>
            </a:solidFill>
          </a:ln>
        </p:spPr>
        <p:txBody>
          <a:bodyPr spcFirstLastPara="1" wrap="square" lIns="91425" tIns="91425" rIns="91425" bIns="91425" anchor="ctr" anchorCtr="0">
            <a:noAutofit/>
          </a:bodyPr>
          <a:lstStyle/>
          <a:p>
            <a:pPr lvl="0"/>
            <a:endParaRPr dirty="0"/>
          </a:p>
        </p:txBody>
      </p:sp>
      <p:sp>
        <p:nvSpPr>
          <p:cNvPr id="24" name="TextBox 23"/>
          <p:cNvSpPr txBox="1"/>
          <p:nvPr/>
        </p:nvSpPr>
        <p:spPr>
          <a:xfrm>
            <a:off x="5036726" y="280936"/>
            <a:ext cx="1115291" cy="307777"/>
          </a:xfrm>
          <a:prstGeom prst="rect">
            <a:avLst/>
          </a:prstGeom>
          <a:noFill/>
        </p:spPr>
        <p:txBody>
          <a:bodyPr wrap="square" rtlCol="0">
            <a:spAutoFit/>
          </a:bodyPr>
          <a:lstStyle/>
          <a:p>
            <a:pPr lvl="0"/>
            <a:r>
              <a:rPr lang="en-US" dirty="0">
                <a:solidFill>
                  <a:srgbClr val="0E2A47"/>
                </a:solidFill>
                <a:latin typeface="Dana" panose="00000500000000000000" pitchFamily="2" charset="-78"/>
                <a:cs typeface="Dana" panose="00000500000000000000" pitchFamily="2" charset="-78"/>
              </a:rPr>
              <a:t>Hopscotch</a:t>
            </a:r>
          </a:p>
        </p:txBody>
      </p:sp>
      <p:sp>
        <p:nvSpPr>
          <p:cNvPr id="12" name="TextBox 11">
            <a:extLst>
              <a:ext uri="{FF2B5EF4-FFF2-40B4-BE49-F238E27FC236}">
                <a16:creationId xmlns:a16="http://schemas.microsoft.com/office/drawing/2014/main" id="{D912F2A4-6A53-4224-90C2-5E814C40EE78}"/>
              </a:ext>
            </a:extLst>
          </p:cNvPr>
          <p:cNvSpPr txBox="1"/>
          <p:nvPr/>
        </p:nvSpPr>
        <p:spPr>
          <a:xfrm>
            <a:off x="6265718" y="872529"/>
            <a:ext cx="1641764" cy="369332"/>
          </a:xfrm>
          <a:prstGeom prst="rect">
            <a:avLst/>
          </a:prstGeom>
          <a:noFill/>
        </p:spPr>
        <p:txBody>
          <a:bodyPr wrap="square">
            <a:spAutoFit/>
          </a:bodyPr>
          <a:lstStyle/>
          <a:p>
            <a:pPr algn="ctr" rtl="1">
              <a:spcBef>
                <a:spcPts val="0"/>
              </a:spcBef>
              <a:spcAft>
                <a:spcPts val="0"/>
              </a:spcAft>
            </a:pPr>
            <a:r>
              <a:rPr lang="fa-IR" sz="1800" b="1" dirty="0">
                <a:solidFill>
                  <a:srgbClr val="0E2A47"/>
                </a:solidFill>
                <a:latin typeface="Lalezar" panose="00000500000000000000" pitchFamily="2" charset="-78"/>
                <a:ea typeface="Roboto Black"/>
                <a:cs typeface="Lalezar" panose="00000500000000000000" pitchFamily="2" charset="-78"/>
                <a:sym typeface="Roboto Black"/>
              </a:rPr>
              <a:t>برای مطالعه</a:t>
            </a:r>
            <a:endParaRPr lang="en-US" sz="1800" b="1" dirty="0">
              <a:solidFill>
                <a:srgbClr val="0E2A47"/>
              </a:solidFill>
              <a:latin typeface="Lalezar" panose="00000500000000000000" pitchFamily="2" charset="-78"/>
              <a:ea typeface="Roboto Black"/>
              <a:cs typeface="Lalezar" panose="00000500000000000000" pitchFamily="2" charset="-78"/>
              <a:sym typeface="Roboto Black"/>
            </a:endParaRPr>
          </a:p>
        </p:txBody>
      </p:sp>
      <p:sp>
        <p:nvSpPr>
          <p:cNvPr id="14" name="Google Shape;143;p20"/>
          <p:cNvSpPr/>
          <p:nvPr/>
        </p:nvSpPr>
        <p:spPr>
          <a:xfrm>
            <a:off x="3199972" y="665074"/>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E2A47"/>
          </a:solidFill>
          <a:ln>
            <a:solidFill>
              <a:srgbClr val="0E2A47"/>
            </a:solidFill>
          </a:ln>
        </p:spPr>
        <p:txBody>
          <a:bodyPr spcFirstLastPara="1" wrap="square" lIns="91425" tIns="91425" rIns="91425" bIns="91425" anchor="ctr" anchorCtr="0">
            <a:noAutofit/>
          </a:bodyPr>
          <a:lstStyle/>
          <a:p>
            <a:pPr lvl="0"/>
            <a:endParaRPr dirty="0"/>
          </a:p>
        </p:txBody>
      </p:sp>
      <p:sp>
        <p:nvSpPr>
          <p:cNvPr id="15" name="TextBox 14"/>
          <p:cNvSpPr txBox="1"/>
          <p:nvPr/>
        </p:nvSpPr>
        <p:spPr>
          <a:xfrm>
            <a:off x="3263513" y="784190"/>
            <a:ext cx="879764" cy="307777"/>
          </a:xfrm>
          <a:prstGeom prst="rect">
            <a:avLst/>
          </a:prstGeom>
          <a:noFill/>
        </p:spPr>
        <p:txBody>
          <a:bodyPr wrap="square" rtlCol="0">
            <a:spAutoFit/>
          </a:bodyPr>
          <a:lstStyle/>
          <a:p>
            <a:pPr lvl="0"/>
            <a:r>
              <a:rPr lang="en-US" dirty="0">
                <a:solidFill>
                  <a:srgbClr val="0E2A47"/>
                </a:solidFill>
                <a:latin typeface="Dana" panose="00000500000000000000" pitchFamily="2" charset="-78"/>
                <a:cs typeface="Dana" panose="00000500000000000000" pitchFamily="2" charset="-78"/>
              </a:rPr>
              <a:t>Blockly</a:t>
            </a:r>
            <a:endParaRPr lang="en-US" dirty="0">
              <a:solidFill>
                <a:srgbClr val="0E2A47"/>
              </a:solidFill>
            </a:endParaRPr>
          </a:p>
        </p:txBody>
      </p:sp>
      <p:sp>
        <p:nvSpPr>
          <p:cNvPr id="16" name="Google Shape;143;p20"/>
          <p:cNvSpPr/>
          <p:nvPr/>
        </p:nvSpPr>
        <p:spPr>
          <a:xfrm>
            <a:off x="6583177" y="2693603"/>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E2A47"/>
          </a:solidFill>
          <a:ln>
            <a:solidFill>
              <a:srgbClr val="0E2A47"/>
            </a:solidFill>
          </a:ln>
        </p:spPr>
        <p:txBody>
          <a:bodyPr spcFirstLastPara="1" wrap="square" lIns="91425" tIns="91425" rIns="91425" bIns="91425" anchor="ctr" anchorCtr="0">
            <a:noAutofit/>
          </a:bodyPr>
          <a:lstStyle/>
          <a:p>
            <a:pPr lvl="0"/>
            <a:endParaRPr dirty="0"/>
          </a:p>
        </p:txBody>
      </p:sp>
      <p:sp>
        <p:nvSpPr>
          <p:cNvPr id="17" name="TextBox 16"/>
          <p:cNvSpPr txBox="1"/>
          <p:nvPr/>
        </p:nvSpPr>
        <p:spPr>
          <a:xfrm>
            <a:off x="6646718" y="2812719"/>
            <a:ext cx="879764" cy="523220"/>
          </a:xfrm>
          <a:prstGeom prst="rect">
            <a:avLst/>
          </a:prstGeom>
          <a:noFill/>
        </p:spPr>
        <p:txBody>
          <a:bodyPr wrap="square" rtlCol="0">
            <a:spAutoFit/>
          </a:bodyPr>
          <a:lstStyle/>
          <a:p>
            <a:pPr lvl="0"/>
            <a:r>
              <a:rPr lang="en-US" dirty="0">
                <a:solidFill>
                  <a:srgbClr val="0E2A47"/>
                </a:solidFill>
                <a:latin typeface="Dana" panose="00000500000000000000" pitchFamily="2" charset="-78"/>
                <a:cs typeface="Dana" panose="00000500000000000000" pitchFamily="2" charset="-78"/>
              </a:rPr>
              <a:t>Scratch</a:t>
            </a:r>
            <a:endParaRPr lang="en-US" dirty="0">
              <a:solidFill>
                <a:srgbClr val="0E2A47"/>
              </a:solidFill>
            </a:endParaRPr>
          </a:p>
          <a:p>
            <a:endParaRPr lang="en-US" dirty="0"/>
          </a:p>
        </p:txBody>
      </p:sp>
      <p:sp>
        <p:nvSpPr>
          <p:cNvPr id="25" name="Title 1">
            <a:extLst>
              <a:ext uri="{FF2B5EF4-FFF2-40B4-BE49-F238E27FC236}">
                <a16:creationId xmlns:a16="http://schemas.microsoft.com/office/drawing/2014/main" id="{8DD52BF7-1D14-4588-9935-E04725DE26AA}"/>
              </a:ext>
            </a:extLst>
          </p:cNvPr>
          <p:cNvSpPr txBox="1">
            <a:spLocks/>
          </p:cNvSpPr>
          <p:nvPr/>
        </p:nvSpPr>
        <p:spPr>
          <a:xfrm>
            <a:off x="534989" y="1473120"/>
            <a:ext cx="5533302" cy="31576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en-US" sz="1600" dirty="0" smtClean="0">
                <a:solidFill>
                  <a:schemeClr val="bg1"/>
                </a:solidFill>
                <a:latin typeface="Dana" panose="00000500000000000000" pitchFamily="2" charset="-78"/>
                <a:cs typeface="Dana" panose="00000500000000000000" pitchFamily="2" charset="-78"/>
              </a:rPr>
              <a:t>VPL</a:t>
            </a:r>
            <a:r>
              <a:rPr lang="fa-IR" sz="1600" dirty="0" smtClean="0">
                <a:solidFill>
                  <a:schemeClr val="bg1"/>
                </a:solidFill>
                <a:latin typeface="Dana" panose="00000500000000000000" pitchFamily="2" charset="-78"/>
                <a:cs typeface="Dana" panose="00000500000000000000" pitchFamily="2" charset="-78"/>
              </a:rPr>
              <a:t> که مخفف </a:t>
            </a:r>
            <a:r>
              <a:rPr lang="en-US" sz="1600" dirty="0" smtClean="0">
                <a:solidFill>
                  <a:schemeClr val="bg1"/>
                </a:solidFill>
                <a:latin typeface="Dana" panose="00000500000000000000" pitchFamily="2" charset="-78"/>
                <a:cs typeface="Dana" panose="00000500000000000000" pitchFamily="2" charset="-78"/>
              </a:rPr>
              <a:t>Visual Programming language</a:t>
            </a:r>
            <a:r>
              <a:rPr lang="fa-IR" sz="1600" dirty="0" smtClean="0">
                <a:solidFill>
                  <a:schemeClr val="bg1"/>
                </a:solidFill>
                <a:latin typeface="Dana" panose="00000500000000000000" pitchFamily="2" charset="-78"/>
                <a:cs typeface="Dana" panose="00000500000000000000" pitchFamily="2" charset="-78"/>
              </a:rPr>
              <a:t> به معنای </a:t>
            </a:r>
            <a:r>
              <a:rPr lang="fa-IR" sz="1600" dirty="0" smtClean="0">
                <a:solidFill>
                  <a:schemeClr val="accent6"/>
                </a:solidFill>
                <a:latin typeface="Dana" panose="00000500000000000000" pitchFamily="2" charset="-78"/>
                <a:cs typeface="Dana" panose="00000500000000000000" pitchFamily="2" charset="-78"/>
              </a:rPr>
              <a:t>زبان برنامه‌نویسی دیداری </a:t>
            </a:r>
            <a:r>
              <a:rPr lang="fa-IR" sz="1600" dirty="0" smtClean="0">
                <a:solidFill>
                  <a:schemeClr val="bg1"/>
                </a:solidFill>
                <a:latin typeface="Dana" panose="00000500000000000000" pitchFamily="2" charset="-78"/>
                <a:cs typeface="Dana" panose="00000500000000000000" pitchFamily="2" charset="-78"/>
              </a:rPr>
              <a:t>می‌باشد، به هر زبان برنامه‌نویسی‌ای گفته می‌شود که برای نوشتن یک برنامه به کمک آن، نیازمند ابزارها و دستورات گرافیکی هستیم.</a:t>
            </a: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در این زبان‌ها، سر و کار برنامه‌نویس با بلاک‌ها، باکس‌ها و فلش‌هاست و یا هر شکل خاص دیگری که به فراخور آن محیط طراحی شده‌است.</a:t>
            </a: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زبان‌های </a:t>
            </a:r>
            <a:r>
              <a:rPr lang="en-US" sz="1600" dirty="0" smtClean="0">
                <a:solidFill>
                  <a:schemeClr val="bg1"/>
                </a:solidFill>
                <a:latin typeface="Dana" panose="00000500000000000000" pitchFamily="2" charset="-78"/>
                <a:cs typeface="Dana" panose="00000500000000000000" pitchFamily="2" charset="-78"/>
              </a:rPr>
              <a:t>VPL</a:t>
            </a:r>
            <a:r>
              <a:rPr lang="fa-IR" sz="1600" dirty="0" smtClean="0">
                <a:solidFill>
                  <a:schemeClr val="bg1"/>
                </a:solidFill>
                <a:latin typeface="Dana" panose="00000500000000000000" pitchFamily="2" charset="-78"/>
                <a:cs typeface="Dana" panose="00000500000000000000" pitchFamily="2" charset="-78"/>
              </a:rPr>
              <a:t> متنوعی مانند </a:t>
            </a:r>
            <a:r>
              <a:rPr lang="en-US" sz="1600" dirty="0" smtClean="0">
                <a:solidFill>
                  <a:schemeClr val="bg1"/>
                </a:solidFill>
                <a:latin typeface="Dana" panose="00000500000000000000" pitchFamily="2" charset="-78"/>
                <a:cs typeface="Dana" panose="00000500000000000000" pitchFamily="2" charset="-78"/>
              </a:rPr>
              <a:t>Scratch</a:t>
            </a:r>
            <a:r>
              <a:rPr lang="fa-IR" sz="1600" dirty="0" smtClean="0">
                <a:solidFill>
                  <a:schemeClr val="bg1"/>
                </a:solidFill>
                <a:latin typeface="Dana" panose="00000500000000000000" pitchFamily="2" charset="-78"/>
                <a:cs typeface="Dana" panose="00000500000000000000" pitchFamily="2" charset="-78"/>
              </a:rPr>
              <a:t>، </a:t>
            </a:r>
            <a:r>
              <a:rPr lang="en-US" sz="1600" dirty="0" smtClean="0">
                <a:solidFill>
                  <a:schemeClr val="bg1"/>
                </a:solidFill>
                <a:latin typeface="Dana" panose="00000500000000000000" pitchFamily="2" charset="-78"/>
                <a:cs typeface="Dana" panose="00000500000000000000" pitchFamily="2" charset="-78"/>
              </a:rPr>
              <a:t>Blockly</a:t>
            </a:r>
            <a:r>
              <a:rPr lang="fa-IR" sz="1600" dirty="0" smtClean="0">
                <a:solidFill>
                  <a:schemeClr val="bg1"/>
                </a:solidFill>
                <a:latin typeface="Dana" panose="00000500000000000000" pitchFamily="2" charset="-78"/>
                <a:cs typeface="Dana" panose="00000500000000000000" pitchFamily="2" charset="-78"/>
              </a:rPr>
              <a:t>، </a:t>
            </a:r>
            <a:r>
              <a:rPr lang="en-US" sz="1600" dirty="0" smtClean="0">
                <a:solidFill>
                  <a:schemeClr val="bg1"/>
                </a:solidFill>
                <a:latin typeface="Dana" panose="00000500000000000000" pitchFamily="2" charset="-78"/>
                <a:cs typeface="Dana" panose="00000500000000000000" pitchFamily="2" charset="-78"/>
              </a:rPr>
              <a:t>Bubble</a:t>
            </a:r>
            <a:r>
              <a:rPr lang="fa-IR" sz="1600" dirty="0" smtClean="0">
                <a:solidFill>
                  <a:schemeClr val="bg1"/>
                </a:solidFill>
                <a:latin typeface="Dana" panose="00000500000000000000" pitchFamily="2" charset="-78"/>
                <a:cs typeface="Dana" panose="00000500000000000000" pitchFamily="2" charset="-78"/>
              </a:rPr>
              <a:t> و ... وجود دارد.</a:t>
            </a:r>
            <a:endParaRPr lang="fa-IR" sz="16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1371035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rot="20665964">
            <a:off x="1013295" y="217066"/>
            <a:ext cx="3206311" cy="4288910"/>
            <a:chOff x="3011990" y="1286640"/>
            <a:chExt cx="2931609" cy="3556620"/>
          </a:xfrm>
        </p:grpSpPr>
        <p:sp>
          <p:nvSpPr>
            <p:cNvPr id="10" name="Google Shape;6756;p49"/>
            <p:cNvSpPr/>
            <p:nvPr/>
          </p:nvSpPr>
          <p:spPr>
            <a:xfrm>
              <a:off x="3011990" y="1286640"/>
              <a:ext cx="2931609" cy="355662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itle 1">
              <a:extLst>
                <a:ext uri="{FF2B5EF4-FFF2-40B4-BE49-F238E27FC236}">
                  <a16:creationId xmlns:a16="http://schemas.microsoft.com/office/drawing/2014/main" id="{9E48B653-1E6A-447B-9EE5-2907E7E1A13D}"/>
                </a:ext>
              </a:extLst>
            </p:cNvPr>
            <p:cNvSpPr txBox="1">
              <a:spLocks/>
            </p:cNvSpPr>
            <p:nvPr/>
          </p:nvSpPr>
          <p:spPr>
            <a:xfrm>
              <a:off x="3527318" y="2134055"/>
              <a:ext cx="1995520" cy="23572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en-US" sz="2000" dirty="0">
                  <a:solidFill>
                    <a:schemeClr val="accent6"/>
                  </a:solidFill>
                  <a:latin typeface="Dana" panose="00000500000000000000" pitchFamily="2" charset="-78"/>
                  <a:cs typeface="Dana" panose="00000500000000000000" pitchFamily="2" charset="-78"/>
                </a:rPr>
                <a:t>1-</a:t>
              </a:r>
              <a:r>
                <a:rPr lang="en-US" sz="2000" dirty="0">
                  <a:solidFill>
                    <a:schemeClr val="bg1"/>
                  </a:solidFill>
                  <a:latin typeface="Dana" panose="00000500000000000000" pitchFamily="2" charset="-78"/>
                  <a:cs typeface="Dana" panose="00000500000000000000" pitchFamily="2" charset="-78"/>
                </a:rPr>
                <a:t> a ← 20</a:t>
              </a:r>
            </a:p>
            <a:p>
              <a:pPr algn="l"/>
              <a:r>
                <a:rPr lang="en-US" sz="2000" dirty="0">
                  <a:solidFill>
                    <a:schemeClr val="accent6"/>
                  </a:solidFill>
                  <a:latin typeface="Dana" panose="00000500000000000000" pitchFamily="2" charset="-78"/>
                  <a:cs typeface="Dana" panose="00000500000000000000" pitchFamily="2" charset="-78"/>
                </a:rPr>
                <a:t>2-</a:t>
              </a:r>
              <a:r>
                <a:rPr lang="en-US" sz="2000" dirty="0">
                  <a:solidFill>
                    <a:schemeClr val="bg1"/>
                  </a:solidFill>
                  <a:latin typeface="Dana" panose="00000500000000000000" pitchFamily="2" charset="-78"/>
                  <a:cs typeface="Dana" panose="00000500000000000000" pitchFamily="2" charset="-78"/>
                </a:rPr>
                <a:t> b ← 10</a:t>
              </a:r>
            </a:p>
            <a:p>
              <a:pPr algn="l"/>
              <a:r>
                <a:rPr lang="en-US" sz="2000" dirty="0">
                  <a:solidFill>
                    <a:schemeClr val="accent6"/>
                  </a:solidFill>
                  <a:latin typeface="Dana" panose="00000500000000000000" pitchFamily="2" charset="-78"/>
                  <a:cs typeface="Dana" panose="00000500000000000000" pitchFamily="2" charset="-78"/>
                </a:rPr>
                <a:t>3-</a:t>
              </a:r>
              <a:r>
                <a:rPr lang="en-US" sz="2000" dirty="0">
                  <a:solidFill>
                    <a:schemeClr val="bg1"/>
                  </a:solidFill>
                  <a:latin typeface="Dana" panose="00000500000000000000" pitchFamily="2" charset="-78"/>
                  <a:cs typeface="Dana" panose="00000500000000000000" pitchFamily="2" charset="-78"/>
                </a:rPr>
                <a:t> if (a </a:t>
              </a:r>
              <a:r>
                <a:rPr lang="fa-IR" sz="2000" dirty="0">
                  <a:solidFill>
                    <a:schemeClr val="bg1"/>
                  </a:solidFill>
                  <a:latin typeface="Dana" panose="00000500000000000000" pitchFamily="2" charset="-78"/>
                  <a:cs typeface="Dana" panose="00000500000000000000" pitchFamily="2" charset="-78"/>
                </a:rPr>
                <a:t>&lt;</a:t>
              </a:r>
              <a:r>
                <a:rPr lang="en-US" sz="2000" dirty="0">
                  <a:solidFill>
                    <a:schemeClr val="bg1"/>
                  </a:solidFill>
                  <a:latin typeface="Dana" panose="00000500000000000000" pitchFamily="2" charset="-78"/>
                  <a:cs typeface="Dana" panose="00000500000000000000" pitchFamily="2" charset="-78"/>
                </a:rPr>
                <a:t> b)</a:t>
              </a:r>
            </a:p>
            <a:p>
              <a:pPr algn="l"/>
              <a:r>
                <a:rPr lang="fa-IR" sz="2000" dirty="0">
                  <a:solidFill>
                    <a:schemeClr val="bg1"/>
                  </a:solidFill>
                  <a:latin typeface="Dana" panose="00000500000000000000" pitchFamily="2" charset="-78"/>
                  <a:cs typeface="Dana" panose="00000500000000000000" pitchFamily="2" charset="-78"/>
                </a:rPr>
                <a:t>      </a:t>
              </a:r>
              <a:r>
                <a:rPr lang="en-US" sz="2000" dirty="0">
                  <a:solidFill>
                    <a:schemeClr val="bg1"/>
                  </a:solidFill>
                  <a:latin typeface="Dana" panose="00000500000000000000" pitchFamily="2" charset="-78"/>
                  <a:cs typeface="Dana" panose="00000500000000000000" pitchFamily="2" charset="-78"/>
                </a:rPr>
                <a:t>temp ← a</a:t>
              </a:r>
            </a:p>
            <a:p>
              <a:pPr algn="l"/>
              <a:r>
                <a:rPr lang="fa-IR" sz="2000" dirty="0">
                  <a:solidFill>
                    <a:schemeClr val="bg1"/>
                  </a:solidFill>
                  <a:latin typeface="Dana" panose="00000500000000000000" pitchFamily="2" charset="-78"/>
                  <a:cs typeface="Dana" panose="00000500000000000000" pitchFamily="2" charset="-78"/>
                </a:rPr>
                <a:t>      </a:t>
              </a:r>
              <a:r>
                <a:rPr lang="en-US" sz="2000" dirty="0">
                  <a:solidFill>
                    <a:schemeClr val="bg1"/>
                  </a:solidFill>
                  <a:latin typeface="Dana" panose="00000500000000000000" pitchFamily="2" charset="-78"/>
                  <a:cs typeface="Dana" panose="00000500000000000000" pitchFamily="2" charset="-78"/>
                </a:rPr>
                <a:t>a ← b</a:t>
              </a:r>
            </a:p>
            <a:p>
              <a:pPr algn="l"/>
              <a:r>
                <a:rPr lang="fa-IR" sz="2000" dirty="0">
                  <a:solidFill>
                    <a:schemeClr val="bg1"/>
                  </a:solidFill>
                  <a:latin typeface="Dana" panose="00000500000000000000" pitchFamily="2" charset="-78"/>
                  <a:cs typeface="Dana" panose="00000500000000000000" pitchFamily="2" charset="-78"/>
                </a:rPr>
                <a:t>      </a:t>
              </a:r>
              <a:r>
                <a:rPr lang="en-US" sz="2000" dirty="0">
                  <a:solidFill>
                    <a:schemeClr val="bg1"/>
                  </a:solidFill>
                  <a:latin typeface="Dana" panose="00000500000000000000" pitchFamily="2" charset="-78"/>
                  <a:cs typeface="Dana" panose="00000500000000000000" pitchFamily="2" charset="-78"/>
                </a:rPr>
                <a:t>b ← temp</a:t>
              </a:r>
            </a:p>
            <a:p>
              <a:pPr algn="l"/>
              <a:r>
                <a:rPr lang="en-US" sz="2000" dirty="0">
                  <a:solidFill>
                    <a:schemeClr val="accent6"/>
                  </a:solidFill>
                  <a:latin typeface="Dana" panose="00000500000000000000" pitchFamily="2" charset="-78"/>
                  <a:cs typeface="Dana" panose="00000500000000000000" pitchFamily="2" charset="-78"/>
                </a:rPr>
                <a:t>4-</a:t>
              </a:r>
              <a:r>
                <a:rPr lang="en-US" sz="2000" dirty="0">
                  <a:solidFill>
                    <a:schemeClr val="bg1"/>
                  </a:solidFill>
                  <a:latin typeface="Dana" panose="00000500000000000000" pitchFamily="2" charset="-78"/>
                  <a:cs typeface="Dana" panose="00000500000000000000" pitchFamily="2" charset="-78"/>
                </a:rPr>
                <a:t> print a</a:t>
              </a:r>
            </a:p>
            <a:p>
              <a:pPr algn="l"/>
              <a:r>
                <a:rPr lang="en-US" sz="2000" dirty="0">
                  <a:solidFill>
                    <a:schemeClr val="accent6"/>
                  </a:solidFill>
                  <a:latin typeface="Dana" panose="00000500000000000000" pitchFamily="2" charset="-78"/>
                  <a:cs typeface="Dana" panose="00000500000000000000" pitchFamily="2" charset="-78"/>
                </a:rPr>
                <a:t>5-</a:t>
              </a:r>
              <a:r>
                <a:rPr lang="en-US" sz="2000" dirty="0">
                  <a:solidFill>
                    <a:schemeClr val="bg1"/>
                  </a:solidFill>
                  <a:latin typeface="Dana" panose="00000500000000000000" pitchFamily="2" charset="-78"/>
                  <a:cs typeface="Dana" panose="00000500000000000000" pitchFamily="2" charset="-78"/>
                </a:rPr>
                <a:t> print b </a:t>
              </a:r>
            </a:p>
          </p:txBody>
        </p:sp>
      </p:grpSp>
      <p:grpSp>
        <p:nvGrpSpPr>
          <p:cNvPr id="12" name="Google Shape;8830;p54"/>
          <p:cNvGrpSpPr/>
          <p:nvPr/>
        </p:nvGrpSpPr>
        <p:grpSpPr>
          <a:xfrm>
            <a:off x="8441564" y="1062778"/>
            <a:ext cx="318930" cy="303359"/>
            <a:chOff x="-6690625" y="3631325"/>
            <a:chExt cx="307225" cy="292225"/>
          </a:xfrm>
        </p:grpSpPr>
        <p:sp>
          <p:nvSpPr>
            <p:cNvPr id="13"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7</a:t>
            </a:fld>
            <a:endParaRPr lang="en-US" dirty="0"/>
          </a:p>
        </p:txBody>
      </p:sp>
      <p:sp>
        <p:nvSpPr>
          <p:cNvPr id="20" name="Title 1">
            <a:extLst>
              <a:ext uri="{FF2B5EF4-FFF2-40B4-BE49-F238E27FC236}">
                <a16:creationId xmlns:a16="http://schemas.microsoft.com/office/drawing/2014/main" id="{E6F3F390-D6E4-4782-B2C5-0707E629DE06}"/>
              </a:ext>
            </a:extLst>
          </p:cNvPr>
          <p:cNvSpPr txBox="1">
            <a:spLocks/>
          </p:cNvSpPr>
          <p:nvPr/>
        </p:nvSpPr>
        <p:spPr>
          <a:xfrm>
            <a:off x="5077897" y="787771"/>
            <a:ext cx="3360800" cy="25879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تمرین و آشنایی با سایت، سعی کنید شبه‌کد رو‌به‌رو را در سایت </a:t>
            </a:r>
            <a:r>
              <a:rPr lang="en-US" sz="1600" dirty="0">
                <a:solidFill>
                  <a:schemeClr val="bg1"/>
                </a:solidFill>
                <a:latin typeface="Dana" panose="00000500000000000000" pitchFamily="2" charset="-78"/>
                <a:cs typeface="Dana" panose="00000500000000000000" pitchFamily="2" charset="-78"/>
              </a:rPr>
              <a:t>Blockly </a:t>
            </a:r>
            <a:r>
              <a:rPr lang="fa-IR" sz="1600" dirty="0">
                <a:solidFill>
                  <a:schemeClr val="bg1"/>
                </a:solidFill>
                <a:latin typeface="Dana" panose="00000500000000000000" pitchFamily="2" charset="-78"/>
                <a:cs typeface="Dana" panose="00000500000000000000" pitchFamily="2" charset="-78"/>
              </a:rPr>
              <a:t>طراحی کنید.</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شبه‌کد جابه‌جا کردن دو عدد در صورت بزرگ‌تر بودن عدد اول:</a:t>
            </a:r>
          </a:p>
        </p:txBody>
      </p:sp>
    </p:spTree>
    <p:extLst>
      <p:ext uri="{BB962C8B-B14F-4D97-AF65-F5344CB8AC3E}">
        <p14:creationId xmlns:p14="http://schemas.microsoft.com/office/powerpoint/2010/main" val="3886283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2436" y="489397"/>
            <a:ext cx="7739128" cy="473300"/>
          </a:xfrm>
        </p:spPr>
        <p:txBody>
          <a:bodyPr/>
          <a:lstStyle/>
          <a:p>
            <a:pPr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خروجی حاصل باید چنین شکلی باشد:</a:t>
            </a:r>
          </a:p>
        </p:txBody>
      </p:sp>
      <p:pic>
        <p:nvPicPr>
          <p:cNvPr id="8" name="Picture 7">
            <a:extLst>
              <a:ext uri="{FF2B5EF4-FFF2-40B4-BE49-F238E27FC236}">
                <a16:creationId xmlns:a16="http://schemas.microsoft.com/office/drawing/2014/main" id="{3B9188E7-791B-451E-AA59-22A856636D1A}"/>
              </a:ext>
            </a:extLst>
          </p:cNvPr>
          <p:cNvPicPr>
            <a:picLocks noChangeAspect="1"/>
          </p:cNvPicPr>
          <p:nvPr/>
        </p:nvPicPr>
        <p:blipFill>
          <a:blip r:embed="rId2"/>
          <a:stretch>
            <a:fillRect/>
          </a:stretch>
        </p:blipFill>
        <p:spPr>
          <a:xfrm>
            <a:off x="611516" y="515156"/>
            <a:ext cx="3098405" cy="3098405"/>
          </a:xfrm>
          <a:prstGeom prst="rect">
            <a:avLst/>
          </a:prstGeom>
        </p:spPr>
      </p:pic>
      <p:sp>
        <p:nvSpPr>
          <p:cNvPr id="10" name="Title 1">
            <a:extLst>
              <a:ext uri="{FF2B5EF4-FFF2-40B4-BE49-F238E27FC236}">
                <a16:creationId xmlns:a16="http://schemas.microsoft.com/office/drawing/2014/main" id="{C77FD67C-01F0-42A5-8C4E-4740B06AE5AF}"/>
              </a:ext>
            </a:extLst>
          </p:cNvPr>
          <p:cNvSpPr txBox="1">
            <a:spLocks/>
          </p:cNvSpPr>
          <p:nvPr/>
        </p:nvSpPr>
        <p:spPr>
          <a:xfrm>
            <a:off x="3411737" y="2230154"/>
            <a:ext cx="5029827" cy="13834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800" dirty="0">
                <a:solidFill>
                  <a:schemeClr val="bg1"/>
                </a:solidFill>
                <a:latin typeface="Dana" panose="00000500000000000000" pitchFamily="2" charset="-78"/>
                <a:cs typeface="Dana" panose="00000500000000000000" pitchFamily="2" charset="-78"/>
              </a:rPr>
              <a:t>حال با زدن روی دکمه‌ی</a:t>
            </a:r>
            <a:r>
              <a:rPr lang="en-US" sz="1800" dirty="0">
                <a:solidFill>
                  <a:schemeClr val="bg1"/>
                </a:solidFill>
                <a:latin typeface="Dana" panose="00000500000000000000" pitchFamily="2" charset="-78"/>
                <a:cs typeface="Dana" panose="00000500000000000000" pitchFamily="2" charset="-78"/>
              </a:rPr>
              <a:t>play </a:t>
            </a:r>
            <a:r>
              <a:rPr lang="fa-IR" sz="1800" dirty="0">
                <a:solidFill>
                  <a:schemeClr val="bg1"/>
                </a:solidFill>
                <a:latin typeface="Dana" panose="00000500000000000000" pitchFamily="2" charset="-78"/>
                <a:cs typeface="Dana" panose="00000500000000000000" pitchFamily="2" charset="-78"/>
              </a:rPr>
              <a:t> یعنی        در گوشه‌ی</a:t>
            </a:r>
          </a:p>
          <a:p>
            <a:pPr rtl="1">
              <a:lnSpc>
                <a:spcPct val="150000"/>
              </a:lnSpc>
            </a:pPr>
            <a:r>
              <a:rPr lang="fa-IR" sz="1800" dirty="0">
                <a:solidFill>
                  <a:schemeClr val="bg1"/>
                </a:solidFill>
                <a:latin typeface="Dana" panose="00000500000000000000" pitchFamily="2" charset="-78"/>
                <a:cs typeface="Dana" panose="00000500000000000000" pitchFamily="2" charset="-78"/>
              </a:rPr>
              <a:t>بالا سمت راست صفحه می‌توانید خروجی شبه‌کد خود </a:t>
            </a:r>
          </a:p>
          <a:p>
            <a:pPr rtl="1">
              <a:lnSpc>
                <a:spcPct val="150000"/>
              </a:lnSpc>
            </a:pPr>
            <a:r>
              <a:rPr lang="fa-IR" sz="1800" dirty="0">
                <a:solidFill>
                  <a:schemeClr val="bg1"/>
                </a:solidFill>
                <a:latin typeface="Dana" panose="00000500000000000000" pitchFamily="2" charset="-78"/>
                <a:cs typeface="Dana" panose="00000500000000000000" pitchFamily="2" charset="-78"/>
              </a:rPr>
              <a:t>را در دو مرحله مشاهده کنید.</a:t>
            </a:r>
          </a:p>
        </p:txBody>
      </p:sp>
      <p:pic>
        <p:nvPicPr>
          <p:cNvPr id="12" name="Picture 11">
            <a:extLst>
              <a:ext uri="{FF2B5EF4-FFF2-40B4-BE49-F238E27FC236}">
                <a16:creationId xmlns:a16="http://schemas.microsoft.com/office/drawing/2014/main" id="{D29377C7-7D6B-490A-918E-1DCBDB3D9ED0}"/>
              </a:ext>
            </a:extLst>
          </p:cNvPr>
          <p:cNvPicPr>
            <a:picLocks noChangeAspect="1"/>
          </p:cNvPicPr>
          <p:nvPr/>
        </p:nvPicPr>
        <p:blipFill>
          <a:blip r:embed="rId3"/>
          <a:stretch>
            <a:fillRect/>
          </a:stretch>
        </p:blipFill>
        <p:spPr>
          <a:xfrm>
            <a:off x="4932114" y="2437126"/>
            <a:ext cx="390476" cy="247619"/>
          </a:xfrm>
          <a:prstGeom prst="rect">
            <a:avLst/>
          </a:prstGeom>
        </p:spPr>
      </p:pic>
      <p:pic>
        <p:nvPicPr>
          <p:cNvPr id="1030" name="Picture 6">
            <a:extLst>
              <a:ext uri="{FF2B5EF4-FFF2-40B4-BE49-F238E27FC236}">
                <a16:creationId xmlns:a16="http://schemas.microsoft.com/office/drawing/2014/main" id="{F2A1158D-7FF4-4E55-88E6-BD4E13E425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720" t="7982" r="35570" b="77594"/>
          <a:stretch/>
        </p:blipFill>
        <p:spPr bwMode="auto">
          <a:xfrm>
            <a:off x="5424031" y="3825024"/>
            <a:ext cx="2921479" cy="8301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64930EA-B3D0-4022-9FF3-E2E4850C62F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5650" t="8245" r="35880" b="77610"/>
          <a:stretch/>
        </p:blipFill>
        <p:spPr bwMode="auto">
          <a:xfrm>
            <a:off x="2160718" y="3825025"/>
            <a:ext cx="2891714" cy="83010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8</a:t>
            </a:fld>
            <a:endParaRPr lang="en-US" dirty="0"/>
          </a:p>
        </p:txBody>
      </p:sp>
    </p:spTree>
    <p:extLst>
      <p:ext uri="{BB962C8B-B14F-4D97-AF65-F5344CB8AC3E}">
        <p14:creationId xmlns:p14="http://schemas.microsoft.com/office/powerpoint/2010/main" val="1154955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2286000" y="641181"/>
            <a:ext cx="4572000"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ب.م.م.</a:t>
            </a:r>
          </a:p>
        </p:txBody>
      </p:sp>
      <p:grpSp>
        <p:nvGrpSpPr>
          <p:cNvPr id="4" name="Google Shape;7046;p50"/>
          <p:cNvGrpSpPr/>
          <p:nvPr/>
        </p:nvGrpSpPr>
        <p:grpSpPr>
          <a:xfrm>
            <a:off x="6341151" y="734644"/>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grpSp>
        <p:nvGrpSpPr>
          <p:cNvPr id="10" name="Google Shape;9359;p55"/>
          <p:cNvGrpSpPr/>
          <p:nvPr/>
        </p:nvGrpSpPr>
        <p:grpSpPr>
          <a:xfrm>
            <a:off x="8398858" y="2228768"/>
            <a:ext cx="334346" cy="332168"/>
            <a:chOff x="580725" y="3617925"/>
            <a:chExt cx="299325" cy="297375"/>
          </a:xfrm>
        </p:grpSpPr>
        <p:sp>
          <p:nvSpPr>
            <p:cNvPr id="11"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7365;p50"/>
          <p:cNvGrpSpPr/>
          <p:nvPr/>
        </p:nvGrpSpPr>
        <p:grpSpPr>
          <a:xfrm>
            <a:off x="8398285" y="1507852"/>
            <a:ext cx="334919" cy="333429"/>
            <a:chOff x="-30735200" y="3552550"/>
            <a:chExt cx="292225" cy="290925"/>
          </a:xfrm>
        </p:grpSpPr>
        <p:sp>
          <p:nvSpPr>
            <p:cNvPr id="17"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itle 1">
            <a:extLst>
              <a:ext uri="{FF2B5EF4-FFF2-40B4-BE49-F238E27FC236}">
                <a16:creationId xmlns:a16="http://schemas.microsoft.com/office/drawing/2014/main" id="{8DD52BF7-1D14-4588-9935-E04725DE26AA}"/>
              </a:ext>
            </a:extLst>
          </p:cNvPr>
          <p:cNvSpPr txBox="1">
            <a:spLocks/>
          </p:cNvSpPr>
          <p:nvPr/>
        </p:nvSpPr>
        <p:spPr>
          <a:xfrm>
            <a:off x="722188" y="1389364"/>
            <a:ext cx="7673922" cy="30787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فرض کنید برای حل مسئله‌ای نیاز به پیدا کردن بزرگ‌ترین مقسوم علیه مشترک دو عدد دارید.</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شبه‌کدی بنویسید که بتواند این کار را انجام دهد و با داشتن ۲ عدد، ب.م.م. آن‌ها را حساب کند و خروجی دهد.</a:t>
            </a:r>
          </a:p>
          <a:p>
            <a:pPr algn="just" rtl="1">
              <a:lnSpc>
                <a:spcPct val="150000"/>
              </a:lnSpc>
            </a:pPr>
            <a:endParaRPr lang="fa-IR" sz="1600" dirty="0" smtClean="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حل اکثر مسائل، بیش‌ از یک راه‌حل وجود دارد و با تغییر طرز تفکر و در اصل تغییر الگوریتم مورد استفاده، می‌توان به طریق دیگری مسئله را مدل‌سازی و حل کرد؛ به شکلی که از نظر زمانی‌ سریع‌تر به جواب برسیم یا برای رسیدن به جواب، حافظه‌ی کم‌تری اشغال کنیم.</a:t>
            </a:r>
          </a:p>
        </p:txBody>
      </p:sp>
      <p:grpSp>
        <p:nvGrpSpPr>
          <p:cNvPr id="21" name="Google Shape;4800;p45"/>
          <p:cNvGrpSpPr/>
          <p:nvPr/>
        </p:nvGrpSpPr>
        <p:grpSpPr>
          <a:xfrm>
            <a:off x="8399446" y="3335160"/>
            <a:ext cx="350734" cy="357171"/>
            <a:chOff x="1492675" y="4992125"/>
            <a:chExt cx="481825" cy="481825"/>
          </a:xfrm>
        </p:grpSpPr>
        <p:sp>
          <p:nvSpPr>
            <p:cNvPr id="2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25718163"/>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4198</TotalTime>
  <Words>1348</Words>
  <Application>Microsoft Office PowerPoint</Application>
  <PresentationFormat>On-screen Show (16:9)</PresentationFormat>
  <Paragraphs>149</Paragraphs>
  <Slides>28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Roboto Black</vt:lpstr>
      <vt:lpstr>Roboto Light</vt:lpstr>
      <vt:lpstr>Wingdings</vt:lpstr>
      <vt:lpstr>Bree Serif</vt:lpstr>
      <vt:lpstr>Dana</vt:lpstr>
      <vt:lpstr>Roboto Thin</vt:lpstr>
      <vt:lpstr>Didact Gothic</vt:lpstr>
      <vt:lpstr>Lalezar</vt:lpstr>
      <vt:lpstr>Arial</vt:lpstr>
      <vt:lpstr>WEB PROPOSAL</vt:lpstr>
      <vt:lpstr>بسم الله الرحمن الرحیم</vt:lpstr>
      <vt:lpstr>یکی از مهم‌ترین مباحث مهندسی کامپیوتر و حتی مهم‌تر از سینتکس زبان برنامه‌نویسی و توانایی کار با آن، الگوریتم‌ها و دید الگوریتمی به مسائل است. </vt:lpstr>
      <vt:lpstr>PowerPoint Presentation</vt:lpstr>
      <vt:lpstr>ساده‌تر کردن حل مسئله با ایجاد دید بهتر نسبت به نیاز‌های سوال  قابل فهم بودن برای انسان‌ها به دلیل نزدیکی آن به زبان انسان عدم نیاز به تسلط بر زبان‌های برنامه‌نویسی کمک به پیاده‌سازی راحت‌تر الگوریتم‌های مورد نیاز  غیر قابل اجرا در کامپیوتر</vt:lpstr>
      <vt:lpstr>PowerPoint Presentation</vt:lpstr>
      <vt:lpstr>PowerPoint Presentation</vt:lpstr>
      <vt:lpstr>PowerPoint Presentation</vt:lpstr>
      <vt:lpstr>خروجی حاصل باید چنین شکلی باشد:</vt:lpstr>
      <vt:lpstr>PowerPoint Presentation</vt:lpstr>
      <vt:lpstr>البته در درس مبانی کامپیوتر، هدف یافتن الگوریتم بهینه نیست؛ اما گاهی سعی می‌کنیم در صورت امکان برای یک مسئله راه‌های مختلفی را بیابیم. یکی از راحت‌ترین الگوریتم‌ها برای حل این مسئله، الگوریتم زیر است:</vt:lpstr>
      <vt:lpstr>PowerPoint Presentation</vt:lpstr>
      <vt:lpstr>در تصویر زیر الگوریتم دیگری به نام Euclidean Algorithm (الگوریتم اقلیدس) در دو شیوه برای پیدا کردن ب.م.م. نوشته شده است.</vt:lpstr>
      <vt:lpstr>PowerPoint Presentation</vt:lpstr>
      <vt:lpstr>مراحل اجرای دو الگوریتم را برای دو عدد ۲۴ و ۲۷ در نمودارهای زیر بررسی کنید.</vt:lpstr>
      <vt:lpstr>به نظر شما آیا این مسئله راه‌حل دیگری دارد؟  اگر دوست داشتید برای درک بهتر این الگوریتم‌ها و تفاوت میان‌ آن‌ها می‌توانید از لینک‌های زیر کمک بگیرید.</vt:lpstr>
      <vt:lpstr>بهترین و مطمئن‌ترین ابزار شما برای حل مسائل و کد زدن، سرچ کردن هست، پس سعی کنید از همین الان تمرین کنید و برای مسئله‌های مختلفی که بهتون داده می‌شه سرچ کنید؛ چون مسلما مشکلی که شما باهاش مواجه می‌شید رو قبلا افراد دیگه هم باهاش مواجه شدن و راه‌حل خودشون برای اون رو جاهای مختلف نوشتن که با یه سرچ ساده می‌تونید به راحتی اون‌ها رو پیدا کنید.</vt:lpstr>
      <vt:lpstr>PowerPoint Presentation</vt:lpstr>
      <vt:lpstr>PowerPoint Presentation</vt:lpstr>
      <vt:lpstr>به نظر شما چه اتفاقی می‌افتاد اگر ما به جای ۱۰ رقم برای نشان‌دادن اعداد، ۷ رقم داشتیم؟ آیا در سیستم جدید برخی اعداد وجود نخواهند داشت؟        برای جواب به این سوال، به طور کلی می‌توان گفت که اعداد تغییری نخواهند کرد و تنها شیوه‌ی نمایش آن‌ها توسط ارقام، متفاوت خواهد شد. به عنوان مثال از این به بعد به جای عدد هشت باید ۱۱ می‌نوشتیم. (چرا؟)          به این کار در دنیای ریاضی تغییر مبنا گفته می‌شود.         </vt:lpstr>
      <vt:lpstr>تغییر مبنا در علم ریاضی و مخصوصا کامپیوتر - از آنجایی که دنیای کامپیوتر، دنیای صفر و یک‌هاست و می‌توان گفت همه چیز در این دنیا در مبنای ۲ قرار دارد - بسیار کاربردی و مهم است. اما شاید برای ما که همیشه با دنیای دهدهی سر و کار داشته‌ایم، این تغییر مبنا کمی وقت‌گیر باشد.           برای حل این مشکل، می‌توانیم برای تغییر مبنا یک شبه‌کد آماده کنیم تا راحت‌تر بتوانیم تشخیص دهیم که اعداد در یک سیستم جدید، از چه ارقامی تشکیل شده‌اند. در این شبه‌کد قرار است دو عدد طبیعی، ورودی‌های ما باشند. اگر نام آن‌ها را a و b بگذاریم، می‌خواهیم خروجی شبه‌کد ما،  (a)b یعنی a در مبنای b باشد تا دیگر برای تبدیل اعداد در مبناهای مختلف با مشکلی مواجه نشویم.</vt:lpstr>
      <vt:lpstr>قبل از این که بریم سراغ سوال آخر، لازمه که خبری  رو اعلام کنیم...         دو نفر از برترین برنامه‌نویس‌های دنیا (کُدخدا و Botfather) قصد دارن به دنیا ثابت کنن که می‌شه هر چیزی رو در دنیا به کد تبدیل کرد. اون‌ها برای رسیدن به این هدف، لازم دارن که یک تیم قوی از برنامه‌نویس‌ها و مهندسین کامپیوتر رو جمع آوری کنن. برای همین بخشی از دستورکار کارگاه‌ها رو در اختیار گرفتن تا بتونن افراد بیش‌تری رو به گروه خودشون جذب کنن و توی این مسیر تحولی در روند آموزش هم ایجاد کنن.          به دلیل اهمیت بالای شبه‌کد و توانایی درک الگوریتم، اون‌ها این جلسه از کارگاه‌های مبانی رو به عنوان شروع کار خودشون انتخاب کردن. ادامه‌ی ماجرا رو از زبان خودشون می‌شنویم تا ببینیم برای این جلسه چه تمرینی رو برای شما آماده کردن.</vt:lpstr>
      <vt:lpstr>سلام به همه... من Botfather هستم. خیلی خوشحالم که همراه کُدخدا می‌تونیم این ترم در کنار شما باشیم.             من هم به همگی سلام عرض می‌کنم. خیلی وقتتون رو نمی‌گیرم. بریم سراغ دستورکار...       برای شروع کار امروزمون، اول از همه اجازه بدید شما رو با دوست قدیمی و عزیزم، Numfather، آشنا کنم.Numfather  پدر بازی عددبازی است و سالیان ساله که داره این بازی رو بین طرفدارانش برگزار می‌کنه.             این بازی از اعداد ۱ تا ۱۰ و دو دستور کلی تشکیل شده که بازیکن می‌تونه در هر بار نوبتش هر کدوم از اون‌ها رو انتخاب کنه. کارNumfather  پخش کردن نامحدود اعداد به صورت تصادفی و انجام دستورات بازیکن در طول بازیه.</vt:lpstr>
      <vt:lpstr>بازی این‌طوری شروع می‌شه کهNumfather  دو عدد تصادفی به بازیکن می‌ده، دو عدد تصادفی هم برای خودش برمی‌داره و یکی از اعدادش رو باز هم به صورت تصادفی اعلام می‌کنه. از این به بعد بازیکن باید با دستوراتش بازی رو پیش ببره تا به برد نزدیک بشه. حالا این دستورات چی هستن و شرط پیروزی چیه؟            برنده بازی با مقایسه مجموع اعدادNumfather  و بازیکن مشخص می‌شه. شرایط برد و باخت به این صورته:              ۱. برنده فردیه که مجموع اعدادش ۲۱ بشه.          ۲. اگر این جمع برای فردی از عدد ۲۱ گذشته باشه بازنده محسوب می‌شه.       ۳. اگر هیچ کدوم از این شرایط اتفاق نیفته، باز هم مجموع عددها تعیین‌کننده است طوری که اگه حاصل آن برای هر دو بازیکن برابر باشه بازی مساویه و در غیر این صورت فردی که به ۲۱ نزدیک‌تره برنده‌ی بازی می‌شه.</vt:lpstr>
      <vt:lpstr>و اما دستورات بازیکن:            AddAdad  به این معناست که بازیکن می‌خواد یک عدد جدید به مجموع اعدادش اضافه کنه و Numfather  یک عدد تصادفی بهش تحویل می‌ده.         AdadBas  دستوریه که بازیکن در انتهای بازی اعلام می‌کنه. در واقع زمانی که بازیکن با مجموع اعدادش فکر می‌کنه شانس برنده شدن رو داره و عدد جدیدی نمی‌خواد، این دستور رو می‌ده و پس از اون طبق قوانین بازی به اعدادNumfather  تا سقف مجموع ۱۷، عدد تصادفی اضافه می‌شه تا مقایسه‌ی نهایی انجام و برنده مشخص شه.          داستان این جلسه ما از ایمیلی که به تازگی ازNumfather  به دست ما رسیده شروع می‌شه. متن ایمیل رو بخونید تا متوجه بشید داستان از چه قراره.</vt:lpstr>
      <vt:lpstr>به نام خالق اعداد کدخدا وbotfather  عزیز در ابتدا شروع فعالیت آموزشی جدیدتان را تبریک می‌گویم و برای‌تان آرزوی موفقیت دارم. پس از آن درخواستم را مطرح می‌کنم و نیازمند یاری سبزتان هستم. چه کسی از شما بهتر می‌داند که این روزها تمام دنیا عدد شده است و خارج از دنیای صفر و یک شما، اعداد بسیار زیادی برای رسیدگی وجود دارند که کار مرا به شدت دشوار کرده‌اند. از طرفی این دوست قدیمی‌تان در حال رفتن رو به کهنسالی است و چه کار بهتر از آن که مسئولیت‌هایش را به کامپیوترهای دقیق شما بسپارد؟ از آن‌جا که به تازگی در برگزاری عددبازی به مشکل خورده‌ام از شما تقاضا دارم برنامه‌ای به این منظور طراحی کنید تا طرفداران این بازی همچنان بتوانند از آن لذت ببرند. در ادامه، شبه‌کدی که سعی کرده‌ام با توجه به وظایفم در بازی بنویسم را ارسال می‌کنم و وقت آن است که کار را به کاردان سپرده و از شما برای اتمام آن کمک بگیرم. از لطف بی‌دریغتان سپاسگزارم. دوستدارتان Numfather</vt:lpstr>
      <vt:lpstr>PowerPoint Presentation</vt:lpstr>
      <vt:lpstr>همون‌طور که متوجه شدید قراره شبه‌کدNumfather  رو کامل کنیم. لازمه یک سری توضیحات رو راجع به این شبه‌کد بدم تا قبل از شروع کار براتون ابهامی وجود نداشته باشه. اولین نکته اینه که متغیرadadBas  برای مشخص کردن انتخاب یا عدم انتخاب این دستور توسط بازیکنه و هنگام اجرای این دستور باید مقدار این متغیر تغییر کنه. به عنوان دومین نکته فراموش نکنید کهNumfather  یک عدد مخفی دیگه هم داره که باید در پایان بازی به اعدادش اضافه بشه.            من هم از شما می‌خوام تا به این مساله فکر کنید که اگر قرار باشه بازی رو به نحوی پیاده سازی کنیم تا پس از اتمام هر دور و مشخص شدن برنده،‌ بازیکن بتونه دور جدیدی رو شروع کنه، به اعمال چه تغییراتی در شبه کد نیاز داریم؟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Bahar Kaviani;Korosh Rouhi;Ali Nazari</dc:creator>
  <cp:lastModifiedBy>Bahar Kaviani</cp:lastModifiedBy>
  <cp:revision>185</cp:revision>
  <dcterms:modified xsi:type="dcterms:W3CDTF">2021-10-31T21:39:36Z</dcterms:modified>
</cp:coreProperties>
</file>