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handoutMasterIdLst>
    <p:handoutMasterId r:id="rId31"/>
  </p:handoutMasterIdLst>
  <p:sldIdLst>
    <p:sldId id="294" r:id="rId2"/>
    <p:sldId id="295" r:id="rId3"/>
    <p:sldId id="325" r:id="rId4"/>
    <p:sldId id="296" r:id="rId5"/>
    <p:sldId id="297" r:id="rId6"/>
    <p:sldId id="298" r:id="rId7"/>
    <p:sldId id="299" r:id="rId8"/>
    <p:sldId id="300" r:id="rId9"/>
    <p:sldId id="302" r:id="rId10"/>
    <p:sldId id="303" r:id="rId11"/>
    <p:sldId id="304" r:id="rId12"/>
    <p:sldId id="305" r:id="rId13"/>
    <p:sldId id="306" r:id="rId14"/>
    <p:sldId id="307" r:id="rId15"/>
    <p:sldId id="308" r:id="rId16"/>
    <p:sldId id="309" r:id="rId17"/>
    <p:sldId id="311" r:id="rId18"/>
    <p:sldId id="324" r:id="rId19"/>
    <p:sldId id="312" r:id="rId20"/>
    <p:sldId id="330" r:id="rId21"/>
    <p:sldId id="314" r:id="rId22"/>
    <p:sldId id="318" r:id="rId23"/>
    <p:sldId id="319" r:id="rId24"/>
    <p:sldId id="327" r:id="rId25"/>
    <p:sldId id="329" r:id="rId26"/>
    <p:sldId id="320" r:id="rId27"/>
    <p:sldId id="321" r:id="rId28"/>
    <p:sldId id="326" r:id="rId29"/>
  </p:sldIdLst>
  <p:sldSz cx="9144000" cy="5143500" type="screen16x9"/>
  <p:notesSz cx="6858000" cy="9144000"/>
  <p:embeddedFontLst>
    <p:embeddedFont>
      <p:font typeface="Didact Gothic" panose="020B0604020202020204" charset="0"/>
      <p:regular r:id="rId32"/>
    </p:embeddedFont>
    <p:embeddedFont>
      <p:font typeface="Lalezar" panose="00000500000000000000" pitchFamily="2" charset="-78"/>
      <p:regular r:id="rId33"/>
    </p:embeddedFont>
    <p:embeddedFont>
      <p:font typeface="Roboto Light" panose="020B0604020202020204" charset="0"/>
      <p:regular r:id="rId34"/>
      <p:bold r:id="rId35"/>
      <p:italic r:id="rId36"/>
      <p:boldItalic r:id="rId37"/>
    </p:embeddedFont>
    <p:embeddedFont>
      <p:font typeface="Roboto Black" panose="020B0604020202020204" charset="0"/>
      <p:bold r:id="rId38"/>
      <p:boldItalic r:id="rId39"/>
    </p:embeddedFont>
    <p:embeddedFont>
      <p:font typeface="Roboto Thin" panose="020B0604020202020204" charset="0"/>
      <p:regular r:id="rId40"/>
      <p:bold r:id="rId41"/>
      <p:italic r:id="rId42"/>
      <p:boldItalic r:id="rId43"/>
    </p:embeddedFont>
    <p:embeddedFont>
      <p:font typeface="Bree Serif" panose="020B0604020202020204" charset="0"/>
      <p:regular r:id="rId44"/>
    </p:embeddedFont>
    <p:embeddedFont>
      <p:font typeface="Dana" panose="020B0604020202020204" charset="-78"/>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296"/>
            <p14:sldId id="297"/>
            <p14:sldId id="298"/>
            <p14:sldId id="299"/>
            <p14:sldId id="300"/>
            <p14:sldId id="302"/>
            <p14:sldId id="303"/>
            <p14:sldId id="304"/>
            <p14:sldId id="305"/>
            <p14:sldId id="306"/>
            <p14:sldId id="307"/>
            <p14:sldId id="308"/>
            <p14:sldId id="309"/>
            <p14:sldId id="311"/>
            <p14:sldId id="324"/>
            <p14:sldId id="312"/>
            <p14:sldId id="330"/>
            <p14:sldId id="314"/>
            <p14:sldId id="318"/>
            <p14:sldId id="319"/>
            <p14:sldId id="327"/>
            <p14:sldId id="329"/>
            <p14:sldId id="320"/>
            <p14:sldId id="321"/>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F"/>
    <a:srgbClr val="0E2A47"/>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619" y="8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3/9/2021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
        <p:nvSpPr>
          <p:cNvPr id="10"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1_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01709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52" r:id="rId3"/>
    <p:sldLayoutId id="2147483660" r:id="rId4"/>
    <p:sldLayoutId id="2147483679"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blockly-demo.appspot.com/static/demos/code/index.html" TargetMode="External"/><Relationship Id="rId2" Type="http://schemas.openxmlformats.org/officeDocument/2006/relationships/hyperlink" Target="https://b2n.ir/n01578" TargetMode="External"/><Relationship Id="rId1" Type="http://schemas.openxmlformats.org/officeDocument/2006/relationships/slideLayout" Target="../slideLayouts/slideLayout1.xml"/><Relationship Id="rId5" Type="http://schemas.openxmlformats.org/officeDocument/2006/relationships/hyperlink" Target="https://b2n.ir/w86759" TargetMode="External"/><Relationship Id="rId4" Type="http://schemas.openxmlformats.org/officeDocument/2006/relationships/hyperlink" Target="https://b2n.ir/54098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blockly-demo.appspot.com/static/demos/code/index.html" TargetMode="External"/><Relationship Id="rId2" Type="http://schemas.openxmlformats.org/officeDocument/2006/relationships/hyperlink" Target="https://b2n.ir/427876"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rtl="1"/>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2611639" y="2312692"/>
            <a:ext cx="2602942"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سوم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161907" y="344178"/>
            <a:ext cx="7277815" cy="1129611"/>
          </a:xfrm>
        </p:spPr>
        <p:txBody>
          <a:body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البته </a:t>
            </a:r>
            <a:r>
              <a:rPr lang="fa-IR" sz="1600" dirty="0">
                <a:solidFill>
                  <a:schemeClr val="bg1"/>
                </a:solidFill>
                <a:latin typeface="Dana" panose="00000500000000000000" pitchFamily="2" charset="-78"/>
                <a:cs typeface="Dana" panose="00000500000000000000" pitchFamily="2" charset="-78"/>
              </a:rPr>
              <a:t>در درس مبانی کامپیوتر، هدف یافتن الگوریتم بهینه نیست؛ اما گاهی سعی می‌کنیم در صورت امکان برای یک مسئله راه‌های مختلفی را بیابیم.</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راحت‌ترین الگوریتم‌ها برای حل این مسئله، الگوریتم زیر است:</a:t>
            </a:r>
          </a:p>
        </p:txBody>
      </p:sp>
      <p:grpSp>
        <p:nvGrpSpPr>
          <p:cNvPr id="14" name="Google Shape;5104;p45"/>
          <p:cNvGrpSpPr/>
          <p:nvPr/>
        </p:nvGrpSpPr>
        <p:grpSpPr>
          <a:xfrm>
            <a:off x="8435340" y="334002"/>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10</a:t>
            </a:fld>
            <a:endParaRPr lang="en-US" dirty="0"/>
          </a:p>
        </p:txBody>
      </p:sp>
      <p:grpSp>
        <p:nvGrpSpPr>
          <p:cNvPr id="4" name="Group 3"/>
          <p:cNvGrpSpPr/>
          <p:nvPr/>
        </p:nvGrpSpPr>
        <p:grpSpPr>
          <a:xfrm>
            <a:off x="409321" y="767453"/>
            <a:ext cx="7891914" cy="1961458"/>
            <a:chOff x="756019" y="2679415"/>
            <a:chExt cx="7949944" cy="1976041"/>
          </a:xfrm>
        </p:grpSpPr>
        <p:pic>
          <p:nvPicPr>
            <p:cNvPr id="6" name="Picture 5">
              <a:extLst>
                <a:ext uri="{FF2B5EF4-FFF2-40B4-BE49-F238E27FC236}">
                  <a16:creationId xmlns:a16="http://schemas.microsoft.com/office/drawing/2014/main" id="{1A1D11F1-6696-4846-BC4A-23332139A846}"/>
                </a:ext>
              </a:extLst>
            </p:cNvPr>
            <p:cNvPicPr>
              <a:picLocks noChangeAspect="1"/>
            </p:cNvPicPr>
            <p:nvPr/>
          </p:nvPicPr>
          <p:blipFill>
            <a:blip r:embed="rId2"/>
            <a:stretch>
              <a:fillRect/>
            </a:stretch>
          </p:blipFill>
          <p:spPr>
            <a:xfrm>
              <a:off x="756019" y="2679415"/>
              <a:ext cx="7949944" cy="1976041"/>
            </a:xfrm>
            <a:prstGeom prst="rect">
              <a:avLst/>
            </a:prstGeom>
          </p:spPr>
        </p:pic>
        <p:pic>
          <p:nvPicPr>
            <p:cNvPr id="17" name="Picture 16">
              <a:extLst>
                <a:ext uri="{FF2B5EF4-FFF2-40B4-BE49-F238E27FC236}">
                  <a16:creationId xmlns:a16="http://schemas.microsoft.com/office/drawing/2014/main" id="{70B6C275-45DE-4941-85FF-7A001C2B5AF1}"/>
                </a:ext>
              </a:extLst>
            </p:cNvPr>
            <p:cNvPicPr>
              <a:picLocks noChangeAspect="1"/>
            </p:cNvPicPr>
            <p:nvPr/>
          </p:nvPicPr>
          <p:blipFill rotWithShape="1">
            <a:blip r:embed="rId3"/>
            <a:srcRect t="55944"/>
            <a:stretch/>
          </p:blipFill>
          <p:spPr>
            <a:xfrm>
              <a:off x="774844" y="3429519"/>
              <a:ext cx="7910227" cy="1196322"/>
            </a:xfrm>
            <a:prstGeom prst="rect">
              <a:avLst/>
            </a:prstGeom>
          </p:spPr>
        </p:pic>
      </p:grpSp>
      <p:sp>
        <p:nvSpPr>
          <p:cNvPr id="18" name="Title 1">
            <a:extLst>
              <a:ext uri="{FF2B5EF4-FFF2-40B4-BE49-F238E27FC236}">
                <a16:creationId xmlns:a16="http://schemas.microsoft.com/office/drawing/2014/main" id="{846E5198-7AF0-44E1-803C-BC2DB5C8B697}"/>
              </a:ext>
            </a:extLst>
          </p:cNvPr>
          <p:cNvSpPr txBox="1">
            <a:spLocks/>
          </p:cNvSpPr>
          <p:nvPr/>
        </p:nvSpPr>
        <p:spPr>
          <a:xfrm>
            <a:off x="698863" y="2786216"/>
            <a:ext cx="7736477" cy="5119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به نظر شما این شرط چه تغییری در الگوریتم ایجاد می‌کند؟</a:t>
            </a:r>
            <a:endParaRPr lang="fa-IR" sz="1600" dirty="0">
              <a:solidFill>
                <a:schemeClr val="bg1"/>
              </a:solidFill>
              <a:latin typeface="Dana" panose="00000500000000000000" pitchFamily="2" charset="-78"/>
              <a:cs typeface="Dana" panose="00000500000000000000" pitchFamily="2" charset="-78"/>
            </a:endParaRPr>
          </a:p>
        </p:txBody>
      </p:sp>
      <p:grpSp>
        <p:nvGrpSpPr>
          <p:cNvPr id="19" name="Google Shape;7365;p50"/>
          <p:cNvGrpSpPr/>
          <p:nvPr/>
        </p:nvGrpSpPr>
        <p:grpSpPr>
          <a:xfrm>
            <a:off x="8435340" y="2905816"/>
            <a:ext cx="334919" cy="333429"/>
            <a:chOff x="-30735200" y="3552550"/>
            <a:chExt cx="292225" cy="290925"/>
          </a:xfrm>
        </p:grpSpPr>
        <p:sp>
          <p:nvSpPr>
            <p:cNvPr id="20"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a:extLst>
              <a:ext uri="{FF2B5EF4-FFF2-40B4-BE49-F238E27FC236}">
                <a16:creationId xmlns:a16="http://schemas.microsoft.com/office/drawing/2014/main" id="{FABCC6F9-E75E-4F4E-A54F-273700FDA3F4}"/>
              </a:ext>
            </a:extLst>
          </p:cNvPr>
          <p:cNvPicPr>
            <a:picLocks noChangeAspect="1"/>
          </p:cNvPicPr>
          <p:nvPr/>
        </p:nvPicPr>
        <p:blipFill>
          <a:blip r:embed="rId4"/>
          <a:stretch>
            <a:fillRect/>
          </a:stretch>
        </p:blipFill>
        <p:spPr>
          <a:xfrm>
            <a:off x="1697757" y="2381031"/>
            <a:ext cx="7281507" cy="2538566"/>
          </a:xfrm>
          <a:prstGeom prst="rect">
            <a:avLst/>
          </a:prstGeom>
        </p:spPr>
      </p:pic>
    </p:spTree>
    <p:extLst>
      <p:ext uri="{BB962C8B-B14F-4D97-AF65-F5344CB8AC3E}">
        <p14:creationId xmlns:p14="http://schemas.microsoft.com/office/powerpoint/2010/main" val="97162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B6C275-45DE-4941-85FF-7A001C2B5AF1}"/>
              </a:ext>
            </a:extLst>
          </p:cNvPr>
          <p:cNvPicPr>
            <a:picLocks noChangeAspect="1"/>
          </p:cNvPicPr>
          <p:nvPr/>
        </p:nvPicPr>
        <p:blipFill>
          <a:blip r:embed="rId2"/>
          <a:stretch>
            <a:fillRect/>
          </a:stretch>
        </p:blipFill>
        <p:spPr>
          <a:xfrm>
            <a:off x="761463" y="416954"/>
            <a:ext cx="6940103" cy="2382423"/>
          </a:xfrm>
          <a:prstGeom prst="rect">
            <a:avLst/>
          </a:prstGeom>
        </p:spPr>
      </p:pic>
      <p:grpSp>
        <p:nvGrpSpPr>
          <p:cNvPr id="6" name="Google Shape;4800;p45"/>
          <p:cNvGrpSpPr/>
          <p:nvPr/>
        </p:nvGrpSpPr>
        <p:grpSpPr>
          <a:xfrm>
            <a:off x="8396110" y="278688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7365;p50"/>
          <p:cNvGrpSpPr/>
          <p:nvPr/>
        </p:nvGrpSpPr>
        <p:grpSpPr>
          <a:xfrm>
            <a:off x="8396110" y="4267337"/>
            <a:ext cx="334919" cy="333429"/>
            <a:chOff x="-30735200" y="3552550"/>
            <a:chExt cx="292225" cy="290925"/>
          </a:xfrm>
        </p:grpSpPr>
        <p:sp>
          <p:nvSpPr>
            <p:cNvPr id="18"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34052"/>
            <a:ext cx="387162" cy="408112"/>
          </a:xfrm>
          <a:prstGeom prst="rect">
            <a:avLst/>
          </a:prstGeom>
        </p:spPr>
        <p:txBody>
          <a:bodyPr/>
          <a:lstStyle/>
          <a:p>
            <a:fld id="{8E2CDA97-BFD5-45CA-9A96-1AD5B5B2566F}" type="slidenum">
              <a:rPr lang="en-US" smtClean="0"/>
              <a:t>11</a:t>
            </a:fld>
            <a:endParaRPr lang="en-US" dirty="0"/>
          </a:p>
        </p:txBody>
      </p:sp>
      <p:sp>
        <p:nvSpPr>
          <p:cNvPr id="12" name="Title 1">
            <a:extLst>
              <a:ext uri="{FF2B5EF4-FFF2-40B4-BE49-F238E27FC236}">
                <a16:creationId xmlns:a16="http://schemas.microsoft.com/office/drawing/2014/main" id="{8DD52BF7-1D14-4588-9935-E04725DE26AA}"/>
              </a:ext>
            </a:extLst>
          </p:cNvPr>
          <p:cNvSpPr txBox="1">
            <a:spLocks/>
          </p:cNvSpPr>
          <p:nvPr/>
        </p:nvSpPr>
        <p:spPr>
          <a:xfrm>
            <a:off x="722188" y="2502568"/>
            <a:ext cx="7673922" cy="2213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گاهی اوقات اضافه کردن برخی شرط‌ها به الگوریتم باعث بهینه‌تر شدن آن می‌شود. اما گاهی اوقات لازم است که خود الگوریتم تغییر پیدا کند تا پاسخ مسئله در زمان کم‌تر و یا با استفاده‌ی کمتری از حافظه پیدا شود.</a:t>
            </a: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چه الگوریتم دیگری برای ب.م.م. پیشنهاد می‌دهید؟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28725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261673"/>
            <a:ext cx="7739128" cy="943671"/>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در</a:t>
            </a:r>
            <a:r>
              <a:rPr lang="fa-IR" sz="1800" dirty="0">
                <a:solidFill>
                  <a:schemeClr val="bg1"/>
                </a:solidFill>
                <a:latin typeface="Dana" panose="00000500000000000000" pitchFamily="2" charset="-78"/>
                <a:cs typeface="Dana" panose="00000500000000000000" pitchFamily="2" charset="-78"/>
              </a:rPr>
              <a:t> تصویر</a:t>
            </a:r>
            <a:r>
              <a:rPr lang="fa-IR" sz="1800" b="0" i="0" u="none" strike="noStrike" dirty="0">
                <a:solidFill>
                  <a:schemeClr val="bg1"/>
                </a:solidFill>
                <a:effectLst/>
                <a:latin typeface="Dana" panose="00000500000000000000" pitchFamily="2" charset="-78"/>
                <a:cs typeface="Dana" panose="00000500000000000000" pitchFamily="2" charset="-78"/>
              </a:rPr>
              <a:t> زیر الگوریتم دیگری</a:t>
            </a:r>
            <a:r>
              <a:rPr lang="fa-IR" sz="1800" dirty="0">
                <a:solidFill>
                  <a:schemeClr val="bg1"/>
                </a:solidFill>
                <a:latin typeface="Dana" panose="00000500000000000000" pitchFamily="2" charset="-78"/>
                <a:cs typeface="Dana" panose="00000500000000000000" pitchFamily="2" charset="-78"/>
              </a:rPr>
              <a:t> به نام </a:t>
            </a:r>
            <a:r>
              <a:rPr lang="en-US" sz="1800" dirty="0">
                <a:solidFill>
                  <a:schemeClr val="accent1"/>
                </a:solidFill>
                <a:latin typeface="Dana" panose="00000500000000000000" pitchFamily="2" charset="-78"/>
                <a:cs typeface="Dana" panose="00000500000000000000" pitchFamily="2" charset="-78"/>
              </a:rPr>
              <a:t>Euclidean Algorithm</a:t>
            </a:r>
            <a:r>
              <a:rPr lang="fa-IR" sz="1800" dirty="0">
                <a:solidFill>
                  <a:schemeClr val="accent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(الگوریتم اقلیدس) د</a:t>
            </a:r>
            <a:r>
              <a:rPr lang="fa-IR" sz="1800" b="0" i="0" u="none" strike="noStrike" dirty="0">
                <a:solidFill>
                  <a:schemeClr val="bg1"/>
                </a:solidFill>
                <a:effectLst/>
                <a:latin typeface="Dana" panose="00000500000000000000" pitchFamily="2" charset="-78"/>
                <a:cs typeface="Dana" panose="00000500000000000000" pitchFamily="2" charset="-78"/>
              </a:rPr>
              <a:t>ر دو شیوه برای پیدا کردن ب.م.م. نوشته شده است</a:t>
            </a:r>
            <a:r>
              <a:rPr lang="en-US" sz="1800" b="0" i="0" u="none" strike="noStrike" dirty="0">
                <a:solidFill>
                  <a:schemeClr val="bg1"/>
                </a:solidFill>
                <a:effectLst/>
                <a:latin typeface="Dana" panose="00000500000000000000" pitchFamily="2" charset="-78"/>
                <a:cs typeface="Dana" panose="00000500000000000000" pitchFamily="2" charset="-78"/>
              </a:rPr>
              <a:t>.</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pic>
        <p:nvPicPr>
          <p:cNvPr id="4" name="Picture 3">
            <a:extLst>
              <a:ext uri="{FF2B5EF4-FFF2-40B4-BE49-F238E27FC236}">
                <a16:creationId xmlns:a16="http://schemas.microsoft.com/office/drawing/2014/main" id="{A318A494-EC59-4C6B-9442-34520F68822B}"/>
              </a:ext>
            </a:extLst>
          </p:cNvPr>
          <p:cNvPicPr>
            <a:picLocks noChangeAspect="1"/>
          </p:cNvPicPr>
          <p:nvPr/>
        </p:nvPicPr>
        <p:blipFill rotWithShape="1">
          <a:blip r:embed="rId2"/>
          <a:srcRect t="3829"/>
          <a:stretch/>
        </p:blipFill>
        <p:spPr>
          <a:xfrm>
            <a:off x="1143527" y="1149927"/>
            <a:ext cx="7178900" cy="2488355"/>
          </a:xfrm>
          <a:prstGeom prst="rect">
            <a:avLst/>
          </a:prstGeom>
        </p:spPr>
      </p:pic>
      <p:sp>
        <p:nvSpPr>
          <p:cNvPr id="8" name="Title 1">
            <a:extLst>
              <a:ext uri="{FF2B5EF4-FFF2-40B4-BE49-F238E27FC236}">
                <a16:creationId xmlns:a16="http://schemas.microsoft.com/office/drawing/2014/main" id="{B53DA548-CCAA-40F3-B181-3A1D02D26A14}"/>
              </a:ext>
            </a:extLst>
          </p:cNvPr>
          <p:cNvSpPr txBox="1">
            <a:spLocks/>
          </p:cNvSpPr>
          <p:nvPr/>
        </p:nvSpPr>
        <p:spPr>
          <a:xfrm>
            <a:off x="702436" y="3638282"/>
            <a:ext cx="7739128" cy="11526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تفاوت این ۲ شبه‌کد چیست؟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آن‌ها را با هم مقایسه کنید و مزایا و معایب هر کدام را بررسی کنید. به نظر شما هر کدام در چه شرایطی عملکرد بهتری دارند؟</a:t>
            </a:r>
          </a:p>
        </p:txBody>
      </p:sp>
      <p:grpSp>
        <p:nvGrpSpPr>
          <p:cNvPr id="6" name="Google Shape;4800;p45"/>
          <p:cNvGrpSpPr/>
          <p:nvPr/>
        </p:nvGrpSpPr>
        <p:grpSpPr>
          <a:xfrm>
            <a:off x="8441564" y="55492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441564" y="3638282"/>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Tree>
    <p:extLst>
      <p:ext uri="{BB962C8B-B14F-4D97-AF65-F5344CB8AC3E}">
        <p14:creationId xmlns:p14="http://schemas.microsoft.com/office/powerpoint/2010/main" val="291807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4800;p45"/>
          <p:cNvGrpSpPr/>
          <p:nvPr/>
        </p:nvGrpSpPr>
        <p:grpSpPr>
          <a:xfrm>
            <a:off x="8441564" y="386755"/>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9359;p55"/>
          <p:cNvGrpSpPr/>
          <p:nvPr/>
        </p:nvGrpSpPr>
        <p:grpSpPr>
          <a:xfrm>
            <a:off x="8449758" y="1060896"/>
            <a:ext cx="334346" cy="332168"/>
            <a:chOff x="580725" y="3617925"/>
            <a:chExt cx="299325" cy="297375"/>
          </a:xfrm>
        </p:grpSpPr>
        <p:sp>
          <p:nvSpPr>
            <p:cNvPr id="10"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l="1" r="61631" b="590"/>
          <a:stretch/>
        </p:blipFill>
        <p:spPr>
          <a:xfrm>
            <a:off x="1181223" y="1391528"/>
            <a:ext cx="3051341" cy="3441409"/>
          </a:xfrm>
          <a:prstGeom prst="rect">
            <a:avLst/>
          </a:prstGeom>
        </p:spPr>
      </p:pic>
      <p:sp>
        <p:nvSpPr>
          <p:cNvPr id="3" name="Slide Number Placeholder 2"/>
          <p:cNvSpPr>
            <a:spLocks noGrp="1"/>
          </p:cNvSpPr>
          <p:nvPr>
            <p:ph type="sldNum" sz="quarter" idx="4"/>
          </p:nvPr>
        </p:nvSpPr>
        <p:spPr>
          <a:xfrm>
            <a:off x="311701" y="4481946"/>
            <a:ext cx="387162" cy="329496"/>
          </a:xfrm>
          <a:prstGeom prst="rect">
            <a:avLst/>
          </a:prstGeom>
        </p:spPr>
        <p:txBody>
          <a:bodyPr/>
          <a:lstStyle/>
          <a:p>
            <a:fld id="{8E2CDA97-BFD5-45CA-9A96-1AD5B5B2566F}" type="slidenum">
              <a:rPr lang="en-US" smtClean="0"/>
              <a:t>13</a:t>
            </a:fld>
            <a:endParaRPr lang="en-US" dirty="0"/>
          </a:p>
        </p:txBody>
      </p:sp>
      <p:sp>
        <p:nvSpPr>
          <p:cNvPr id="16" name="Title 1">
            <a:extLst>
              <a:ext uri="{FF2B5EF4-FFF2-40B4-BE49-F238E27FC236}">
                <a16:creationId xmlns:a16="http://schemas.microsoft.com/office/drawing/2014/main" id="{B53DA548-CCAA-40F3-B181-3A1D02D26A14}"/>
              </a:ext>
            </a:extLst>
          </p:cNvPr>
          <p:cNvSpPr txBox="1">
            <a:spLocks/>
          </p:cNvSpPr>
          <p:nvPr/>
        </p:nvSpPr>
        <p:spPr>
          <a:xfrm>
            <a:off x="702436" y="477432"/>
            <a:ext cx="7739128" cy="138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صورتی که الگوریتم‌های بالا را به صورت تابع‌های جداگانه بنویسیم، بهتر می‌توانیم عملکرد آن دو را مقایسه کنیم.</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شکل یکی از الگوریتم‌ها به صورت تابع نوشته شده است. سعی کنید با هم‌گروهی خود الگوریتم دیگر را به صورت تابع بنویسید.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43581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0732" y="264017"/>
            <a:ext cx="7739128" cy="489398"/>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مراحل اجرای دو الگوریتم را برای دو عدد ۲۴ و ۲۷ در نمودارهای زیر بررسی کنید.</a:t>
            </a:r>
          </a:p>
        </p:txBody>
      </p:sp>
      <p:pic>
        <p:nvPicPr>
          <p:cNvPr id="4" name="Picture 3">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r="60891"/>
          <a:stretch/>
        </p:blipFill>
        <p:spPr>
          <a:xfrm>
            <a:off x="184489" y="2460083"/>
            <a:ext cx="1755941" cy="1954450"/>
          </a:xfrm>
          <a:prstGeom prst="rect">
            <a:avLst/>
          </a:prstGeom>
        </p:spPr>
      </p:pic>
      <p:pic>
        <p:nvPicPr>
          <p:cNvPr id="8198" name="Picture 6">
            <a:extLst>
              <a:ext uri="{FF2B5EF4-FFF2-40B4-BE49-F238E27FC236}">
                <a16:creationId xmlns:a16="http://schemas.microsoft.com/office/drawing/2014/main" id="{6D1ABB56-C290-430E-B0D9-3367C6A06A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26"/>
          <a:stretch/>
        </p:blipFill>
        <p:spPr bwMode="auto">
          <a:xfrm>
            <a:off x="4643086" y="1333005"/>
            <a:ext cx="2530246" cy="251163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A1F8E385-E489-414E-B7B2-B14392D9E0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88"/>
          <a:stretch/>
        </p:blipFill>
        <p:spPr bwMode="auto">
          <a:xfrm>
            <a:off x="1967345" y="1333005"/>
            <a:ext cx="2532700" cy="251163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5100;p45"/>
          <p:cNvGrpSpPr/>
          <p:nvPr/>
        </p:nvGrpSpPr>
        <p:grpSpPr>
          <a:xfrm>
            <a:off x="7347227" y="2689275"/>
            <a:ext cx="1491259" cy="1496065"/>
            <a:chOff x="892750" y="4993750"/>
            <a:chExt cx="483125" cy="483125"/>
          </a:xfrm>
        </p:grpSpPr>
        <p:sp>
          <p:nvSpPr>
            <p:cNvPr id="9" name="Google Shape;5101;p45"/>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102;p4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103;p4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9359;p55"/>
          <p:cNvGrpSpPr/>
          <p:nvPr/>
        </p:nvGrpSpPr>
        <p:grpSpPr>
          <a:xfrm>
            <a:off x="8489860" y="342632"/>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Tree>
    <p:extLst>
      <p:ext uri="{BB962C8B-B14F-4D97-AF65-F5344CB8AC3E}">
        <p14:creationId xmlns:p14="http://schemas.microsoft.com/office/powerpoint/2010/main" val="216744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1755039"/>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آیا این مسئله راه‌حل دیگری دارد؟</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smtClean="0">
                <a:solidFill>
                  <a:schemeClr val="bg1"/>
                </a:solidFill>
                <a:effectLst/>
                <a:latin typeface="Dana" panose="00000500000000000000" pitchFamily="2" charset="-78"/>
                <a:cs typeface="Dana" panose="00000500000000000000" pitchFamily="2" charset="-78"/>
              </a:rPr>
              <a:t>اگر دوست داشتید برای </a:t>
            </a:r>
            <a:r>
              <a:rPr lang="fa-IR" sz="1800" b="0" i="0" u="none" strike="noStrike" dirty="0">
                <a:solidFill>
                  <a:schemeClr val="bg1"/>
                </a:solidFill>
                <a:effectLst/>
                <a:latin typeface="Dana" panose="00000500000000000000" pitchFamily="2" charset="-78"/>
                <a:cs typeface="Dana" panose="00000500000000000000" pitchFamily="2" charset="-78"/>
              </a:rPr>
              <a:t>درک بهتر این الگوریتم‌ها و تفاوت میان‌ آن‌ها می‌توانید از لینک‌های زیر کمک بگیرید.</a:t>
            </a:r>
            <a:endParaRPr lang="en-US"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5" name="Google Shape;7365;p50"/>
          <p:cNvGrpSpPr/>
          <p:nvPr/>
        </p:nvGrpSpPr>
        <p:grpSpPr>
          <a:xfrm>
            <a:off x="8441564" y="595869"/>
            <a:ext cx="334919" cy="333429"/>
            <a:chOff x="-30735200" y="3552550"/>
            <a:chExt cx="292225" cy="290925"/>
          </a:xfrm>
        </p:grpSpPr>
        <p:sp>
          <p:nvSpPr>
            <p:cNvPr id="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76272"/>
            <a:ext cx="387162" cy="335170"/>
          </a:xfrm>
          <a:prstGeom prst="rect">
            <a:avLst/>
          </a:prstGeom>
        </p:spPr>
        <p:txBody>
          <a:bodyPr/>
          <a:lstStyle/>
          <a:p>
            <a:fld id="{8E2CDA97-BFD5-45CA-9A96-1AD5B5B2566F}" type="slidenum">
              <a:rPr lang="en-US" smtClean="0"/>
              <a:t>15</a:t>
            </a:fld>
            <a:endParaRPr lang="en-US" dirty="0"/>
          </a:p>
        </p:txBody>
      </p:sp>
      <p:sp>
        <p:nvSpPr>
          <p:cNvPr id="21" name="TextBox 20"/>
          <p:cNvSpPr txBox="1"/>
          <p:nvPr/>
        </p:nvSpPr>
        <p:spPr>
          <a:xfrm>
            <a:off x="3341341" y="2424875"/>
            <a:ext cx="2380305" cy="646331"/>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hlinkClick r:id="rId2"/>
              </a:rPr>
              <a:t>https://</a:t>
            </a:r>
            <a:r>
              <a:rPr lang="en-US" sz="1800" u="sng" dirty="0" smtClean="0">
                <a:solidFill>
                  <a:srgbClr val="9BAFBF"/>
                </a:solidFill>
                <a:latin typeface="Dana" panose="00000500000000000000" pitchFamily="2" charset="-78"/>
                <a:ea typeface="Roboto Black"/>
                <a:cs typeface="Dana" panose="00000500000000000000" pitchFamily="2" charset="-78"/>
                <a:sym typeface="Roboto Black"/>
                <a:hlinkClick r:id="rId2"/>
              </a:rPr>
              <a:t>b2n.ir/n01578</a:t>
            </a:r>
            <a:endParaRPr lang="fa-IR" sz="1800" u="sng" dirty="0" smtClean="0">
              <a:solidFill>
                <a:srgbClr val="9BAFBF"/>
              </a:solidFill>
              <a:latin typeface="Dana" panose="00000500000000000000" pitchFamily="2" charset="-78"/>
              <a:ea typeface="Roboto Black"/>
              <a:cs typeface="Dana" panose="00000500000000000000" pitchFamily="2" charset="-78"/>
              <a:sym typeface="Roboto Black"/>
            </a:endParaRPr>
          </a:p>
          <a:p>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22" name="Google Shape;398;p26">
            <a:hlinkClick r:id="rId3"/>
          </p:cNvPr>
          <p:cNvSpPr/>
          <p:nvPr/>
        </p:nvSpPr>
        <p:spPr>
          <a:xfrm>
            <a:off x="1128441" y="2404539"/>
            <a:ext cx="2212900"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fontAlgn="base"/>
            <a:r>
              <a:rPr lang="en-US" dirty="0">
                <a:solidFill>
                  <a:srgbClr val="0E2A47"/>
                </a:solidFill>
              </a:rPr>
              <a:t>The Euclidean Algorithm</a:t>
            </a:r>
            <a:endParaRPr lang="en-US" dirty="0">
              <a:solidFill>
                <a:srgbClr val="0E2A47"/>
              </a:solidFill>
            </a:endParaRPr>
          </a:p>
        </p:txBody>
      </p:sp>
      <p:grpSp>
        <p:nvGrpSpPr>
          <p:cNvPr id="23" name="Group 22"/>
          <p:cNvGrpSpPr/>
          <p:nvPr/>
        </p:nvGrpSpPr>
        <p:grpSpPr>
          <a:xfrm>
            <a:off x="698863" y="2392198"/>
            <a:ext cx="373368" cy="375166"/>
            <a:chOff x="383988" y="2894540"/>
            <a:chExt cx="314875" cy="320323"/>
          </a:xfrm>
          <a:solidFill>
            <a:srgbClr val="48FFD5"/>
          </a:solidFill>
        </p:grpSpPr>
        <p:sp>
          <p:nvSpPr>
            <p:cNvPr id="24"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5"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6"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27" name="TextBox 26"/>
          <p:cNvSpPr txBox="1"/>
          <p:nvPr/>
        </p:nvSpPr>
        <p:spPr>
          <a:xfrm>
            <a:off x="3341341" y="3016343"/>
            <a:ext cx="2380305" cy="646331"/>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hlinkClick r:id="rId4"/>
              </a:rPr>
              <a:t>https://</a:t>
            </a:r>
            <a:r>
              <a:rPr lang="en-US" sz="1800" u="sng" dirty="0" smtClean="0">
                <a:solidFill>
                  <a:srgbClr val="9BAFBF"/>
                </a:solidFill>
                <a:latin typeface="Dana" panose="00000500000000000000" pitchFamily="2" charset="-78"/>
                <a:ea typeface="Roboto Black"/>
                <a:cs typeface="Dana" panose="00000500000000000000" pitchFamily="2" charset="-78"/>
                <a:sym typeface="Roboto Black"/>
                <a:hlinkClick r:id="rId4"/>
              </a:rPr>
              <a:t>b2n.ir/540981</a:t>
            </a:r>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a:p>
            <a:endParaRPr lang="en-US"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28" name="Google Shape;398;p26">
            <a:hlinkClick r:id="rId3"/>
          </p:cNvPr>
          <p:cNvSpPr/>
          <p:nvPr/>
        </p:nvSpPr>
        <p:spPr>
          <a:xfrm>
            <a:off x="1128441" y="2996007"/>
            <a:ext cx="2212900"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fontAlgn="base"/>
            <a:r>
              <a:rPr lang="en-US" dirty="0">
                <a:solidFill>
                  <a:srgbClr val="0E2A47"/>
                </a:solidFill>
              </a:rPr>
              <a:t>The Euclidean Algorithm</a:t>
            </a:r>
            <a:endParaRPr lang="en-US" dirty="0">
              <a:solidFill>
                <a:srgbClr val="0E2A47"/>
              </a:solidFill>
            </a:endParaRPr>
          </a:p>
        </p:txBody>
      </p:sp>
      <p:grpSp>
        <p:nvGrpSpPr>
          <p:cNvPr id="29" name="Group 28"/>
          <p:cNvGrpSpPr/>
          <p:nvPr/>
        </p:nvGrpSpPr>
        <p:grpSpPr>
          <a:xfrm>
            <a:off x="698863" y="2983666"/>
            <a:ext cx="373368" cy="375166"/>
            <a:chOff x="383988" y="2894540"/>
            <a:chExt cx="314875" cy="320323"/>
          </a:xfrm>
          <a:solidFill>
            <a:srgbClr val="48FFD5"/>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33" name="TextBox 32"/>
          <p:cNvSpPr txBox="1"/>
          <p:nvPr/>
        </p:nvSpPr>
        <p:spPr>
          <a:xfrm>
            <a:off x="3788293" y="3583102"/>
            <a:ext cx="2380305" cy="646331"/>
          </a:xfrm>
          <a:prstGeom prst="rect">
            <a:avLst/>
          </a:prstGeom>
          <a:noFill/>
        </p:spPr>
        <p:txBody>
          <a:bodyPr wrap="square" rtlCol="0">
            <a:spAutoFit/>
          </a:bodyPr>
          <a:lstStyle/>
          <a:p>
            <a:r>
              <a:rPr lang="en-US" sz="1800" u="sng" dirty="0">
                <a:solidFill>
                  <a:srgbClr val="9BAFBF"/>
                </a:solidFill>
                <a:latin typeface="Dana" panose="00000500000000000000" pitchFamily="2" charset="-78"/>
                <a:ea typeface="Roboto Black"/>
                <a:cs typeface="Dana" panose="00000500000000000000" pitchFamily="2" charset="-78"/>
                <a:sym typeface="Roboto Black"/>
                <a:hlinkClick r:id="rId5"/>
              </a:rPr>
              <a:t>https://</a:t>
            </a:r>
            <a:r>
              <a:rPr lang="en-US" sz="1800" u="sng" dirty="0" smtClean="0">
                <a:solidFill>
                  <a:srgbClr val="9BAFBF"/>
                </a:solidFill>
                <a:latin typeface="Dana" panose="00000500000000000000" pitchFamily="2" charset="-78"/>
                <a:ea typeface="Roboto Black"/>
                <a:cs typeface="Dana" panose="00000500000000000000" pitchFamily="2" charset="-78"/>
                <a:sym typeface="Roboto Black"/>
                <a:hlinkClick r:id="rId5"/>
              </a:rPr>
              <a:t>b2n.ir/w86759</a:t>
            </a:r>
            <a:endParaRPr lang="fa-IR" sz="1800" u="sng" dirty="0">
              <a:solidFill>
                <a:srgbClr val="9BAFBF"/>
              </a:solidFill>
              <a:latin typeface="Dana" panose="00000500000000000000" pitchFamily="2" charset="-78"/>
              <a:ea typeface="Roboto Black"/>
              <a:cs typeface="Dana" panose="00000500000000000000" pitchFamily="2" charset="-78"/>
              <a:sym typeface="Roboto Black"/>
            </a:endParaRPr>
          </a:p>
          <a:p>
            <a:endParaRPr lang="en-US" sz="1800" u="sng" dirty="0">
              <a:solidFill>
                <a:srgbClr val="9BAFBF"/>
              </a:solidFill>
              <a:latin typeface="Dana" panose="00000500000000000000" pitchFamily="2" charset="-78"/>
              <a:ea typeface="Roboto Black"/>
              <a:cs typeface="Dana" panose="00000500000000000000" pitchFamily="2" charset="-78"/>
              <a:sym typeface="Roboto Black"/>
            </a:endParaRPr>
          </a:p>
        </p:txBody>
      </p:sp>
      <p:sp>
        <p:nvSpPr>
          <p:cNvPr id="34" name="Google Shape;398;p26">
            <a:hlinkClick r:id="rId3"/>
          </p:cNvPr>
          <p:cNvSpPr/>
          <p:nvPr/>
        </p:nvSpPr>
        <p:spPr>
          <a:xfrm>
            <a:off x="1128441" y="3587475"/>
            <a:ext cx="2665518"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fontAlgn="base"/>
            <a:r>
              <a:rPr lang="en-US" dirty="0">
                <a:solidFill>
                  <a:srgbClr val="0E2A47"/>
                </a:solidFill>
              </a:rPr>
              <a:t>Euclidean Algorithm - </a:t>
            </a:r>
            <a:r>
              <a:rPr lang="en-US" dirty="0" err="1">
                <a:solidFill>
                  <a:srgbClr val="0E2A47"/>
                </a:solidFill>
              </a:rPr>
              <a:t>youtube</a:t>
            </a:r>
            <a:endParaRPr lang="en-US" dirty="0">
              <a:solidFill>
                <a:srgbClr val="0E2A47"/>
              </a:solidFill>
            </a:endParaRPr>
          </a:p>
        </p:txBody>
      </p:sp>
      <p:grpSp>
        <p:nvGrpSpPr>
          <p:cNvPr id="35" name="Group 34"/>
          <p:cNvGrpSpPr/>
          <p:nvPr/>
        </p:nvGrpSpPr>
        <p:grpSpPr>
          <a:xfrm>
            <a:off x="698863" y="3575134"/>
            <a:ext cx="373368" cy="375166"/>
            <a:chOff x="383988" y="2894540"/>
            <a:chExt cx="314875" cy="320323"/>
          </a:xfrm>
          <a:solidFill>
            <a:srgbClr val="48FFD5"/>
          </a:solidFill>
        </p:grpSpPr>
        <p:sp>
          <p:nvSpPr>
            <p:cNvPr id="3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06559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2091303" y="1420068"/>
            <a:ext cx="4883727" cy="2486891"/>
          </a:xfrm>
        </p:spPr>
        <p:txBody>
          <a:bodyPr/>
          <a:lstStyle/>
          <a:p>
            <a:pPr rtl="1">
              <a:lnSpc>
                <a:spcPct val="150000"/>
              </a:lnSpc>
            </a:pPr>
            <a:r>
              <a:rPr lang="fa-IR" sz="1600" b="0" i="0" u="none" strike="noStrike" dirty="0">
                <a:effectLst/>
                <a:latin typeface="Dana" panose="00000500000000000000" pitchFamily="2" charset="-78"/>
                <a:cs typeface="Dana" panose="00000500000000000000" pitchFamily="2" charset="-78"/>
              </a:rPr>
              <a:t>بهترین و مطمئن‌ترین ابزار شما برای حل مسائل و کد زدن،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کردن هست، پس سعی کنید از همین الان تمرین کنید و برای مسئله‌های مختلفی که بهتون داده می‌شه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کنید؛ چون مسلما مشکلی که شما باهاش مواجه می‌شید رو قبلا </a:t>
            </a:r>
            <a:r>
              <a:rPr lang="fa-IR" sz="1600" dirty="0">
                <a:latin typeface="Dana" panose="00000500000000000000" pitchFamily="2" charset="-78"/>
                <a:cs typeface="Dana" panose="00000500000000000000" pitchFamily="2" charset="-78"/>
              </a:rPr>
              <a:t>افراد </a:t>
            </a:r>
            <a:r>
              <a:rPr lang="fa-IR" sz="1600" b="0" i="0" u="none" strike="noStrike" dirty="0">
                <a:effectLst/>
                <a:latin typeface="Dana" panose="00000500000000000000" pitchFamily="2" charset="-78"/>
                <a:cs typeface="Dana" panose="00000500000000000000" pitchFamily="2" charset="-78"/>
              </a:rPr>
              <a:t>دیگه هم باهاش مواجه شدن و راه‌حل خودشون برای اون رو جاهای مختلف نوشتن که با یه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ساده می‌تونید به راحتی اون‌ها رو پیدا کنید.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Tree>
    <p:extLst>
      <p:ext uri="{BB962C8B-B14F-4D97-AF65-F5344CB8AC3E}">
        <p14:creationId xmlns:p14="http://schemas.microsoft.com/office/powerpoint/2010/main" val="13631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659398" y="493113"/>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ساعت</a:t>
            </a:r>
          </a:p>
        </p:txBody>
      </p:sp>
      <p:grpSp>
        <p:nvGrpSpPr>
          <p:cNvPr id="5" name="Google Shape;7046;p50"/>
          <p:cNvGrpSpPr/>
          <p:nvPr/>
        </p:nvGrpSpPr>
        <p:grpSpPr>
          <a:xfrm>
            <a:off x="6289561" y="601647"/>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17</a:t>
            </a:fld>
            <a:endParaRPr lang="en-US" dirty="0"/>
          </a:p>
        </p:txBody>
      </p:sp>
      <p:sp>
        <p:nvSpPr>
          <p:cNvPr id="10" name="Title 1">
            <a:extLst>
              <a:ext uri="{FF2B5EF4-FFF2-40B4-BE49-F238E27FC236}">
                <a16:creationId xmlns:a16="http://schemas.microsoft.com/office/drawing/2014/main" id="{8DD52BF7-1D14-4588-9935-E04725DE26AA}"/>
              </a:ext>
            </a:extLst>
          </p:cNvPr>
          <p:cNvSpPr txBox="1">
            <a:spLocks/>
          </p:cNvSpPr>
          <p:nvPr/>
        </p:nvSpPr>
        <p:spPr>
          <a:xfrm>
            <a:off x="698863" y="1579238"/>
            <a:ext cx="7802158" cy="27383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حلقه‌ها در برنامه‌نویسی به چه معنا هستند و به چه علت استفاده می‌شوند؟</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چه مفاهیم و اتفاقاتی در دنیای اطراف همواره در حال تکرار شدن هستند؟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ساعت را می‌توان به عنوان یکی از وسایلی دانست که دنیای آن به حلقه یا </a:t>
            </a:r>
            <a:r>
              <a:rPr lang="en-US" sz="1600" dirty="0" smtClean="0">
                <a:solidFill>
                  <a:schemeClr val="bg1"/>
                </a:solidFill>
                <a:latin typeface="Dana" panose="00000500000000000000" pitchFamily="2" charset="-78"/>
                <a:cs typeface="Dana" panose="00000500000000000000" pitchFamily="2" charset="-78"/>
              </a:rPr>
              <a:t>loop</a:t>
            </a:r>
            <a:r>
              <a:rPr lang="fa-IR" sz="1600" dirty="0" smtClean="0">
                <a:solidFill>
                  <a:schemeClr val="bg1"/>
                </a:solidFill>
                <a:latin typeface="Dana" panose="00000500000000000000" pitchFamily="2" charset="-78"/>
                <a:cs typeface="Dana" panose="00000500000000000000" pitchFamily="2" charset="-78"/>
              </a:rPr>
              <a:t> محدود شده است. به نظر شما آیا یک حلقه برای در دست گرفتن زمان کافی 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اگر یک حلقه داخل حلقه‌ای دیگر استفاده شود به آن </a:t>
            </a:r>
            <a:r>
              <a:rPr lang="fa-IR" sz="1600" dirty="0">
                <a:solidFill>
                  <a:schemeClr val="accent6"/>
                </a:solidFill>
                <a:latin typeface="Dana" panose="00000500000000000000" pitchFamily="2" charset="-78"/>
                <a:cs typeface="Dana" panose="00000500000000000000" pitchFamily="2" charset="-78"/>
              </a:rPr>
              <a:t>حلقه‌‌ی تو در تو </a:t>
            </a:r>
            <a:r>
              <a:rPr lang="fa-IR" sz="1600" dirty="0">
                <a:solidFill>
                  <a:schemeClr val="bg1"/>
                </a:solidFill>
                <a:latin typeface="Dana" panose="00000500000000000000" pitchFamily="2" charset="-78"/>
                <a:cs typeface="Dana" panose="00000500000000000000" pitchFamily="2" charset="-78"/>
              </a:rPr>
              <a:t>یا </a:t>
            </a:r>
            <a:r>
              <a:rPr lang="en-US" sz="1600" dirty="0">
                <a:solidFill>
                  <a:schemeClr val="accent6"/>
                </a:solidFill>
                <a:latin typeface="Dana" panose="00000500000000000000" pitchFamily="2" charset="-78"/>
                <a:cs typeface="Dana" panose="00000500000000000000" pitchFamily="2" charset="-78"/>
              </a:rPr>
              <a:t>nested </a:t>
            </a:r>
            <a:r>
              <a:rPr lang="en-US" sz="1600" dirty="0" smtClean="0">
                <a:solidFill>
                  <a:schemeClr val="accent6"/>
                </a:solidFill>
                <a:latin typeface="Dana" panose="00000500000000000000" pitchFamily="2" charset="-78"/>
                <a:cs typeface="Dana" panose="00000500000000000000" pitchFamily="2" charset="-78"/>
              </a:rPr>
              <a:t>loop</a:t>
            </a:r>
            <a:r>
              <a:rPr lang="fa-IR" sz="1600" dirty="0" smtClean="0">
                <a:solidFill>
                  <a:schemeClr val="bg1"/>
                </a:solidFill>
                <a:latin typeface="Dana" panose="00000500000000000000" pitchFamily="2" charset="-78"/>
                <a:cs typeface="Dana" panose="00000500000000000000" pitchFamily="2" charset="-78"/>
              </a:rPr>
              <a:t> گفته </a:t>
            </a:r>
            <a:r>
              <a:rPr lang="fa-IR" sz="1600" dirty="0">
                <a:solidFill>
                  <a:schemeClr val="bg1"/>
                </a:solidFill>
                <a:latin typeface="Dana" panose="00000500000000000000" pitchFamily="2" charset="-78"/>
                <a:cs typeface="Dana" panose="00000500000000000000" pitchFamily="2" charset="-78"/>
              </a:rPr>
              <a:t>می‌شود. در این نوع حلقه‌ها به ازای اجرای هر بار حلقه بیرونی،‌ حلقه داخلی به‌طور کامل انجام می‌شود</a:t>
            </a:r>
            <a:r>
              <a:rPr lang="fa-IR" sz="1600" dirty="0" smtClean="0">
                <a:solidFill>
                  <a:schemeClr val="bg1"/>
                </a:solidFill>
                <a:latin typeface="Dana" panose="00000500000000000000" pitchFamily="2" charset="-78"/>
                <a:cs typeface="Dana" panose="00000500000000000000" pitchFamily="2" charset="-78"/>
              </a:rPr>
              <a:t>.</a:t>
            </a:r>
          </a:p>
        </p:txBody>
      </p:sp>
      <p:grpSp>
        <p:nvGrpSpPr>
          <p:cNvPr id="12" name="Google Shape;4800;p45"/>
          <p:cNvGrpSpPr/>
          <p:nvPr/>
        </p:nvGrpSpPr>
        <p:grpSpPr>
          <a:xfrm>
            <a:off x="8501021" y="3521936"/>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501021" y="2479061"/>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99985" y="1412523"/>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104;p45"/>
          <p:cNvGrpSpPr/>
          <p:nvPr/>
        </p:nvGrpSpPr>
        <p:grpSpPr>
          <a:xfrm>
            <a:off x="8506671" y="690401"/>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506671" y="2315091"/>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527876" y="4028420"/>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18</a:t>
            </a:fld>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704513" y="1203158"/>
            <a:ext cx="7802158" cy="25300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ساعت نمونه‌ی خوبی است که مانند حلقه‌های تو در تو عمل می‌کند. به این صورت که برای یک حرکت عقربه ساعت‌شمار به عدد بعدی لازم است تا عقربه‌ی دقیقه‌شمار یک دور کامل بچرخد.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حال از شما می‌خواهیم که در گروه خود با توجه به توضیحات بالا شبه‌کدی برای شبیه‌سازی یک ساعت دیجیتال بنویسید که ساعت، دقیقه و ثانیه را برای یک شبانه روز کامل چاپ کند.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آیا می‌توانید تعداد دفعات اجرای درونی‌ترین حلقه را محاسبه کنید؟</a:t>
            </a:r>
          </a:p>
        </p:txBody>
      </p:sp>
    </p:spTree>
    <p:extLst>
      <p:ext uri="{BB962C8B-B14F-4D97-AF65-F5344CB8AC3E}">
        <p14:creationId xmlns:p14="http://schemas.microsoft.com/office/powerpoint/2010/main" val="25426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133190"/>
            <a:ext cx="7739128" cy="37959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چه اتفاقی می‌افتاد اگر ما به جای ۱۰ رقم برای نشان‌دادن اعداد، ۷ </a:t>
            </a:r>
            <a:r>
              <a:rPr lang="fa-IR" sz="1800" b="0" i="0" u="none" strike="noStrike" dirty="0" smtClean="0">
                <a:solidFill>
                  <a:schemeClr val="bg1"/>
                </a:solidFill>
                <a:effectLst/>
                <a:latin typeface="Dana" panose="00000500000000000000" pitchFamily="2" charset="-78"/>
                <a:cs typeface="Dana" panose="00000500000000000000" pitchFamily="2" charset="-78"/>
              </a:rPr>
              <a:t>رقم داشتیم</a:t>
            </a:r>
            <a:r>
              <a:rPr lang="fa-IR" sz="1800" b="0" i="0" u="none" strike="noStrike" dirty="0">
                <a:solidFill>
                  <a:schemeClr val="bg1"/>
                </a:solidFill>
                <a:effectLst/>
                <a:latin typeface="Dana" panose="00000500000000000000" pitchFamily="2" charset="-78"/>
                <a:cs typeface="Dana" panose="00000500000000000000" pitchFamily="2" charset="-78"/>
              </a:rPr>
              <a:t>؟ آیا در سیستم جدید برخی اعداد وجود نخواهند داشت</a:t>
            </a:r>
            <a:r>
              <a:rPr lang="fa-IR" sz="1800" b="0" i="0" u="none" strike="noStrike" dirty="0" smtClean="0">
                <a:solidFill>
                  <a:schemeClr val="bg1"/>
                </a:solidFill>
                <a:effectLst/>
                <a:latin typeface="Dana" panose="00000500000000000000" pitchFamily="2" charset="-78"/>
                <a:cs typeface="Dana" panose="00000500000000000000" pitchFamily="2" charset="-78"/>
              </a:rPr>
              <a:t>؟		</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برای جواب به این سوال، به طور کلی می‌توان گفت که </a:t>
            </a:r>
            <a:r>
              <a:rPr lang="fa-IR" sz="1800" b="0" i="0" u="none" strike="noStrike" dirty="0">
                <a:solidFill>
                  <a:schemeClr val="accent6"/>
                </a:solidFill>
                <a:effectLst/>
                <a:latin typeface="Dana" panose="00000500000000000000" pitchFamily="2" charset="-78"/>
                <a:cs typeface="Dana" panose="00000500000000000000" pitchFamily="2" charset="-78"/>
              </a:rPr>
              <a:t>اعداد</a:t>
            </a:r>
            <a:r>
              <a:rPr lang="fa-IR" sz="1800" b="0" i="0" u="none" strike="noStrike" dirty="0">
                <a:solidFill>
                  <a:schemeClr val="bg1"/>
                </a:solidFill>
                <a:effectLst/>
                <a:latin typeface="Dana" panose="00000500000000000000" pitchFamily="2" charset="-78"/>
                <a:cs typeface="Dana" panose="00000500000000000000" pitchFamily="2" charset="-78"/>
              </a:rPr>
              <a:t> تغییری نخواهند کرد و تنها شیوه‌ی نمایش آن‌ها توسط </a:t>
            </a:r>
            <a:r>
              <a:rPr lang="fa-IR" sz="1800" b="0" i="0" u="none" strike="noStrike" dirty="0">
                <a:solidFill>
                  <a:schemeClr val="accent6"/>
                </a:solidFill>
                <a:effectLst/>
                <a:latin typeface="Dana" panose="00000500000000000000" pitchFamily="2" charset="-78"/>
                <a:cs typeface="Dana" panose="00000500000000000000" pitchFamily="2" charset="-78"/>
              </a:rPr>
              <a:t>ارقام</a:t>
            </a:r>
            <a:r>
              <a:rPr lang="fa-IR" sz="1800" b="0" i="0" u="none" strike="noStrike" dirty="0">
                <a:solidFill>
                  <a:schemeClr val="bg1"/>
                </a:solidFill>
                <a:effectLst/>
                <a:latin typeface="Dana" panose="00000500000000000000" pitchFamily="2" charset="-78"/>
                <a:cs typeface="Dana" panose="00000500000000000000" pitchFamily="2" charset="-78"/>
              </a:rPr>
              <a:t>، متفاوت خواهد شد. به عنوان مثال از این به بعد به جای عدد هشت باید ۱۱ می‌نوشتیم. (چرا</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به این کار در دنیای ریاضی </a:t>
            </a:r>
            <a:r>
              <a:rPr lang="fa-IR" sz="1800" dirty="0">
                <a:solidFill>
                  <a:schemeClr val="accent6"/>
                </a:solidFill>
                <a:latin typeface="Dana" panose="00000500000000000000" pitchFamily="2" charset="-78"/>
                <a:cs typeface="Dana" panose="00000500000000000000" pitchFamily="2" charset="-78"/>
              </a:rPr>
              <a:t>تغییر مبنا </a:t>
            </a:r>
            <a:r>
              <a:rPr lang="fa-IR" sz="1800" dirty="0">
                <a:solidFill>
                  <a:schemeClr val="bg1"/>
                </a:solidFill>
                <a:latin typeface="Dana" panose="00000500000000000000" pitchFamily="2" charset="-78"/>
                <a:cs typeface="Dana" panose="00000500000000000000" pitchFamily="2" charset="-78"/>
              </a:rPr>
              <a:t>گفته می‌شود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481853"/>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مبنا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332694" y="582737"/>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7365;p50"/>
          <p:cNvGrpSpPr/>
          <p:nvPr/>
        </p:nvGrpSpPr>
        <p:grpSpPr>
          <a:xfrm>
            <a:off x="8437991" y="1368328"/>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800;p45"/>
          <p:cNvGrpSpPr/>
          <p:nvPr/>
        </p:nvGrpSpPr>
        <p:grpSpPr>
          <a:xfrm>
            <a:off x="8422176" y="4172406"/>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7365;p50"/>
          <p:cNvGrpSpPr/>
          <p:nvPr/>
        </p:nvGrpSpPr>
        <p:grpSpPr>
          <a:xfrm>
            <a:off x="8437991" y="2627307"/>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034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081929" y="1884261"/>
            <a:ext cx="3352800" cy="1339494"/>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یکی از مهم‌ترین مباحث مهندسی کامپیوتر و حتی مهم‌تر از </a:t>
            </a:r>
            <a:r>
              <a:rPr lang="fa-IR" sz="1800" b="0" i="0" dirty="0">
                <a:solidFill>
                  <a:schemeClr val="accent6"/>
                </a:solidFill>
                <a:effectLst/>
                <a:latin typeface="Dana" panose="00000500000000000000" pitchFamily="2" charset="-78"/>
                <a:cs typeface="Dana" panose="00000500000000000000" pitchFamily="2" charset="-78"/>
              </a:rPr>
              <a:t>سینتکس</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زبان برنامه‌نویسی و توانایی کار با آن، الگوریتم‌ها و</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accent6"/>
                </a:solidFill>
                <a:effectLst/>
                <a:latin typeface="Dana" panose="00000500000000000000" pitchFamily="2" charset="-78"/>
                <a:cs typeface="Dana" panose="00000500000000000000" pitchFamily="2" charset="-78"/>
              </a:rPr>
              <a:t>دید الگوریتمی </a:t>
            </a:r>
            <a:r>
              <a:rPr lang="fa-IR" sz="1800" dirty="0">
                <a:solidFill>
                  <a:srgbClr val="DDDDDD"/>
                </a:solidFill>
                <a:latin typeface="Dana" panose="00000500000000000000" pitchFamily="2" charset="-78"/>
                <a:cs typeface="Dana" panose="00000500000000000000" pitchFamily="2" charset="-78"/>
              </a:rPr>
              <a:t>به </a:t>
            </a:r>
            <a:r>
              <a:rPr lang="fa-IR" sz="1800" dirty="0">
                <a:solidFill>
                  <a:schemeClr val="bg1"/>
                </a:solidFill>
                <a:latin typeface="Dana" panose="00000500000000000000" pitchFamily="2" charset="-78"/>
                <a:cs typeface="Dana" panose="00000500000000000000" pitchFamily="2" charset="-78"/>
              </a:rPr>
              <a:t>مسائل است.</a:t>
            </a:r>
            <a:r>
              <a:rPr lang="fa-IR" sz="1800" dirty="0">
                <a:solidFill>
                  <a:srgbClr val="DDDDDD"/>
                </a:solidFill>
                <a:latin typeface="Dana" panose="00000500000000000000" pitchFamily="2" charset="-78"/>
                <a:cs typeface="Dana" panose="00000500000000000000" pitchFamily="2" charset="-78"/>
              </a:rPr>
              <a:t> </a:t>
            </a:r>
            <a:endParaRPr lang="en-US" sz="1800" dirty="0">
              <a:solidFill>
                <a:srgbClr val="DDDDDD"/>
              </a:solidFill>
              <a:latin typeface="Dana" panose="00000500000000000000" pitchFamily="2" charset="-78"/>
              <a:cs typeface="Dana" panose="00000500000000000000" pitchFamily="2" charset="-78"/>
            </a:endParaRPr>
          </a:p>
        </p:txBody>
      </p:sp>
      <p:sp>
        <p:nvSpPr>
          <p:cNvPr id="6" name="Google Shape;663;p32"/>
          <p:cNvSpPr/>
          <p:nvPr/>
        </p:nvSpPr>
        <p:spPr>
          <a:xfrm>
            <a:off x="713819" y="1141096"/>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5080764" y="2554008"/>
            <a:ext cx="3492595" cy="14644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تمرین این توانایی، در طی این جلسه بدون استفاده از زبان برنامه‌نویسی و با استفاده از شبه‌کدها سعی به حل سوالات با تکیه بر الگوریتم داریم.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36418"/>
            <a:ext cx="7739128" cy="4203349"/>
          </a:xfrm>
        </p:spPr>
        <p:txBody>
          <a:bodyPr/>
          <a:lstStyle/>
          <a:p>
            <a:pPr algn="just" rtl="1">
              <a:lnSpc>
                <a:spcPct val="150000"/>
              </a:lnSpc>
            </a:pPr>
            <a:r>
              <a:rPr lang="fa-IR" sz="1800" dirty="0">
                <a:solidFill>
                  <a:schemeClr val="bg1"/>
                </a:solidFill>
                <a:latin typeface="Dana" panose="00000500000000000000" pitchFamily="2" charset="-78"/>
                <a:cs typeface="Dana" panose="00000500000000000000" pitchFamily="2" charset="-78"/>
              </a:rPr>
              <a:t>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و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بگذاریم، می‌خواهیم خروجی شبه‌کد ما،  </a:t>
            </a:r>
            <a:r>
              <a:rPr lang="en-US" sz="1800" dirty="0">
                <a:solidFill>
                  <a:schemeClr val="bg1"/>
                </a:solidFill>
                <a:latin typeface="Dana" panose="00000500000000000000" pitchFamily="2" charset="-78"/>
                <a:cs typeface="Dana" panose="00000500000000000000" pitchFamily="2" charset="-78"/>
              </a:rPr>
              <a:t>(a)</a:t>
            </a:r>
            <a:r>
              <a:rPr lang="en-US" sz="1800" baseline="-25000" dirty="0">
                <a:solidFill>
                  <a:schemeClr val="bg1"/>
                </a:solidFill>
                <a:latin typeface="Dana" panose="00000500000000000000" pitchFamily="2" charset="-78"/>
                <a:cs typeface="Dana" panose="00000500000000000000" pitchFamily="2" charset="-78"/>
              </a:rPr>
              <a:t>b</a:t>
            </a:r>
            <a:r>
              <a:rPr lang="fa-IR" sz="1800" baseline="-25000" dirty="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یعنی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در مبنای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باشد تا دیگر برای تبدیل اعداد در مبناهای مختلف با مشکلی مواجه نشویم.</a:t>
            </a: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20</a:t>
            </a:fld>
            <a:endParaRPr lang="en-US" dirty="0"/>
          </a:p>
        </p:txBody>
      </p:sp>
      <p:grpSp>
        <p:nvGrpSpPr>
          <p:cNvPr id="15" name="Google Shape;4800;p45"/>
          <p:cNvGrpSpPr/>
          <p:nvPr/>
        </p:nvGrpSpPr>
        <p:grpSpPr>
          <a:xfrm>
            <a:off x="8501021" y="531229"/>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9359;p55"/>
          <p:cNvGrpSpPr/>
          <p:nvPr/>
        </p:nvGrpSpPr>
        <p:grpSpPr>
          <a:xfrm>
            <a:off x="8490807" y="2560936"/>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460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8234" y="1129463"/>
            <a:ext cx="7739128" cy="3681978"/>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قبل از این که بریم سراغ سوال آخر، لازمه که خبری  رو اعلام کنیم...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دو نفر از برترین برنامه‌نویس‌های دنیا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بیشتری رو به گروه خودشون جذب کنن و توی این مسیر تحولی در روند آموزش هم ایجاد کنن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108890" y="421577"/>
            <a:ext cx="498417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fa-IR" sz="4000" dirty="0">
                <a:solidFill>
                  <a:schemeClr val="bg1"/>
                </a:solidFill>
                <a:latin typeface="Lalezar" panose="00000500000000000000" pitchFamily="2" charset="-78"/>
                <a:cs typeface="Lalezar" panose="00000500000000000000" pitchFamily="2" charset="-78"/>
              </a:rPr>
              <a:t>عددبازی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6834639" y="44310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21</a:t>
            </a:fld>
            <a:endParaRPr lang="en-US" dirty="0"/>
          </a:p>
        </p:txBody>
      </p:sp>
      <p:grpSp>
        <p:nvGrpSpPr>
          <p:cNvPr id="15" name="Google Shape;4727;p45"/>
          <p:cNvGrpSpPr/>
          <p:nvPr/>
        </p:nvGrpSpPr>
        <p:grpSpPr>
          <a:xfrm>
            <a:off x="8465211" y="3658406"/>
            <a:ext cx="350734" cy="357171"/>
            <a:chOff x="5651375" y="3806450"/>
            <a:chExt cx="481825" cy="481825"/>
          </a:xfrm>
        </p:grpSpPr>
        <p:sp>
          <p:nvSpPr>
            <p:cNvPr id="16" name="Google Shape;4728;p45"/>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29;p45"/>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30;p45"/>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31;p45"/>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8540;p53"/>
          <p:cNvGrpSpPr/>
          <p:nvPr/>
        </p:nvGrpSpPr>
        <p:grpSpPr>
          <a:xfrm rot="992503" flipH="1">
            <a:off x="8468904" y="1141432"/>
            <a:ext cx="343100" cy="319511"/>
            <a:chOff x="-11295075" y="4092875"/>
            <a:chExt cx="355250" cy="330825"/>
          </a:xfrm>
        </p:grpSpPr>
        <p:sp>
          <p:nvSpPr>
            <p:cNvPr id="21" name="Google Shape;8541;p53"/>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42;p53"/>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43;p53"/>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44;p53"/>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45;p53"/>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612;p55"/>
          <p:cNvGrpSpPr/>
          <p:nvPr/>
        </p:nvGrpSpPr>
        <p:grpSpPr>
          <a:xfrm flipH="1">
            <a:off x="8447414" y="1548161"/>
            <a:ext cx="386297" cy="342336"/>
            <a:chOff x="3860400" y="3254050"/>
            <a:chExt cx="296175" cy="241825"/>
          </a:xfrm>
        </p:grpSpPr>
        <p:sp>
          <p:nvSpPr>
            <p:cNvPr id="27" name="Google Shape;9613;p55"/>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14;p55"/>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15;p55"/>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16;p55"/>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17;p55"/>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18;p55"/>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19;p55"/>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021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480061"/>
            <a:ext cx="7739128" cy="4160722"/>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سلام به همه... من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هستم. خیلی خوشحالم که همراه کدخدا می‌تونیم این ترم در کنار شما باشیم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من هم به همگی سلام عرض می‌کنم. خیلی وقتتون رو نمی‌گیرم. بریم سراغ دستورکار</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کار امروزمون، اول از همه اجازه بدید شما رو با دوست قدیمی و عزیزم،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آشنا کنم.</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پدر بازی عددبازی است و سالیان ساله که داره این بازی رو بین طرفدارانش برگزار می‌کنه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بازی از اعداد ۱ تا ۱۰ و دو دستور کلی تشکیل شده که بازیکن می‌تونه در هر بار نوبتش هر کدوم از اون‌ها رو انتخاب کنه. کار</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پخش کردن نامحدود اعداد به صورت تصادفی و انجام دستورات بازیکن در طول بازیه.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22</a:t>
            </a:fld>
            <a:endParaRPr lang="en-US" dirty="0"/>
          </a:p>
        </p:txBody>
      </p:sp>
      <p:grpSp>
        <p:nvGrpSpPr>
          <p:cNvPr id="11" name="Google Shape;4779;p45"/>
          <p:cNvGrpSpPr/>
          <p:nvPr/>
        </p:nvGrpSpPr>
        <p:grpSpPr>
          <a:xfrm>
            <a:off x="8448569" y="517545"/>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8569" y="1281683"/>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285" y="2030319"/>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45705" y="3455929"/>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90306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0912" y="2067101"/>
            <a:ext cx="7739128" cy="2638963"/>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بازی این‌طوری شروع می‌شه که</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برنده بازی با مقایسه مجموع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 بازیکن مشخص می‌شه. شرایط برد و باخت به این صورته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۱. برنده فردیه که مجموع اعدادش ۲۱ بشه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۲. اگر این جمع برای فردی از عدد ۲۱ گذشته باشه بازنده محسوب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23</a:t>
            </a:fld>
            <a:endParaRPr lang="en-US" dirty="0"/>
          </a:p>
        </p:txBody>
      </p:sp>
      <p:grpSp>
        <p:nvGrpSpPr>
          <p:cNvPr id="9" name="Google Shape;4779;p45"/>
          <p:cNvGrpSpPr/>
          <p:nvPr/>
        </p:nvGrpSpPr>
        <p:grpSpPr>
          <a:xfrm>
            <a:off x="8407049" y="353919"/>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32975" y="2028224"/>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7949" y="304056"/>
            <a:ext cx="7739128" cy="3941646"/>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 اما دستورات بازیکن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b="1" dirty="0" err="1">
                <a:solidFill>
                  <a:schemeClr val="accent6"/>
                </a:solidFill>
                <a:latin typeface="Dana" panose="00000500000000000000" pitchFamily="2" charset="-78"/>
                <a:cs typeface="Dana" panose="00000500000000000000" pitchFamily="2" charset="-78"/>
              </a:rPr>
              <a:t>AddAdad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این معناست که بازیکن می‌خواد یک عدد جدید به مجموع اعدادش اضافه کنه و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یک عدد تصادفی بهش تحویل می‌ده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b="1" dirty="0">
                <a:solidFill>
                  <a:schemeClr val="accent6"/>
                </a:solidFill>
                <a:latin typeface="Dana" panose="00000500000000000000" pitchFamily="2" charset="-78"/>
                <a:cs typeface="Dana" panose="00000500000000000000" pitchFamily="2" charset="-78"/>
              </a:rPr>
              <a:t>AdadBas</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تا سقف مجموع ۱۷، عدد تصادفی اضافه می‌شه تا مقایسه‌ی نهایی انجام و برنده مشخص 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داستان این جلسه ما از ایمیلی که به تازگی از</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دست ما رسیده شروع می‌شه. متن ایمیل رو بخونید تا متوجه بشید داستان از چه قراره.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24</a:t>
            </a:fld>
            <a:endParaRPr lang="en-US" dirty="0"/>
          </a:p>
        </p:txBody>
      </p:sp>
      <p:grpSp>
        <p:nvGrpSpPr>
          <p:cNvPr id="9" name="Google Shape;4779;p45"/>
          <p:cNvGrpSpPr/>
          <p:nvPr/>
        </p:nvGrpSpPr>
        <p:grpSpPr>
          <a:xfrm>
            <a:off x="8423011" y="3433844"/>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13377" y="512790"/>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264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Scroll 4"/>
          <p:cNvSpPr/>
          <p:nvPr/>
        </p:nvSpPr>
        <p:spPr>
          <a:xfrm rot="10800000">
            <a:off x="1108362" y="317910"/>
            <a:ext cx="7058891" cy="4493530"/>
          </a:xfrm>
          <a:prstGeom prst="verticalScroll">
            <a:avLst/>
          </a:prstGeom>
          <a:solidFill>
            <a:srgbClr val="5F7D95"/>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828798" y="421819"/>
            <a:ext cx="5618018" cy="3741472"/>
          </a:xfrm>
        </p:spPr>
        <p:txBody>
          <a:bodyPr/>
          <a:lstStyle/>
          <a:p>
            <a:pPr rtl="1">
              <a:lnSpc>
                <a:spcPct val="150000"/>
              </a:lnSpc>
            </a:pPr>
            <a:r>
              <a:rPr lang="fa-IR" sz="1200" dirty="0">
                <a:solidFill>
                  <a:schemeClr val="bg1"/>
                </a:solidFill>
                <a:latin typeface="Dana" panose="00000500000000000000" pitchFamily="2" charset="-78"/>
                <a:cs typeface="Dana" panose="00000500000000000000" pitchFamily="2" charset="-78"/>
              </a:rPr>
              <a:t>به نام خالق اعداد</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کدخدا و</a:t>
            </a:r>
            <a:r>
              <a:rPr lang="en-US" sz="1200" dirty="0" err="1">
                <a:solidFill>
                  <a:schemeClr val="bg1"/>
                </a:solidFill>
                <a:latin typeface="Dana" panose="00000500000000000000" pitchFamily="2" charset="-78"/>
                <a:cs typeface="Dana" panose="00000500000000000000" pitchFamily="2" charset="-78"/>
              </a:rPr>
              <a:t>botfather</a:t>
            </a:r>
            <a:r>
              <a:rPr lang="en-US" sz="1200" dirty="0">
                <a:solidFill>
                  <a:schemeClr val="bg1"/>
                </a:solidFill>
                <a:latin typeface="Dana" panose="00000500000000000000" pitchFamily="2" charset="-78"/>
                <a:cs typeface="Dana" panose="00000500000000000000" pitchFamily="2" charset="-78"/>
              </a:rPr>
              <a:t> </a:t>
            </a:r>
            <a:r>
              <a:rPr lang="fa-IR" sz="1200" dirty="0">
                <a:solidFill>
                  <a:schemeClr val="bg1"/>
                </a:solidFill>
                <a:latin typeface="Dana" panose="00000500000000000000" pitchFamily="2" charset="-78"/>
                <a:cs typeface="Dana" panose="00000500000000000000" pitchFamily="2" charset="-78"/>
              </a:rPr>
              <a:t> عزیز</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از لطف بی‌دریغتان سپاسگزارم.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دوستدارتان </a:t>
            </a:r>
            <a:r>
              <a:rPr lang="en-US" sz="1200" dirty="0" err="1">
                <a:solidFill>
                  <a:schemeClr val="bg1"/>
                </a:solidFill>
                <a:latin typeface="Dana" panose="00000500000000000000" pitchFamily="2" charset="-78"/>
                <a:cs typeface="Dana" panose="00000500000000000000" pitchFamily="2" charset="-78"/>
              </a:rPr>
              <a:t>Numfather</a:t>
            </a:r>
            <a:endParaRPr lang="en-US" sz="12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25</a:t>
            </a:fld>
            <a:endParaRPr lang="en-US" dirty="0"/>
          </a:p>
        </p:txBody>
      </p:sp>
    </p:spTree>
    <p:extLst>
      <p:ext uri="{BB962C8B-B14F-4D97-AF65-F5344CB8AC3E}">
        <p14:creationId xmlns:p14="http://schemas.microsoft.com/office/powerpoint/2010/main" val="137424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26</a:t>
            </a:fld>
            <a:endParaRPr lang="en-US" dirty="0"/>
          </a:p>
        </p:txBody>
      </p:sp>
      <p:sp>
        <p:nvSpPr>
          <p:cNvPr id="5" name="Title 1">
            <a:extLst>
              <a:ext uri="{FF2B5EF4-FFF2-40B4-BE49-F238E27FC236}">
                <a16:creationId xmlns:a16="http://schemas.microsoft.com/office/drawing/2014/main" id="{AEED8513-D026-4031-99A8-74959C21B93B}"/>
              </a:ext>
            </a:extLst>
          </p:cNvPr>
          <p:cNvSpPr txBox="1">
            <a:spLocks/>
          </p:cNvSpPr>
          <p:nvPr/>
        </p:nvSpPr>
        <p:spPr>
          <a:xfrm>
            <a:off x="192616" y="1291747"/>
            <a:ext cx="5784693" cy="29766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father_hand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your_hand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 +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adadBas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zero</a:t>
            </a:r>
          </a:p>
          <a:p>
            <a:pPr algn="l">
              <a:lnSpc>
                <a:spcPct val="150000"/>
              </a:lnSpc>
            </a:pPr>
            <a:r>
              <a:rPr lang="en-US" sz="1600" dirty="0">
                <a:solidFill>
                  <a:schemeClr val="accent6"/>
                </a:solidFill>
                <a:latin typeface="Dana" panose="00000500000000000000" pitchFamily="2" charset="-78"/>
                <a:cs typeface="Dana" panose="00000500000000000000" pitchFamily="2" charset="-78"/>
              </a:rPr>
              <a:t>while</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adadBas is zero:</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endwhile</a:t>
            </a:r>
          </a:p>
          <a:p>
            <a:pPr algn="l">
              <a:lnSpc>
                <a:spcPct val="150000"/>
              </a:lnSpc>
            </a:pP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 your_hand:</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"It's a tie game!"</a:t>
            </a:r>
          </a:p>
        </p:txBody>
      </p:sp>
      <p:sp>
        <p:nvSpPr>
          <p:cNvPr id="6" name="Title 1">
            <a:extLst>
              <a:ext uri="{FF2B5EF4-FFF2-40B4-BE49-F238E27FC236}">
                <a16:creationId xmlns:a16="http://schemas.microsoft.com/office/drawing/2014/main" id="{AEED8513-D026-4031-99A8-74959C21B93B}"/>
              </a:ext>
            </a:extLst>
          </p:cNvPr>
          <p:cNvSpPr txBox="1">
            <a:spLocks/>
          </p:cNvSpPr>
          <p:nvPr/>
        </p:nvSpPr>
        <p:spPr>
          <a:xfrm>
            <a:off x="5067233" y="1560602"/>
            <a:ext cx="4542727" cy="32508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else if</a:t>
            </a:r>
            <a:r>
              <a:rPr lang="en-US" sz="1600" dirty="0">
                <a:solidFill>
                  <a:schemeClr val="bg1"/>
                </a:solidFill>
                <a:latin typeface="Dana" panose="00000500000000000000" pitchFamily="2" charset="-78"/>
                <a:cs typeface="Dana" panose="00000500000000000000" pitchFamily="2" charset="-78"/>
              </a:rPr>
              <a:t> father_hand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your_hand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your_hand:	</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p:txBody>
      </p:sp>
      <p:grpSp>
        <p:nvGrpSpPr>
          <p:cNvPr id="9" name="Group 8"/>
          <p:cNvGrpSpPr/>
          <p:nvPr/>
        </p:nvGrpSpPr>
        <p:grpSpPr>
          <a:xfrm>
            <a:off x="698863" y="2039854"/>
            <a:ext cx="4400017" cy="2497382"/>
            <a:chOff x="302773" y="1794163"/>
            <a:chExt cx="5329124" cy="2005171"/>
          </a:xfrm>
        </p:grpSpPr>
        <p:sp>
          <p:nvSpPr>
            <p:cNvPr id="4" name="Freeform 3"/>
            <p:cNvSpPr/>
            <p:nvPr/>
          </p:nvSpPr>
          <p:spPr>
            <a:xfrm>
              <a:off x="302773" y="1794163"/>
              <a:ext cx="5329124" cy="2005171"/>
            </a:xfrm>
            <a:custGeom>
              <a:avLst/>
              <a:gdLst>
                <a:gd name="connsiteX0" fmla="*/ 0 w 5007769"/>
                <a:gd name="connsiteY0" fmla="*/ 1700213 h 2153966"/>
                <a:gd name="connsiteX1" fmla="*/ 1235869 w 5007769"/>
                <a:gd name="connsiteY1" fmla="*/ 2043113 h 2153966"/>
                <a:gd name="connsiteX2" fmla="*/ 5007769 w 5007769"/>
                <a:gd name="connsiteY2" fmla="*/ 0 h 2153966"/>
                <a:gd name="connsiteX0" fmla="*/ 0 w 5007769"/>
                <a:gd name="connsiteY0" fmla="*/ 1700213 h 2162684"/>
                <a:gd name="connsiteX1" fmla="*/ 2148321 w 5007769"/>
                <a:gd name="connsiteY1" fmla="*/ 2053783 h 2162684"/>
                <a:gd name="connsiteX2" fmla="*/ 5007769 w 5007769"/>
                <a:gd name="connsiteY2" fmla="*/ 0 h 2162684"/>
                <a:gd name="connsiteX0" fmla="*/ 0 w 5007769"/>
                <a:gd name="connsiteY0" fmla="*/ 1700213 h 2078378"/>
                <a:gd name="connsiteX1" fmla="*/ 2148321 w 5007769"/>
                <a:gd name="connsiteY1" fmla="*/ 2053783 h 2078378"/>
                <a:gd name="connsiteX2" fmla="*/ 3820773 w 5007769"/>
                <a:gd name="connsiteY2" fmla="*/ 1211083 h 2078378"/>
                <a:gd name="connsiteX3" fmla="*/ 5007769 w 5007769"/>
                <a:gd name="connsiteY3" fmla="*/ 0 h 2078378"/>
                <a:gd name="connsiteX0" fmla="*/ 0 w 5007769"/>
                <a:gd name="connsiteY0" fmla="*/ 1700213 h 1934211"/>
                <a:gd name="connsiteX1" fmla="*/ 2172545 w 5007769"/>
                <a:gd name="connsiteY1" fmla="*/ 1867053 h 1934211"/>
                <a:gd name="connsiteX2" fmla="*/ 3820773 w 5007769"/>
                <a:gd name="connsiteY2" fmla="*/ 1211083 h 1934211"/>
                <a:gd name="connsiteX3" fmla="*/ 5007769 w 5007769"/>
                <a:gd name="connsiteY3" fmla="*/ 0 h 1934211"/>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128891"/>
                <a:gd name="connsiteY0" fmla="*/ 1657532 h 1917988"/>
                <a:gd name="connsiteX1" fmla="*/ 2293667 w 5128891"/>
                <a:gd name="connsiteY1" fmla="*/ 1867053 h 1917988"/>
                <a:gd name="connsiteX2" fmla="*/ 3909595 w 5128891"/>
                <a:gd name="connsiteY2" fmla="*/ 1184408 h 1917988"/>
                <a:gd name="connsiteX3" fmla="*/ 5128891 w 5128891"/>
                <a:gd name="connsiteY3" fmla="*/ 0 h 1917988"/>
                <a:gd name="connsiteX0" fmla="*/ 0 w 5128891"/>
                <a:gd name="connsiteY0" fmla="*/ 1657532 h 1911464"/>
                <a:gd name="connsiteX1" fmla="*/ 2293667 w 5128891"/>
                <a:gd name="connsiteY1" fmla="*/ 1867053 h 1911464"/>
                <a:gd name="connsiteX2" fmla="*/ 3909595 w 5128891"/>
                <a:gd name="connsiteY2" fmla="*/ 1184408 h 1911464"/>
                <a:gd name="connsiteX3" fmla="*/ 5128891 w 5128891"/>
                <a:gd name="connsiteY3" fmla="*/ 0 h 1911464"/>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Lst>
              <a:ahLst/>
              <a:cxnLst>
                <a:cxn ang="0">
                  <a:pos x="connsiteX0" y="connsiteY0"/>
                </a:cxn>
                <a:cxn ang="0">
                  <a:pos x="connsiteX1" y="connsiteY1"/>
                </a:cxn>
                <a:cxn ang="0">
                  <a:pos x="connsiteX2" y="connsiteY2"/>
                </a:cxn>
                <a:cxn ang="0">
                  <a:pos x="connsiteX3" y="connsiteY3"/>
                </a:cxn>
              </a:cxnLst>
              <a:rect l="l" t="t" r="r" b="b"/>
              <a:pathLst>
                <a:path w="5128891" h="1923403">
                  <a:moveTo>
                    <a:pt x="0" y="1657532"/>
                  </a:moveTo>
                  <a:cubicBezTo>
                    <a:pt x="337892" y="1943990"/>
                    <a:pt x="1642068" y="1961913"/>
                    <a:pt x="2293667" y="1883059"/>
                  </a:cubicBezTo>
                  <a:cubicBezTo>
                    <a:pt x="2945266" y="1804205"/>
                    <a:pt x="3457244" y="1558716"/>
                    <a:pt x="3909595" y="1184408"/>
                  </a:cubicBezTo>
                  <a:cubicBezTo>
                    <a:pt x="4386170" y="842111"/>
                    <a:pt x="4865114" y="193844"/>
                    <a:pt x="5128891" y="0"/>
                  </a:cubicBezTo>
                </a:path>
              </a:pathLst>
            </a:cu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1457B36F-B659-46F5-9AC9-6AF3886D0334}"/>
                </a:ext>
              </a:extLst>
            </p:cNvPr>
            <p:cNvSpPr txBox="1">
              <a:spLocks/>
            </p:cNvSpPr>
            <p:nvPr/>
          </p:nvSpPr>
          <p:spPr>
            <a:xfrm>
              <a:off x="4050492" y="3102775"/>
              <a:ext cx="939074" cy="4369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r>
                <a:rPr lang="fa-IR" sz="1400" dirty="0">
                  <a:solidFill>
                    <a:schemeClr val="bg1"/>
                  </a:solidFill>
                  <a:latin typeface="Dana" panose="00000500000000000000" pitchFamily="2" charset="-78"/>
                  <a:cs typeface="Dana" panose="00000500000000000000" pitchFamily="2" charset="-78"/>
                </a:rPr>
                <a:t>ادامه‌ی</a:t>
              </a:r>
            </a:p>
            <a:p>
              <a:pPr rtl="1"/>
              <a:r>
                <a:rPr lang="fa-IR" sz="1400" dirty="0">
                  <a:solidFill>
                    <a:schemeClr val="bg1"/>
                  </a:solidFill>
                  <a:latin typeface="Dana" panose="00000500000000000000" pitchFamily="2" charset="-78"/>
                  <a:cs typeface="Dana" panose="00000500000000000000" pitchFamily="2" charset="-78"/>
                </a:rPr>
                <a:t>شبه‌کد</a:t>
              </a:r>
              <a:endParaRPr lang="en-US" sz="14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104037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84104"/>
            <a:ext cx="7739128" cy="2966570"/>
          </a:xfrm>
        </p:spPr>
        <p:txBody>
          <a:body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همون‌طور که متوجه شدید قراره شبه کد</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کامل کنیم. لازمه یک سری توضیحات رو راجع به این شبه‌کد بدم تا قبل از شروع کار براتون ابهامی وجود نداشته باشه. اولین نکته اینه که متغیر</a:t>
            </a:r>
            <a:r>
              <a:rPr lang="en-US" sz="1400" dirty="0">
                <a:solidFill>
                  <a:schemeClr val="bg1"/>
                </a:solidFill>
                <a:latin typeface="Dana" panose="00000500000000000000" pitchFamily="2" charset="-78"/>
                <a:cs typeface="Dana" panose="00000500000000000000" pitchFamily="2" charset="-78"/>
              </a:rPr>
              <a:t>adadBas </a:t>
            </a:r>
            <a:r>
              <a:rPr lang="fa-IR" sz="1400" dirty="0">
                <a:solidFill>
                  <a:schemeClr val="bg1"/>
                </a:solidFill>
                <a:latin typeface="Dana" panose="00000500000000000000" pitchFamily="2" charset="-78"/>
                <a:cs typeface="Dana" panose="00000500000000000000" pitchFamily="2" charset="-78"/>
              </a:rPr>
              <a:t> برای مشخص کردن انتخاب یا عدم انتخاب این دستور توسط بازیکنه و هنگام اجرای این دستور باید مقدار این متغیر تغییر کنه. به عنوان دومین نکته فراموش نکنید که</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یک عدد مخفی دیگه هم داره که باید در پایان بازی به اعدادش اضافه بشه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از شما می‌خوام تا به این مساله فکر کنید که اگر قرار باشه بازی را به نحوی پیاده سازی کنیم تا پس از اتمام هر دور و مشخص شدن برنده،‌ بازیکن بتونه دور جدیدی رو شروع کنه، به اعمال چه تغییراتی در شبه کد نیاز داریم</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endParaRPr lang="en-US" sz="14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6" name="Google Shape;4779;p45"/>
          <p:cNvGrpSpPr/>
          <p:nvPr/>
        </p:nvGrpSpPr>
        <p:grpSpPr>
          <a:xfrm>
            <a:off x="8436057" y="369479"/>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1;p45"/>
          <p:cNvGrpSpPr/>
          <p:nvPr/>
        </p:nvGrpSpPr>
        <p:grpSpPr>
          <a:xfrm>
            <a:off x="8408529" y="2273546"/>
            <a:ext cx="347452" cy="397343"/>
            <a:chOff x="3330525" y="4399275"/>
            <a:chExt cx="390650" cy="481850"/>
          </a:xfrm>
        </p:grpSpPr>
        <p:sp>
          <p:nvSpPr>
            <p:cNvPr id="2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Title 1">
            <a:extLst>
              <a:ext uri="{FF2B5EF4-FFF2-40B4-BE49-F238E27FC236}">
                <a16:creationId xmlns:a16="http://schemas.microsoft.com/office/drawing/2014/main" id="{846E5198-7AF0-44E1-803C-BC2DB5C8B697}"/>
              </a:ext>
            </a:extLst>
          </p:cNvPr>
          <p:cNvSpPr txBox="1">
            <a:spLocks/>
          </p:cNvSpPr>
          <p:nvPr/>
        </p:nvSpPr>
        <p:spPr>
          <a:xfrm>
            <a:off x="707970" y="2979043"/>
            <a:ext cx="7739128" cy="16566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امیدوارم به خوبی از پس این چالش بربیاید، در آینده‌ی نزدیک هم بتونید شبه‌کد خودتون رو به کد تبدیل کنید و از این بازی لذت ببرید. موفق باشید!</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براتون آرزوی موفقیت می‌کنم. تا دستورکار بعدی خدا 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en-US" sz="1400"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8436057" y="4149271"/>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377840" y="2979612"/>
            <a:ext cx="1094656" cy="430684"/>
          </a:xfrm>
          <a:prstGeom prst="rect">
            <a:avLst/>
          </a:prstGeom>
        </p:spPr>
      </p:pic>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sp>
        <p:nvSpPr>
          <p:cNvPr id="7" name="Google Shape;1001;p35"/>
          <p:cNvSpPr/>
          <p:nvPr/>
        </p:nvSpPr>
        <p:spPr>
          <a:xfrm>
            <a:off x="3762481"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018886" y="265081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013890" y="198565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042207" y="201395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078825" y="210553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086828" y="198565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835419" y="270243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091824" y="265081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152594" y="205057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115960" y="201395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050367" y="392120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798942"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053687" y="332846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115302" y="323355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079499" y="395035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104249" y="3906199"/>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852840" y="2687430"/>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108415" y="3313464"/>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170031" y="3130310"/>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133397" y="3934501"/>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4772412" y="4030229"/>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ب.م.م.</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5796337" y="1534680"/>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سایت </a:t>
            </a:r>
            <a:r>
              <a:rPr lang="en-US" sz="1000" dirty="0" err="1">
                <a:solidFill>
                  <a:schemeClr val="bg1"/>
                </a:solidFill>
                <a:latin typeface="Dana" panose="00000500000000000000" pitchFamily="2" charset="-78"/>
                <a:cs typeface="Dana" panose="00000500000000000000" pitchFamily="2" charset="-78"/>
              </a:rPr>
              <a:t>Blockly</a:t>
            </a:r>
            <a:endParaRPr lang="en-US" sz="1000" dirty="0">
              <a:solidFill>
                <a:schemeClr val="bg1"/>
              </a:solidFill>
              <a:latin typeface="Dana" panose="00000500000000000000" pitchFamily="2" charset="-78"/>
              <a:cs typeface="Dana" panose="00000500000000000000" pitchFamily="2" charset="-78"/>
            </a:endParaRPr>
          </a:p>
        </p:txBody>
      </p:sp>
      <p:sp>
        <p:nvSpPr>
          <p:cNvPr id="44" name="Google Shape;1038;p35"/>
          <p:cNvSpPr txBox="1">
            <a:spLocks/>
          </p:cNvSpPr>
          <p:nvPr/>
        </p:nvSpPr>
        <p:spPr>
          <a:xfrm>
            <a:off x="6820297" y="4015226"/>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ویژگی‌های شبه‌کد</a:t>
            </a:r>
            <a:endParaRPr lang="en-US" sz="1000" dirty="0">
              <a:solidFill>
                <a:schemeClr val="bg1"/>
              </a:solidFill>
              <a:latin typeface="Dana" panose="00000500000000000000" pitchFamily="2" charset="-78"/>
              <a:cs typeface="Dana" panose="00000500000000000000" pitchFamily="2" charset="-78"/>
            </a:endParaRPr>
          </a:p>
        </p:txBody>
      </p:sp>
      <p:sp>
        <p:nvSpPr>
          <p:cNvPr id="49" name="Google Shape;1043;p35"/>
          <p:cNvSpPr txBox="1">
            <a:spLocks/>
          </p:cNvSpPr>
          <p:nvPr/>
        </p:nvSpPr>
        <p:spPr>
          <a:xfrm>
            <a:off x="7868996" y="2852910"/>
            <a:ext cx="548541"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شبه‌کد</a:t>
            </a:r>
            <a:endParaRPr lang="en-US" sz="1000"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4" name="TextBox 63"/>
          <p:cNvSpPr txBox="1"/>
          <p:nvPr/>
        </p:nvSpPr>
        <p:spPr>
          <a:xfrm>
            <a:off x="7019122" y="2837702"/>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008447" y="2828933"/>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6" name="TextBox 65"/>
          <p:cNvSpPr txBox="1"/>
          <p:nvPr/>
        </p:nvSpPr>
        <p:spPr>
          <a:xfrm>
            <a:off x="4960499" y="2838078"/>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67" name="Google Shape;1036;p35"/>
          <p:cNvSpPr txBox="1">
            <a:spLocks/>
          </p:cNvSpPr>
          <p:nvPr/>
        </p:nvSpPr>
        <p:spPr>
          <a:xfrm>
            <a:off x="3729826" y="1537764"/>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ساعت</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872280" y="2828498"/>
            <a:ext cx="412293" cy="338554"/>
          </a:xfrm>
          <a:prstGeom prst="rect">
            <a:avLst/>
          </a:prstGeom>
          <a:noFill/>
        </p:spPr>
        <p:txBody>
          <a:bodyPr wrap="none" rtlCol="0" anchor="ctr">
            <a:spAutoFit/>
          </a:bodyPr>
          <a:lstStyle/>
          <a:p>
            <a:pPr algn="ctr"/>
            <a:r>
              <a:rPr lang="en-US" sz="1600" b="1" dirty="0" smtClean="0">
                <a:solidFill>
                  <a:schemeClr val="bg1"/>
                </a:solidFill>
              </a:rPr>
              <a:t>17</a:t>
            </a:r>
            <a:endParaRPr lang="en-US" sz="1600" b="1" dirty="0">
              <a:solidFill>
                <a:schemeClr val="bg1"/>
              </a:solidFill>
            </a:endParaRPr>
          </a:p>
        </p:txBody>
      </p:sp>
      <p:sp>
        <p:nvSpPr>
          <p:cNvPr id="75" name="Google Shape;1013;p35">
            <a:extLst>
              <a:ext uri="{FF2B5EF4-FFF2-40B4-BE49-F238E27FC236}">
                <a16:creationId xmlns:a16="http://schemas.microsoft.com/office/drawing/2014/main" id="{0C24F506-A554-4206-A2CC-B8AC882B2015}"/>
              </a:ext>
            </a:extLst>
          </p:cNvPr>
          <p:cNvSpPr/>
          <p:nvPr/>
        </p:nvSpPr>
        <p:spPr>
          <a:xfrm>
            <a:off x="2989542" y="393450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738135" y="269659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994540" y="33192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055033" y="3280557"/>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854257" y="2830017"/>
            <a:ext cx="412293" cy="338554"/>
          </a:xfrm>
          <a:prstGeom prst="rect">
            <a:avLst/>
          </a:prstGeom>
          <a:noFill/>
        </p:spPr>
        <p:txBody>
          <a:bodyPr wrap="none" rtlCol="0" anchor="ctr">
            <a:spAutoFit/>
          </a:bodyPr>
          <a:lstStyle/>
          <a:p>
            <a:pPr algn="ctr"/>
            <a:r>
              <a:rPr lang="en-US" sz="1600" b="1" dirty="0" smtClean="0">
                <a:solidFill>
                  <a:schemeClr val="bg1"/>
                </a:solidFill>
              </a:rPr>
              <a:t>19</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435482" y="2979612"/>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457145" y="2607025"/>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487205" y="2965257"/>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391605" y="2618059"/>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2657572" y="4030229"/>
            <a:ext cx="794655"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مبنا</a:t>
            </a:r>
            <a:endParaRPr lang="en-US" sz="1000" dirty="0">
              <a:solidFill>
                <a:schemeClr val="bg1"/>
              </a:solidFill>
              <a:latin typeface="Dana" panose="00000500000000000000" pitchFamily="2" charset="-78"/>
              <a:cs typeface="Dana" panose="00000500000000000000" pitchFamily="2" charset="-78"/>
            </a:endParaRPr>
          </a:p>
        </p:txBody>
      </p:sp>
      <p:pic>
        <p:nvPicPr>
          <p:cNvPr id="45" name="Picture 44">
            <a:extLst>
              <a:ext uri="{FF2B5EF4-FFF2-40B4-BE49-F238E27FC236}">
                <a16:creationId xmlns:a16="http://schemas.microsoft.com/office/drawing/2014/main" id="{F9FC0C00-1AE7-4EE5-915B-9465F721C6F3}"/>
              </a:ext>
            </a:extLst>
          </p:cNvPr>
          <p:cNvPicPr>
            <a:picLocks noChangeAspect="1"/>
          </p:cNvPicPr>
          <p:nvPr/>
        </p:nvPicPr>
        <p:blipFill>
          <a:blip r:embed="rId4"/>
          <a:stretch>
            <a:fillRect/>
          </a:stretch>
        </p:blipFill>
        <p:spPr>
          <a:xfrm>
            <a:off x="1273248" y="2603741"/>
            <a:ext cx="1177970" cy="468721"/>
          </a:xfrm>
          <a:prstGeom prst="rect">
            <a:avLst/>
          </a:prstGeom>
        </p:spPr>
      </p:pic>
      <p:sp>
        <p:nvSpPr>
          <p:cNvPr id="87" name="Google Shape;1001;p35">
            <a:extLst>
              <a:ext uri="{FF2B5EF4-FFF2-40B4-BE49-F238E27FC236}">
                <a16:creationId xmlns:a16="http://schemas.microsoft.com/office/drawing/2014/main" id="{AF79D8CA-B928-462A-8814-5C617DB13F10}"/>
              </a:ext>
            </a:extLst>
          </p:cNvPr>
          <p:cNvSpPr/>
          <p:nvPr/>
        </p:nvSpPr>
        <p:spPr>
          <a:xfrm>
            <a:off x="1712250" y="269410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02;p35">
            <a:extLst>
              <a:ext uri="{FF2B5EF4-FFF2-40B4-BE49-F238E27FC236}">
                <a16:creationId xmlns:a16="http://schemas.microsoft.com/office/drawing/2014/main" id="{ED024A2F-345B-45C3-94EF-9A8491D3A03E}"/>
              </a:ext>
            </a:extLst>
          </p:cNvPr>
          <p:cNvSpPr/>
          <p:nvPr/>
        </p:nvSpPr>
        <p:spPr>
          <a:xfrm>
            <a:off x="1968655" y="264247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03;p35">
            <a:extLst>
              <a:ext uri="{FF2B5EF4-FFF2-40B4-BE49-F238E27FC236}">
                <a16:creationId xmlns:a16="http://schemas.microsoft.com/office/drawing/2014/main" id="{ACCF0DE4-02CE-4583-86C3-E9AC1C8D796B}"/>
              </a:ext>
            </a:extLst>
          </p:cNvPr>
          <p:cNvSpPr/>
          <p:nvPr/>
        </p:nvSpPr>
        <p:spPr>
          <a:xfrm>
            <a:off x="1963659" y="197732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Google Shape;1004;p35">
            <a:extLst>
              <a:ext uri="{FF2B5EF4-FFF2-40B4-BE49-F238E27FC236}">
                <a16:creationId xmlns:a16="http://schemas.microsoft.com/office/drawing/2014/main" id="{BEDF73B7-F0E5-4EC9-A30A-392AEC053A3C}"/>
              </a:ext>
            </a:extLst>
          </p:cNvPr>
          <p:cNvSpPr/>
          <p:nvPr/>
        </p:nvSpPr>
        <p:spPr>
          <a:xfrm>
            <a:off x="1991976" y="200562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1" name="Google Shape;1005;p35">
            <a:extLst>
              <a:ext uri="{FF2B5EF4-FFF2-40B4-BE49-F238E27FC236}">
                <a16:creationId xmlns:a16="http://schemas.microsoft.com/office/drawing/2014/main" id="{30BEAE30-A12A-45C4-A34E-1DA51C8F263E}"/>
              </a:ext>
            </a:extLst>
          </p:cNvPr>
          <p:cNvSpPr/>
          <p:nvPr/>
        </p:nvSpPr>
        <p:spPr>
          <a:xfrm>
            <a:off x="2028594" y="209719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6;p35">
            <a:extLst>
              <a:ext uri="{FF2B5EF4-FFF2-40B4-BE49-F238E27FC236}">
                <a16:creationId xmlns:a16="http://schemas.microsoft.com/office/drawing/2014/main" id="{2DA67A85-F638-4AB0-9626-CF0BC7612141}"/>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7;p35">
            <a:extLst>
              <a:ext uri="{FF2B5EF4-FFF2-40B4-BE49-F238E27FC236}">
                <a16:creationId xmlns:a16="http://schemas.microsoft.com/office/drawing/2014/main" id="{ADEEF5CC-8E59-46F2-81BB-83836ED13490}"/>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476421" y="1534680"/>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عدد بازی</a:t>
            </a:r>
          </a:p>
        </p:txBody>
      </p:sp>
      <p:sp>
        <p:nvSpPr>
          <p:cNvPr id="95" name="TextBox 94">
            <a:extLst>
              <a:ext uri="{FF2B5EF4-FFF2-40B4-BE49-F238E27FC236}">
                <a16:creationId xmlns:a16="http://schemas.microsoft.com/office/drawing/2014/main" id="{7906C86C-C6EC-4842-A546-DF88E79BFA11}"/>
              </a:ext>
            </a:extLst>
          </p:cNvPr>
          <p:cNvSpPr txBox="1"/>
          <p:nvPr/>
        </p:nvSpPr>
        <p:spPr>
          <a:xfrm>
            <a:off x="1822049" y="2827091"/>
            <a:ext cx="412293" cy="338554"/>
          </a:xfrm>
          <a:prstGeom prst="rect">
            <a:avLst/>
          </a:prstGeom>
          <a:noFill/>
        </p:spPr>
        <p:txBody>
          <a:bodyPr wrap="none" rtlCol="0" anchor="ctr">
            <a:spAutoFit/>
          </a:bodyPr>
          <a:lstStyle/>
          <a:p>
            <a:pPr algn="ctr"/>
            <a:r>
              <a:rPr lang="en-US" sz="1600" b="1" dirty="0" smtClean="0">
                <a:solidFill>
                  <a:schemeClr val="bg1"/>
                </a:solidFill>
              </a:rPr>
              <a:t>21</a:t>
            </a:r>
            <a:endParaRPr lang="en-US" sz="1600" b="1" dirty="0">
              <a:solidFill>
                <a:schemeClr val="bg1"/>
              </a:solidFill>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842183" y="2851681"/>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1701936"/>
            <a:ext cx="7423255" cy="2779912"/>
          </a:xfrm>
        </p:spPr>
        <p:txBody>
          <a:bodyPr/>
          <a:lstStyle/>
          <a:p>
            <a:pPr rtl="1">
              <a:lnSpc>
                <a:spcPct val="200000"/>
              </a:lnSpc>
            </a:pPr>
            <a:r>
              <a:rPr lang="fa-IR" sz="1800" b="0" i="0" u="none" strike="noStrike" dirty="0">
                <a:solidFill>
                  <a:schemeClr val="accent1"/>
                </a:solidFill>
                <a:effectLst/>
                <a:latin typeface="Dana" panose="00000500000000000000" pitchFamily="2" charset="-78"/>
                <a:cs typeface="Dana" panose="00000500000000000000" pitchFamily="2" charset="-78"/>
              </a:rPr>
              <a:t>ساده‌تر کردن حل مسئله با ایجاد دید بهتر نسبت به نیاز‌های سوال </a:t>
            </a:r>
            <a:r>
              <a:rPr lang="en-US" sz="1800" b="0" i="0" u="none" strike="noStrike" dirty="0">
                <a:solidFill>
                  <a:schemeClr val="accent1"/>
                </a:solidFill>
                <a:effectLst/>
                <a:latin typeface="Dana" panose="00000500000000000000" pitchFamily="2" charset="-78"/>
                <a:cs typeface="Dana" panose="00000500000000000000" pitchFamily="2" charset="-78"/>
              </a:rPr>
              <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قابل فهم بودن برای انسان‌ها به دلیل نزدیکی آن به زبان انسان</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عدم نیاز به تسلط بر زبان‌های برنامه‌نویسی</a:t>
            </a:r>
            <a:r>
              <a:rPr lang="en-US" sz="1800" b="0" i="0" u="none" strike="noStrike" dirty="0">
                <a:solidFill>
                  <a:schemeClr val="accent1"/>
                </a:solidFill>
                <a:effectLst/>
                <a:latin typeface="Dana" panose="00000500000000000000" pitchFamily="2" charset="-78"/>
                <a:cs typeface="Dana" panose="00000500000000000000" pitchFamily="2" charset="-78"/>
              </a:rPr>
              <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کمک به پیاده‌سازی راحت‌تر الگوریتم‌های مورد نیاز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غیر قابل اجرا در کامپیوتر</a:t>
            </a: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ویژگی‌‌های شبه</a:t>
            </a:r>
            <a:r>
              <a:rPr lang="en-US"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a:solidFill>
                  <a:schemeClr val="bg1"/>
                </a:solidFill>
                <a:effectLst/>
                <a:latin typeface="Lalezar" panose="00000500000000000000" pitchFamily="2" charset="-78"/>
                <a:cs typeface="Lalezar" panose="00000500000000000000" pitchFamily="2" charset="-78"/>
              </a:rPr>
              <a:t>کد</a:t>
            </a:r>
            <a:endParaRPr lang="fa-IR" sz="4000" b="0"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290946" y="4426527"/>
            <a:ext cx="411490" cy="408190"/>
          </a:xfrm>
          <a:prstGeom prst="rect">
            <a:avLst/>
          </a:prstGeom>
        </p:spPr>
        <p:txBody>
          <a:bodyPr/>
          <a:lstStyle/>
          <a:p>
            <a:fld id="{8E2CDA97-BFD5-45CA-9A96-1AD5B5B2566F}" type="slidenum">
              <a:rPr lang="en-US" smtClean="0"/>
              <a:t>4</a:t>
            </a:fld>
            <a:endParaRPr lang="en-US" dirty="0"/>
          </a:p>
        </p:txBody>
      </p:sp>
      <p:grpSp>
        <p:nvGrpSpPr>
          <p:cNvPr id="21" name="Google Shape;4800;p45"/>
          <p:cNvGrpSpPr/>
          <p:nvPr/>
        </p:nvGrpSpPr>
        <p:grpSpPr>
          <a:xfrm>
            <a:off x="8124761" y="1859657"/>
            <a:ext cx="273875" cy="280052"/>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800;p45"/>
          <p:cNvGrpSpPr/>
          <p:nvPr/>
        </p:nvGrpSpPr>
        <p:grpSpPr>
          <a:xfrm>
            <a:off x="8113010" y="2403739"/>
            <a:ext cx="273875" cy="280052"/>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p:cNvGrpSpPr/>
          <p:nvPr/>
        </p:nvGrpSpPr>
        <p:grpSpPr>
          <a:xfrm>
            <a:off x="8113011" y="2947821"/>
            <a:ext cx="273875" cy="280052"/>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800;p45"/>
          <p:cNvGrpSpPr/>
          <p:nvPr/>
        </p:nvGrpSpPr>
        <p:grpSpPr>
          <a:xfrm>
            <a:off x="8124761" y="3489747"/>
            <a:ext cx="273875" cy="280052"/>
            <a:chOff x="1492675" y="4992125"/>
            <a:chExt cx="481825" cy="481825"/>
          </a:xfrm>
        </p:grpSpPr>
        <p:sp>
          <p:nvSpPr>
            <p:cNvPr id="3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4800;p45"/>
          <p:cNvGrpSpPr/>
          <p:nvPr/>
        </p:nvGrpSpPr>
        <p:grpSpPr>
          <a:xfrm>
            <a:off x="8125195" y="4031674"/>
            <a:ext cx="273875" cy="280052"/>
            <a:chOff x="1492675" y="4992125"/>
            <a:chExt cx="481825" cy="481825"/>
          </a:xfrm>
        </p:grpSpPr>
        <p:sp>
          <p:nvSpPr>
            <p:cNvPr id="3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257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سایت </a:t>
            </a:r>
            <a:r>
              <a:rPr lang="en-US" sz="4000" b="0" i="0" u="none" strike="noStrike" dirty="0" err="1">
                <a:solidFill>
                  <a:schemeClr val="bg1"/>
                </a:solidFill>
                <a:effectLst/>
                <a:latin typeface="Lalezar" panose="00000500000000000000" pitchFamily="2" charset="-78"/>
                <a:cs typeface="Lalezar" panose="00000500000000000000" pitchFamily="2" charset="-78"/>
              </a:rPr>
              <a:t>Blockly</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4" name="Slide Number Placeholder 3"/>
          <p:cNvSpPr>
            <a:spLocks noGrp="1"/>
          </p:cNvSpPr>
          <p:nvPr>
            <p:ph type="sldNum" sz="quarter" idx="4"/>
          </p:nvPr>
        </p:nvSpPr>
        <p:spPr>
          <a:xfrm>
            <a:off x="304826" y="4463511"/>
            <a:ext cx="387162" cy="343350"/>
          </a:xfrm>
          <a:prstGeom prst="rect">
            <a:avLst/>
          </a:prstGeom>
        </p:spPr>
        <p:txBody>
          <a:bodyPr/>
          <a:lstStyle/>
          <a:p>
            <a:fld id="{8E2CDA97-BFD5-45CA-9A96-1AD5B5B2566F}" type="slidenum">
              <a:rPr lang="en-US" smtClean="0"/>
              <a:t>5</a:t>
            </a:fld>
            <a:endParaRPr lang="en-US" dirty="0"/>
          </a:p>
        </p:txBody>
      </p:sp>
      <p:sp>
        <p:nvSpPr>
          <p:cNvPr id="23" name="TextBox 22"/>
          <p:cNvSpPr txBox="1"/>
          <p:nvPr/>
        </p:nvSpPr>
        <p:spPr>
          <a:xfrm>
            <a:off x="3019463" y="3544765"/>
            <a:ext cx="2380305" cy="646331"/>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https://</a:t>
            </a:r>
            <a:r>
              <a:rPr lang="en-US" sz="1800" dirty="0" smtClean="0">
                <a:solidFill>
                  <a:schemeClr val="bg1"/>
                </a:solidFill>
                <a:latin typeface="Dana" panose="00000500000000000000" pitchFamily="2" charset="-78"/>
                <a:cs typeface="Dana" panose="00000500000000000000" pitchFamily="2" charset="-78"/>
                <a:hlinkClick r:id="rId2"/>
              </a:rPr>
              <a:t>b2n.ir/427876</a:t>
            </a:r>
            <a:endParaRPr lang="fa-IR" sz="1800" dirty="0" smtClean="0">
              <a:solidFill>
                <a:schemeClr val="bg1"/>
              </a:solidFill>
              <a:latin typeface="Dana" panose="00000500000000000000" pitchFamily="2" charset="-78"/>
              <a:cs typeface="Dana" panose="00000500000000000000" pitchFamily="2" charset="-78"/>
            </a:endParaRPr>
          </a:p>
          <a:p>
            <a:endParaRPr lang="en-US" sz="1800" dirty="0">
              <a:solidFill>
                <a:schemeClr val="bg1"/>
              </a:solidFill>
              <a:latin typeface="Dana" panose="00000500000000000000" pitchFamily="2" charset="-78"/>
              <a:cs typeface="Dana" panose="00000500000000000000" pitchFamily="2" charset="-78"/>
            </a:endParaRPr>
          </a:p>
        </p:txBody>
      </p:sp>
      <p:sp>
        <p:nvSpPr>
          <p:cNvPr id="24" name="Google Shape;398;p26">
            <a:hlinkClick r:id="rId3"/>
          </p:cNvPr>
          <p:cNvSpPr/>
          <p:nvPr/>
        </p:nvSpPr>
        <p:spPr>
          <a:xfrm>
            <a:off x="1121567" y="3493001"/>
            <a:ext cx="1897896"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err="1">
                <a:solidFill>
                  <a:srgbClr val="0E2A47"/>
                </a:solidFill>
              </a:rPr>
              <a:t>Blockly</a:t>
            </a:r>
            <a:endParaRPr lang="en-US" dirty="0">
              <a:solidFill>
                <a:srgbClr val="0E2A47"/>
              </a:solidFill>
            </a:endParaRPr>
          </a:p>
        </p:txBody>
      </p:sp>
      <p:grpSp>
        <p:nvGrpSpPr>
          <p:cNvPr id="25" name="Group 24"/>
          <p:cNvGrpSpPr/>
          <p:nvPr/>
        </p:nvGrpSpPr>
        <p:grpSpPr>
          <a:xfrm>
            <a:off x="691988" y="3480660"/>
            <a:ext cx="373368" cy="375166"/>
            <a:chOff x="383988" y="2894540"/>
            <a:chExt cx="314875" cy="320323"/>
          </a:xfrm>
          <a:solidFill>
            <a:srgbClr val="48FFD5"/>
          </a:solidFill>
        </p:grpSpPr>
        <p:sp>
          <p:nvSpPr>
            <p:cNvPr id="2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nvGrpSpPr>
          <p:cNvPr id="13" name="Google Shape;4800;p45"/>
          <p:cNvGrpSpPr/>
          <p:nvPr/>
        </p:nvGrpSpPr>
        <p:grpSpPr>
          <a:xfrm>
            <a:off x="8409214" y="1596663"/>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 name="Title 1">
            <a:extLst>
              <a:ext uri="{FF2B5EF4-FFF2-40B4-BE49-F238E27FC236}">
                <a16:creationId xmlns:a16="http://schemas.microsoft.com/office/drawing/2014/main" id="{8DD52BF7-1D14-4588-9935-E04725DE26AA}"/>
              </a:ext>
            </a:extLst>
          </p:cNvPr>
          <p:cNvSpPr txBox="1">
            <a:spLocks/>
          </p:cNvSpPr>
          <p:nvPr/>
        </p:nvSpPr>
        <p:spPr>
          <a:xfrm>
            <a:off x="735292" y="1685180"/>
            <a:ext cx="7673922" cy="1138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همان‌طور که گفته شد، شبه‌کدها به صورت نوشته‌های متنی نوشته می‌شوند که قابل اجرا نیستند. اما برای نزدیک‌تر شدن به مفهوم کد، ما از سایتی کمک می‌گیریم که شبه‌کد را به برنامه تبدیل می‌کند تا قابل اجرا باشد و خروجی آن مشاهده شود. (در ابتدا با فیلترشکن وارد شوید، سپس می‌توانید فیلترشکن خود را خاموش کنید)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6183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7086600" y="322526"/>
            <a:ext cx="1641764" cy="769441"/>
          </a:xfrm>
          <a:prstGeom prst="rect">
            <a:avLst/>
          </a:prstGeom>
          <a:noFill/>
        </p:spPr>
        <p:txBody>
          <a:bodyPr wrap="square">
            <a:spAutoFit/>
          </a:bodyPr>
          <a:lstStyle/>
          <a:p>
            <a:pPr algn="ctr" rtl="1">
              <a:spcBef>
                <a:spcPts val="0"/>
              </a:spcBef>
              <a:spcAft>
                <a:spcPts val="0"/>
              </a:spcAft>
            </a:pPr>
            <a:r>
              <a:rPr lang="en-US" sz="4400" dirty="0">
                <a:solidFill>
                  <a:srgbClr val="0E2A47"/>
                </a:solidFill>
                <a:latin typeface="Lalezar" panose="00000500000000000000" pitchFamily="2" charset="-78"/>
                <a:ea typeface="Roboto Black"/>
                <a:cs typeface="Lalezar" panose="00000500000000000000" pitchFamily="2" charset="-78"/>
                <a:sym typeface="Roboto Black"/>
              </a:rPr>
              <a:t>VPL</a:t>
            </a:r>
            <a:endParaRPr lang="en-US" sz="1600"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8" name="Google Shape;143;p20"/>
          <p:cNvSpPr/>
          <p:nvPr/>
        </p:nvSpPr>
        <p:spPr>
          <a:xfrm>
            <a:off x="1082190" y="469597"/>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4" name="TextBox 3"/>
          <p:cNvSpPr txBox="1"/>
          <p:nvPr/>
        </p:nvSpPr>
        <p:spPr>
          <a:xfrm>
            <a:off x="1145731" y="588713"/>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19" name="Google Shape;143;p20"/>
          <p:cNvSpPr/>
          <p:nvPr/>
        </p:nvSpPr>
        <p:spPr>
          <a:xfrm>
            <a:off x="7886566" y="171195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0" name="TextBox 19"/>
          <p:cNvSpPr txBox="1"/>
          <p:nvPr/>
        </p:nvSpPr>
        <p:spPr>
          <a:xfrm>
            <a:off x="8012452" y="1846604"/>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Bubble</a:t>
            </a:r>
          </a:p>
        </p:txBody>
      </p:sp>
      <p:sp>
        <p:nvSpPr>
          <p:cNvPr id="21" name="Google Shape;143;p20"/>
          <p:cNvSpPr/>
          <p:nvPr/>
        </p:nvSpPr>
        <p:spPr>
          <a:xfrm>
            <a:off x="6954384" y="4032595"/>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2" name="TextBox 21"/>
          <p:cNvSpPr txBox="1"/>
          <p:nvPr/>
        </p:nvSpPr>
        <p:spPr>
          <a:xfrm>
            <a:off x="7017925" y="4151711"/>
            <a:ext cx="879764" cy="307777"/>
          </a:xfrm>
          <a:prstGeom prst="rect">
            <a:avLst/>
          </a:prstGeom>
          <a:noFill/>
        </p:spPr>
        <p:txBody>
          <a:bodyPr wrap="square" rtlCol="0">
            <a:spAutoFit/>
          </a:bodyPr>
          <a:lstStyle/>
          <a:p>
            <a:pPr lvl="0"/>
            <a:r>
              <a:rPr lang="en-US" dirty="0" err="1">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23" name="Google Shape;143;p20"/>
          <p:cNvSpPr/>
          <p:nvPr/>
        </p:nvSpPr>
        <p:spPr>
          <a:xfrm>
            <a:off x="5025602" y="126808"/>
            <a:ext cx="1042689" cy="714186"/>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4" name="TextBox 23"/>
          <p:cNvSpPr txBox="1"/>
          <p:nvPr/>
        </p:nvSpPr>
        <p:spPr>
          <a:xfrm>
            <a:off x="5036726" y="280936"/>
            <a:ext cx="1115291"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Hopscotch</a:t>
            </a:r>
          </a:p>
        </p:txBody>
      </p:sp>
      <p:sp>
        <p:nvSpPr>
          <p:cNvPr id="12" name="TextBox 11">
            <a:extLst>
              <a:ext uri="{FF2B5EF4-FFF2-40B4-BE49-F238E27FC236}">
                <a16:creationId xmlns:a16="http://schemas.microsoft.com/office/drawing/2014/main" id="{D912F2A4-6A53-4224-90C2-5E814C40EE78}"/>
              </a:ext>
            </a:extLst>
          </p:cNvPr>
          <p:cNvSpPr txBox="1"/>
          <p:nvPr/>
        </p:nvSpPr>
        <p:spPr>
          <a:xfrm>
            <a:off x="6265718" y="872529"/>
            <a:ext cx="1641764" cy="369332"/>
          </a:xfrm>
          <a:prstGeom prst="rect">
            <a:avLst/>
          </a:prstGeom>
          <a:noFill/>
        </p:spPr>
        <p:txBody>
          <a:bodyPr wrap="square">
            <a:spAutoFit/>
          </a:bodyPr>
          <a:lstStyle/>
          <a:p>
            <a:pPr algn="ctr" rtl="1">
              <a:spcBef>
                <a:spcPts val="0"/>
              </a:spcBef>
              <a:spcAft>
                <a:spcPts val="0"/>
              </a:spcAft>
            </a:pPr>
            <a:r>
              <a:rPr lang="fa-IR" sz="1800" b="1" dirty="0">
                <a:solidFill>
                  <a:srgbClr val="0E2A47"/>
                </a:solidFill>
                <a:latin typeface="Lalezar" panose="00000500000000000000" pitchFamily="2" charset="-78"/>
                <a:ea typeface="Roboto Black"/>
                <a:cs typeface="Lalezar" panose="00000500000000000000" pitchFamily="2" charset="-78"/>
                <a:sym typeface="Roboto Black"/>
              </a:rPr>
              <a:t>برای مطالعه</a:t>
            </a:r>
            <a:endParaRPr lang="en-US" sz="1800" b="1"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4" name="Google Shape;143;p20"/>
          <p:cNvSpPr/>
          <p:nvPr/>
        </p:nvSpPr>
        <p:spPr>
          <a:xfrm>
            <a:off x="3199972" y="66507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5" name="TextBox 14"/>
          <p:cNvSpPr txBox="1"/>
          <p:nvPr/>
        </p:nvSpPr>
        <p:spPr>
          <a:xfrm>
            <a:off x="3263513" y="784190"/>
            <a:ext cx="879764" cy="307777"/>
          </a:xfrm>
          <a:prstGeom prst="rect">
            <a:avLst/>
          </a:prstGeom>
          <a:noFill/>
        </p:spPr>
        <p:txBody>
          <a:bodyPr wrap="square" rtlCol="0">
            <a:spAutoFit/>
          </a:bodyPr>
          <a:lstStyle/>
          <a:p>
            <a:pPr lvl="0"/>
            <a:r>
              <a:rPr lang="en-US" dirty="0" err="1">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16" name="Google Shape;143;p20"/>
          <p:cNvSpPr/>
          <p:nvPr/>
        </p:nvSpPr>
        <p:spPr>
          <a:xfrm>
            <a:off x="6583177" y="2693603"/>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7" name="TextBox 16"/>
          <p:cNvSpPr txBox="1"/>
          <p:nvPr/>
        </p:nvSpPr>
        <p:spPr>
          <a:xfrm>
            <a:off x="6646718" y="2812719"/>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534989" y="1473120"/>
            <a:ext cx="5533302" cy="31576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en-US" sz="1600" dirty="0" smtClean="0">
                <a:solidFill>
                  <a:schemeClr val="bg1"/>
                </a:solidFill>
                <a:latin typeface="Dana" panose="00000500000000000000" pitchFamily="2" charset="-78"/>
                <a:cs typeface="Dana" panose="00000500000000000000" pitchFamily="2" charset="-78"/>
              </a:rPr>
              <a:t>VPL</a:t>
            </a:r>
            <a:r>
              <a:rPr lang="fa-IR" sz="1600" dirty="0" smtClean="0">
                <a:solidFill>
                  <a:schemeClr val="bg1"/>
                </a:solidFill>
                <a:latin typeface="Dana" panose="00000500000000000000" pitchFamily="2" charset="-78"/>
                <a:cs typeface="Dana" panose="00000500000000000000" pitchFamily="2" charset="-78"/>
              </a:rPr>
              <a:t> که مخفف </a:t>
            </a:r>
            <a:r>
              <a:rPr lang="en-US" sz="1600" dirty="0" smtClean="0">
                <a:solidFill>
                  <a:schemeClr val="bg1"/>
                </a:solidFill>
                <a:latin typeface="Dana" panose="00000500000000000000" pitchFamily="2" charset="-78"/>
                <a:cs typeface="Dana" panose="00000500000000000000" pitchFamily="2" charset="-78"/>
              </a:rPr>
              <a:t>Visual Programming language</a:t>
            </a:r>
            <a:r>
              <a:rPr lang="fa-IR" sz="1600" dirty="0" smtClean="0">
                <a:solidFill>
                  <a:schemeClr val="bg1"/>
                </a:solidFill>
                <a:latin typeface="Dana" panose="00000500000000000000" pitchFamily="2" charset="-78"/>
                <a:cs typeface="Dana" panose="00000500000000000000" pitchFamily="2" charset="-78"/>
              </a:rPr>
              <a:t> به معنای </a:t>
            </a:r>
            <a:r>
              <a:rPr lang="fa-IR" sz="1600" dirty="0" smtClean="0">
                <a:solidFill>
                  <a:schemeClr val="accent6"/>
                </a:solidFill>
                <a:latin typeface="Dana" panose="00000500000000000000" pitchFamily="2" charset="-78"/>
                <a:cs typeface="Dana" panose="00000500000000000000" pitchFamily="2" charset="-78"/>
              </a:rPr>
              <a:t>زبان برنامه‌نویسی دیداری </a:t>
            </a:r>
            <a:r>
              <a:rPr lang="fa-IR" sz="1600" dirty="0" smtClean="0">
                <a:solidFill>
                  <a:schemeClr val="bg1"/>
                </a:solidFill>
                <a:latin typeface="Dana" panose="00000500000000000000" pitchFamily="2" charset="-78"/>
                <a:cs typeface="Dana" panose="00000500000000000000" pitchFamily="2" charset="-78"/>
              </a:rPr>
              <a:t>می‌باشد، به هر زبان برنامه‌نویسی‌ای گفته می‌شود که برای نوشتن یک برنامه به کمک آن، نیازمند ابزارها و دستورات گرافیکی هستیم.</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این زبان‌ها، سر و </a:t>
            </a:r>
            <a:r>
              <a:rPr lang="fa-IR" sz="1600" dirty="0" smtClean="0">
                <a:solidFill>
                  <a:schemeClr val="bg1"/>
                </a:solidFill>
                <a:latin typeface="Dana" panose="00000500000000000000" pitchFamily="2" charset="-78"/>
                <a:cs typeface="Dana" panose="00000500000000000000" pitchFamily="2" charset="-78"/>
              </a:rPr>
              <a:t>کار </a:t>
            </a:r>
            <a:r>
              <a:rPr lang="fa-IR" sz="1600" dirty="0" smtClean="0">
                <a:solidFill>
                  <a:schemeClr val="bg1"/>
                </a:solidFill>
                <a:latin typeface="Dana" panose="00000500000000000000" pitchFamily="2" charset="-78"/>
                <a:cs typeface="Dana" panose="00000500000000000000" pitchFamily="2" charset="-78"/>
              </a:rPr>
              <a:t>برنامه‌نویس با بلاک‌ها، باکس‌ها و فلش‌هاست و یا هر شکل خاص دیگری که به فراخور آن محیط طراحی شده‌است.</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زبان‌های </a:t>
            </a:r>
            <a:r>
              <a:rPr lang="en-US" sz="1600" dirty="0" smtClean="0">
                <a:solidFill>
                  <a:schemeClr val="bg1"/>
                </a:solidFill>
                <a:latin typeface="Dana" panose="00000500000000000000" pitchFamily="2" charset="-78"/>
                <a:cs typeface="Dana" panose="00000500000000000000" pitchFamily="2" charset="-78"/>
              </a:rPr>
              <a:t>VPL</a:t>
            </a:r>
            <a:r>
              <a:rPr lang="fa-IR" sz="1600" dirty="0" smtClean="0">
                <a:solidFill>
                  <a:schemeClr val="bg1"/>
                </a:solidFill>
                <a:latin typeface="Dana" panose="00000500000000000000" pitchFamily="2" charset="-78"/>
                <a:cs typeface="Dana" panose="00000500000000000000" pitchFamily="2" charset="-78"/>
              </a:rPr>
              <a:t> متنوعی </a:t>
            </a:r>
            <a:r>
              <a:rPr lang="fa-IR" sz="1600" dirty="0" smtClean="0">
                <a:solidFill>
                  <a:schemeClr val="bg1"/>
                </a:solidFill>
                <a:latin typeface="Dana" panose="00000500000000000000" pitchFamily="2" charset="-78"/>
                <a:cs typeface="Dana" panose="00000500000000000000" pitchFamily="2" charset="-78"/>
              </a:rPr>
              <a:t>مانند </a:t>
            </a:r>
            <a:r>
              <a:rPr lang="en-US"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Scratch</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err="1" smtClean="0">
                <a:solidFill>
                  <a:schemeClr val="bg1"/>
                </a:solidFill>
                <a:latin typeface="Dana" panose="00000500000000000000" pitchFamily="2" charset="-78"/>
                <a:cs typeface="Dana" panose="00000500000000000000" pitchFamily="2" charset="-78"/>
              </a:rPr>
              <a:t>Blockly</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Bubble</a:t>
            </a:r>
            <a:r>
              <a:rPr lang="fa-IR" sz="1600" dirty="0" smtClean="0">
                <a:solidFill>
                  <a:schemeClr val="bg1"/>
                </a:solidFill>
                <a:latin typeface="Dana" panose="00000500000000000000" pitchFamily="2" charset="-78"/>
                <a:cs typeface="Dana" panose="00000500000000000000" pitchFamily="2" charset="-78"/>
              </a:rPr>
              <a:t> و ... وجود دارد.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37103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rot="20665964">
            <a:off x="1013295" y="217066"/>
            <a:ext cx="3206311" cy="4288910"/>
            <a:chOff x="3011990" y="1286640"/>
            <a:chExt cx="2931609" cy="3556620"/>
          </a:xfrm>
        </p:grpSpPr>
        <p:sp>
          <p:nvSpPr>
            <p:cNvPr id="10" name="Google Shape;6756;p49"/>
            <p:cNvSpPr/>
            <p:nvPr/>
          </p:nvSpPr>
          <p:spPr>
            <a:xfrm>
              <a:off x="3011990" y="1286640"/>
              <a:ext cx="2931609" cy="355662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
              <a:extLst>
                <a:ext uri="{FF2B5EF4-FFF2-40B4-BE49-F238E27FC236}">
                  <a16:creationId xmlns:a16="http://schemas.microsoft.com/office/drawing/2014/main" id="{9E48B653-1E6A-447B-9EE5-2907E7E1A13D}"/>
                </a:ext>
              </a:extLst>
            </p:cNvPr>
            <p:cNvSpPr txBox="1">
              <a:spLocks/>
            </p:cNvSpPr>
            <p:nvPr/>
          </p:nvSpPr>
          <p:spPr>
            <a:xfrm>
              <a:off x="3527318" y="2134055"/>
              <a:ext cx="1995520" cy="23572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2000" dirty="0">
                  <a:solidFill>
                    <a:schemeClr val="accent6"/>
                  </a:solidFill>
                  <a:latin typeface="Dana" panose="00000500000000000000" pitchFamily="2" charset="-78"/>
                  <a:cs typeface="Dana" panose="00000500000000000000" pitchFamily="2" charset="-78"/>
                </a:rPr>
                <a:t>1-</a:t>
              </a:r>
              <a:r>
                <a:rPr lang="en-US" sz="2000" dirty="0">
                  <a:solidFill>
                    <a:schemeClr val="bg1"/>
                  </a:solidFill>
                  <a:latin typeface="Dana" panose="00000500000000000000" pitchFamily="2" charset="-78"/>
                  <a:cs typeface="Dana" panose="00000500000000000000" pitchFamily="2" charset="-78"/>
                </a:rPr>
                <a:t> a ← 20</a:t>
              </a:r>
            </a:p>
            <a:p>
              <a:pPr algn="l"/>
              <a:r>
                <a:rPr lang="en-US" sz="2000" dirty="0">
                  <a:solidFill>
                    <a:schemeClr val="accent6"/>
                  </a:solidFill>
                  <a:latin typeface="Dana" panose="00000500000000000000" pitchFamily="2" charset="-78"/>
                  <a:cs typeface="Dana" panose="00000500000000000000" pitchFamily="2" charset="-78"/>
                </a:rPr>
                <a:t>2-</a:t>
              </a:r>
              <a:r>
                <a:rPr lang="en-US" sz="2000" dirty="0">
                  <a:solidFill>
                    <a:schemeClr val="bg1"/>
                  </a:solidFill>
                  <a:latin typeface="Dana" panose="00000500000000000000" pitchFamily="2" charset="-78"/>
                  <a:cs typeface="Dana" panose="00000500000000000000" pitchFamily="2" charset="-78"/>
                </a:rPr>
                <a:t> b ← 10</a:t>
              </a:r>
            </a:p>
            <a:p>
              <a:pPr algn="l"/>
              <a:r>
                <a:rPr lang="en-US" sz="2000" dirty="0">
                  <a:solidFill>
                    <a:schemeClr val="accent6"/>
                  </a:solidFill>
                  <a:latin typeface="Dana" panose="00000500000000000000" pitchFamily="2" charset="-78"/>
                  <a:cs typeface="Dana" panose="00000500000000000000" pitchFamily="2" charset="-78"/>
                </a:rPr>
                <a:t>3-</a:t>
              </a:r>
              <a:r>
                <a:rPr lang="en-US" sz="2000" dirty="0">
                  <a:solidFill>
                    <a:schemeClr val="bg1"/>
                  </a:solidFill>
                  <a:latin typeface="Dana" panose="00000500000000000000" pitchFamily="2" charset="-78"/>
                  <a:cs typeface="Dana" panose="00000500000000000000" pitchFamily="2" charset="-78"/>
                </a:rPr>
                <a:t> if (a </a:t>
              </a:r>
              <a:r>
                <a:rPr lang="fa-IR" sz="2000" dirty="0">
                  <a:solidFill>
                    <a:schemeClr val="bg1"/>
                  </a:solidFill>
                  <a:latin typeface="Dana" panose="00000500000000000000" pitchFamily="2" charset="-78"/>
                  <a:cs typeface="Dana" panose="00000500000000000000" pitchFamily="2" charset="-78"/>
                </a:rPr>
                <a:t>&lt;</a:t>
              </a:r>
              <a:r>
                <a:rPr lang="en-US" sz="2000" dirty="0">
                  <a:solidFill>
                    <a:schemeClr val="bg1"/>
                  </a:solidFill>
                  <a:latin typeface="Dana" panose="00000500000000000000" pitchFamily="2" charset="-78"/>
                  <a:cs typeface="Dana" panose="00000500000000000000" pitchFamily="2" charset="-78"/>
                </a:rPr>
                <a:t>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temp ← a</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a ←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b ← temp</a:t>
              </a:r>
            </a:p>
            <a:p>
              <a:pPr algn="l"/>
              <a:r>
                <a:rPr lang="en-US" sz="2000" dirty="0">
                  <a:solidFill>
                    <a:schemeClr val="accent6"/>
                  </a:solidFill>
                  <a:latin typeface="Dana" panose="00000500000000000000" pitchFamily="2" charset="-78"/>
                  <a:cs typeface="Dana" panose="00000500000000000000" pitchFamily="2" charset="-78"/>
                </a:rPr>
                <a:t>4-</a:t>
              </a:r>
              <a:r>
                <a:rPr lang="en-US" sz="2000" dirty="0">
                  <a:solidFill>
                    <a:schemeClr val="bg1"/>
                  </a:solidFill>
                  <a:latin typeface="Dana" panose="00000500000000000000" pitchFamily="2" charset="-78"/>
                  <a:cs typeface="Dana" panose="00000500000000000000" pitchFamily="2" charset="-78"/>
                </a:rPr>
                <a:t> print a</a:t>
              </a:r>
            </a:p>
            <a:p>
              <a:pPr algn="l"/>
              <a:r>
                <a:rPr lang="en-US" sz="2000" dirty="0">
                  <a:solidFill>
                    <a:schemeClr val="accent6"/>
                  </a:solidFill>
                  <a:latin typeface="Dana" panose="00000500000000000000" pitchFamily="2" charset="-78"/>
                  <a:cs typeface="Dana" panose="00000500000000000000" pitchFamily="2" charset="-78"/>
                </a:rPr>
                <a:t>5-</a:t>
              </a:r>
              <a:r>
                <a:rPr lang="en-US" sz="2000" dirty="0">
                  <a:solidFill>
                    <a:schemeClr val="bg1"/>
                  </a:solidFill>
                  <a:latin typeface="Dana" panose="00000500000000000000" pitchFamily="2" charset="-78"/>
                  <a:cs typeface="Dana" panose="00000500000000000000" pitchFamily="2" charset="-78"/>
                </a:rPr>
                <a:t> print b </a:t>
              </a:r>
            </a:p>
          </p:txBody>
        </p:sp>
      </p:grpSp>
      <p:grpSp>
        <p:nvGrpSpPr>
          <p:cNvPr id="12" name="Google Shape;8830;p54"/>
          <p:cNvGrpSpPr/>
          <p:nvPr/>
        </p:nvGrpSpPr>
        <p:grpSpPr>
          <a:xfrm>
            <a:off x="8441564" y="1062778"/>
            <a:ext cx="318930" cy="303359"/>
            <a:chOff x="-6690625" y="3631325"/>
            <a:chExt cx="307225" cy="292225"/>
          </a:xfrm>
        </p:grpSpPr>
        <p:sp>
          <p:nvSpPr>
            <p:cNvPr id="13"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7</a:t>
            </a:fld>
            <a:endParaRPr lang="en-US" dirty="0"/>
          </a:p>
        </p:txBody>
      </p:sp>
      <p:sp>
        <p:nvSpPr>
          <p:cNvPr id="20" name="Title 1">
            <a:extLst>
              <a:ext uri="{FF2B5EF4-FFF2-40B4-BE49-F238E27FC236}">
                <a16:creationId xmlns:a16="http://schemas.microsoft.com/office/drawing/2014/main" id="{E6F3F390-D6E4-4782-B2C5-0707E629DE06}"/>
              </a:ext>
            </a:extLst>
          </p:cNvPr>
          <p:cNvSpPr txBox="1">
            <a:spLocks/>
          </p:cNvSpPr>
          <p:nvPr/>
        </p:nvSpPr>
        <p:spPr>
          <a:xfrm>
            <a:off x="5077897" y="787771"/>
            <a:ext cx="3360800" cy="25879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تمرین و آشنایی با سایت، سعی کنید شبه‌کد رو‌به‌رو را در سایت </a:t>
            </a:r>
            <a:r>
              <a:rPr lang="en-US" sz="1600" dirty="0" err="1">
                <a:solidFill>
                  <a:schemeClr val="bg1"/>
                </a:solidFill>
                <a:latin typeface="Dana" panose="00000500000000000000" pitchFamily="2" charset="-78"/>
                <a:cs typeface="Dana" panose="00000500000000000000" pitchFamily="2" charset="-78"/>
              </a:rPr>
              <a:t>Blockly</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طراحی کنید.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شبه‌کد جابه‌جا کردن دو عدد در صورت بزرگ‌تر بودن عدد اول:</a:t>
            </a:r>
          </a:p>
        </p:txBody>
      </p:sp>
    </p:spTree>
    <p:extLst>
      <p:ext uri="{BB962C8B-B14F-4D97-AF65-F5344CB8AC3E}">
        <p14:creationId xmlns:p14="http://schemas.microsoft.com/office/powerpoint/2010/main" val="388628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473300"/>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خروجی حاصل باید چنین شکلی باشد:</a:t>
            </a:r>
          </a:p>
        </p:txBody>
      </p:sp>
      <p:pic>
        <p:nvPicPr>
          <p:cNvPr id="8" name="Picture 7">
            <a:extLst>
              <a:ext uri="{FF2B5EF4-FFF2-40B4-BE49-F238E27FC236}">
                <a16:creationId xmlns:a16="http://schemas.microsoft.com/office/drawing/2014/main" id="{3B9188E7-791B-451E-AA59-22A856636D1A}"/>
              </a:ext>
            </a:extLst>
          </p:cNvPr>
          <p:cNvPicPr>
            <a:picLocks noChangeAspect="1"/>
          </p:cNvPicPr>
          <p:nvPr/>
        </p:nvPicPr>
        <p:blipFill>
          <a:blip r:embed="rId2"/>
          <a:stretch>
            <a:fillRect/>
          </a:stretch>
        </p:blipFill>
        <p:spPr>
          <a:xfrm>
            <a:off x="611516" y="515156"/>
            <a:ext cx="3098405" cy="3098405"/>
          </a:xfrm>
          <a:prstGeom prst="rect">
            <a:avLst/>
          </a:prstGeom>
        </p:spPr>
      </p:pic>
      <p:sp>
        <p:nvSpPr>
          <p:cNvPr id="10" name="Title 1">
            <a:extLst>
              <a:ext uri="{FF2B5EF4-FFF2-40B4-BE49-F238E27FC236}">
                <a16:creationId xmlns:a16="http://schemas.microsoft.com/office/drawing/2014/main" id="{C77FD67C-01F0-42A5-8C4E-4740B06AE5AF}"/>
              </a:ext>
            </a:extLst>
          </p:cNvPr>
          <p:cNvSpPr txBox="1">
            <a:spLocks/>
          </p:cNvSpPr>
          <p:nvPr/>
        </p:nvSpPr>
        <p:spPr>
          <a:xfrm>
            <a:off x="3411737" y="2230154"/>
            <a:ext cx="5029827" cy="13834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800" dirty="0">
                <a:solidFill>
                  <a:schemeClr val="bg1"/>
                </a:solidFill>
                <a:latin typeface="Dana" panose="00000500000000000000" pitchFamily="2" charset="-78"/>
                <a:cs typeface="Dana" panose="00000500000000000000" pitchFamily="2" charset="-78"/>
              </a:rPr>
              <a:t>حال با زدن روی دکمه‌ی</a:t>
            </a:r>
            <a:r>
              <a:rPr lang="en-US" sz="1800" dirty="0">
                <a:solidFill>
                  <a:schemeClr val="bg1"/>
                </a:solidFill>
                <a:latin typeface="Dana" panose="00000500000000000000" pitchFamily="2" charset="-78"/>
                <a:cs typeface="Dana" panose="00000500000000000000" pitchFamily="2" charset="-78"/>
              </a:rPr>
              <a:t>play </a:t>
            </a:r>
            <a:r>
              <a:rPr lang="fa-IR" sz="1800" dirty="0">
                <a:solidFill>
                  <a:schemeClr val="bg1"/>
                </a:solidFill>
                <a:latin typeface="Dana" panose="00000500000000000000" pitchFamily="2" charset="-78"/>
                <a:cs typeface="Dana" panose="00000500000000000000" pitchFamily="2" charset="-78"/>
              </a:rPr>
              <a:t> یعنی        در گوشه‌ی</a:t>
            </a:r>
          </a:p>
          <a:p>
            <a:pPr rtl="1">
              <a:lnSpc>
                <a:spcPct val="150000"/>
              </a:lnSpc>
            </a:pPr>
            <a:r>
              <a:rPr lang="fa-IR" sz="1800" dirty="0">
                <a:solidFill>
                  <a:schemeClr val="bg1"/>
                </a:solidFill>
                <a:latin typeface="Dana" panose="00000500000000000000" pitchFamily="2" charset="-78"/>
                <a:cs typeface="Dana" panose="00000500000000000000" pitchFamily="2" charset="-78"/>
              </a:rPr>
              <a:t>بالا سمت راست صفحه می‌توانید خروجی شبه‌کد خود </a:t>
            </a:r>
          </a:p>
          <a:p>
            <a:pPr rtl="1">
              <a:lnSpc>
                <a:spcPct val="150000"/>
              </a:lnSpc>
            </a:pPr>
            <a:r>
              <a:rPr lang="fa-IR" sz="1800" dirty="0">
                <a:solidFill>
                  <a:schemeClr val="bg1"/>
                </a:solidFill>
                <a:latin typeface="Dana" panose="00000500000000000000" pitchFamily="2" charset="-78"/>
                <a:cs typeface="Dana" panose="00000500000000000000" pitchFamily="2" charset="-78"/>
              </a:rPr>
              <a:t>را در دو مرحله مشاهده کنید.</a:t>
            </a:r>
          </a:p>
        </p:txBody>
      </p:sp>
      <p:pic>
        <p:nvPicPr>
          <p:cNvPr id="12" name="Picture 11">
            <a:extLst>
              <a:ext uri="{FF2B5EF4-FFF2-40B4-BE49-F238E27FC236}">
                <a16:creationId xmlns:a16="http://schemas.microsoft.com/office/drawing/2014/main" id="{D29377C7-7D6B-490A-918E-1DCBDB3D9ED0}"/>
              </a:ext>
            </a:extLst>
          </p:cNvPr>
          <p:cNvPicPr>
            <a:picLocks noChangeAspect="1"/>
          </p:cNvPicPr>
          <p:nvPr/>
        </p:nvPicPr>
        <p:blipFill>
          <a:blip r:embed="rId3"/>
          <a:stretch>
            <a:fillRect/>
          </a:stretch>
        </p:blipFill>
        <p:spPr>
          <a:xfrm>
            <a:off x="4932114" y="2437126"/>
            <a:ext cx="390476" cy="247619"/>
          </a:xfrm>
          <a:prstGeom prst="rect">
            <a:avLst/>
          </a:prstGeom>
        </p:spPr>
      </p:pic>
      <p:pic>
        <p:nvPicPr>
          <p:cNvPr id="1030" name="Picture 6">
            <a:extLst>
              <a:ext uri="{FF2B5EF4-FFF2-40B4-BE49-F238E27FC236}">
                <a16:creationId xmlns:a16="http://schemas.microsoft.com/office/drawing/2014/main" id="{F2A1158D-7FF4-4E55-88E6-BD4E13E425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720" t="7982" r="35570" b="77594"/>
          <a:stretch/>
        </p:blipFill>
        <p:spPr bwMode="auto">
          <a:xfrm>
            <a:off x="5424031" y="3825024"/>
            <a:ext cx="2921479" cy="8301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4930EA-B3D0-4022-9FF3-E2E4850C62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650" t="8245" r="35880" b="77610"/>
          <a:stretch/>
        </p:blipFill>
        <p:spPr bwMode="auto">
          <a:xfrm>
            <a:off x="2160718" y="3825025"/>
            <a:ext cx="2891714" cy="8301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Tree>
    <p:extLst>
      <p:ext uri="{BB962C8B-B14F-4D97-AF65-F5344CB8AC3E}">
        <p14:creationId xmlns:p14="http://schemas.microsoft.com/office/powerpoint/2010/main" val="115495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ب.م.م.</a:t>
            </a:r>
          </a:p>
        </p:txBody>
      </p:sp>
      <p:grpSp>
        <p:nvGrpSpPr>
          <p:cNvPr id="4" name="Google Shape;7046;p50"/>
          <p:cNvGrpSpPr/>
          <p:nvPr/>
        </p:nvGrpSpPr>
        <p:grpSpPr>
          <a:xfrm>
            <a:off x="6341151" y="73464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9359;p55"/>
          <p:cNvGrpSpPr/>
          <p:nvPr/>
        </p:nvGrpSpPr>
        <p:grpSpPr>
          <a:xfrm>
            <a:off x="8398858" y="2228768"/>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398285" y="1507852"/>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itle 1">
            <a:extLst>
              <a:ext uri="{FF2B5EF4-FFF2-40B4-BE49-F238E27FC236}">
                <a16:creationId xmlns:a16="http://schemas.microsoft.com/office/drawing/2014/main" id="{8DD52BF7-1D14-4588-9935-E04725DE26AA}"/>
              </a:ext>
            </a:extLst>
          </p:cNvPr>
          <p:cNvSpPr txBox="1">
            <a:spLocks/>
          </p:cNvSpPr>
          <p:nvPr/>
        </p:nvSpPr>
        <p:spPr>
          <a:xfrm>
            <a:off x="722188" y="1389364"/>
            <a:ext cx="7673922" cy="30787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فرض کنید برای حل مسئله‌ای نیاز به پیدا کردن بزرگ‌ترین مقسوم علیه مشترک دو عدد دارید.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شیه‌کدی بنویسید که بتواند این کار را انجام دهد و با داشتن ۲ عدد، ب.م.م. آن‌ها را حساب کند و خروجی دهد.</a:t>
            </a: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حل اکثر مسائل، بیش‌ از یک راه‌حل وجود دارد و با تغییر طرز تفکر و در اصل تغییر الگوریتم مورد استفاده، می‌توان به طریق دیگری مسئله را مدل‌سازی و حل کرد؛ به شکلی که از نظر زمانی‌ سریع‌تر به جواب برسیم یا برای رسیدن به جواب، حافظه‌ی کم‌تری اشغال کنیم.</a:t>
            </a:r>
          </a:p>
        </p:txBody>
      </p:sp>
      <p:grpSp>
        <p:nvGrpSpPr>
          <p:cNvPr id="21" name="Google Shape;4800;p45"/>
          <p:cNvGrpSpPr/>
          <p:nvPr/>
        </p:nvGrpSpPr>
        <p:grpSpPr>
          <a:xfrm>
            <a:off x="8399446" y="3335160"/>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3896</TotalTime>
  <Words>1360</Words>
  <Application>Microsoft Office PowerPoint</Application>
  <PresentationFormat>On-screen Show (16:9)</PresentationFormat>
  <Paragraphs>153</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Didact Gothic</vt:lpstr>
      <vt:lpstr>Wingdings</vt:lpstr>
      <vt:lpstr>Lalezar</vt:lpstr>
      <vt:lpstr>Roboto Light</vt:lpstr>
      <vt:lpstr>Roboto Black</vt:lpstr>
      <vt:lpstr>Roboto Thin</vt:lpstr>
      <vt:lpstr>Bree Serif</vt:lpstr>
      <vt:lpstr>Arial</vt:lpstr>
      <vt:lpstr>Dana</vt:lpstr>
      <vt:lpstr>WEB PROPOSAL</vt:lpstr>
      <vt:lpstr>بسم الله الرحمن الرحیم</vt:lpstr>
      <vt:lpstr>یکی از مهم‌ترین مباحث مهندسی کامپیوتر و حتی مهم‌تر از سینتکس زبان برنامه‌نویسی و توانایی کار با آن، الگوریتم‌ها و دید الگوریتمی به مسائل است. </vt:lpstr>
      <vt:lpstr>PowerPoint Presentation</vt:lpstr>
      <vt:lpstr>ساده‌تر کردن حل مسئله با ایجاد دید بهتر نسبت به نیاز‌های سوال  قابل فهم بودن برای انسان‌ها به دلیل نزدیکی آن به زبان انسان عدم نیاز به تسلط بر زبان‌های برنامه‌نویسی کمک به پیاده‌سازی راحت‌تر الگوریتم‌های مورد نیاز  غیر قابل اجرا در کامپیوتر</vt:lpstr>
      <vt:lpstr>PowerPoint Presentation</vt:lpstr>
      <vt:lpstr>PowerPoint Presentation</vt:lpstr>
      <vt:lpstr>PowerPoint Presentation</vt:lpstr>
      <vt:lpstr>خروجی حاصل باید چنین شکلی باشد:</vt:lpstr>
      <vt:lpstr>PowerPoint Presentation</vt:lpstr>
      <vt:lpstr>البته در درس مبانی کامپیوتر، هدف یافتن الگوریتم بهینه نیست؛ اما گاهی سعی می‌کنیم در صورت امکان برای یک مسئله راه‌های مختلفی را بیابیم. یکی از راحت‌ترین الگوریتم‌ها برای حل این مسئله، الگوریتم زیر است:</vt:lpstr>
      <vt:lpstr>PowerPoint Presentation</vt:lpstr>
      <vt:lpstr>در تصویر زیر الگوریتم دیگری به نام Euclidean Algorithm (الگوریتم اقلیدس) در دو شیوه برای پیدا کردن ب.م.م. نوشته شده است.</vt:lpstr>
      <vt:lpstr>PowerPoint Presentation</vt:lpstr>
      <vt:lpstr>مراحل اجرای دو الگوریتم را برای دو عدد ۲۴ و ۲۷ در نمودارهای زیر بررسی کنید.</vt:lpstr>
      <vt:lpstr>به نظر شما آیا این مسئله راه‌حل دیگری دارد؟  اگر دوست داشتید برای درک بهتر این الگوریتم‌ها و تفاوت میان‌ آن‌ها می‌توانید از لینک‌های زیر کمک بگیرید.</vt:lpstr>
      <vt:lpstr>بهترین و مطمئن‌ترین ابزار شما برای حل مسائل و کد زدن، سرچ کردن هست، پس سعی کنید از همین الان تمرین کنید و برای مسئله‌های مختلفی که بهتون داده می‌شه سرچ کنید؛ چون مسلما مشکلی که شما باهاش مواجه می‌شید رو قبلا افراد دیگه هم باهاش مواجه شدن و راه‌حل خودشون برای اون رو جاهای مختلف نوشتن که با یه سرچ ساده می‌تونید به راحتی اون‌ها رو پیدا کنید.</vt:lpstr>
      <vt:lpstr>PowerPoint Presentation</vt:lpstr>
      <vt:lpstr>PowerPoint Presentation</vt:lpstr>
      <vt:lpstr>به نظر شما چه اتفاقی می‌افتاد اگر ما به جای ۱۰ رقم برای نشان‌دادن اعداد، ۷ رقم داشتیم؟ آیا در سیستم جدید برخی اعداد وجود نخواهند داشت؟        برای جواب به این سوال، به طور کلی می‌توان گفت که اعداد تغییری نخواهند کرد و تنها شیوه‌ی نمایش آن‌ها توسط ارقام، متفاوت خواهد شد. به عنوان مثال از این به بعد به جای عدد هشت باید ۱۱ می‌نوشتیم. (چرا؟)          به این کار در دنیای ریاضی تغییر مبنا گفته می‌شود.         </vt:lpstr>
      <vt:lpstr>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           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 و b بگذاریم، می‌خواهیم خروجی شبه‌کد ما،  (a)b یعنی a در مبنای b باشد تا دیگر برای تبدیل اعداد در مبناهای مختلف با مشکلی مواجه نشویم.</vt:lpstr>
      <vt:lpstr>قبل از این که بریم سراغ سوال آخر، لازمه که خبری  رو اعلام کنیم...         دو نفر از برترین برنامه‌نویس‌های دنیا (کُدخدا و Botfather)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بیشتری رو به گروه خودشون جذب کنن و توی این مسیر تحولی در روند آموزش هم ایجاد کنن.          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vt:lpstr>
      <vt:lpstr>سلام به همه... من Botfather هستم. خیلی خوشحالم که همراه کدخدا می‌تونیم این ترم در کنار شما باشیم.             من هم به همگی سلام عرض می‌کنم. خیلی وقتتون رو نمی‌گیرم. بریم سراغ دستورکار...       برای شروع کار امروزمون، اول از همه اجازه بدید شما رو با دوست قدیمی و عزیزم، Numfather، آشنا کنم.Numfather  پدر بازی عددبازی است و سالیان ساله که داره این بازی رو بین طرفدارانش برگزار می‌کنه.             این بازی از اعداد ۱ تا ۱۰ و دو دستور کلی تشکیل شده که بازیکن می‌تونه در هر بار نوبتش هر کدوم از اون‌ها رو انتخاب کنه. کارNumfather  پخش کردن نامحدود اعداد به صورت تصادفی و انجام دستورات بازیکن در طول بازیه.</vt:lpstr>
      <vt:lpstr>بازی این‌طوری شروع می‌شه کهNumfather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            برنده بازی با مقایسه مجموع اعدادNumfather  و بازیکن مشخص می‌شه. شرایط برد و باخت به این صورته:              ۱. برنده فردیه که مجموع اعدادش ۲۱ بشه.          ۲. اگر این جمع برای فردی از عدد ۲۱ گذشته باشه بازنده محسوب می‌شه.       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vt:lpstr>
      <vt:lpstr>و اما دستورات بازیکن:            AddAdad  به این معناست که بازیکن می‌خواد یک عدد جدید به مجموع اعدادش اضافه کنه و Numfather  یک عدد تصادفی بهش تحویل می‌ده.         AdadBas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اعدادNumfather  تا سقف مجموع ۱۷، عدد تصادفی اضافه می‌شه تا مقایسه‌ی نهایی انجام و برنده مشخص شه.          داستان این جلسه ما از ایمیلی که به تازگی ازNumfather  به دست ما رسیده شروع می‌شه. متن ایمیل رو بخونید تا متوجه بشید داستان از چه قراره.</vt:lpstr>
      <vt:lpstr>به نام خالق اعداد کدخدا وbotfather  عزیز 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 از لطف بی‌دریغتان سپاسگزارم. دوستدارتان Numfather</vt:lpstr>
      <vt:lpstr>PowerPoint Presentation</vt:lpstr>
      <vt:lpstr>همون‌طور که متوجه شدید قراره شبه کدNumfather  رو کامل کنیم. لازمه یک سری توضیحات رو راجع به این شبه‌کد بدم تا قبل از شروع کار براتون ابهامی وجود نداشته باشه. اولین نکته اینه که متغیرadadBas  برای مشخص کردن انتخاب یا عدم انتخاب این دستور توسط بازیکنه و هنگام اجرای این دستور باید مقدار این متغیر تغییر کنه. به عنوان دومین نکته فراموش نکنید کهNumfather  یک عدد مخفی دیگه هم داره که باید در پایان بازی به اعدادش اضافه بشه.            من هم از شما می‌خوام تا به این مساله فکر کنید که اگر قرار باشه بازی را به نحوی پیاده سازی کنیم تا پس از اتمام هر دور و مشخص شدن برنده،‌ بازیکن بتونه دور جدیدی رو شروع کنه، به اعمال چه تغییراتی در شبه کد نیاز داریم؟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176</cp:revision>
  <dcterms:modified xsi:type="dcterms:W3CDTF">2021-03-08T22:03:07Z</dcterms:modified>
</cp:coreProperties>
</file>