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2"/>
  </p:notesMasterIdLst>
  <p:handoutMasterIdLst>
    <p:handoutMasterId r:id="rId23"/>
  </p:handoutMasterIdLst>
  <p:sldIdLst>
    <p:sldId id="294" r:id="rId2"/>
    <p:sldId id="295" r:id="rId3"/>
    <p:sldId id="325" r:id="rId4"/>
    <p:sldId id="344" r:id="rId5"/>
    <p:sldId id="337" r:id="rId6"/>
    <p:sldId id="345" r:id="rId7"/>
    <p:sldId id="346" r:id="rId8"/>
    <p:sldId id="342" r:id="rId9"/>
    <p:sldId id="347" r:id="rId10"/>
    <p:sldId id="343" r:id="rId11"/>
    <p:sldId id="348" r:id="rId12"/>
    <p:sldId id="349" r:id="rId13"/>
    <p:sldId id="350" r:id="rId14"/>
    <p:sldId id="314" r:id="rId15"/>
    <p:sldId id="318" r:id="rId16"/>
    <p:sldId id="319" r:id="rId17"/>
    <p:sldId id="338" r:id="rId18"/>
    <p:sldId id="339" r:id="rId19"/>
    <p:sldId id="340" r:id="rId20"/>
    <p:sldId id="326" r:id="rId21"/>
  </p:sldIdLst>
  <p:sldSz cx="9144000" cy="5143500" type="screen16x9"/>
  <p:notesSz cx="6858000" cy="9144000"/>
  <p:embeddedFontLst>
    <p:embeddedFont>
      <p:font typeface="Consolas" panose="020B0609020204030204" pitchFamily="49" charset="0"/>
      <p:regular r:id="rId24"/>
      <p:bold r:id="rId25"/>
      <p:italic r:id="rId26"/>
      <p:boldItalic r:id="rId27"/>
    </p:embeddedFont>
    <p:embeddedFont>
      <p:font typeface="Roboto Light" panose="020B0604020202020204" charset="0"/>
      <p:regular r:id="rId28"/>
      <p:bold r:id="rId29"/>
      <p:italic r:id="rId30"/>
      <p:boldItalic r:id="rId31"/>
    </p:embeddedFont>
    <p:embeddedFont>
      <p:font typeface="Dana" panose="020B0604020202020204" charset="-78"/>
      <p:regular r:id="rId32"/>
      <p:bold r:id="rId33"/>
      <p:italic r:id="rId34"/>
      <p:boldItalic r:id="rId35"/>
    </p:embeddedFont>
    <p:embeddedFont>
      <p:font typeface="Lalezar" panose="00000500000000000000" pitchFamily="2" charset="-78"/>
      <p:regular r:id="rId36"/>
    </p:embeddedFont>
    <p:embeddedFont>
      <p:font typeface="Roboto Black" panose="020B0604020202020204" charset="0"/>
      <p:bold r:id="rId37"/>
      <p:boldItalic r:id="rId38"/>
    </p:embeddedFont>
    <p:embeddedFont>
      <p:font typeface="Roboto Thin" panose="020B0604020202020204" charset="0"/>
      <p:regular r:id="rId39"/>
      <p:bold r:id="rId40"/>
      <p:italic r:id="rId41"/>
      <p:boldItalic r:id="rId42"/>
    </p:embeddedFont>
    <p:embeddedFont>
      <p:font typeface="Bree Serif"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44"/>
            <p14:sldId id="337"/>
            <p14:sldId id="345"/>
            <p14:sldId id="346"/>
            <p14:sldId id="342"/>
            <p14:sldId id="347"/>
            <p14:sldId id="343"/>
            <p14:sldId id="348"/>
            <p14:sldId id="349"/>
            <p14:sldId id="350"/>
            <p14:sldId id="314"/>
            <p14:sldId id="318"/>
            <p14:sldId id="319"/>
            <p14:sldId id="338"/>
            <p14:sldId id="339"/>
            <p14:sldId id="340"/>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22AA44"/>
    <a:srgbClr val="48FFD5"/>
    <a:srgbClr val="5F7D9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619" y="6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4/3/2021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550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92098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3364647" y="4025359"/>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Tree>
    <p:extLst>
      <p:ext uri="{BB962C8B-B14F-4D97-AF65-F5344CB8AC3E}">
        <p14:creationId xmlns:p14="http://schemas.microsoft.com/office/powerpoint/2010/main" val="32576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9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
        <p:nvSpPr>
          <p:cNvPr id="2" name="Footer Placeholder 1"/>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60" r:id="rId3"/>
    <p:sldLayoutId id="2147483680" r:id="rId4"/>
    <p:sldLayoutId id="2147483682" r:id="rId5"/>
    <p:sldLayoutId id="2147483663" r:id="rId6"/>
    <p:sldLayoutId id="214748368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hackerearth.com/practice/algorithms/sorting/selection-sort/visualize/" TargetMode="External"/><Relationship Id="rId2" Type="http://schemas.openxmlformats.org/officeDocument/2006/relationships/hyperlink" Target="https://www.geeksforgeeks.org/selection-sort/" TargetMode="External"/><Relationship Id="rId1" Type="http://schemas.openxmlformats.org/officeDocument/2006/relationships/slideLayout" Target="../slideLayouts/slideLayout1.xml"/><Relationship Id="rId4" Type="http://schemas.openxmlformats.org/officeDocument/2006/relationships/hyperlink" Target="https://www.youtube.com/watch?v=Ns4TPTC8wh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lyZQPjUT5B4" TargetMode="External"/><Relationship Id="rId2" Type="http://schemas.openxmlformats.org/officeDocument/2006/relationships/hyperlink" Target="https://www.youtube.com/watch?v=Ns4TPTC8whw"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html/ascii_table_lookup.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1562753" y="2641453"/>
            <a:ext cx="4417647"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ورودی و </a:t>
            </a:r>
            <a:r>
              <a:rPr lang="fa-IR" sz="4400" dirty="0">
                <a:solidFill>
                  <a:srgbClr val="48FFD5"/>
                </a:solidFill>
                <a:latin typeface="Lalezar" panose="00000500000000000000" pitchFamily="2" charset="-78"/>
                <a:cs typeface="Lalezar" panose="00000500000000000000" pitchFamily="2" charset="-78"/>
                <a:sym typeface="Roboto Black"/>
              </a:rPr>
              <a:t>خروجی</a:t>
            </a:r>
            <a:endParaRPr lang="en-US" sz="4400" dirty="0">
              <a:solidFill>
                <a:srgbClr val="48FFD5"/>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چهارم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2260722" y="2064938"/>
            <a:ext cx="32880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شبه</a:t>
            </a:r>
            <a:r>
              <a:rPr lang="fa-IR" sz="4400" dirty="0">
                <a:solidFill>
                  <a:srgbClr val="002060"/>
                </a:solidFill>
                <a:latin typeface="Lalezar" panose="00000500000000000000" pitchFamily="2" charset="-78"/>
                <a:cs typeface="Lalezar" panose="00000500000000000000" pitchFamily="2" charset="-78"/>
                <a:sym typeface="Roboto Black"/>
              </a:rPr>
              <a:t> ‌</a:t>
            </a:r>
            <a:r>
              <a:rPr lang="fa-IR" sz="4400" dirty="0">
                <a:solidFill>
                  <a:schemeClr val="accent6"/>
                </a:solidFill>
                <a:latin typeface="Lalezar" panose="00000500000000000000" pitchFamily="2" charset="-78"/>
                <a:cs typeface="Lalezar" panose="00000500000000000000" pitchFamily="2" charset="-78"/>
                <a:sym typeface="Roboto Black"/>
              </a:rPr>
              <a:t>کد</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smtClean="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3553" y="529395"/>
            <a:ext cx="7692178" cy="4279589"/>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بار قطعه کد زیر را اجرا کنید. سپس به عنوان ورودی یک‌بار عدد 5 و </a:t>
            </a:r>
            <a:r>
              <a:rPr lang="fa-IR" sz="1600" dirty="0" smtClean="0">
                <a:solidFill>
                  <a:schemeClr val="bg1"/>
                </a:solidFill>
                <a:latin typeface="Dana" panose="00000500000000000000" pitchFamily="2" charset="-78"/>
                <a:cs typeface="Dana" panose="00000500000000000000" pitchFamily="2" charset="-78"/>
              </a:rPr>
              <a:t>یک‌بار عدد</a:t>
            </a:r>
            <a:r>
              <a:rPr lang="en-SE" sz="1600" dirty="0" smtClean="0">
                <a:solidFill>
                  <a:schemeClr val="bg1"/>
                </a:solidFill>
                <a:latin typeface="Dana" panose="00000500000000000000" pitchFamily="2" charset="-78"/>
                <a:cs typeface="Dana" panose="00000500000000000000" pitchFamily="2" charset="-78"/>
              </a:rPr>
              <a:t>1904892031 </a:t>
            </a:r>
            <a:r>
              <a:rPr lang="fa-IR" sz="1600" dirty="0" smtClean="0">
                <a:solidFill>
                  <a:schemeClr val="bg1"/>
                </a:solidFill>
                <a:latin typeface="Dana" panose="00000500000000000000" pitchFamily="2" charset="-78"/>
                <a:cs typeface="Dana" panose="00000500000000000000" pitchFamily="2" charset="-78"/>
              </a:rPr>
              <a:t> را </a:t>
            </a:r>
            <a:r>
              <a:rPr lang="fa-IR" sz="1600" dirty="0">
                <a:solidFill>
                  <a:schemeClr val="bg1"/>
                </a:solidFill>
                <a:latin typeface="Dana" panose="00000500000000000000" pitchFamily="2" charset="-78"/>
                <a:cs typeface="Dana" panose="00000500000000000000" pitchFamily="2" charset="-78"/>
              </a:rPr>
              <a:t>وارد کنید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عدد مشاهده شده در خروجی چیست؟ به نظر شما چرا چنین اتفاقی برای خروجی افتاد؟ </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sp>
        <p:nvSpPr>
          <p:cNvPr id="4" name="Rectangle 3"/>
          <p:cNvSpPr/>
          <p:nvPr/>
        </p:nvSpPr>
        <p:spPr>
          <a:xfrm>
            <a:off x="683907" y="1178463"/>
            <a:ext cx="4691284" cy="2062103"/>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endParaRPr lang="fa-IR" sz="1600" dirty="0" smtClean="0">
              <a:solidFill>
                <a:srgbClr val="BBBBBB"/>
              </a:solidFill>
              <a:latin typeface="Consolas" panose="020B0609020204030204" pitchFamily="49" charset="0"/>
            </a:endParaRP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float</a:t>
            </a:r>
            <a:r>
              <a:rPr lang="en-US" sz="1600" dirty="0">
                <a:solidFill>
                  <a:srgbClr val="BBBBBB"/>
                </a:solidFill>
                <a:latin typeface="Consolas" panose="020B0609020204030204" pitchFamily="49" charset="0"/>
              </a:rPr>
              <a:t> 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decimal number: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%f\n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smtClean="0">
                <a:solidFill>
                  <a:srgbClr val="BBBBBB"/>
                </a:solidFill>
                <a:latin typeface="Consolas" panose="020B0609020204030204" pitchFamily="49" charset="0"/>
              </a:rPr>
              <a:t>}</a:t>
            </a:r>
            <a:endParaRPr lang="en-US" sz="1600" dirty="0">
              <a:solidFill>
                <a:srgbClr val="BBBBBB"/>
              </a:solidFill>
              <a:latin typeface="Consolas" panose="020B0609020204030204" pitchFamily="49" charset="0"/>
            </a:endParaRPr>
          </a:p>
        </p:txBody>
      </p:sp>
      <p:grpSp>
        <p:nvGrpSpPr>
          <p:cNvPr id="29" name="Google Shape;7365;p50"/>
          <p:cNvGrpSpPr/>
          <p:nvPr/>
        </p:nvGrpSpPr>
        <p:grpSpPr>
          <a:xfrm>
            <a:off x="8395377" y="3240566"/>
            <a:ext cx="334919" cy="333429"/>
            <a:chOff x="-30735200" y="3552550"/>
            <a:chExt cx="292225" cy="290925"/>
          </a:xfrm>
        </p:grpSpPr>
        <p:sp>
          <p:nvSpPr>
            <p:cNvPr id="42"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830;p54"/>
          <p:cNvGrpSpPr/>
          <p:nvPr/>
        </p:nvGrpSpPr>
        <p:grpSpPr>
          <a:xfrm>
            <a:off x="8386156" y="684148"/>
            <a:ext cx="318930" cy="303359"/>
            <a:chOff x="-6690625" y="3631325"/>
            <a:chExt cx="307225" cy="292225"/>
          </a:xfrm>
        </p:grpSpPr>
        <p:sp>
          <p:nvSpPr>
            <p:cNvPr id="4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3608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05282" y="1163857"/>
            <a:ext cx="7925482" cy="20534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هر کدام از متغیر‌ها در کامپیوتر سایز خاصی دارند، یعنی قرار است تعداد بایت</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مشخصی از حافظه‌ی کامپیوتر را اشغال کنند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نکته‌ی بی‌ربط: هر بایت برابر هشت بیت است و هر بیت نماینده‌ی یک </a:t>
            </a:r>
            <a:r>
              <a:rPr lang="en-US" sz="1600" dirty="0">
                <a:solidFill>
                  <a:schemeClr val="bg1"/>
                </a:solidFill>
                <a:latin typeface="Dana" panose="00000500000000000000" pitchFamily="2" charset="-78"/>
                <a:cs typeface="Dana" panose="00000500000000000000" pitchFamily="2" charset="-78"/>
              </a:rPr>
              <a:t>0</a:t>
            </a:r>
            <a:r>
              <a:rPr lang="fa-IR" sz="1600" dirty="0">
                <a:solidFill>
                  <a:schemeClr val="bg1"/>
                </a:solidFill>
                <a:latin typeface="Dana" panose="00000500000000000000" pitchFamily="2" charset="-78"/>
                <a:cs typeface="Dana" panose="00000500000000000000" pitchFamily="2" charset="-78"/>
              </a:rPr>
              <a:t> یا </a:t>
            </a:r>
            <a:r>
              <a:rPr lang="en-US" sz="1600" dirty="0">
                <a:solidFill>
                  <a:schemeClr val="bg1"/>
                </a:solidFill>
                <a:latin typeface="Dana" panose="00000500000000000000" pitchFamily="2" charset="-78"/>
                <a:cs typeface="Dana" panose="00000500000000000000" pitchFamily="2" charset="-78"/>
              </a:rPr>
              <a:t>1</a:t>
            </a:r>
            <a:r>
              <a:rPr lang="fa-IR" sz="1600" dirty="0">
                <a:solidFill>
                  <a:schemeClr val="bg1"/>
                </a:solidFill>
                <a:latin typeface="Dana" panose="00000500000000000000" pitchFamily="2" charset="-78"/>
                <a:cs typeface="Dana" panose="00000500000000000000" pitchFamily="2" charset="-78"/>
              </a:rPr>
              <a:t> در کامپیوتر</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با اجرای کد زیر، سایز هر کدام از متغیرها را به دست آورید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اگر به جای </a:t>
            </a:r>
            <a:r>
              <a:rPr lang="en-US" sz="1600" dirty="0">
                <a:solidFill>
                  <a:schemeClr val="bg1"/>
                </a:solidFill>
                <a:latin typeface="Dana" panose="00000500000000000000" pitchFamily="2" charset="-78"/>
                <a:cs typeface="Dana" panose="00000500000000000000" pitchFamily="2" charset="-78"/>
              </a:rPr>
              <a:t>int</a:t>
            </a:r>
            <a:r>
              <a:rPr lang="fa-IR" sz="1600" dirty="0">
                <a:solidFill>
                  <a:schemeClr val="bg1"/>
                </a:solidFill>
                <a:latin typeface="Dana" panose="00000500000000000000" pitchFamily="2" charset="-78"/>
                <a:cs typeface="Dana" panose="00000500000000000000" pitchFamily="2" charset="-78"/>
              </a:rPr>
              <a:t> از </a:t>
            </a:r>
            <a:r>
              <a:rPr lang="en-US" sz="1600" dirty="0">
                <a:solidFill>
                  <a:schemeClr val="bg1"/>
                </a:solidFill>
                <a:latin typeface="Dana" panose="00000500000000000000" pitchFamily="2" charset="-78"/>
                <a:cs typeface="Dana" panose="00000500000000000000" pitchFamily="2" charset="-78"/>
              </a:rPr>
              <a:t>long int</a:t>
            </a:r>
            <a:r>
              <a:rPr lang="fa-IR" sz="1600" dirty="0">
                <a:solidFill>
                  <a:schemeClr val="bg1"/>
                </a:solidFill>
                <a:latin typeface="Dana" panose="00000500000000000000" pitchFamily="2" charset="-78"/>
                <a:cs typeface="Dana" panose="00000500000000000000" pitchFamily="2" charset="-78"/>
              </a:rPr>
              <a:t> استفاده کنیم چه فرقی می‌کند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long </a:t>
            </a:r>
            <a:r>
              <a:rPr lang="en-US" sz="1600" dirty="0" err="1">
                <a:solidFill>
                  <a:schemeClr val="bg1"/>
                </a:solidFill>
                <a:latin typeface="Dana" panose="00000500000000000000" pitchFamily="2" charset="-78"/>
                <a:cs typeface="Dana" panose="00000500000000000000" pitchFamily="2" charset="-78"/>
              </a:rPr>
              <a:t>long</a:t>
            </a:r>
            <a:r>
              <a:rPr lang="en-US" sz="1600" dirty="0">
                <a:solidFill>
                  <a:schemeClr val="bg1"/>
                </a:solidFill>
                <a:latin typeface="Dana" panose="00000500000000000000" pitchFamily="2" charset="-78"/>
                <a:cs typeface="Dana" panose="00000500000000000000" pitchFamily="2" charset="-78"/>
              </a:rPr>
              <a:t> int</a:t>
            </a:r>
            <a:r>
              <a:rPr lang="fa-IR" sz="1600" dirty="0">
                <a:solidFill>
                  <a:schemeClr val="bg1"/>
                </a:solidFill>
                <a:latin typeface="Dana" panose="00000500000000000000" pitchFamily="2" charset="-78"/>
                <a:cs typeface="Dana" panose="00000500000000000000" pitchFamily="2" charset="-78"/>
              </a:rPr>
              <a:t> چطور؟</a:t>
            </a:r>
          </a:p>
        </p:txBody>
      </p:sp>
      <p:sp>
        <p:nvSpPr>
          <p:cNvPr id="6" name="TextBox 5">
            <a:extLst>
              <a:ext uri="{FF2B5EF4-FFF2-40B4-BE49-F238E27FC236}">
                <a16:creationId xmlns:a16="http://schemas.microsoft.com/office/drawing/2014/main" id="{D912F2A4-6A53-4224-90C2-5E814C40EE78}"/>
              </a:ext>
            </a:extLst>
          </p:cNvPr>
          <p:cNvSpPr txBox="1"/>
          <p:nvPr/>
        </p:nvSpPr>
        <p:spPr>
          <a:xfrm>
            <a:off x="1675551" y="528040"/>
            <a:ext cx="578596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سوم</a:t>
            </a:r>
            <a:r>
              <a:rPr lang="fa-IR" sz="3600" b="0" i="0" u="none" strike="noStrike" dirty="0">
                <a:solidFill>
                  <a:schemeClr val="bg1"/>
                </a:solidFill>
                <a:effectLst/>
                <a:latin typeface="Lalezar" panose="00000500000000000000" pitchFamily="2" charset="-78"/>
                <a:cs typeface="Lalezar" panose="00000500000000000000" pitchFamily="2" charset="-78"/>
              </a:rPr>
              <a:t>: سایز</a:t>
            </a:r>
          </a:p>
        </p:txBody>
      </p:sp>
      <p:grpSp>
        <p:nvGrpSpPr>
          <p:cNvPr id="8" name="Google Shape;7046;p50"/>
          <p:cNvGrpSpPr/>
          <p:nvPr/>
        </p:nvGrpSpPr>
        <p:grpSpPr>
          <a:xfrm>
            <a:off x="6132620" y="590725"/>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28" name="Google Shape;4800;p45"/>
          <p:cNvGrpSpPr/>
          <p:nvPr/>
        </p:nvGrpSpPr>
        <p:grpSpPr>
          <a:xfrm>
            <a:off x="8438100" y="1341895"/>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7365;p50"/>
          <p:cNvGrpSpPr/>
          <p:nvPr/>
        </p:nvGrpSpPr>
        <p:grpSpPr>
          <a:xfrm>
            <a:off x="8430764" y="2452094"/>
            <a:ext cx="334919" cy="333429"/>
            <a:chOff x="-30735200" y="3552550"/>
            <a:chExt cx="292225" cy="290925"/>
          </a:xfrm>
        </p:grpSpPr>
        <p:sp>
          <p:nvSpPr>
            <p:cNvPr id="4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dirty="0"/>
              <a:t>1- Byte</a:t>
            </a:r>
          </a:p>
        </p:txBody>
      </p:sp>
      <p:sp>
        <p:nvSpPr>
          <p:cNvPr id="5" name="Rectangle 4"/>
          <p:cNvSpPr/>
          <p:nvPr/>
        </p:nvSpPr>
        <p:spPr>
          <a:xfrm>
            <a:off x="698863" y="2495564"/>
            <a:ext cx="5646074" cy="1815882"/>
          </a:xfrm>
          <a:prstGeom prst="rect">
            <a:avLst/>
          </a:prstGeom>
        </p:spPr>
        <p:txBody>
          <a:bodyPr wrap="square">
            <a:spAutoFit/>
          </a:bodyPr>
          <a:lstStyle/>
          <a:p>
            <a:r>
              <a:rPr lang="en-US" dirty="0">
                <a:solidFill>
                  <a:srgbClr val="00B0F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"int: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"float: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float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"double: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"char: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grpSp>
        <p:nvGrpSpPr>
          <p:cNvPr id="18" name="Google Shape;4800;p45"/>
          <p:cNvGrpSpPr/>
          <p:nvPr/>
        </p:nvGrpSpPr>
        <p:grpSpPr>
          <a:xfrm>
            <a:off x="8440081" y="1994326"/>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5790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4422"/>
            <a:ext cx="7692178" cy="2955165"/>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 قطعه کد زیر را با ورودی 1399 امتحان کنید. چه اتفاقی می‌افتد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آیا برنامه با خطایی مواجه شد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می‌توانید دلیل این خطا را با توجه به نکته‌ای </a:t>
            </a:r>
            <a:r>
              <a:rPr lang="fa-IR" sz="1600" dirty="0" smtClean="0">
                <a:solidFill>
                  <a:schemeClr val="bg1"/>
                </a:solidFill>
                <a:latin typeface="Dana" panose="00000500000000000000" pitchFamily="2" charset="-78"/>
                <a:cs typeface="Dana" panose="00000500000000000000" pitchFamily="2" charset="-78"/>
              </a:rPr>
              <a:t>که</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از کد قبلی به دست آورده‌اید توجیه کنید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در صورتی که برنامه‌ی شما با خطایی مواجه نشده است، علت آن هوشمندی کامپایلری است که از آن استفاده می‌کنید؛ یعنی خودش متوجه شده که متغیر شما از نوع </a:t>
            </a:r>
            <a:r>
              <a:rPr lang="en-US" sz="1600" dirty="0">
                <a:solidFill>
                  <a:schemeClr val="bg1"/>
                </a:solidFill>
                <a:latin typeface="Dana" panose="00000500000000000000" pitchFamily="2" charset="-78"/>
                <a:cs typeface="Dana" panose="00000500000000000000" pitchFamily="2" charset="-78"/>
              </a:rPr>
              <a:t>char</a:t>
            </a:r>
            <a:r>
              <a:rPr lang="fa-IR" sz="1600" dirty="0">
                <a:solidFill>
                  <a:schemeClr val="bg1"/>
                </a:solidFill>
                <a:latin typeface="Dana" panose="00000500000000000000" pitchFamily="2" charset="-78"/>
                <a:cs typeface="Dana" panose="00000500000000000000" pitchFamily="2" charset="-78"/>
              </a:rPr>
              <a:t> یا کاراکتر است و عدد ورودی را به عنوان کد اسکی (</a:t>
            </a:r>
            <a:r>
              <a:rPr lang="en-US" sz="1600" dirty="0">
                <a:solidFill>
                  <a:schemeClr val="bg1"/>
                </a:solidFill>
                <a:latin typeface="Dana" panose="00000500000000000000" pitchFamily="2" charset="-78"/>
                <a:cs typeface="Dana" panose="00000500000000000000" pitchFamily="2" charset="-78"/>
              </a:rPr>
              <a:t>ASCII</a:t>
            </a:r>
            <a:r>
              <a:rPr lang="fa-IR" sz="1600" dirty="0">
                <a:solidFill>
                  <a:schemeClr val="bg1"/>
                </a:solidFill>
                <a:latin typeface="Dana" panose="00000500000000000000" pitchFamily="2" charset="-78"/>
                <a:cs typeface="Dana" panose="00000500000000000000" pitchFamily="2" charset="-78"/>
              </a:rPr>
              <a:t>) آن در نظر گرفته و خودش کاراکتر متناظر با آن کد اسکی را در حافظه ذخیره می‌کند.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4" name="Rectangle 3"/>
          <p:cNvSpPr/>
          <p:nvPr/>
        </p:nvSpPr>
        <p:spPr>
          <a:xfrm>
            <a:off x="718218" y="1037318"/>
            <a:ext cx="5658364" cy="2554545"/>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number: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%c\n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endParaRPr lang="en-US" sz="1600" dirty="0">
              <a:solidFill>
                <a:srgbClr val="BBBBBB"/>
              </a:solidFill>
              <a:latin typeface="Consolas" panose="020B0609020204030204" pitchFamily="49" charset="0"/>
            </a:endParaRPr>
          </a:p>
        </p:txBody>
      </p:sp>
      <p:grpSp>
        <p:nvGrpSpPr>
          <p:cNvPr id="29" name="Google Shape;7365;p50"/>
          <p:cNvGrpSpPr/>
          <p:nvPr/>
        </p:nvGrpSpPr>
        <p:grpSpPr>
          <a:xfrm>
            <a:off x="8395733" y="1257971"/>
            <a:ext cx="334919" cy="333429"/>
            <a:chOff x="-30735200" y="3552550"/>
            <a:chExt cx="292225" cy="290925"/>
          </a:xfrm>
        </p:grpSpPr>
        <p:sp>
          <p:nvSpPr>
            <p:cNvPr id="42"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830;p54"/>
          <p:cNvGrpSpPr/>
          <p:nvPr/>
        </p:nvGrpSpPr>
        <p:grpSpPr>
          <a:xfrm>
            <a:off x="8447358" y="505394"/>
            <a:ext cx="318930" cy="303359"/>
            <a:chOff x="-6690625" y="3631325"/>
            <a:chExt cx="307225" cy="292225"/>
          </a:xfrm>
        </p:grpSpPr>
        <p:sp>
          <p:nvSpPr>
            <p:cNvPr id="4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926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930345"/>
            <a:ext cx="7739237" cy="3799784"/>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مشخص‌کننده‌های قالبی</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که تا الان دیدید، علاوه بر فهماندن نوع متغیر به برنامه، ابزارهای دیگری هم دارند که به صورت کلی به این شکل نمایش داده می‌شود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تمرین هر کدام از این بخش‌ها، یک برنامه بنویسید که اعداد زیر را به عنوان ورودی دریافت کند و آن‌ها را طوری چاپ کند که خروجی شبیه به یک جدول با دو سطر و سه ستون باشد؛ تمامی ستون‌ها به اندازه‌ی ۶ کاراکتر فضا داشته باشند و اعضای ستون دوم همگی تا ۳ رقم اعشار را نشان دهند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0.00</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 12</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67831</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779892.2422</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3</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33.0</a:t>
            </a:r>
            <a:endParaRPr lang="fa-IR" sz="1600" dirty="0">
              <a:solidFill>
                <a:schemeClr val="bg1"/>
              </a:solidFill>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035056" y="404846"/>
            <a:ext cx="4536308"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چهارم</a:t>
            </a:r>
            <a:r>
              <a:rPr lang="fa-IR" sz="3600" b="0" i="0" u="none" strike="noStrike" dirty="0">
                <a:solidFill>
                  <a:schemeClr val="bg1"/>
                </a:solidFill>
                <a:effectLst/>
                <a:latin typeface="Lalezar" panose="00000500000000000000" pitchFamily="2" charset="-78"/>
                <a:cs typeface="Lalezar" panose="00000500000000000000" pitchFamily="2" charset="-78"/>
              </a:rPr>
              <a:t>: توانایی‌های </a:t>
            </a:r>
            <a:r>
              <a:rPr lang="en-US" sz="3600" b="0" i="0" u="none" strike="noStrike" dirty="0">
                <a:solidFill>
                  <a:schemeClr val="bg1"/>
                </a:solidFill>
                <a:effectLst/>
                <a:latin typeface="Lalezar" panose="00000500000000000000" pitchFamily="2" charset="-78"/>
                <a:cs typeface="Lalezar" panose="00000500000000000000" pitchFamily="2" charset="-78"/>
              </a:rPr>
              <a:t>%</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8" name="Google Shape;7046;p50"/>
          <p:cNvGrpSpPr/>
          <p:nvPr/>
        </p:nvGrpSpPr>
        <p:grpSpPr>
          <a:xfrm>
            <a:off x="6569502" y="467531"/>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28" name="Google Shape;4800;p45"/>
          <p:cNvGrpSpPr/>
          <p:nvPr/>
        </p:nvGrpSpPr>
        <p:grpSpPr>
          <a:xfrm>
            <a:off x="8438100" y="1341895"/>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7365;p50"/>
          <p:cNvGrpSpPr/>
          <p:nvPr/>
        </p:nvGrpSpPr>
        <p:grpSpPr>
          <a:xfrm>
            <a:off x="8430764" y="2452094"/>
            <a:ext cx="334919" cy="333429"/>
            <a:chOff x="-30735200" y="3552550"/>
            <a:chExt cx="292225" cy="290925"/>
          </a:xfrm>
        </p:grpSpPr>
        <p:sp>
          <p:nvSpPr>
            <p:cNvPr id="4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dirty="0"/>
              <a:t>1- Format specifiers</a:t>
            </a:r>
          </a:p>
        </p:txBody>
      </p:sp>
      <p:sp>
        <p:nvSpPr>
          <p:cNvPr id="5" name="Rectangle 4"/>
          <p:cNvSpPr/>
          <p:nvPr/>
        </p:nvSpPr>
        <p:spPr>
          <a:xfrm>
            <a:off x="691767" y="1941646"/>
            <a:ext cx="5646074" cy="369332"/>
          </a:xfrm>
          <a:prstGeom prst="rect">
            <a:avLst/>
          </a:prstGeom>
        </p:spPr>
        <p:txBody>
          <a:bodyPr wrap="square">
            <a:spAutoFit/>
          </a:bodyPr>
          <a:lstStyle/>
          <a:p>
            <a:r>
              <a:rPr lang="en-US" sz="1800" dirty="0">
                <a:solidFill>
                  <a:schemeClr val="accent6"/>
                </a:solidFill>
              </a:rPr>
              <a:t>%</a:t>
            </a:r>
            <a:r>
              <a:rPr lang="en-US" sz="1800" dirty="0">
                <a:solidFill>
                  <a:schemeClr val="bg1"/>
                </a:solidFill>
              </a:rPr>
              <a:t>[-][width].[precision]</a:t>
            </a:r>
            <a:r>
              <a:rPr lang="en-US" sz="1800" dirty="0">
                <a:solidFill>
                  <a:schemeClr val="accent6"/>
                </a:solidFill>
              </a:rPr>
              <a:t>[conversion character]</a:t>
            </a:r>
            <a:endParaRPr lang="en-US" sz="1800" dirty="0">
              <a:solidFill>
                <a:schemeClr val="accent6"/>
              </a:solidFill>
              <a:latin typeface="Consolas" panose="020B0609020204030204" pitchFamily="49" charset="0"/>
            </a:endParaRPr>
          </a:p>
        </p:txBody>
      </p:sp>
      <p:grpSp>
        <p:nvGrpSpPr>
          <p:cNvPr id="18" name="Google Shape;4800;p45"/>
          <p:cNvGrpSpPr/>
          <p:nvPr/>
        </p:nvGrpSpPr>
        <p:grpSpPr>
          <a:xfrm>
            <a:off x="8440081" y="1994326"/>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2474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32517" y="1244854"/>
            <a:ext cx="7838023" cy="3619804"/>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سلام بچه‌ها :) </a:t>
            </a:r>
            <a:r>
              <a:rPr lang="fa-IR" sz="1600" dirty="0">
                <a:solidFill>
                  <a:schemeClr val="bg1"/>
                </a:solidFill>
                <a:latin typeface="Dana" panose="00000500000000000000" pitchFamily="2" charset="-78"/>
                <a:cs typeface="Dana" panose="00000500000000000000" pitchFamily="2" charset="-78"/>
              </a:rPr>
              <a:t>ورودتون یا شایدم ورود دوباره‌تون رو به برنامه‌نویسی تبریک می‌گم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فکر کنم دیگه تا الان حسابی توی سوالات دستورکار با ورودی و خروجی کار کردین و با نکاتش تا حد خوبی آشنا شدین. برای همین به نظرم بهتره که الان برگردیم سراغ شبه‌کد تا با هم دوباره برخی از نکاتی که لازمه توی الگوریتم‌ها رعایت شه رو بررسی کنیم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اول از همه، من هم سلام کنم و دوم از همه (!) در تکمیل صحبت‌های کد‌خدا بگم که اهمیت الگوریتم پیدا کردن و این‌که چه‌طور باید حرفمون رو به کامپیوتر بفهمونیم، خیلی از این‌که چه‌طور کدش رو بزنیم مهم‌تره. </a:t>
            </a:r>
            <a:r>
              <a:rPr lang="fa-IR" sz="1600" dirty="0" smtClean="0">
                <a:solidFill>
                  <a:schemeClr val="bg1"/>
                </a:solidFill>
                <a:latin typeface="Dana" panose="00000500000000000000" pitchFamily="2" charset="-78"/>
                <a:cs typeface="Dana" panose="00000500000000000000" pitchFamily="2" charset="-78"/>
              </a:rPr>
              <a:t>برای </a:t>
            </a:r>
            <a:r>
              <a:rPr lang="fa-IR" sz="1600" dirty="0">
                <a:solidFill>
                  <a:schemeClr val="bg1"/>
                </a:solidFill>
                <a:latin typeface="Dana" panose="00000500000000000000" pitchFamily="2" charset="-78"/>
                <a:cs typeface="Dana" panose="00000500000000000000" pitchFamily="2" charset="-78"/>
              </a:rPr>
              <a:t>تمرین بیش‌تر این توانایی، پیشنهاد می‌کنم تو پدیده‌های اطرافتون دنبال روندهای ریاضی و الگوریتمی بگردین و سعی کنین اون روند‌ها رو به زبان ریاضی در بیارین. اینطوری بعدش خیلی راحت‌تر می‌تونین رابطه‌ی پیدا شده رو برای کامپیوتر قابل درک کنین.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257299" y="474986"/>
            <a:ext cx="668735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مرتب‌سازی</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7457827" y="51504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14</a:t>
            </a:fld>
            <a:endParaRPr lang="en-US" dirty="0"/>
          </a:p>
        </p:txBody>
      </p:sp>
      <p:grpSp>
        <p:nvGrpSpPr>
          <p:cNvPr id="11" name="Google Shape;4771;p45"/>
          <p:cNvGrpSpPr/>
          <p:nvPr/>
        </p:nvGrpSpPr>
        <p:grpSpPr>
          <a:xfrm>
            <a:off x="8470540" y="1141127"/>
            <a:ext cx="347452" cy="397343"/>
            <a:chOff x="3330525" y="4399275"/>
            <a:chExt cx="390650" cy="481850"/>
          </a:xfrm>
        </p:grpSpPr>
        <p:sp>
          <p:nvSpPr>
            <p:cNvPr id="1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9;p45"/>
          <p:cNvGrpSpPr/>
          <p:nvPr/>
        </p:nvGrpSpPr>
        <p:grpSpPr>
          <a:xfrm>
            <a:off x="8467527" y="2962768"/>
            <a:ext cx="319924" cy="397322"/>
            <a:chOff x="3938800" y="4399275"/>
            <a:chExt cx="359700" cy="481825"/>
          </a:xfrm>
        </p:grpSpPr>
        <p:sp>
          <p:nvSpPr>
            <p:cNvPr id="2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61454"/>
            <a:ext cx="7646346" cy="3967247"/>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مثلا یکی از این پدیده‌ها چی می‌تونه باشه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فرض کنین برای حل مسئله‌ای نیاز به مرتب کردن یه سری عدد داریم. اول از همه باید ببینیم ما خودمون چطور این کار رو انجام می‌دیم تا بتونیم راه‌حلمون رو مرحله به مرحله برای این دوست غیر هم‌زبانمون توضیح بدیم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پس اول بیاین یه مثال بزنیم برای خودمون... ذهن ما برحسب عادت چه‌طور این رشته از اعداد رو مرتب می‌کنه؟ هر راه حل و روندی که تو ذهن‌تونه رو بگین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راه‌های مختلفی هست. حالا ما باید یه طوری عمل کنیم که این روند رو -با کمک الگوریتم‌ها- برای کامپیوتر هم قابل درک کنیم.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15</a:t>
            </a:fld>
            <a:endParaRPr lang="en-US" dirty="0"/>
          </a:p>
        </p:txBody>
      </p:sp>
      <p:grpSp>
        <p:nvGrpSpPr>
          <p:cNvPr id="23" name="Google Shape;4771;p45"/>
          <p:cNvGrpSpPr/>
          <p:nvPr/>
        </p:nvGrpSpPr>
        <p:grpSpPr>
          <a:xfrm>
            <a:off x="8345209" y="2381681"/>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345209" y="514295"/>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TextBox 4"/>
          <p:cNvSpPr txBox="1"/>
          <p:nvPr/>
        </p:nvSpPr>
        <p:spPr>
          <a:xfrm>
            <a:off x="796985" y="3142929"/>
            <a:ext cx="2158809" cy="400110"/>
          </a:xfrm>
          <a:prstGeom prst="rect">
            <a:avLst/>
          </a:prstGeom>
          <a:noFill/>
        </p:spPr>
        <p:txBody>
          <a:bodyPr wrap="square" rtlCol="0">
            <a:spAutoFit/>
          </a:bodyPr>
          <a:lstStyle/>
          <a:p>
            <a:r>
              <a:rPr lang="en-US" sz="2000" dirty="0">
                <a:solidFill>
                  <a:schemeClr val="bg1"/>
                </a:solidFill>
                <a:latin typeface="Dana" panose="020B0604020202020204" charset="-78"/>
                <a:cs typeface="Dana" panose="020B0604020202020204" charset="-78"/>
              </a:rPr>
              <a:t>{3, 11, 5, 2, 17, 4, 1}</a:t>
            </a:r>
          </a:p>
        </p:txBody>
      </p:sp>
    </p:spTree>
    <p:extLst>
      <p:ext uri="{BB962C8B-B14F-4D97-AF65-F5344CB8AC3E}">
        <p14:creationId xmlns:p14="http://schemas.microsoft.com/office/powerpoint/2010/main" val="90306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5739" y="474057"/>
            <a:ext cx="7739128" cy="2281040"/>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یه راه می‌تونه چی باشه؟ اینکه اول بگردیم کوچک‌ترین عدد توی این رشته از اعداد کدومه و اون رو بذاریم اول صف. بعد بریم توی بقیه ببینیم کوچک‌ترین کدومه و بره جای نفر دوم و ... همین‌طوری تا آخر ادامه‌بدیم تا جای که همه‌ی عددهامون مرتب شده باشن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این الگوریتم می‌گن </a:t>
            </a:r>
            <a:r>
              <a:rPr lang="en-US" sz="1800" dirty="0">
                <a:solidFill>
                  <a:schemeClr val="accent6"/>
                </a:solidFill>
                <a:latin typeface="Dana" panose="00000500000000000000" pitchFamily="2" charset="-78"/>
                <a:cs typeface="Dana" panose="00000500000000000000" pitchFamily="2" charset="-78"/>
              </a:rPr>
              <a:t>selection sort</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هر کدوم از لینک‌های زیر برای توضیح همین الگوریتم هستن</a:t>
            </a:r>
            <a:r>
              <a:rPr lang="fa-IR" sz="1600" dirty="0" smtClean="0">
                <a:solidFill>
                  <a:schemeClr val="bg1"/>
                </a:solidFill>
                <a:latin typeface="Dana" panose="00000500000000000000" pitchFamily="2" charset="-78"/>
                <a:cs typeface="Dana" panose="00000500000000000000" pitchFamily="2" charset="-78"/>
              </a:rPr>
              <a:t>. در </a:t>
            </a:r>
            <a:r>
              <a:rPr lang="fa-IR" sz="1600" dirty="0">
                <a:solidFill>
                  <a:schemeClr val="bg1"/>
                </a:solidFill>
                <a:latin typeface="Dana" panose="00000500000000000000" pitchFamily="2" charset="-78"/>
                <a:cs typeface="Dana" panose="00000500000000000000" pitchFamily="2" charset="-78"/>
              </a:rPr>
              <a:t>صفحه‌ی بعد هم می تونین روند کلی الگوریتم رو ببینین.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16</a:t>
            </a:fld>
            <a:endParaRPr lang="en-US" dirty="0"/>
          </a:p>
        </p:txBody>
      </p:sp>
      <p:grpSp>
        <p:nvGrpSpPr>
          <p:cNvPr id="13" name="Google Shape;4779;p45"/>
          <p:cNvGrpSpPr/>
          <p:nvPr/>
        </p:nvGrpSpPr>
        <p:grpSpPr>
          <a:xfrm>
            <a:off x="8465330" y="450762"/>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1;p45"/>
          <p:cNvGrpSpPr/>
          <p:nvPr/>
        </p:nvGrpSpPr>
        <p:grpSpPr>
          <a:xfrm>
            <a:off x="8437802" y="1848994"/>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TextBox 40"/>
          <p:cNvSpPr txBox="1"/>
          <p:nvPr/>
        </p:nvSpPr>
        <p:spPr>
          <a:xfrm>
            <a:off x="2536452" y="2789803"/>
            <a:ext cx="3008749"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Selection Sort Algorithm</a:t>
            </a:r>
            <a:endParaRPr lang="en-US" sz="1800" dirty="0">
              <a:solidFill>
                <a:schemeClr val="bg1"/>
              </a:solidFill>
              <a:latin typeface="Dana" panose="00000500000000000000" pitchFamily="2" charset="-78"/>
              <a:cs typeface="Dana" panose="00000500000000000000" pitchFamily="2" charset="-78"/>
            </a:endParaRPr>
          </a:p>
        </p:txBody>
      </p:sp>
      <p:sp>
        <p:nvSpPr>
          <p:cNvPr id="42" name="Google Shape;398;p26"/>
          <p:cNvSpPr/>
          <p:nvPr/>
        </p:nvSpPr>
        <p:spPr>
          <a:xfrm>
            <a:off x="1155459" y="2755914"/>
            <a:ext cx="1380993" cy="381000"/>
          </a:xfrm>
          <a:prstGeom prst="homePlate">
            <a:avLst>
              <a:gd name="adj"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effectLst>
            <a:softEdge rad="1270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3" name="Group 42"/>
          <p:cNvGrpSpPr/>
          <p:nvPr/>
        </p:nvGrpSpPr>
        <p:grpSpPr>
          <a:xfrm>
            <a:off x="725880" y="2743573"/>
            <a:ext cx="373368" cy="375166"/>
            <a:chOff x="383988" y="2894540"/>
            <a:chExt cx="314875" cy="320323"/>
          </a:xfrm>
          <a:solidFill>
            <a:schemeClr val="accent6">
              <a:lumMod val="60000"/>
              <a:lumOff val="40000"/>
            </a:schemeClr>
          </a:solidFill>
        </p:grpSpPr>
        <p:sp>
          <p:nvSpPr>
            <p:cNvPr id="44"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5"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6"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50" name="TextBox 49"/>
          <p:cNvSpPr txBox="1"/>
          <p:nvPr/>
        </p:nvSpPr>
        <p:spPr>
          <a:xfrm>
            <a:off x="2536453" y="3355535"/>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Selection Sort Algorithm Visualizer</a:t>
            </a:r>
            <a:endParaRPr lang="en-US" sz="1800" dirty="0">
              <a:solidFill>
                <a:schemeClr val="bg1"/>
              </a:solidFill>
              <a:latin typeface="Dana" panose="00000500000000000000" pitchFamily="2" charset="-78"/>
              <a:cs typeface="Dana" panose="00000500000000000000" pitchFamily="2" charset="-78"/>
            </a:endParaRPr>
          </a:p>
        </p:txBody>
      </p:sp>
      <p:sp>
        <p:nvSpPr>
          <p:cNvPr id="51" name="Google Shape;398;p26"/>
          <p:cNvSpPr/>
          <p:nvPr/>
        </p:nvSpPr>
        <p:spPr>
          <a:xfrm>
            <a:off x="1155459" y="3321646"/>
            <a:ext cx="1380993" cy="381000"/>
          </a:xfrm>
          <a:prstGeom prst="homePlate">
            <a:avLst>
              <a:gd name="adj"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effectLst>
            <a:softEdge rad="1270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52" name="Group 51"/>
          <p:cNvGrpSpPr/>
          <p:nvPr/>
        </p:nvGrpSpPr>
        <p:grpSpPr>
          <a:xfrm>
            <a:off x="725880" y="3309305"/>
            <a:ext cx="373368" cy="375166"/>
            <a:chOff x="383988" y="2894540"/>
            <a:chExt cx="314875" cy="320323"/>
          </a:xfrm>
          <a:solidFill>
            <a:schemeClr val="accent6">
              <a:lumMod val="60000"/>
              <a:lumOff val="40000"/>
            </a:schemeClr>
          </a:solidFill>
        </p:grpSpPr>
        <p:sp>
          <p:nvSpPr>
            <p:cNvPr id="5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56" name="TextBox 55"/>
          <p:cNvSpPr txBox="1"/>
          <p:nvPr/>
        </p:nvSpPr>
        <p:spPr>
          <a:xfrm>
            <a:off x="2536453" y="3949150"/>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4"/>
              </a:rPr>
              <a:t>Select-sort with Gypsy folk dance</a:t>
            </a:r>
            <a:endParaRPr lang="en-US" sz="1800" dirty="0">
              <a:solidFill>
                <a:schemeClr val="bg1"/>
              </a:solidFill>
              <a:latin typeface="Dana" panose="00000500000000000000" pitchFamily="2" charset="-78"/>
              <a:cs typeface="Dana" panose="00000500000000000000" pitchFamily="2" charset="-78"/>
            </a:endParaRPr>
          </a:p>
        </p:txBody>
      </p:sp>
      <p:sp>
        <p:nvSpPr>
          <p:cNvPr id="57" name="Google Shape;398;p26"/>
          <p:cNvSpPr/>
          <p:nvPr/>
        </p:nvSpPr>
        <p:spPr>
          <a:xfrm>
            <a:off x="1155459" y="3915261"/>
            <a:ext cx="1380993" cy="381000"/>
          </a:xfrm>
          <a:prstGeom prst="homePlate">
            <a:avLst>
              <a:gd name="adj"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effectLst>
            <a:softEdge rad="1270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58" name="Group 57"/>
          <p:cNvGrpSpPr/>
          <p:nvPr/>
        </p:nvGrpSpPr>
        <p:grpSpPr>
          <a:xfrm>
            <a:off x="725880" y="3902920"/>
            <a:ext cx="373368" cy="375166"/>
            <a:chOff x="383988" y="2894540"/>
            <a:chExt cx="314875" cy="320323"/>
          </a:xfrm>
          <a:solidFill>
            <a:schemeClr val="accent6">
              <a:lumMod val="60000"/>
              <a:lumOff val="40000"/>
            </a:schemeClr>
          </a:solidFill>
        </p:grpSpPr>
        <p:sp>
          <p:nvSpPr>
            <p:cNvPr id="59"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0"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1"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615443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24145" y="2861587"/>
            <a:ext cx="7707997" cy="1606700"/>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کسی می‌تونه بگه منظور از قابل درک بودن چی هست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اگه به یک آدمی که زبان شما رو متوجه نمی‌شه بگین کوچک‌ترین عدد بین این اعداد رو پیدا کن، متوجه حرفتون می‌شه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چطور باید منظورمون رو بهش بفهمونیم؟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TextBox 3">
            <a:extLst>
              <a:ext uri="{FF2B5EF4-FFF2-40B4-BE49-F238E27FC236}">
                <a16:creationId xmlns:a16="http://schemas.microsoft.com/office/drawing/2014/main" id="{976784C1-0C88-4B42-BD1A-D89E66289710}"/>
              </a:ext>
            </a:extLst>
          </p:cNvPr>
          <p:cNvSpPr txBox="1"/>
          <p:nvPr/>
        </p:nvSpPr>
        <p:spPr>
          <a:xfrm>
            <a:off x="698863" y="1418864"/>
            <a:ext cx="7897518" cy="1477328"/>
          </a:xfrm>
          <a:prstGeom prst="rect">
            <a:avLst/>
          </a:prstGeom>
          <a:noFill/>
        </p:spPr>
        <p:txBody>
          <a:bodyPr wrap="square">
            <a:spAutoFit/>
          </a:bodyPr>
          <a:lstStyle/>
          <a:p>
            <a:r>
              <a:rPr lang="en-US" sz="1800" b="0" i="0" u="none" strike="noStrike" dirty="0">
                <a:solidFill>
                  <a:schemeClr val="bg1"/>
                </a:solidFill>
                <a:effectLst/>
                <a:latin typeface="Dana" panose="00000500000000000000" pitchFamily="2" charset="-78"/>
                <a:cs typeface="Dana" panose="00000500000000000000" pitchFamily="2" charset="-78"/>
              </a:rPr>
              <a:t>1- </a:t>
            </a:r>
            <a:r>
              <a:rPr lang="fa-IR" sz="1800" b="0" i="0" u="none" strike="noStrike" dirty="0">
                <a:solidFill>
                  <a:schemeClr val="bg1"/>
                </a:solidFill>
                <a:effectLst/>
                <a:latin typeface="Dana" panose="00000500000000000000" pitchFamily="2" charset="-78"/>
                <a:cs typeface="Dana" panose="00000500000000000000" pitchFamily="2" charset="-78"/>
              </a:rPr>
              <a:t> </a:t>
            </a:r>
            <a:r>
              <a:rPr lang="en-US" sz="1800" b="0" i="0" u="none" strike="noStrike" dirty="0">
                <a:solidFill>
                  <a:schemeClr val="bg1"/>
                </a:solidFill>
                <a:effectLst/>
                <a:latin typeface="Dana" panose="00000500000000000000" pitchFamily="2" charset="-78"/>
                <a:cs typeface="Dana" panose="00000500000000000000" pitchFamily="2" charset="-78"/>
              </a:rPr>
              <a:t>Find the smallest card. Swap it with the first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2- Find the second-smallest card. Swap it with the second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3- Find the third-smallest card. Swap it with the third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4- Repeat finding the next-smallest card, and swapping it into the correct position until the array is sorted.</a:t>
            </a:r>
            <a:endParaRPr lang="en-US" sz="1800" dirty="0"/>
          </a:p>
        </p:txBody>
      </p:sp>
      <p:sp>
        <p:nvSpPr>
          <p:cNvPr id="5" name="Slide Number Placeholder 4"/>
          <p:cNvSpPr>
            <a:spLocks noGrp="1"/>
          </p:cNvSpPr>
          <p:nvPr>
            <p:ph type="sldNum" sz="quarter" idx="4"/>
          </p:nvPr>
        </p:nvSpPr>
        <p:spPr>
          <a:xfrm>
            <a:off x="311701" y="4433682"/>
            <a:ext cx="387162" cy="392617"/>
          </a:xfrm>
          <a:prstGeom prst="rect">
            <a:avLst/>
          </a:prstGeom>
        </p:spPr>
        <p:txBody>
          <a:bodyPr/>
          <a:lstStyle/>
          <a:p>
            <a:fld id="{8E2CDA97-BFD5-45CA-9A96-1AD5B5B2566F}" type="slidenum">
              <a:rPr lang="en-US" smtClean="0"/>
              <a:t>17</a:t>
            </a:fld>
            <a:endParaRPr lang="en-US" dirty="0"/>
          </a:p>
        </p:txBody>
      </p:sp>
      <p:sp>
        <p:nvSpPr>
          <p:cNvPr id="63" name="Title 1">
            <a:extLst>
              <a:ext uri="{FF2B5EF4-FFF2-40B4-BE49-F238E27FC236}">
                <a16:creationId xmlns:a16="http://schemas.microsoft.com/office/drawing/2014/main" id="{846E5198-7AF0-44E1-803C-BC2DB5C8B697}"/>
              </a:ext>
            </a:extLst>
          </p:cNvPr>
          <p:cNvSpPr txBox="1">
            <a:spLocks/>
          </p:cNvSpPr>
          <p:nvPr/>
        </p:nvSpPr>
        <p:spPr>
          <a:xfrm>
            <a:off x="698863" y="468290"/>
            <a:ext cx="7733279" cy="9272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سعی کنین با هم‌گروهی‌تون شبه‌کد این الگوریتم رو طوری بنویسین که برای کامپیوتر قابل درک باشه. </a:t>
            </a:r>
          </a:p>
        </p:txBody>
      </p:sp>
      <p:grpSp>
        <p:nvGrpSpPr>
          <p:cNvPr id="65" name="Google Shape;4779;p45"/>
          <p:cNvGrpSpPr/>
          <p:nvPr/>
        </p:nvGrpSpPr>
        <p:grpSpPr>
          <a:xfrm>
            <a:off x="8432142" y="549316"/>
            <a:ext cx="319924" cy="397322"/>
            <a:chOff x="3938800" y="4399275"/>
            <a:chExt cx="359700" cy="481825"/>
          </a:xfrm>
        </p:grpSpPr>
        <p:sp>
          <p:nvSpPr>
            <p:cNvPr id="6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4" name="Google Shape;4771;p45"/>
          <p:cNvGrpSpPr/>
          <p:nvPr/>
        </p:nvGrpSpPr>
        <p:grpSpPr>
          <a:xfrm>
            <a:off x="8432142" y="2919487"/>
            <a:ext cx="347452" cy="397343"/>
            <a:chOff x="3330525" y="4399275"/>
            <a:chExt cx="390650" cy="481850"/>
          </a:xfrm>
        </p:grpSpPr>
        <p:sp>
          <p:nvSpPr>
            <p:cNvPr id="8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0867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16229" y="857322"/>
            <a:ext cx="7721365" cy="1945840"/>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الگوریتم دیگه‌ای که می‌خوایم باهاش آشنا بشیم،</a:t>
            </a:r>
            <a:r>
              <a:rPr lang="fa-IR" sz="1600" dirty="0">
                <a:solidFill>
                  <a:schemeClr val="accent6"/>
                </a:solidFill>
                <a:latin typeface="Dana" panose="00000500000000000000" pitchFamily="2" charset="-78"/>
                <a:cs typeface="Dana" panose="00000500000000000000" pitchFamily="2" charset="-78"/>
              </a:rPr>
              <a:t> مرتب‌سازی حبابی </a:t>
            </a:r>
            <a:r>
              <a:rPr lang="fa-IR" sz="1600" dirty="0">
                <a:solidFill>
                  <a:schemeClr val="bg1"/>
                </a:solidFill>
                <a:latin typeface="Dana" panose="00000500000000000000" pitchFamily="2" charset="-78"/>
                <a:cs typeface="Dana" panose="00000500000000000000" pitchFamily="2" charset="-78"/>
              </a:rPr>
              <a:t>یا</a:t>
            </a:r>
            <a:r>
              <a:rPr lang="en-US" sz="1600" dirty="0">
                <a:solidFill>
                  <a:schemeClr val="accent6"/>
                </a:solidFill>
                <a:latin typeface="Dana" panose="00000500000000000000" pitchFamily="2" charset="-78"/>
                <a:cs typeface="Dana" panose="00000500000000000000" pitchFamily="2" charset="-78"/>
              </a:rPr>
              <a:t>bubble sort </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هست</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اهمیت الگوریتم به اینه که ببینید چندین روش مختلف برای مرتب‌سازی یه رشته از اعداد وجود داره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یکی رو سعی کنین از طریق لینک‌های زیر متوجه روندش بشین و بعد با کمک هم‌گروهی‌تون شبه‌کدش رو بنویسین.</a:t>
            </a: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sp>
        <p:nvSpPr>
          <p:cNvPr id="19" name="Slide Number Placeholder 18"/>
          <p:cNvSpPr>
            <a:spLocks noGrp="1"/>
          </p:cNvSpPr>
          <p:nvPr>
            <p:ph type="sldNum" sz="quarter" idx="4"/>
          </p:nvPr>
        </p:nvSpPr>
        <p:spPr>
          <a:xfrm>
            <a:off x="311701" y="4485348"/>
            <a:ext cx="387162" cy="326094"/>
          </a:xfrm>
          <a:prstGeom prst="rect">
            <a:avLst/>
          </a:prstGeom>
        </p:spPr>
        <p:txBody>
          <a:bodyPr/>
          <a:lstStyle/>
          <a:p>
            <a:fld id="{8E2CDA97-BFD5-45CA-9A96-1AD5B5B2566F}" type="slidenum">
              <a:rPr lang="en-US" smtClean="0"/>
              <a:t>18</a:t>
            </a:fld>
            <a:endParaRPr lang="en-US" dirty="0"/>
          </a:p>
        </p:txBody>
      </p:sp>
      <p:grpSp>
        <p:nvGrpSpPr>
          <p:cNvPr id="34" name="Google Shape;4779;p45"/>
          <p:cNvGrpSpPr/>
          <p:nvPr/>
        </p:nvGrpSpPr>
        <p:grpSpPr>
          <a:xfrm>
            <a:off x="8438919" y="1964296"/>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1;p45"/>
          <p:cNvGrpSpPr/>
          <p:nvPr/>
        </p:nvGrpSpPr>
        <p:grpSpPr>
          <a:xfrm>
            <a:off x="8435356" y="533557"/>
            <a:ext cx="347452" cy="397343"/>
            <a:chOff x="3330525" y="4399275"/>
            <a:chExt cx="390650" cy="481850"/>
          </a:xfrm>
        </p:grpSpPr>
        <p:sp>
          <p:nvSpPr>
            <p:cNvPr id="4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 name="TextBox 26"/>
          <p:cNvSpPr txBox="1"/>
          <p:nvPr/>
        </p:nvSpPr>
        <p:spPr>
          <a:xfrm>
            <a:off x="2509040" y="3089363"/>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Bubble Sort Algorithm Visualizer</a:t>
            </a:r>
            <a:endParaRPr lang="en-US" sz="1800" dirty="0">
              <a:solidFill>
                <a:schemeClr val="bg1"/>
              </a:solidFill>
              <a:latin typeface="Dana" panose="00000500000000000000" pitchFamily="2" charset="-78"/>
              <a:cs typeface="Dana" panose="00000500000000000000" pitchFamily="2" charset="-78"/>
            </a:endParaRPr>
          </a:p>
        </p:txBody>
      </p:sp>
      <p:sp>
        <p:nvSpPr>
          <p:cNvPr id="28" name="Google Shape;398;p26"/>
          <p:cNvSpPr/>
          <p:nvPr/>
        </p:nvSpPr>
        <p:spPr>
          <a:xfrm>
            <a:off x="1128046" y="3055474"/>
            <a:ext cx="1380993" cy="381000"/>
          </a:xfrm>
          <a:prstGeom prst="homePlate">
            <a:avLst>
              <a:gd name="adj"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effectLst>
            <a:softEdge rad="1270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29" name="Group 28"/>
          <p:cNvGrpSpPr/>
          <p:nvPr/>
        </p:nvGrpSpPr>
        <p:grpSpPr>
          <a:xfrm>
            <a:off x="698467" y="3043133"/>
            <a:ext cx="373368" cy="375166"/>
            <a:chOff x="383988" y="2894540"/>
            <a:chExt cx="314875" cy="320323"/>
          </a:xfrm>
          <a:solidFill>
            <a:schemeClr val="accent6">
              <a:lumMod val="60000"/>
              <a:lumOff val="40000"/>
            </a:schemeClr>
          </a:solidFill>
        </p:grpSpPr>
        <p:sp>
          <p:nvSpPr>
            <p:cNvPr id="3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0"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1"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42" name="TextBox 41"/>
          <p:cNvSpPr txBox="1"/>
          <p:nvPr/>
        </p:nvSpPr>
        <p:spPr>
          <a:xfrm>
            <a:off x="2509039" y="3728444"/>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Bubble-sort with folk dance</a:t>
            </a:r>
            <a:endParaRPr lang="en-US" sz="1800" dirty="0">
              <a:solidFill>
                <a:schemeClr val="bg1"/>
              </a:solidFill>
              <a:latin typeface="Dana" panose="00000500000000000000" pitchFamily="2" charset="-78"/>
              <a:cs typeface="Dana" panose="00000500000000000000" pitchFamily="2" charset="-78"/>
            </a:endParaRPr>
          </a:p>
        </p:txBody>
      </p:sp>
      <p:sp>
        <p:nvSpPr>
          <p:cNvPr id="43" name="Google Shape;398;p26"/>
          <p:cNvSpPr/>
          <p:nvPr/>
        </p:nvSpPr>
        <p:spPr>
          <a:xfrm>
            <a:off x="1128045" y="3694555"/>
            <a:ext cx="1380993" cy="381000"/>
          </a:xfrm>
          <a:prstGeom prst="homePlate">
            <a:avLst>
              <a:gd name="adj"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effectLst>
            <a:softEdge rad="1270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4" name="Group 43"/>
          <p:cNvGrpSpPr/>
          <p:nvPr/>
        </p:nvGrpSpPr>
        <p:grpSpPr>
          <a:xfrm>
            <a:off x="698466" y="3682214"/>
            <a:ext cx="373368" cy="375166"/>
            <a:chOff x="383988" y="2894540"/>
            <a:chExt cx="314875" cy="320323"/>
          </a:xfrm>
          <a:solidFill>
            <a:schemeClr val="accent6">
              <a:lumMod val="60000"/>
              <a:lumOff val="40000"/>
            </a:schemeClr>
          </a:solidFill>
        </p:grpSpPr>
        <p:sp>
          <p:nvSpPr>
            <p:cNvPr id="45"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6"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29107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4"/>
          </p:nvPr>
        </p:nvSpPr>
        <p:spPr>
          <a:xfrm>
            <a:off x="311701" y="4485348"/>
            <a:ext cx="387162" cy="326094"/>
          </a:xfrm>
          <a:prstGeom prst="rect">
            <a:avLst/>
          </a:prstGeom>
        </p:spPr>
        <p:txBody>
          <a:bodyPr/>
          <a:lstStyle/>
          <a:p>
            <a:fld id="{8E2CDA97-BFD5-45CA-9A96-1AD5B5B2566F}" type="slidenum">
              <a:rPr lang="en-US" smtClean="0"/>
              <a:t>19</a:t>
            </a:fld>
            <a:endParaRPr lang="en-US" dirty="0"/>
          </a:p>
        </p:txBody>
      </p:sp>
      <p:grpSp>
        <p:nvGrpSpPr>
          <p:cNvPr id="34" name="Google Shape;4779;p45"/>
          <p:cNvGrpSpPr/>
          <p:nvPr/>
        </p:nvGrpSpPr>
        <p:grpSpPr>
          <a:xfrm>
            <a:off x="8421164" y="2848265"/>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1;p45"/>
          <p:cNvGrpSpPr/>
          <p:nvPr/>
        </p:nvGrpSpPr>
        <p:grpSpPr>
          <a:xfrm>
            <a:off x="8419264" y="1036039"/>
            <a:ext cx="347452" cy="397343"/>
            <a:chOff x="3330525" y="4399275"/>
            <a:chExt cx="390650" cy="481850"/>
          </a:xfrm>
        </p:grpSpPr>
        <p:sp>
          <p:nvSpPr>
            <p:cNvPr id="4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5"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18244"/>
            <a:ext cx="7740485" cy="332013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الگوریتم‌های مرتب‌سازی خیلی زیادن و محدود به همین دو مورد نیستن. اگر دوست داشتین الگوریتم‌های بیش‌تری رو ببینین با یه سرچ کوچولو به راحتی بقیه‌شون هم پیدا می‌شن. البته توی همون لینک‌هایی که برای </a:t>
            </a:r>
            <a:r>
              <a:rPr lang="en-US" sz="1600" b="0" i="0" u="none" strike="noStrike" dirty="0">
                <a:solidFill>
                  <a:schemeClr val="bg1"/>
                </a:solidFill>
                <a:effectLst/>
                <a:latin typeface="Dana" panose="00000500000000000000" pitchFamily="2" charset="-78"/>
                <a:cs typeface="Dana" panose="00000500000000000000" pitchFamily="2" charset="-78"/>
              </a:rPr>
              <a:t>selection sort</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bubble sort</a:t>
            </a:r>
            <a:r>
              <a:rPr lang="fa-IR" sz="1600" b="0" i="0" u="none" strike="noStrike" dirty="0">
                <a:solidFill>
                  <a:schemeClr val="bg1"/>
                </a:solidFill>
                <a:effectLst/>
                <a:latin typeface="Dana" panose="00000500000000000000" pitchFamily="2" charset="-78"/>
                <a:cs typeface="Dana" panose="00000500000000000000" pitchFamily="2" charset="-78"/>
              </a:rPr>
              <a:t> بود هم می‌تونین دنبال بقیه‌شون بگردین </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امیدوارم که از این کارگاه لذت برده باشین و هم‌صحبتی با یه موجود زبون‌نفهم (البته خیلی باهوش که به موقعش خیلی خوب می‌فهمه و درس پس می‌ده) براتون دل‌نشین بوده باشه.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تا جلسه‌ی بعد خدا نگه‌دار...</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67607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1093906" y="1312880"/>
            <a:ext cx="3602599" cy="29601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r>
              <a:rPr lang="fa-IR" sz="1800" dirty="0">
                <a:solidFill>
                  <a:schemeClr val="bg1"/>
                </a:solidFill>
                <a:latin typeface="Dana" panose="00000500000000000000" pitchFamily="2" charset="-78"/>
                <a:cs typeface="Dana" panose="00000500000000000000" pitchFamily="2" charset="-78"/>
              </a:rPr>
              <a:t>برای قدم گذاشتن در دنیای برنامه‌نویسی لازم است تا بتوانیم با کامپیوتر </a:t>
            </a:r>
            <a:r>
              <a:rPr lang="fa-IR" sz="1800" dirty="0">
                <a:solidFill>
                  <a:schemeClr val="accent2"/>
                </a:solidFill>
                <a:latin typeface="Dana" panose="00000500000000000000" pitchFamily="2" charset="-78"/>
                <a:cs typeface="Dana" panose="00000500000000000000" pitchFamily="2" charset="-78"/>
              </a:rPr>
              <a:t>ارتباط</a:t>
            </a:r>
            <a:r>
              <a:rPr lang="fa-IR" sz="1800" dirty="0">
                <a:solidFill>
                  <a:schemeClr val="bg1"/>
                </a:solidFill>
                <a:latin typeface="Dana" panose="00000500000000000000" pitchFamily="2" charset="-78"/>
                <a:cs typeface="Dana" panose="00000500000000000000" pitchFamily="2" charset="-78"/>
              </a:rPr>
              <a:t> برقرار کنیم. در این مسیر باید بدانیم چطور می‌توانیم اطلاعات خود را در کامپیوتر وارد و ذخیره کنیم و همچنین چطور باید از کامپیوتر بخواهیم تا نتیجه‌ی کار خود را به ما نشان دهد.</a:t>
            </a:r>
            <a:r>
              <a:rPr lang="fa-IR" sz="1800" dirty="0">
                <a:latin typeface="Dana" panose="00000500000000000000" pitchFamily="2" charset="-78"/>
                <a:cs typeface="Dana" panose="00000500000000000000" pitchFamily="2" charset="-78"/>
              </a:rPr>
              <a:t> </a:t>
            </a:r>
          </a:p>
          <a:p>
            <a:pPr algn="just" rtl="1"/>
            <a:r>
              <a:rPr lang="fa-IR" sz="1800" dirty="0">
                <a:solidFill>
                  <a:schemeClr val="bg1"/>
                </a:solidFill>
                <a:latin typeface="Dana" panose="00000500000000000000" pitchFamily="2" charset="-78"/>
                <a:cs typeface="Dana" panose="00000500000000000000" pitchFamily="2" charset="-78"/>
              </a:rPr>
              <a:t>به همین دلیل، این جلسه از کارگاه را به گرفتن ورودی از کاربر و نشان دادن خروجی توسط برنامه اختصاص داده‌ایم.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rot="398078">
            <a:off x="5450676" y="812922"/>
            <a:ext cx="2597563" cy="3482171"/>
            <a:chOff x="5467156" y="1062356"/>
            <a:chExt cx="2597563" cy="3482171"/>
          </a:xfrm>
        </p:grpSpPr>
        <p:sp>
          <p:nvSpPr>
            <p:cNvPr id="9"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itle 1">
              <a:extLst>
                <a:ext uri="{FF2B5EF4-FFF2-40B4-BE49-F238E27FC236}">
                  <a16:creationId xmlns:a16="http://schemas.microsoft.com/office/drawing/2014/main" id="{846E5198-7AF0-44E1-803C-BC2DB5C8B697}"/>
                </a:ext>
              </a:extLst>
            </p:cNvPr>
            <p:cNvSpPr txBox="1">
              <a:spLocks/>
            </p:cNvSpPr>
            <p:nvPr/>
          </p:nvSpPr>
          <p:spPr>
            <a:xfrm rot="417653">
              <a:off x="5629230" y="1297012"/>
              <a:ext cx="2299092" cy="27073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en-US" sz="2400" dirty="0">
                  <a:solidFill>
                    <a:srgbClr val="DDDDDD"/>
                  </a:solidFill>
                  <a:latin typeface="Dana" panose="00000500000000000000" pitchFamily="2" charset="-78"/>
                  <a:cs typeface="Dana" panose="00000500000000000000" pitchFamily="2" charset="-78"/>
                </a:rPr>
                <a:t>HELLO</a:t>
              </a:r>
            </a:p>
            <a:p>
              <a:pPr algn="ctr"/>
              <a:r>
                <a:rPr lang="en-US" sz="2400" dirty="0">
                  <a:solidFill>
                    <a:srgbClr val="DDDDDD"/>
                  </a:solidFill>
                  <a:latin typeface="Dana" panose="00000500000000000000" pitchFamily="2" charset="-78"/>
                  <a:cs typeface="Dana" panose="00000500000000000000" pitchFamily="2" charset="-78"/>
                </a:rPr>
                <a:t>WORLD!</a:t>
              </a:r>
            </a:p>
            <a:p>
              <a:pPr algn="ctr"/>
              <a:endParaRPr lang="en-US" sz="1800" dirty="0">
                <a:solidFill>
                  <a:srgbClr val="DDDDDD"/>
                </a:solidFill>
                <a:latin typeface="Dana" panose="00000500000000000000" pitchFamily="2" charset="-78"/>
                <a:cs typeface="Dana" panose="00000500000000000000" pitchFamily="2" charset="-78"/>
              </a:endParaRPr>
            </a:p>
            <a:p>
              <a:pPr algn="ctr"/>
              <a:endParaRPr lang="en-US" sz="1800" dirty="0">
                <a:solidFill>
                  <a:srgbClr val="DDDDDD"/>
                </a:solidFill>
                <a:latin typeface="Dana" panose="00000500000000000000" pitchFamily="2" charset="-78"/>
                <a:cs typeface="Dana" panose="00000500000000000000" pitchFamily="2" charset="-78"/>
              </a:endParaRPr>
            </a:p>
            <a:p>
              <a:pPr algn="ctr"/>
              <a:endParaRPr lang="en-US" sz="1800" dirty="0">
                <a:solidFill>
                  <a:srgbClr val="DDDDDD"/>
                </a:solidFill>
                <a:latin typeface="Dana" panose="00000500000000000000" pitchFamily="2" charset="-78"/>
                <a:cs typeface="Dana" panose="00000500000000000000" pitchFamily="2" charset="-78"/>
              </a:endParaRPr>
            </a:p>
          </p:txBody>
        </p:sp>
      </p:grpSp>
      <p:sp>
        <p:nvSpPr>
          <p:cNvPr id="6" name="Rounded Rectangle 5"/>
          <p:cNvSpPr/>
          <p:nvPr/>
        </p:nvSpPr>
        <p:spPr>
          <a:xfrm rot="760380">
            <a:off x="6183006" y="1161623"/>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760380">
            <a:off x="6774207" y="1300272"/>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760380">
            <a:off x="7359732" y="1438922"/>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760380">
            <a:off x="5752945" y="2971561"/>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760380">
            <a:off x="6344146" y="3110210"/>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760380">
            <a:off x="6929671" y="3248860"/>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1706461" y="2965758"/>
            <a:ext cx="1094656" cy="430684"/>
          </a:xfrm>
          <a:prstGeom prst="rect">
            <a:avLst/>
          </a:prstGeom>
        </p:spPr>
      </p:pic>
      <p:sp>
        <p:nvSpPr>
          <p:cNvPr id="7" name="Google Shape;1001;p35"/>
          <p:cNvSpPr/>
          <p:nvPr/>
        </p:nvSpPr>
        <p:spPr>
          <a:xfrm>
            <a:off x="3091102" y="268858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347507" y="263695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342511" y="1971800"/>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3370828" y="2000102"/>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3407446" y="2091679"/>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176852"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176852"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415449" y="197180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164040" y="2688580"/>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420445" y="263695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5481215" y="2036720"/>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5444581" y="2000102"/>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250620"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250620"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4378988" y="3907349"/>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127563" y="268858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4382308" y="3314614"/>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4443923" y="3219701"/>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4408120" y="3936497"/>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214143" y="2774315"/>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214143" y="2774315"/>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6432870" y="3892345"/>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181461" y="2673576"/>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6437036" y="3299610"/>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6498652" y="3116456"/>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6462018" y="3920647"/>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268041" y="275931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268041" y="275931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43;p35"/>
          <p:cNvSpPr txBox="1">
            <a:spLocks/>
          </p:cNvSpPr>
          <p:nvPr/>
        </p:nvSpPr>
        <p:spPr>
          <a:xfrm>
            <a:off x="7146676" y="2665690"/>
            <a:ext cx="706968"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شبه‌کد</a:t>
            </a:r>
          </a:p>
          <a:p>
            <a:pPr algn="ctr" rtl="1"/>
            <a:r>
              <a:rPr lang="fa-IR" sz="1000" dirty="0">
                <a:solidFill>
                  <a:schemeClr val="bg1"/>
                </a:solidFill>
                <a:latin typeface="Dana" panose="00000500000000000000" pitchFamily="2" charset="-78"/>
                <a:cs typeface="Dana" panose="00000500000000000000" pitchFamily="2" charset="-78"/>
              </a:rPr>
              <a:t>ورودی</a:t>
            </a:r>
          </a:p>
          <a:p>
            <a:pPr algn="ctr" rtl="1"/>
            <a:r>
              <a:rPr lang="fa-IR" sz="1000" dirty="0">
                <a:solidFill>
                  <a:schemeClr val="bg1"/>
                </a:solidFill>
                <a:latin typeface="Dana" panose="00000500000000000000" pitchFamily="2" charset="-78"/>
                <a:cs typeface="Dana" panose="00000500000000000000" pitchFamily="2" charset="-78"/>
              </a:rPr>
              <a:t>خروجی</a:t>
            </a:r>
          </a:p>
        </p:txBody>
      </p:sp>
      <p:sp>
        <p:nvSpPr>
          <p:cNvPr id="64" name="TextBox 63"/>
          <p:cNvSpPr txBox="1"/>
          <p:nvPr/>
        </p:nvSpPr>
        <p:spPr>
          <a:xfrm>
            <a:off x="6347743" y="2823848"/>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337068" y="2828829"/>
            <a:ext cx="298480" cy="338554"/>
          </a:xfrm>
          <a:prstGeom prst="rect">
            <a:avLst/>
          </a:prstGeom>
          <a:noFill/>
        </p:spPr>
        <p:txBody>
          <a:bodyPr wrap="none" rtlCol="0" anchor="ctr">
            <a:spAutoFit/>
          </a:bodyPr>
          <a:lstStyle/>
          <a:p>
            <a:pPr algn="ctr"/>
            <a:r>
              <a:rPr lang="en-US" sz="1600" b="1" dirty="0">
                <a:solidFill>
                  <a:schemeClr val="bg1"/>
                </a:solidFill>
              </a:rPr>
              <a:t>8</a:t>
            </a:r>
          </a:p>
        </p:txBody>
      </p:sp>
      <p:sp>
        <p:nvSpPr>
          <p:cNvPr id="67" name="Google Shape;1036;p35"/>
          <p:cNvSpPr txBox="1">
            <a:spLocks/>
          </p:cNvSpPr>
          <p:nvPr/>
        </p:nvSpPr>
        <p:spPr>
          <a:xfrm>
            <a:off x="2819508" y="1512541"/>
            <a:ext cx="1170943"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چهارم</a:t>
            </a:r>
          </a:p>
          <a:p>
            <a:pPr algn="ctr" rtl="1"/>
            <a:r>
              <a:rPr lang="fa-IR" sz="1000" dirty="0">
                <a:solidFill>
                  <a:schemeClr val="bg1"/>
                </a:solidFill>
                <a:latin typeface="Dana" panose="00000500000000000000" pitchFamily="2" charset="-78"/>
                <a:cs typeface="Dana" panose="00000500000000000000" pitchFamily="2" charset="-78"/>
              </a:rPr>
              <a:t>توانایی‌های </a:t>
            </a:r>
            <a:r>
              <a:rPr lang="en-US" sz="1000" dirty="0">
                <a:solidFill>
                  <a:schemeClr val="bg1"/>
                </a:solidFill>
                <a:latin typeface="Dana" panose="00000500000000000000" pitchFamily="2" charset="-78"/>
                <a:cs typeface="Dana" panose="00000500000000000000" pitchFamily="2" charset="-78"/>
              </a:rPr>
              <a:t>%</a:t>
            </a:r>
          </a:p>
        </p:txBody>
      </p:sp>
      <p:sp>
        <p:nvSpPr>
          <p:cNvPr id="68" name="TextBox 67"/>
          <p:cNvSpPr txBox="1"/>
          <p:nvPr/>
        </p:nvSpPr>
        <p:spPr>
          <a:xfrm>
            <a:off x="3198834" y="2826899"/>
            <a:ext cx="412293" cy="338554"/>
          </a:xfrm>
          <a:prstGeom prst="rect">
            <a:avLst/>
          </a:prstGeom>
          <a:noFill/>
        </p:spPr>
        <p:txBody>
          <a:bodyPr wrap="square" rtlCol="0" anchor="ctr">
            <a:spAutoFit/>
          </a:bodyPr>
          <a:lstStyle/>
          <a:p>
            <a:pPr algn="ctr"/>
            <a:r>
              <a:rPr lang="en-US" sz="1600" b="1" dirty="0">
                <a:solidFill>
                  <a:schemeClr val="bg1"/>
                </a:solidFill>
              </a:rPr>
              <a:t>13</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2318163" y="3920647"/>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066756" y="2682737"/>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323161" y="330540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2383654" y="3266703"/>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153336" y="2768472"/>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153336" y="2768472"/>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177374" y="2822577"/>
            <a:ext cx="412292" cy="338554"/>
          </a:xfrm>
          <a:prstGeom prst="rect">
            <a:avLst/>
          </a:prstGeom>
          <a:noFill/>
        </p:spPr>
        <p:txBody>
          <a:bodyPr wrap="none" rtlCol="0" anchor="ctr">
            <a:spAutoFit/>
          </a:bodyPr>
          <a:lstStyle/>
          <a:p>
            <a:pPr algn="ctr"/>
            <a:r>
              <a:rPr lang="en-US" sz="1600" b="1" dirty="0">
                <a:solidFill>
                  <a:schemeClr val="bg1"/>
                </a:solidFill>
              </a:rPr>
              <a:t>14</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764103" y="2965758"/>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785766" y="2593171"/>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15826" y="2951403"/>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20226" y="2604205"/>
            <a:ext cx="1118428" cy="440038"/>
          </a:xfrm>
          <a:prstGeom prst="rect">
            <a:avLst/>
          </a:prstGeom>
        </p:spPr>
      </p:pic>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1829063" y="4045572"/>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مرتب‌سازی</a:t>
            </a:r>
            <a:endParaRPr lang="en-US" sz="1000" dirty="0">
              <a:solidFill>
                <a:schemeClr val="bg1"/>
              </a:solidFill>
              <a:latin typeface="Dana" panose="00000500000000000000" pitchFamily="2" charset="-78"/>
              <a:cs typeface="Dana" panose="00000500000000000000" pitchFamily="2" charset="-78"/>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290356" y="282588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
        <p:nvSpPr>
          <p:cNvPr id="69" name="Google Shape;1036;p35"/>
          <p:cNvSpPr txBox="1">
            <a:spLocks/>
          </p:cNvSpPr>
          <p:nvPr/>
        </p:nvSpPr>
        <p:spPr>
          <a:xfrm>
            <a:off x="5698317" y="4050518"/>
            <a:ext cx="159733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دست‌گرمی</a:t>
            </a:r>
            <a:endParaRPr lang="en-US" sz="1000" dirty="0">
              <a:solidFill>
                <a:schemeClr val="bg1"/>
              </a:solidFill>
              <a:latin typeface="Dana" panose="00000500000000000000" pitchFamily="2" charset="-78"/>
              <a:cs typeface="Dana" panose="00000500000000000000" pitchFamily="2" charset="-78"/>
            </a:endParaRPr>
          </a:p>
        </p:txBody>
      </p:sp>
      <p:sp>
        <p:nvSpPr>
          <p:cNvPr id="70" name="Google Shape;1036;p35"/>
          <p:cNvSpPr txBox="1">
            <a:spLocks/>
          </p:cNvSpPr>
          <p:nvPr/>
        </p:nvSpPr>
        <p:spPr>
          <a:xfrm>
            <a:off x="4807059" y="1518659"/>
            <a:ext cx="13653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کبوتر با کبوتر، باز با باز</a:t>
            </a:r>
            <a:endParaRPr lang="en-US" sz="1000" dirty="0">
              <a:solidFill>
                <a:schemeClr val="bg1"/>
              </a:solidFill>
              <a:latin typeface="Dana" panose="00000500000000000000" pitchFamily="2" charset="-78"/>
              <a:cs typeface="Dana" panose="00000500000000000000" pitchFamily="2" charset="-78"/>
            </a:endParaRPr>
          </a:p>
        </p:txBody>
      </p:sp>
      <p:sp>
        <p:nvSpPr>
          <p:cNvPr id="71" name="Google Shape;1036;p35">
            <a:extLst>
              <a:ext uri="{FF2B5EF4-FFF2-40B4-BE49-F238E27FC236}">
                <a16:creationId xmlns:a16="http://schemas.microsoft.com/office/drawing/2014/main" id="{0C2AE28F-0C6C-4B32-AC6A-F870369071D1}"/>
              </a:ext>
            </a:extLst>
          </p:cNvPr>
          <p:cNvSpPr txBox="1">
            <a:spLocks/>
          </p:cNvSpPr>
          <p:nvPr/>
        </p:nvSpPr>
        <p:spPr>
          <a:xfrm>
            <a:off x="3847440" y="4029478"/>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سایز</a:t>
            </a:r>
            <a:endParaRPr lang="en-US" sz="1000" dirty="0">
              <a:solidFill>
                <a:schemeClr val="bg1"/>
              </a:solidFill>
              <a:latin typeface="Dana" panose="00000500000000000000" pitchFamily="2" charset="-78"/>
              <a:cs typeface="Dana" panose="00000500000000000000" pitchFamily="2" charset="-78"/>
            </a:endParaRPr>
          </a:p>
        </p:txBody>
      </p:sp>
      <p:sp>
        <p:nvSpPr>
          <p:cNvPr id="72" name="TextBox 71"/>
          <p:cNvSpPr txBox="1"/>
          <p:nvPr/>
        </p:nvSpPr>
        <p:spPr>
          <a:xfrm>
            <a:off x="4233590" y="2820083"/>
            <a:ext cx="412293" cy="338554"/>
          </a:xfrm>
          <a:prstGeom prst="rect">
            <a:avLst/>
          </a:prstGeom>
          <a:noFill/>
        </p:spPr>
        <p:txBody>
          <a:bodyPr wrap="none" rtlCol="0" anchor="ctr">
            <a:spAutoFit/>
          </a:bodyPr>
          <a:lstStyle/>
          <a:p>
            <a:pPr algn="ctr"/>
            <a:r>
              <a:rPr lang="en-US" sz="1600" b="1" dirty="0">
                <a:solidFill>
                  <a:schemeClr val="bg1"/>
                </a:solidFill>
              </a:rPr>
              <a:t>11</a:t>
            </a: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9993" y="1163239"/>
            <a:ext cx="7749920" cy="2955165"/>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باز کردنِ در ورودی کامپیوتر، باید ابزار مناسب این کار را داشته باشید. اولین ابزاری که برای این کار با آن آشنا می‌شوید، تابع </a:t>
            </a:r>
            <a:r>
              <a:rPr lang="en-US" sz="1600" dirty="0" err="1">
                <a:solidFill>
                  <a:schemeClr val="accent6"/>
                </a:solidFill>
                <a:latin typeface="Dana" panose="00000500000000000000" pitchFamily="2" charset="-78"/>
                <a:cs typeface="Dana" panose="00000500000000000000" pitchFamily="2" charset="-78"/>
              </a:rPr>
              <a:t>scanf</a:t>
            </a:r>
            <a:r>
              <a:rPr lang="fa-IR" sz="1600" dirty="0">
                <a:solidFill>
                  <a:schemeClr val="bg1"/>
                </a:solidFill>
                <a:latin typeface="Dana" panose="00000500000000000000" pitchFamily="2" charset="-78"/>
                <a:cs typeface="Dana" panose="00000500000000000000" pitchFamily="2" charset="-78"/>
              </a:rPr>
              <a:t> است</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ابزار مورد نیاز بعدی ما تابع </a:t>
            </a:r>
            <a:r>
              <a:rPr lang="en-US" sz="1600" dirty="0" err="1">
                <a:solidFill>
                  <a:schemeClr val="accent6"/>
                </a:solidFill>
                <a:latin typeface="Dana" panose="00000500000000000000" pitchFamily="2" charset="-78"/>
                <a:cs typeface="Dana" panose="00000500000000000000" pitchFamily="2" charset="-78"/>
              </a:rPr>
              <a:t>printf</a:t>
            </a:r>
            <a:r>
              <a:rPr lang="fa-IR" sz="1600" dirty="0">
                <a:solidFill>
                  <a:schemeClr val="bg1"/>
                </a:solidFill>
                <a:latin typeface="Dana" panose="00000500000000000000" pitchFamily="2" charset="-78"/>
                <a:cs typeface="Dana" panose="00000500000000000000" pitchFamily="2" charset="-78"/>
              </a:rPr>
              <a:t>‌ است که به برنامه‌ی ما این امکان را می‌دهد تا بتواند خروجی را نشان دهد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هر دوی این ابزارها از </a:t>
            </a:r>
            <a:r>
              <a:rPr lang="fa-IR" sz="1600" dirty="0" smtClean="0">
                <a:solidFill>
                  <a:schemeClr val="bg1"/>
                </a:solidFill>
                <a:latin typeface="Dana" panose="00000500000000000000" pitchFamily="2" charset="-78"/>
                <a:cs typeface="Dana" panose="00000500000000000000" pitchFamily="2" charset="-78"/>
              </a:rPr>
              <a:t>جعبه </a:t>
            </a:r>
            <a:r>
              <a:rPr lang="fa-IR" sz="1600" dirty="0">
                <a:solidFill>
                  <a:schemeClr val="bg1"/>
                </a:solidFill>
                <a:latin typeface="Dana" panose="00000500000000000000" pitchFamily="2" charset="-78"/>
                <a:cs typeface="Dana" panose="00000500000000000000" pitchFamily="2" charset="-78"/>
              </a:rPr>
              <a:t>ابزاری با نام </a:t>
            </a:r>
            <a:r>
              <a:rPr lang="en-US" sz="1600" dirty="0" err="1">
                <a:solidFill>
                  <a:schemeClr val="accent6"/>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مخفف </a:t>
            </a:r>
            <a:r>
              <a:rPr lang="en-US" sz="1600" dirty="0">
                <a:solidFill>
                  <a:schemeClr val="accent6"/>
                </a:solidFill>
                <a:latin typeface="Dana" panose="00000500000000000000" pitchFamily="2" charset="-78"/>
                <a:cs typeface="Dana" panose="00000500000000000000" pitchFamily="2" charset="-78"/>
              </a:rPr>
              <a:t>standard input output</a:t>
            </a:r>
            <a:r>
              <a:rPr lang="fa-IR" sz="1600" dirty="0">
                <a:solidFill>
                  <a:schemeClr val="bg1"/>
                </a:solidFill>
                <a:latin typeface="Dana" panose="00000500000000000000" pitchFamily="2" charset="-78"/>
                <a:cs typeface="Dana" panose="00000500000000000000" pitchFamily="2" charset="-78"/>
              </a:rPr>
              <a:t> آمده‌اند. پس باید حتما در ابتدای برنامه، نام این جعبه ابزار (که در دنیای کامپیوتر و برنامه‌نویسی به جای جعبه ابزار به آن </a:t>
            </a:r>
            <a:r>
              <a:rPr lang="fa-IR" sz="1600" dirty="0" smtClean="0">
                <a:solidFill>
                  <a:schemeClr val="accent6"/>
                </a:solidFill>
                <a:latin typeface="Dana" panose="00000500000000000000" pitchFamily="2" charset="-78"/>
                <a:cs typeface="Dana" panose="00000500000000000000" pitchFamily="2" charset="-78"/>
              </a:rPr>
              <a:t>کتاب‌خانه</a:t>
            </a:r>
            <a:r>
              <a:rPr lang="fa-IR" sz="1600" baseline="30000" dirty="0" smtClean="0">
                <a:solidFill>
                  <a:schemeClr val="bg1"/>
                </a:solidFill>
                <a:latin typeface="Dana" panose="00000500000000000000" pitchFamily="2" charset="-78"/>
                <a:cs typeface="Dana" panose="00000500000000000000" pitchFamily="2" charset="-78"/>
              </a:rPr>
              <a:t>۱</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گفته می‌شود) آورده شود.</a:t>
            </a:r>
          </a:p>
        </p:txBody>
      </p:sp>
      <p:sp>
        <p:nvSpPr>
          <p:cNvPr id="6" name="TextBox 5">
            <a:extLst>
              <a:ext uri="{FF2B5EF4-FFF2-40B4-BE49-F238E27FC236}">
                <a16:creationId xmlns:a16="http://schemas.microsoft.com/office/drawing/2014/main" id="{D912F2A4-6A53-4224-90C2-5E814C40EE78}"/>
              </a:ext>
            </a:extLst>
          </p:cNvPr>
          <p:cNvSpPr txBox="1"/>
          <p:nvPr/>
        </p:nvSpPr>
        <p:spPr>
          <a:xfrm>
            <a:off x="611277" y="556730"/>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اول</a:t>
            </a:r>
            <a:r>
              <a:rPr lang="fa-IR" sz="3600" b="0" i="0" u="none" strike="noStrike" dirty="0">
                <a:solidFill>
                  <a:schemeClr val="bg1"/>
                </a:solidFill>
                <a:effectLst/>
                <a:latin typeface="Lalezar" panose="00000500000000000000" pitchFamily="2" charset="-78"/>
                <a:cs typeface="Lalezar" panose="00000500000000000000" pitchFamily="2" charset="-78"/>
              </a:rPr>
              <a:t>: دست‌گرمی</a:t>
            </a:r>
          </a:p>
        </p:txBody>
      </p:sp>
      <p:grpSp>
        <p:nvGrpSpPr>
          <p:cNvPr id="8" name="Google Shape;7046;p50"/>
          <p:cNvGrpSpPr/>
          <p:nvPr/>
        </p:nvGrpSpPr>
        <p:grpSpPr>
          <a:xfrm>
            <a:off x="6069139" y="612787"/>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72" name="Google Shape;4800;p45"/>
          <p:cNvGrpSpPr/>
          <p:nvPr/>
        </p:nvGrpSpPr>
        <p:grpSpPr>
          <a:xfrm>
            <a:off x="8448782" y="1290632"/>
            <a:ext cx="350734" cy="357171"/>
            <a:chOff x="1492675" y="4992125"/>
            <a:chExt cx="481825" cy="481825"/>
          </a:xfrm>
        </p:grpSpPr>
        <p:sp>
          <p:nvSpPr>
            <p:cNvPr id="7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 name="Google Shape;4800;p45"/>
          <p:cNvGrpSpPr/>
          <p:nvPr/>
        </p:nvGrpSpPr>
        <p:grpSpPr>
          <a:xfrm>
            <a:off x="8441851" y="2370720"/>
            <a:ext cx="350734" cy="357171"/>
            <a:chOff x="1492675" y="4992125"/>
            <a:chExt cx="481825" cy="481825"/>
          </a:xfrm>
        </p:grpSpPr>
        <p:sp>
          <p:nvSpPr>
            <p:cNvPr id="7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8" name="Rectangle 77"/>
          <p:cNvSpPr/>
          <p:nvPr/>
        </p:nvSpPr>
        <p:spPr>
          <a:xfrm>
            <a:off x="698863" y="1936948"/>
            <a:ext cx="3852337" cy="400110"/>
          </a:xfrm>
          <a:prstGeom prst="rect">
            <a:avLst/>
          </a:prstGeom>
        </p:spPr>
        <p:txBody>
          <a:bodyPr wrap="none">
            <a:spAutoFit/>
          </a:bodyPr>
          <a:lstStyle/>
          <a:p>
            <a:r>
              <a:rPr lang="en-US" sz="2000" dirty="0" err="1">
                <a:solidFill>
                  <a:srgbClr val="9966B8"/>
                </a:solidFill>
                <a:latin typeface="Consolas" panose="020B0609020204030204" pitchFamily="49" charset="0"/>
              </a:rPr>
              <a:t>scanf</a:t>
            </a:r>
            <a:r>
              <a:rPr lang="en-US" sz="2000" dirty="0">
                <a:solidFill>
                  <a:srgbClr val="BBBBBB"/>
                </a:solidFill>
                <a:latin typeface="Consolas" panose="020B0609020204030204" pitchFamily="49" charset="0"/>
              </a:rPr>
              <a:t>(</a:t>
            </a:r>
            <a:r>
              <a:rPr lang="en-US" sz="2000" dirty="0">
                <a:solidFill>
                  <a:srgbClr val="22AA44"/>
                </a:solidFill>
                <a:latin typeface="Consolas" panose="020B0609020204030204" pitchFamily="49" charset="0"/>
              </a:rPr>
              <a:t>"</a:t>
            </a:r>
            <a:r>
              <a:rPr lang="en-US" sz="2000" dirty="0">
                <a:solidFill>
                  <a:srgbClr val="F280D0"/>
                </a:solidFill>
                <a:latin typeface="Consolas" panose="020B0609020204030204" pitchFamily="49" charset="0"/>
              </a:rPr>
              <a:t>%type</a:t>
            </a:r>
            <a:r>
              <a:rPr lang="en-US" sz="2000" dirty="0">
                <a:solidFill>
                  <a:srgbClr val="22AA44"/>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00B0F0"/>
                </a:solidFill>
                <a:latin typeface="Consolas" panose="020B0609020204030204" pitchFamily="49" charset="0"/>
              </a:rPr>
              <a:t>&amp;</a:t>
            </a:r>
            <a:r>
              <a:rPr lang="en-US" sz="2000" dirty="0">
                <a:solidFill>
                  <a:srgbClr val="BBBBBB"/>
                </a:solidFill>
                <a:latin typeface="Consolas" panose="020B0609020204030204" pitchFamily="49" charset="0"/>
              </a:rPr>
              <a:t>variable);</a:t>
            </a:r>
          </a:p>
        </p:txBody>
      </p:sp>
      <p:sp>
        <p:nvSpPr>
          <p:cNvPr id="79" name="Rectangle 78"/>
          <p:cNvSpPr/>
          <p:nvPr/>
        </p:nvSpPr>
        <p:spPr>
          <a:xfrm>
            <a:off x="698863" y="2988041"/>
            <a:ext cx="3852337" cy="400110"/>
          </a:xfrm>
          <a:prstGeom prst="rect">
            <a:avLst/>
          </a:prstGeom>
        </p:spPr>
        <p:txBody>
          <a:bodyPr wrap="none">
            <a:spAutoFit/>
          </a:bodyPr>
          <a:lstStyle/>
          <a:p>
            <a:r>
              <a:rPr lang="en-US" sz="2000" dirty="0" err="1">
                <a:solidFill>
                  <a:srgbClr val="9966B8"/>
                </a:solidFill>
                <a:latin typeface="Consolas" panose="020B0609020204030204" pitchFamily="49" charset="0"/>
              </a:rPr>
              <a:t>printf</a:t>
            </a:r>
            <a:r>
              <a:rPr lang="en-US" sz="2000" dirty="0">
                <a:solidFill>
                  <a:srgbClr val="BBBBBB"/>
                </a:solidFill>
                <a:latin typeface="Consolas" panose="020B0609020204030204" pitchFamily="49" charset="0"/>
              </a:rPr>
              <a:t>(</a:t>
            </a:r>
            <a:r>
              <a:rPr lang="en-US" sz="2000" dirty="0">
                <a:solidFill>
                  <a:srgbClr val="22AA44"/>
                </a:solidFill>
                <a:latin typeface="Consolas" panose="020B0609020204030204" pitchFamily="49" charset="0"/>
              </a:rPr>
              <a:t>"</a:t>
            </a:r>
            <a:r>
              <a:rPr lang="en-US" sz="2000" dirty="0">
                <a:solidFill>
                  <a:srgbClr val="F280D0"/>
                </a:solidFill>
                <a:latin typeface="Consolas" panose="020B0609020204030204" pitchFamily="49" charset="0"/>
              </a:rPr>
              <a:t>%type</a:t>
            </a:r>
            <a:r>
              <a:rPr lang="en-US" sz="2000" dirty="0">
                <a:solidFill>
                  <a:srgbClr val="22AA44"/>
                </a:solidFill>
                <a:latin typeface="Consolas" panose="020B0609020204030204" pitchFamily="49" charset="0"/>
              </a:rPr>
              <a:t>"</a:t>
            </a:r>
            <a:r>
              <a:rPr lang="en-US" sz="2000" dirty="0">
                <a:solidFill>
                  <a:srgbClr val="BBBBBB"/>
                </a:solidFill>
                <a:latin typeface="Consolas" panose="020B0609020204030204" pitchFamily="49" charset="0"/>
              </a:rPr>
              <a:t>, variable);</a:t>
            </a:r>
          </a:p>
        </p:txBody>
      </p:sp>
      <p:grpSp>
        <p:nvGrpSpPr>
          <p:cNvPr id="80" name="Google Shape;4800;p45"/>
          <p:cNvGrpSpPr/>
          <p:nvPr/>
        </p:nvGrpSpPr>
        <p:grpSpPr>
          <a:xfrm>
            <a:off x="8439913" y="3457683"/>
            <a:ext cx="350734" cy="357171"/>
            <a:chOff x="1492675" y="4992125"/>
            <a:chExt cx="481825" cy="481825"/>
          </a:xfrm>
        </p:grpSpPr>
        <p:sp>
          <p:nvSpPr>
            <p:cNvPr id="8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smtClean="0"/>
              <a:t>1- Library</a:t>
            </a:r>
            <a:endParaRPr lang="en-US" dirty="0"/>
          </a:p>
        </p:txBody>
      </p:sp>
    </p:spTree>
    <p:extLst>
      <p:ext uri="{BB962C8B-B14F-4D97-AF65-F5344CB8AC3E}">
        <p14:creationId xmlns:p14="http://schemas.microsoft.com/office/powerpoint/2010/main" val="306335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E2CDA97-BFD5-45CA-9A96-1AD5B5B2566F}" type="slidenum">
              <a:rPr lang="en-US" smtClean="0"/>
              <a:pPr/>
              <a:t>5</a:t>
            </a:fld>
            <a:endParaRPr lang="en-US" dirty="0"/>
          </a:p>
        </p:txBody>
      </p:sp>
      <p:sp>
        <p:nvSpPr>
          <p:cNvPr id="3" name="Rectangle 2"/>
          <p:cNvSpPr/>
          <p:nvPr/>
        </p:nvSpPr>
        <p:spPr>
          <a:xfrm>
            <a:off x="820057" y="737356"/>
            <a:ext cx="3432388" cy="1600438"/>
          </a:xfrm>
          <a:prstGeom prst="rect">
            <a:avLst/>
          </a:prstGeom>
        </p:spPr>
        <p:txBody>
          <a:bodyPr wrap="square">
            <a:spAutoFit/>
          </a:bodyPr>
          <a:lstStyle/>
          <a:p>
            <a:pPr algn="just" rtl="1"/>
            <a:r>
              <a:rPr lang="fa-IR" dirty="0">
                <a:solidFill>
                  <a:srgbClr val="0E2A47"/>
                </a:solidFill>
                <a:latin typeface="Dana" panose="00000500000000000000" pitchFamily="2" charset="-78"/>
                <a:cs typeface="Dana" panose="00000500000000000000" pitchFamily="2" charset="-78"/>
              </a:rPr>
              <a:t>هر چیزی که بخواد از طریق صفحه‌کلید وارد کامپیوتر بشه، باید از دروازه‌ای که توی شکل توابع به رنگ سبز کشیده شده عبور کنه. اگر قرار باشه در زمان اجرای برنامه، ورودی‌ای از دنیای خارج به برنامه داده بشه، باید مشخصاتش رو به این دروازه‌ها بدیم تا اجازه‌ی ورودش داده بشه. </a:t>
            </a:r>
            <a:endParaRPr lang="en-US" dirty="0">
              <a:solidFill>
                <a:srgbClr val="0E2A47"/>
              </a:solidFill>
            </a:endParaRPr>
          </a:p>
        </p:txBody>
      </p:sp>
      <p:sp>
        <p:nvSpPr>
          <p:cNvPr id="4" name="Rectangle 3"/>
          <p:cNvSpPr/>
          <p:nvPr/>
        </p:nvSpPr>
        <p:spPr>
          <a:xfrm>
            <a:off x="3871132" y="2532107"/>
            <a:ext cx="4737282" cy="2031325"/>
          </a:xfrm>
          <a:prstGeom prst="rect">
            <a:avLst/>
          </a:prstGeom>
        </p:spPr>
        <p:txBody>
          <a:bodyPr wrap="square">
            <a:spAutoFit/>
          </a:bodyPr>
          <a:lstStyle/>
          <a:p>
            <a:pPr algn="just" rtl="1">
              <a:lnSpc>
                <a:spcPct val="150000"/>
              </a:lnSpc>
            </a:pPr>
            <a:r>
              <a:rPr lang="fa-IR" dirty="0">
                <a:solidFill>
                  <a:srgbClr val="0E2A47"/>
                </a:solidFill>
                <a:latin typeface="Dana" panose="00000500000000000000" pitchFamily="2" charset="-78"/>
                <a:cs typeface="Dana" panose="00000500000000000000" pitchFamily="2" charset="-78"/>
              </a:rPr>
              <a:t>بعد هم یک راهنما براش تعیین کنیم تا بتونه با کمک اون بره خونه‌ی خودش توی حافظه‌. اگر این راهنما نباشه، ممکنه ورودی ما توی کامپیوتر سرگردون بمونه و جاش رو پیدا نکنه</a:t>
            </a:r>
            <a:r>
              <a:rPr lang="fa-IR" dirty="0" smtClean="0">
                <a:solidFill>
                  <a:srgbClr val="0E2A47"/>
                </a:solidFill>
                <a:latin typeface="Dana" panose="00000500000000000000" pitchFamily="2" charset="-78"/>
                <a:cs typeface="Dana" panose="00000500000000000000" pitchFamily="2" charset="-78"/>
              </a:rPr>
              <a:t>!</a:t>
            </a:r>
            <a:r>
              <a:rPr lang="en-US" dirty="0" smtClean="0">
                <a:solidFill>
                  <a:srgbClr val="0E2A47"/>
                </a:solidFill>
                <a:latin typeface="Dana" panose="00000500000000000000" pitchFamily="2" charset="-78"/>
                <a:cs typeface="Dana" panose="00000500000000000000" pitchFamily="2" charset="-78"/>
              </a:rPr>
              <a:t>	                   </a:t>
            </a:r>
            <a:r>
              <a:rPr lang="fa-IR" dirty="0">
                <a:solidFill>
                  <a:srgbClr val="0E2A47"/>
                </a:solidFill>
                <a:latin typeface="Dana" panose="00000500000000000000" pitchFamily="2" charset="-78"/>
                <a:cs typeface="Dana" panose="00000500000000000000" pitchFamily="2" charset="-78"/>
              </a:rPr>
              <a:t/>
            </a:r>
            <a:br>
              <a:rPr lang="fa-IR" dirty="0">
                <a:solidFill>
                  <a:srgbClr val="0E2A47"/>
                </a:solidFill>
                <a:latin typeface="Dana" panose="00000500000000000000" pitchFamily="2" charset="-78"/>
                <a:cs typeface="Dana" panose="00000500000000000000" pitchFamily="2" charset="-78"/>
              </a:rPr>
            </a:br>
            <a:r>
              <a:rPr lang="fa-IR" dirty="0">
                <a:solidFill>
                  <a:srgbClr val="0E2A47"/>
                </a:solidFill>
                <a:latin typeface="Dana" panose="00000500000000000000" pitchFamily="2" charset="-78"/>
                <a:cs typeface="Dana" panose="00000500000000000000" pitchFamily="2" charset="-78"/>
              </a:rPr>
              <a:t>هرچند برای چاپ کردنش باید دوباره از همون دروازه‌ی سبزرنگ عبور کنه، اما دیگه به راهنمایی احتیاج نداره چون خودش راه رو یاد گرفته. :)))</a:t>
            </a:r>
          </a:p>
        </p:txBody>
      </p:sp>
      <p:sp>
        <p:nvSpPr>
          <p:cNvPr id="5" name="Rectangle 4"/>
          <p:cNvSpPr/>
          <p:nvPr/>
        </p:nvSpPr>
        <p:spPr>
          <a:xfrm>
            <a:off x="5180332" y="824442"/>
            <a:ext cx="3536546" cy="523220"/>
          </a:xfrm>
          <a:prstGeom prst="rect">
            <a:avLst/>
          </a:prstGeom>
        </p:spPr>
        <p:txBody>
          <a:bodyPr wrap="none">
            <a:spAutoFit/>
          </a:bodyPr>
          <a:lstStyle/>
          <a:p>
            <a:r>
              <a:rPr lang="en-US" sz="2800" dirty="0" err="1">
                <a:solidFill>
                  <a:srgbClr val="9966B8"/>
                </a:solidFill>
                <a:latin typeface="Consolas" panose="020B0609020204030204" pitchFamily="49" charset="0"/>
              </a:rPr>
              <a:t>scanf</a:t>
            </a:r>
            <a:r>
              <a:rPr lang="en-US" sz="2800" dirty="0">
                <a:solidFill>
                  <a:srgbClr val="BBBBBB"/>
                </a:solidFill>
                <a:latin typeface="Consolas" panose="020B0609020204030204" pitchFamily="49" charset="0"/>
              </a:rPr>
              <a:t>(</a:t>
            </a:r>
            <a:r>
              <a:rPr lang="en-US" sz="2800" dirty="0">
                <a:solidFill>
                  <a:srgbClr val="22AA44"/>
                </a:solidFill>
                <a:latin typeface="Consolas" panose="020B0609020204030204" pitchFamily="49" charset="0"/>
              </a:rPr>
              <a:t> </a:t>
            </a:r>
            <a:r>
              <a:rPr lang="en-US" sz="2800" dirty="0">
                <a:solidFill>
                  <a:srgbClr val="F280D0"/>
                </a:solidFill>
                <a:latin typeface="Consolas" panose="020B0609020204030204" pitchFamily="49" charset="0"/>
              </a:rPr>
              <a:t>  </a:t>
            </a:r>
            <a:r>
              <a:rPr lang="en-US" sz="2800" dirty="0">
                <a:solidFill>
                  <a:srgbClr val="22AA44"/>
                </a:solidFill>
                <a:latin typeface="Consolas" panose="020B0609020204030204" pitchFamily="49" charset="0"/>
              </a:rPr>
              <a:t> </a:t>
            </a:r>
            <a:r>
              <a:rPr lang="en-US" sz="2800" dirty="0">
                <a:solidFill>
                  <a:srgbClr val="BBBBBB"/>
                </a:solidFill>
                <a:latin typeface="Consolas" panose="020B0609020204030204" pitchFamily="49" charset="0"/>
              </a:rPr>
              <a:t>,  x); </a:t>
            </a:r>
          </a:p>
        </p:txBody>
      </p:sp>
      <p:grpSp>
        <p:nvGrpSpPr>
          <p:cNvPr id="6" name="Group 5"/>
          <p:cNvGrpSpPr/>
          <p:nvPr/>
        </p:nvGrpSpPr>
        <p:grpSpPr>
          <a:xfrm>
            <a:off x="7586233" y="854052"/>
            <a:ext cx="202758" cy="435698"/>
            <a:chOff x="5607687" y="3642383"/>
            <a:chExt cx="282698" cy="728970"/>
          </a:xfrm>
        </p:grpSpPr>
        <p:sp>
          <p:nvSpPr>
            <p:cNvPr id="7" name="Oval 6"/>
            <p:cNvSpPr/>
            <p:nvPr/>
          </p:nvSpPr>
          <p:spPr>
            <a:xfrm>
              <a:off x="5607687" y="3642383"/>
              <a:ext cx="273798" cy="290351"/>
            </a:xfrm>
            <a:prstGeom prst="ellipse">
              <a:avLst/>
            </a:prstGeom>
            <a:no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a:p>
          </p:txBody>
        </p:sp>
        <p:cxnSp>
          <p:nvCxnSpPr>
            <p:cNvPr id="8" name="Straight Connector 7"/>
            <p:cNvCxnSpPr>
              <a:stCxn id="7" idx="4"/>
            </p:cNvCxnSpPr>
            <p:nvPr/>
          </p:nvCxnSpPr>
          <p:spPr>
            <a:xfrm flipH="1">
              <a:off x="5724180" y="3932734"/>
              <a:ext cx="20406" cy="255662"/>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729658" y="4021878"/>
              <a:ext cx="160727" cy="131775"/>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630005" y="4121536"/>
              <a:ext cx="92005" cy="154117"/>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5668864" y="4205695"/>
              <a:ext cx="56833" cy="165658"/>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737703" y="4174710"/>
              <a:ext cx="72143" cy="179923"/>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478458" y="881000"/>
            <a:ext cx="733614" cy="443579"/>
            <a:chOff x="3697131" y="2456516"/>
            <a:chExt cx="1149978" cy="739168"/>
          </a:xfrm>
        </p:grpSpPr>
        <p:cxnSp>
          <p:nvCxnSpPr>
            <p:cNvPr id="14" name="Straight Connector 13"/>
            <p:cNvCxnSpPr/>
            <p:nvPr/>
          </p:nvCxnSpPr>
          <p:spPr>
            <a:xfrm flipH="1" flipV="1">
              <a:off x="3855411" y="2619447"/>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3728833" y="2456516"/>
              <a:ext cx="1"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4821904" y="2456516"/>
              <a:ext cx="2"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4700665" y="2618581"/>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808831" y="2617139"/>
              <a:ext cx="924926" cy="1199"/>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97131" y="248569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922183" y="248684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334586" y="3437359"/>
            <a:ext cx="3536546" cy="523220"/>
          </a:xfrm>
          <a:prstGeom prst="rect">
            <a:avLst/>
          </a:prstGeom>
        </p:spPr>
        <p:txBody>
          <a:bodyPr wrap="none">
            <a:spAutoFit/>
          </a:bodyPr>
          <a:lstStyle/>
          <a:p>
            <a:r>
              <a:rPr lang="en-US" sz="2800" dirty="0" err="1">
                <a:solidFill>
                  <a:srgbClr val="9966B8"/>
                </a:solidFill>
                <a:latin typeface="Consolas" panose="020B0609020204030204" pitchFamily="49" charset="0"/>
              </a:rPr>
              <a:t>printf</a:t>
            </a:r>
            <a:r>
              <a:rPr lang="en-US" sz="2800" dirty="0">
                <a:solidFill>
                  <a:srgbClr val="BBBBBB"/>
                </a:solidFill>
                <a:latin typeface="Consolas" panose="020B0609020204030204" pitchFamily="49" charset="0"/>
              </a:rPr>
              <a:t>(</a:t>
            </a:r>
            <a:r>
              <a:rPr lang="en-US" sz="2800" dirty="0">
                <a:solidFill>
                  <a:srgbClr val="22AA44"/>
                </a:solidFill>
                <a:latin typeface="Consolas" panose="020B0609020204030204" pitchFamily="49" charset="0"/>
              </a:rPr>
              <a:t> </a:t>
            </a:r>
            <a:r>
              <a:rPr lang="en-US" sz="2800" dirty="0">
                <a:solidFill>
                  <a:srgbClr val="F280D0"/>
                </a:solidFill>
                <a:latin typeface="Consolas" panose="020B0609020204030204" pitchFamily="49" charset="0"/>
              </a:rPr>
              <a:t>  </a:t>
            </a:r>
            <a:r>
              <a:rPr lang="en-US" sz="2800" dirty="0">
                <a:solidFill>
                  <a:srgbClr val="22AA44"/>
                </a:solidFill>
                <a:latin typeface="Consolas" panose="020B0609020204030204" pitchFamily="49" charset="0"/>
              </a:rPr>
              <a:t> </a:t>
            </a:r>
            <a:r>
              <a:rPr lang="en-US" sz="2800" dirty="0">
                <a:solidFill>
                  <a:srgbClr val="BBBBBB"/>
                </a:solidFill>
                <a:latin typeface="Consolas" panose="020B0609020204030204" pitchFamily="49" charset="0"/>
              </a:rPr>
              <a:t>, x); </a:t>
            </a:r>
          </a:p>
        </p:txBody>
      </p:sp>
      <p:grpSp>
        <p:nvGrpSpPr>
          <p:cNvPr id="31" name="Group 30"/>
          <p:cNvGrpSpPr/>
          <p:nvPr/>
        </p:nvGrpSpPr>
        <p:grpSpPr>
          <a:xfrm>
            <a:off x="1831976" y="3437359"/>
            <a:ext cx="733614" cy="443579"/>
            <a:chOff x="3697131" y="2456516"/>
            <a:chExt cx="1149978" cy="739168"/>
          </a:xfrm>
        </p:grpSpPr>
        <p:cxnSp>
          <p:nvCxnSpPr>
            <p:cNvPr id="32" name="Straight Connector 31"/>
            <p:cNvCxnSpPr/>
            <p:nvPr/>
          </p:nvCxnSpPr>
          <p:spPr>
            <a:xfrm flipH="1" flipV="1">
              <a:off x="3855411" y="2619447"/>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3728833" y="2456516"/>
              <a:ext cx="1"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4821904" y="2456516"/>
              <a:ext cx="2"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700665" y="2618581"/>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808831" y="2617139"/>
              <a:ext cx="924926" cy="1199"/>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697131" y="248569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922183" y="248684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552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9" y="341462"/>
            <a:ext cx="7749920" cy="1377473"/>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همان‌طور که گفته شد، باید زمانی که متغیری به این توابع داده می‌شود، مشخصاتش هم ذکر شود. برخی از انواع مختلفی که یک متغیر می‌تواند داشته باشد، در جدول زیر نوشته شده و در ستون روبه‌روی آن‌ها، علامت معادل آن در کتاب‌خانه‌ی </a:t>
            </a:r>
            <a:r>
              <a:rPr lang="en-US" sz="1600" dirty="0" err="1">
                <a:solidFill>
                  <a:schemeClr val="bg1"/>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نوشته شده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72" name="Google Shape;4800;p45"/>
          <p:cNvGrpSpPr/>
          <p:nvPr/>
        </p:nvGrpSpPr>
        <p:grpSpPr>
          <a:xfrm>
            <a:off x="8448899" y="499986"/>
            <a:ext cx="350734" cy="357171"/>
            <a:chOff x="1492675" y="4992125"/>
            <a:chExt cx="481825" cy="481825"/>
          </a:xfrm>
        </p:grpSpPr>
        <p:sp>
          <p:nvSpPr>
            <p:cNvPr id="7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4" name="Table 3"/>
          <p:cNvGraphicFramePr>
            <a:graphicFrameLocks noGrp="1"/>
          </p:cNvGraphicFramePr>
          <p:nvPr>
            <p:extLst>
              <p:ext uri="{D42A27DB-BD31-4B8C-83A1-F6EECF244321}">
                <p14:modId xmlns:p14="http://schemas.microsoft.com/office/powerpoint/2010/main" val="1293547253"/>
              </p:ext>
            </p:extLst>
          </p:nvPr>
        </p:nvGraphicFramePr>
        <p:xfrm>
          <a:off x="1520536" y="1744748"/>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815753844"/>
                    </a:ext>
                  </a:extLst>
                </a:gridCol>
                <a:gridCol w="3048000">
                  <a:extLst>
                    <a:ext uri="{9D8B030D-6E8A-4147-A177-3AD203B41FA5}">
                      <a16:colId xmlns:a16="http://schemas.microsoft.com/office/drawing/2014/main" val="23715230"/>
                    </a:ext>
                  </a:extLst>
                </a:gridCol>
              </a:tblGrid>
              <a:tr h="370840">
                <a:tc>
                  <a:txBody>
                    <a:bodyPr/>
                    <a:lstStyle/>
                    <a:p>
                      <a:pPr algn="ctr"/>
                      <a:r>
                        <a:rPr lang="en-US" dirty="0">
                          <a:solidFill>
                            <a:srgbClr val="0E2A47"/>
                          </a:solidFill>
                          <a:latin typeface="Dana" panose="020B0604020202020204" charset="-78"/>
                          <a:cs typeface="Dana" panose="020B0604020202020204" charset="-78"/>
                        </a:rPr>
                        <a:t>Format or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Format</a:t>
                      </a:r>
                      <a:r>
                        <a:rPr lang="en-US" baseline="0" dirty="0">
                          <a:solidFill>
                            <a:srgbClr val="0E2A47"/>
                          </a:solidFill>
                          <a:latin typeface="Dana" panose="020B0604020202020204" charset="-78"/>
                          <a:cs typeface="Dana" panose="020B0604020202020204" charset="-78"/>
                        </a:rPr>
                        <a:t> Specifier</a:t>
                      </a:r>
                      <a:endParaRPr lang="en-US" dirty="0">
                        <a:solidFill>
                          <a:srgbClr val="0E2A47"/>
                        </a:solidFill>
                        <a:latin typeface="Dana" panose="020B0604020202020204" charset="-78"/>
                        <a:cs typeface="Dana" panose="020B0604020202020204"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846559"/>
                  </a:ext>
                </a:extLst>
              </a:tr>
              <a:tr h="370840">
                <a:tc>
                  <a:txBody>
                    <a:bodyPr/>
                    <a:lstStyle/>
                    <a:p>
                      <a:pPr algn="ctr"/>
                      <a:r>
                        <a:rPr lang="en-US" dirty="0">
                          <a:solidFill>
                            <a:srgbClr val="0E2A47"/>
                          </a:solidFill>
                          <a:latin typeface="Dana" panose="020B0604020202020204" charset="-78"/>
                          <a:cs typeface="Dana" panose="020B0604020202020204" charset="-78"/>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%d or %</a:t>
                      </a:r>
                      <a:r>
                        <a:rPr lang="en-US" dirty="0" err="1">
                          <a:solidFill>
                            <a:srgbClr val="0E2A47"/>
                          </a:solidFill>
                          <a:latin typeface="Dana" panose="020B0604020202020204" charset="-78"/>
                          <a:cs typeface="Dana" panose="020B0604020202020204" charset="-78"/>
                        </a:rPr>
                        <a:t>i</a:t>
                      </a:r>
                      <a:endParaRPr lang="en-US" dirty="0">
                        <a:solidFill>
                          <a:srgbClr val="0E2A47"/>
                        </a:solidFill>
                        <a:latin typeface="Dana" panose="020B0604020202020204" charset="-78"/>
                        <a:cs typeface="Dana" panose="020B0604020202020204"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438513"/>
                  </a:ext>
                </a:extLst>
              </a:tr>
              <a:tr h="370840">
                <a:tc>
                  <a:txBody>
                    <a:bodyPr/>
                    <a:lstStyle/>
                    <a:p>
                      <a:pPr algn="ctr"/>
                      <a:r>
                        <a:rPr lang="en-US" dirty="0">
                          <a:solidFill>
                            <a:srgbClr val="0E2A47"/>
                          </a:solidFill>
                          <a:latin typeface="Dana" panose="020B0604020202020204" charset="-78"/>
                          <a:cs typeface="Dana" panose="020B0604020202020204" charset="-78"/>
                        </a:rPr>
                        <a:t>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5270200"/>
                  </a:ext>
                </a:extLst>
              </a:tr>
              <a:tr h="370840">
                <a:tc>
                  <a:txBody>
                    <a:bodyPr/>
                    <a:lstStyle/>
                    <a:p>
                      <a:pPr algn="ctr"/>
                      <a:r>
                        <a:rPr lang="en-US" dirty="0">
                          <a:solidFill>
                            <a:srgbClr val="0E2A47"/>
                          </a:solidFill>
                          <a:latin typeface="Dana" panose="020B0604020202020204" charset="-78"/>
                          <a:cs typeface="Dana" panose="020B0604020202020204" charset="-78"/>
                        </a:rPr>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4650485"/>
                  </a:ext>
                </a:extLst>
              </a:tr>
              <a:tr h="370840">
                <a:tc>
                  <a:txBody>
                    <a:bodyPr/>
                    <a:lstStyle/>
                    <a:p>
                      <a:pPr algn="ctr"/>
                      <a:r>
                        <a:rPr lang="en-US" dirty="0">
                          <a:solidFill>
                            <a:srgbClr val="0E2A47"/>
                          </a:solidFill>
                          <a:latin typeface="Dana" panose="020B0604020202020204" charset="-78"/>
                          <a:cs typeface="Dana" panose="020B0604020202020204" charset="-78"/>
                        </a:rPr>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0619976"/>
                  </a:ext>
                </a:extLst>
              </a:tr>
            </a:tbl>
          </a:graphicData>
        </a:graphic>
      </p:graphicFrame>
      <p:sp>
        <p:nvSpPr>
          <p:cNvPr id="22" name="Title 1">
            <a:extLst>
              <a:ext uri="{FF2B5EF4-FFF2-40B4-BE49-F238E27FC236}">
                <a16:creationId xmlns:a16="http://schemas.microsoft.com/office/drawing/2014/main" id="{846E5198-7AF0-44E1-803C-BC2DB5C8B697}"/>
              </a:ext>
            </a:extLst>
          </p:cNvPr>
          <p:cNvSpPr txBox="1">
            <a:spLocks/>
          </p:cNvSpPr>
          <p:nvPr/>
        </p:nvSpPr>
        <p:spPr>
          <a:xfrm>
            <a:off x="698979" y="3518945"/>
            <a:ext cx="7749920"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بنابراین اگر قرار باشد یک عدد صحیح مانند </a:t>
            </a:r>
            <a:r>
              <a:rPr lang="en-US" sz="1600" dirty="0">
                <a:solidFill>
                  <a:schemeClr val="bg1"/>
                </a:solidFill>
                <a:latin typeface="Dana" panose="00000500000000000000" pitchFamily="2" charset="-78"/>
                <a:cs typeface="Dana" panose="00000500000000000000" pitchFamily="2" charset="-78"/>
              </a:rPr>
              <a:t>x</a:t>
            </a:r>
            <a:r>
              <a:rPr lang="fa-IR" sz="1600" dirty="0">
                <a:solidFill>
                  <a:schemeClr val="bg1"/>
                </a:solidFill>
                <a:latin typeface="Dana" panose="00000500000000000000" pitchFamily="2" charset="-78"/>
                <a:cs typeface="Dana" panose="00000500000000000000" pitchFamily="2" charset="-78"/>
              </a:rPr>
              <a:t> وارد کامپیوتر شود، باید گفته شود که نوع این متغیر </a:t>
            </a:r>
            <a:r>
              <a:rPr lang="en-US" sz="1600" dirty="0">
                <a:solidFill>
                  <a:schemeClr val="accent6"/>
                </a:solidFill>
                <a:latin typeface="Dana" panose="00000500000000000000" pitchFamily="2" charset="-78"/>
                <a:cs typeface="Dana" panose="00000500000000000000" pitchFamily="2" charset="-78"/>
              </a:rPr>
              <a:t>integer</a:t>
            </a:r>
            <a:r>
              <a:rPr lang="fa-IR" sz="1600" dirty="0">
                <a:solidFill>
                  <a:schemeClr val="bg1"/>
                </a:solidFill>
                <a:latin typeface="Dana" panose="00000500000000000000" pitchFamily="2" charset="-78"/>
                <a:cs typeface="Dana" panose="00000500000000000000" pitchFamily="2" charset="-78"/>
              </a:rPr>
              <a:t> یا همان </a:t>
            </a:r>
            <a:r>
              <a:rPr lang="fa-IR" sz="1600" dirty="0">
                <a:solidFill>
                  <a:schemeClr val="accent6"/>
                </a:solidFill>
                <a:latin typeface="Dana" panose="00000500000000000000" pitchFamily="2" charset="-78"/>
                <a:cs typeface="Dana" panose="00000500000000000000" pitchFamily="2" charset="-78"/>
              </a:rPr>
              <a:t>صحیح</a:t>
            </a:r>
            <a:r>
              <a:rPr lang="fa-IR" sz="1600" dirty="0">
                <a:solidFill>
                  <a:schemeClr val="bg1"/>
                </a:solidFill>
                <a:latin typeface="Dana" panose="00000500000000000000" pitchFamily="2" charset="-78"/>
                <a:cs typeface="Dana" panose="00000500000000000000" pitchFamily="2" charset="-78"/>
              </a:rPr>
              <a:t> است و به این صورت نوشته می‌شود:</a:t>
            </a:r>
          </a:p>
        </p:txBody>
      </p:sp>
      <p:grpSp>
        <p:nvGrpSpPr>
          <p:cNvPr id="23" name="Google Shape;4800;p45"/>
          <p:cNvGrpSpPr/>
          <p:nvPr/>
        </p:nvGrpSpPr>
        <p:grpSpPr>
          <a:xfrm>
            <a:off x="8448899" y="3677469"/>
            <a:ext cx="350734" cy="357171"/>
            <a:chOff x="1492675" y="4992125"/>
            <a:chExt cx="481825" cy="481825"/>
          </a:xfrm>
        </p:grpSpPr>
        <p:sp>
          <p:nvSpPr>
            <p:cNvPr id="2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1070439" y="4301213"/>
            <a:ext cx="2092239" cy="338554"/>
          </a:xfrm>
          <a:prstGeom prst="rect">
            <a:avLst/>
          </a:prstGeom>
        </p:spPr>
        <p:txBody>
          <a:bodyPr wrap="none">
            <a:spAutoFit/>
          </a:bodyPr>
          <a:lstStyle/>
          <a:p>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p:txBody>
      </p:sp>
    </p:spTree>
    <p:extLst>
      <p:ext uri="{BB962C8B-B14F-4D97-AF65-F5344CB8AC3E}">
        <p14:creationId xmlns:p14="http://schemas.microsoft.com/office/powerpoint/2010/main" val="3998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9" y="506467"/>
            <a:ext cx="7749920" cy="7310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قطعه کد زیر را اجرا کنید تا توضیحات قبلی بیش‌تر برای‌تان جا بیفتد. نام کتاب‌خانه‌ی مورد نیاز هم همان‌طور که می‌بینید در ابتدای کد آمده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sp>
        <p:nvSpPr>
          <p:cNvPr id="22" name="Title 1">
            <a:extLst>
              <a:ext uri="{FF2B5EF4-FFF2-40B4-BE49-F238E27FC236}">
                <a16:creationId xmlns:a16="http://schemas.microsoft.com/office/drawing/2014/main" id="{846E5198-7AF0-44E1-803C-BC2DB5C8B697}"/>
              </a:ext>
            </a:extLst>
          </p:cNvPr>
          <p:cNvSpPr txBox="1">
            <a:spLocks/>
          </p:cNvSpPr>
          <p:nvPr/>
        </p:nvSpPr>
        <p:spPr>
          <a:xfrm>
            <a:off x="696219" y="3387189"/>
            <a:ext cx="7744633"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به نظر شما هر تغییری در کد، چه تغییری در نتیجه ایجاد خواهد کرد؟</a:t>
            </a:r>
          </a:p>
        </p:txBody>
      </p:sp>
      <p:grpSp>
        <p:nvGrpSpPr>
          <p:cNvPr id="14" name="Google Shape;8830;p54"/>
          <p:cNvGrpSpPr/>
          <p:nvPr/>
        </p:nvGrpSpPr>
        <p:grpSpPr>
          <a:xfrm>
            <a:off x="8448899" y="649773"/>
            <a:ext cx="318930" cy="303359"/>
            <a:chOff x="-6690625" y="3631325"/>
            <a:chExt cx="307225" cy="292225"/>
          </a:xfrm>
        </p:grpSpPr>
        <p:sp>
          <p:nvSpPr>
            <p:cNvPr id="1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p:cNvSpPr/>
          <p:nvPr/>
        </p:nvSpPr>
        <p:spPr>
          <a:xfrm>
            <a:off x="820099" y="1460073"/>
            <a:ext cx="5056609" cy="2062103"/>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endParaRPr lang="fa-IR" sz="1600" dirty="0">
              <a:solidFill>
                <a:srgbClr val="22AA44"/>
              </a:solidFill>
              <a:latin typeface="Consolas" panose="020B0609020204030204" pitchFamily="49" charset="0"/>
            </a:endParaRPr>
          </a:p>
          <a:p>
            <a:endParaRPr lang="en-US" sz="1600" dirty="0">
              <a:solidFill>
                <a:srgbClr val="BBBBBB"/>
              </a:solidFill>
              <a:latin typeface="Consolas" panose="020B0609020204030204" pitchFamily="49" charset="0"/>
            </a:endParaRPr>
          </a:p>
          <a:p>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x, y;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y);</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"The result is: </a:t>
            </a:r>
            <a:r>
              <a:rPr lang="en-US" sz="1600" dirty="0">
                <a:solidFill>
                  <a:srgbClr val="F280D0"/>
                </a:solidFill>
                <a:latin typeface="Consolas" panose="020B0609020204030204" pitchFamily="49" charset="0"/>
              </a:rPr>
              <a:t>%d\n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 </a:t>
            </a:r>
            <a:r>
              <a:rPr lang="en-US" sz="1600" dirty="0">
                <a:solidFill>
                  <a:srgbClr val="00B0F0"/>
                </a:solidFill>
                <a:latin typeface="Consolas" panose="020B0609020204030204" pitchFamily="49" charset="0"/>
              </a:rPr>
              <a:t>+</a:t>
            </a:r>
            <a:r>
              <a:rPr lang="en-US" sz="1600" dirty="0">
                <a:solidFill>
                  <a:srgbClr val="BBBBBB"/>
                </a:solidFill>
                <a:latin typeface="Consolas" panose="020B0609020204030204" pitchFamily="49" charset="0"/>
              </a:rPr>
              <a:t> y));</a:t>
            </a:r>
          </a:p>
          <a:p>
            <a:r>
              <a:rPr lang="en-US" sz="1600" dirty="0">
                <a:solidFill>
                  <a:srgbClr val="BBBBBB"/>
                </a:solidFill>
                <a:latin typeface="Consolas" panose="020B0609020204030204" pitchFamily="49" charset="0"/>
              </a:rPr>
              <a:t>}</a:t>
            </a:r>
          </a:p>
        </p:txBody>
      </p:sp>
      <p:grpSp>
        <p:nvGrpSpPr>
          <p:cNvPr id="32" name="Google Shape;7365;p50"/>
          <p:cNvGrpSpPr/>
          <p:nvPr/>
        </p:nvGrpSpPr>
        <p:grpSpPr>
          <a:xfrm>
            <a:off x="8418262" y="3518804"/>
            <a:ext cx="334919" cy="333429"/>
            <a:chOff x="-30735200" y="3552550"/>
            <a:chExt cx="292225" cy="290925"/>
          </a:xfrm>
        </p:grpSpPr>
        <p:sp>
          <p:nvSpPr>
            <p:cNvPr id="3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809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12618" y="1267249"/>
            <a:ext cx="7925482" cy="20534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کامپیوترها همه‌چیز را به صورت اعداد 0 و 1 ای ذخیره می‌کنند، اما این رشته‌های 0 و 1 را به انواع مختلفی تفسیر می‌کنند و دقیقا به همین دلیل است که ما باید در هنگام استفاده از متغیرها، نوع تفسیر (به صورت دقیق‌تر،</a:t>
            </a:r>
            <a:r>
              <a:rPr lang="fa-IR" sz="1600" dirty="0">
                <a:solidFill>
                  <a:schemeClr val="accent6"/>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type</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یا </a:t>
            </a:r>
            <a:r>
              <a:rPr lang="fa-IR" sz="1600" dirty="0">
                <a:solidFill>
                  <a:schemeClr val="accent6"/>
                </a:solidFill>
                <a:latin typeface="Dana" panose="00000500000000000000" pitchFamily="2" charset="-78"/>
                <a:cs typeface="Dana" panose="00000500000000000000" pitchFamily="2" charset="-78"/>
              </a:rPr>
              <a:t>نوع</a:t>
            </a:r>
            <a:r>
              <a:rPr lang="fa-IR" sz="1600" dirty="0">
                <a:solidFill>
                  <a:schemeClr val="bg1"/>
                </a:solidFill>
                <a:latin typeface="Dana" panose="00000500000000000000" pitchFamily="2" charset="-78"/>
                <a:cs typeface="Dana" panose="00000500000000000000" pitchFamily="2" charset="-78"/>
              </a:rPr>
              <a:t>) آن متغیر را نیز بدانیم. در غیر این صورت، کامپیوتر تفسیر نادرستی از متغیر 0 و 1 ای ما خواهد داشت و نمی‌تواند محاسبات درستی انجام دهد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اگر به کامپیوتر بگوییم که </a:t>
            </a:r>
            <a:r>
              <a:rPr lang="en-US" sz="1600" dirty="0">
                <a:solidFill>
                  <a:schemeClr val="bg1"/>
                </a:solidFill>
                <a:latin typeface="Dana" panose="00000500000000000000" pitchFamily="2" charset="-78"/>
                <a:cs typeface="Dana" panose="00000500000000000000" pitchFamily="2" charset="-78"/>
              </a:rPr>
              <a:t>x</a:t>
            </a:r>
            <a:r>
              <a:rPr lang="fa-IR" sz="1600" dirty="0">
                <a:solidFill>
                  <a:schemeClr val="bg1"/>
                </a:solidFill>
                <a:latin typeface="Dana" panose="00000500000000000000" pitchFamily="2" charset="-78"/>
                <a:cs typeface="Dana" panose="00000500000000000000" pitchFamily="2" charset="-78"/>
              </a:rPr>
              <a:t> یک عدد صحیح است، اما هنگام ورودی دادن به برنامه عدد </a:t>
            </a:r>
            <a:r>
              <a:rPr lang="en-US" sz="1600" dirty="0">
                <a:solidFill>
                  <a:schemeClr val="bg1"/>
                </a:solidFill>
                <a:latin typeface="Dana" panose="00000500000000000000" pitchFamily="2" charset="-78"/>
                <a:cs typeface="Dana" panose="00000500000000000000" pitchFamily="2" charset="-78"/>
              </a:rPr>
              <a:t>12.7</a:t>
            </a:r>
            <a:r>
              <a:rPr lang="fa-IR" sz="1600" dirty="0">
                <a:solidFill>
                  <a:schemeClr val="bg1"/>
                </a:solidFill>
                <a:latin typeface="Dana" panose="00000500000000000000" pitchFamily="2" charset="-78"/>
                <a:cs typeface="Dana" panose="00000500000000000000" pitchFamily="2" charset="-78"/>
              </a:rPr>
              <a:t> را وارد کنیم چه اتفاقی خواهد افتاد؟ برعکس آن چه‌طور؟ یعنی اگر از کامیپوتر بخواهیم عدد </a:t>
            </a:r>
            <a:r>
              <a:rPr lang="en-US" sz="1600" dirty="0">
                <a:solidFill>
                  <a:schemeClr val="bg1"/>
                </a:solidFill>
                <a:latin typeface="Dana" panose="00000500000000000000" pitchFamily="2" charset="-78"/>
                <a:cs typeface="Dana" panose="00000500000000000000" pitchFamily="2" charset="-78"/>
              </a:rPr>
              <a:t>56</a:t>
            </a:r>
            <a:r>
              <a:rPr lang="fa-IR" sz="1600" dirty="0">
                <a:solidFill>
                  <a:schemeClr val="bg1"/>
                </a:solidFill>
                <a:latin typeface="Dana" panose="00000500000000000000" pitchFamily="2" charset="-78"/>
                <a:cs typeface="Dana" panose="00000500000000000000" pitchFamily="2" charset="-78"/>
              </a:rPr>
              <a:t> را به صورت </a:t>
            </a:r>
            <a:r>
              <a:rPr lang="en-US" sz="1600" dirty="0">
                <a:solidFill>
                  <a:schemeClr val="bg1"/>
                </a:solidFill>
                <a:latin typeface="Dana" panose="00000500000000000000" pitchFamily="2" charset="-78"/>
                <a:cs typeface="Dana" panose="00000500000000000000" pitchFamily="2" charset="-78"/>
              </a:rPr>
              <a:t>float</a:t>
            </a:r>
            <a:r>
              <a:rPr lang="fa-IR" sz="1600" dirty="0">
                <a:solidFill>
                  <a:schemeClr val="bg1"/>
                </a:solidFill>
                <a:latin typeface="Dana" panose="00000500000000000000" pitchFamily="2" charset="-78"/>
                <a:cs typeface="Dana" panose="00000500000000000000" pitchFamily="2" charset="-78"/>
              </a:rPr>
              <a:t> یعنی با </a:t>
            </a:r>
            <a:r>
              <a:rPr lang="en-US" sz="1600" dirty="0">
                <a:solidFill>
                  <a:schemeClr val="bg1"/>
                </a:solidFill>
                <a:latin typeface="Dana" panose="00000500000000000000" pitchFamily="2" charset="-78"/>
                <a:cs typeface="Dana" panose="00000500000000000000" pitchFamily="2" charset="-78"/>
              </a:rPr>
              <a:t>%f</a:t>
            </a:r>
            <a:r>
              <a:rPr lang="fa-IR" sz="1600" dirty="0">
                <a:solidFill>
                  <a:schemeClr val="bg1"/>
                </a:solidFill>
                <a:latin typeface="Dana" panose="00000500000000000000" pitchFamily="2" charset="-78"/>
                <a:cs typeface="Dana" panose="00000500000000000000" pitchFamily="2" charset="-78"/>
              </a:rPr>
              <a:t> چاپ کند، مشکلی به وجود خواهد آمد؟</a:t>
            </a:r>
            <a:br>
              <a:rPr lang="fa-IR" sz="1600" dirty="0">
                <a:solidFill>
                  <a:schemeClr val="bg1"/>
                </a:solidFill>
                <a:latin typeface="Dana" panose="00000500000000000000" pitchFamily="2" charset="-78"/>
                <a:cs typeface="Dana" panose="00000500000000000000" pitchFamily="2" charset="-78"/>
              </a:rPr>
            </a:br>
            <a:endParaRPr lang="fa-IR" sz="1600" dirty="0">
              <a:solidFill>
                <a:schemeClr val="bg1"/>
              </a:solidFill>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675551" y="588547"/>
            <a:ext cx="578596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دوم</a:t>
            </a:r>
            <a:r>
              <a:rPr lang="fa-IR" sz="3600" b="0" i="0" u="none" strike="noStrike" dirty="0">
                <a:solidFill>
                  <a:schemeClr val="bg1"/>
                </a:solidFill>
                <a:effectLst/>
                <a:latin typeface="Lalezar" panose="00000500000000000000" pitchFamily="2" charset="-78"/>
                <a:cs typeface="Lalezar" panose="00000500000000000000" pitchFamily="2" charset="-78"/>
              </a:rPr>
              <a:t>: کبوتر با کبوتر، باز با باز</a:t>
            </a:r>
          </a:p>
        </p:txBody>
      </p:sp>
      <p:grpSp>
        <p:nvGrpSpPr>
          <p:cNvPr id="8" name="Google Shape;7046;p50"/>
          <p:cNvGrpSpPr/>
          <p:nvPr/>
        </p:nvGrpSpPr>
        <p:grpSpPr>
          <a:xfrm>
            <a:off x="7294526" y="651232"/>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28" name="Google Shape;4800;p45"/>
          <p:cNvGrpSpPr/>
          <p:nvPr/>
        </p:nvGrpSpPr>
        <p:grpSpPr>
          <a:xfrm>
            <a:off x="8438100" y="1441887"/>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7365;p50"/>
          <p:cNvGrpSpPr/>
          <p:nvPr/>
        </p:nvGrpSpPr>
        <p:grpSpPr>
          <a:xfrm>
            <a:off x="8438100" y="3285987"/>
            <a:ext cx="334919" cy="333429"/>
            <a:chOff x="-30735200" y="3552550"/>
            <a:chExt cx="292225" cy="290925"/>
          </a:xfrm>
        </p:grpSpPr>
        <p:sp>
          <p:nvSpPr>
            <p:cNvPr id="4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141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22" name="Title 1">
            <a:extLst>
              <a:ext uri="{FF2B5EF4-FFF2-40B4-BE49-F238E27FC236}">
                <a16:creationId xmlns:a16="http://schemas.microsoft.com/office/drawing/2014/main" id="{846E5198-7AF0-44E1-803C-BC2DB5C8B697}"/>
              </a:ext>
            </a:extLst>
          </p:cNvPr>
          <p:cNvSpPr txBox="1">
            <a:spLocks/>
          </p:cNvSpPr>
          <p:nvPr/>
        </p:nvSpPr>
        <p:spPr>
          <a:xfrm>
            <a:off x="655400" y="345531"/>
            <a:ext cx="7744633"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بررسی بیش‌تر، کد زیر را ببینید. خروجی این کد چیست؟ می‌توانید قبل از اجرای برنامه و با کمک کد آن را تفسیر کنید؟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خروجی در اصل چه چیزی که مربوط به ورودی شما باشد را نشان می‌دهد؟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خروجی‌ها به ازای کاراکترهای مختلفی که وارد می‌کنید چه تغییری می‌کنند؟</a:t>
            </a:r>
          </a:p>
        </p:txBody>
      </p:sp>
      <p:sp>
        <p:nvSpPr>
          <p:cNvPr id="4" name="Rectangle 3"/>
          <p:cNvSpPr/>
          <p:nvPr/>
        </p:nvSpPr>
        <p:spPr>
          <a:xfrm>
            <a:off x="593444" y="1848843"/>
            <a:ext cx="4572000" cy="2062103"/>
          </a:xfrm>
          <a:prstGeom prst="rect">
            <a:avLst/>
          </a:prstGeom>
        </p:spPr>
        <p:txBody>
          <a:bodyPr>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character: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%c</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a:solidFill>
                  <a:srgbClr val="BBBBBB"/>
                </a:solidFill>
                <a:latin typeface="Consolas" panose="020B0609020204030204" pitchFamily="49" charset="0"/>
              </a:rPr>
              <a:t>}</a:t>
            </a:r>
          </a:p>
        </p:txBody>
      </p:sp>
      <p:sp>
        <p:nvSpPr>
          <p:cNvPr id="20" name="Title 1">
            <a:extLst>
              <a:ext uri="{FF2B5EF4-FFF2-40B4-BE49-F238E27FC236}">
                <a16:creationId xmlns:a16="http://schemas.microsoft.com/office/drawing/2014/main" id="{846E5198-7AF0-44E1-803C-BC2DB5C8B697}"/>
              </a:ext>
            </a:extLst>
          </p:cNvPr>
          <p:cNvSpPr txBox="1">
            <a:spLocks/>
          </p:cNvSpPr>
          <p:nvPr/>
        </p:nvSpPr>
        <p:spPr>
          <a:xfrm>
            <a:off x="4102185" y="3113090"/>
            <a:ext cx="4297848" cy="9616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می توانید شباهت‌های ورودی و خروجی خود را با محتوای جدول موجود در لینک زیر مقایسه کنید؟</a:t>
            </a:r>
          </a:p>
        </p:txBody>
      </p:sp>
      <p:sp>
        <p:nvSpPr>
          <p:cNvPr id="34" name="TextBox 33"/>
          <p:cNvSpPr txBox="1"/>
          <p:nvPr/>
        </p:nvSpPr>
        <p:spPr>
          <a:xfrm>
            <a:off x="2832569" y="4120981"/>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ASCII lookup table</a:t>
            </a:r>
            <a:endParaRPr lang="en-US" sz="1800" dirty="0">
              <a:solidFill>
                <a:schemeClr val="bg1"/>
              </a:solidFill>
              <a:latin typeface="Dana" panose="00000500000000000000" pitchFamily="2" charset="-78"/>
              <a:cs typeface="Dana" panose="00000500000000000000" pitchFamily="2" charset="-78"/>
            </a:endParaRPr>
          </a:p>
        </p:txBody>
      </p:sp>
      <p:sp>
        <p:nvSpPr>
          <p:cNvPr id="35" name="Google Shape;398;p26"/>
          <p:cNvSpPr/>
          <p:nvPr/>
        </p:nvSpPr>
        <p:spPr>
          <a:xfrm>
            <a:off x="1451576" y="4087092"/>
            <a:ext cx="1380993" cy="381000"/>
          </a:xfrm>
          <a:prstGeom prst="homePlate">
            <a:avLst>
              <a:gd name="adj"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effectLst>
            <a:softEdge rad="1270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36" name="Group 35"/>
          <p:cNvGrpSpPr/>
          <p:nvPr/>
        </p:nvGrpSpPr>
        <p:grpSpPr>
          <a:xfrm>
            <a:off x="1021997" y="4074751"/>
            <a:ext cx="373368" cy="375166"/>
            <a:chOff x="383988" y="2894540"/>
            <a:chExt cx="314875" cy="320323"/>
          </a:xfrm>
          <a:solidFill>
            <a:schemeClr val="accent6">
              <a:lumMod val="60000"/>
              <a:lumOff val="40000"/>
            </a:schemeClr>
          </a:solidFill>
        </p:grpSpPr>
        <p:sp>
          <p:nvSpPr>
            <p:cNvPr id="3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8"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9"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nvGrpSpPr>
          <p:cNvPr id="40" name="Google Shape;7365;p50"/>
          <p:cNvGrpSpPr/>
          <p:nvPr/>
        </p:nvGrpSpPr>
        <p:grpSpPr>
          <a:xfrm>
            <a:off x="8400033" y="573627"/>
            <a:ext cx="334919" cy="333429"/>
            <a:chOff x="-30735200" y="3552550"/>
            <a:chExt cx="292225" cy="290925"/>
          </a:xfrm>
        </p:grpSpPr>
        <p:sp>
          <p:nvSpPr>
            <p:cNvPr id="41"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7365;p50"/>
          <p:cNvGrpSpPr/>
          <p:nvPr/>
        </p:nvGrpSpPr>
        <p:grpSpPr>
          <a:xfrm>
            <a:off x="8400033" y="3259323"/>
            <a:ext cx="334919" cy="333429"/>
            <a:chOff x="-30735200" y="3552550"/>
            <a:chExt cx="292225" cy="290925"/>
          </a:xfrm>
        </p:grpSpPr>
        <p:sp>
          <p:nvSpPr>
            <p:cNvPr id="4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656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5680</TotalTime>
  <Words>996</Words>
  <Application>Microsoft Office PowerPoint</Application>
  <PresentationFormat>On-screen Show (16:9)</PresentationFormat>
  <Paragraphs>143</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Consolas</vt:lpstr>
      <vt:lpstr>Roboto Light</vt:lpstr>
      <vt:lpstr>Dana</vt:lpstr>
      <vt:lpstr>Arial</vt:lpstr>
      <vt:lpstr>Lalezar</vt:lpstr>
      <vt:lpstr>Roboto Black</vt:lpstr>
      <vt:lpstr>Roboto Thin</vt:lpstr>
      <vt:lpstr>Bree Serif</vt:lpstr>
      <vt:lpstr>WEB PROPOSAL</vt:lpstr>
      <vt:lpstr>بسم الله الرحمن الرحیم</vt:lpstr>
      <vt:lpstr>PowerPoint Presentation</vt:lpstr>
      <vt:lpstr>PowerPoint Presentation</vt:lpstr>
      <vt:lpstr>برای باز کردنِ در ورودی کامپیوتر، باید ابزار مناسب این کار را داشته باشید. اولین ابزاری که برای این کار با آن آشنا می‌شوید، تابع scanf است.           ابزار مورد نیاز بعدی ما تابع printf‌ است که به برنامه‌ی ما این امکان را می‌دهد تا بتواند خروجی را نشان دهد.             هر دوی این ابزارها از جعبه ابزاری با نام stdio مخفف standard input output آمده‌اند. پس باید حتما در ابتدای برنامه، نام این جعبه ابزار (که در دنیای کامپیوتر و برنامه‌نویسی به جای جعبه ابزار به آن کتاب‌خانه۱ گفته می‌شود) آورده شود.</vt:lpstr>
      <vt:lpstr>PowerPoint Presentation</vt:lpstr>
      <vt:lpstr>همان‌طور که گفته شد، باید زمانی که متغیری به این توابع داده می‌شود، مشخصاتش هم ذکر شود. برخی از انواع مختلفی که یک متغیر می‌تواند داشته باشد، در جدول زیر نوشته شده و در ستون روبه‌روی آن‌ها، علامت معادل آن در کتاب‌خانه‌ی stdio نوشته شده است.</vt:lpstr>
      <vt:lpstr>حال قطعه کد زیر را اجرا کنید تا توضیحات قبلی بیش‌تر برای‌تان جا بیفتد. نام کتاب‌خانه‌ی مورد نیاز هم همان‌طور که می‌بینید در ابتدای کد آمده است.</vt:lpstr>
      <vt:lpstr>کامپیوترها همه‌چیز را به صورت اعداد 0 و 1 ای ذخیره می‌کنند، اما این رشته‌های 0 و 1 را به انواع مختلفی تفسیر می‌کنند و دقیقا به همین دلیل است که ما باید در هنگام استفاده از متغیرها، نوع تفسیر (به صورت دقیق‌تر، type  یا نوع) آن متغیر را نیز بدانیم. در غیر این صورت، کامپیوتر تفسیر نادرستی از متغیر 0 و 1 ای ما خواهد داشت و نمی‌تواند محاسبات درستی انجام دهد.           مثلا اگر به کامپیوتر بگوییم که x یک عدد صحیح است، اما هنگام ورودی دادن به برنامه عدد 12.7 را وارد کنیم چه اتفاقی خواهد افتاد؟ برعکس آن چه‌طور؟ یعنی اگر از کامیپوتر بخواهیم عدد 56 را به صورت float یعنی با %f چاپ کند، مشکلی به وجود خواهد آمد؟ </vt:lpstr>
      <vt:lpstr>PowerPoint Presentation</vt:lpstr>
      <vt:lpstr>این بار قطعه کد زیر را اجرا کنید. سپس به عنوان ورودی یک‌بار عدد 5 و یک‌بار عدد1904892031  را وارد کنید.                عدد مشاهده شده در خروجی چیست؟ به نظر شما چرا چنین اتفاقی برای خروجی افتاد؟ </vt:lpstr>
      <vt:lpstr>هر کدام از متغیر‌ها در کامپیوتر سایز خاصی دارند، یعنی قرار است تعداد بایت۱ مشخصی از حافظه‌ی کامپیوتر را اشغال کنند.               نکته‌ی بی‌ربط: هر بایت برابر هشت بیت است و هر بیت نماینده‌ی یک 0 یا 1 در کامپیوتر.          با اجرای کد زیر، سایز هر کدام از متغیرها را به دست آورید.            اگر به جای int از long int استفاده کنیم چه فرقی می‌کند؟             long long int چطور؟</vt:lpstr>
      <vt:lpstr> قطعه کد زیر را با ورودی 1399 امتحان کنید. چه اتفاقی می‌افتد؟         آیا برنامه با خطایی مواجه شد؟           می‌توانید دلیل این خطا را با توجه به نکته‌ای که         از کد قبلی به دست آورده‌اید توجیه کنید؟           در صورتی که برنامه‌ی شما با خطایی مواجه نشده است، علت آن هوشمندی کامپایلری است که از آن استفاده می‌کنید؛ یعنی خودش متوجه شده که متغیر شما از نوع char یا کاراکتر است و عدد ورودی را به عنوان کد اسکی (ASCII) آن در نظر گرفته و خودش کاراکتر متناظر با آن کد اسکی را در حافظه ذخیره می‌کند.</vt:lpstr>
      <vt:lpstr>این مشخص‌کننده‌های قالبی۱ که تا الان دیدید، علاوه بر فهماندن نوع متغیر به برنامه، ابزارهای دیگری هم دارند که به صورت کلی به این شکل نمایش داده می‌شود.          برای تمرین هر کدام از این بخش‌ها، یک برنامه بنویسید که اعداد زیر را به عنوان ورودی دریافت کند و آن‌ها را طوری چاپ کند که خروجی شبیه به یک جدول با دو سطر و سه ستون باشد؛ تمامی ستون‌ها به اندازه‌ی ۶ کاراکتر فضا داشته باشند و اعضای ستون دوم همگی تا ۳ رقم اعشار را نشان دهند.            0.00 و  12و  67831و  779892.2422و  3و 33.0</vt:lpstr>
      <vt:lpstr> سلام بچه‌ها :) ورودتون یا شایدم ورود دوباره‌تون رو به برنامه‌نویسی تبریک می‌گم.        فکر کنم دیگه تا الان حسابی توی سوالات دستورکار با ورودی و خروجی کار کردین و با نکاتش تا حد خوبی آشنا شدین. برای همین به نظرم بهتره که الان برگردیم سراغ شبه‌کد تا با هم دوباره برخی از نکاتی که لازمه توی الگوریتم‌ها رعایت شه رو بررسی کنیم.           اول از همه، من هم سلام کنم و دوم از همه (!) در تکمیل صحبت‌های کد‌خدا بگم که اهمیت الگوریتم پیدا کردن و این‌که چه‌طور باید حرفمون رو به کامپیوتر بفهمونیم، خیلی از این‌که چه‌طور کدش رو بزنیم مهم‌تره. برای تمرین بیش‌تر این توانایی، پیشنهاد می‌کنم تو پدیده‌های اطرافتون دنبال روندهای ریاضی و الگوریتمی بگردین و سعی کنین اون روند‌ها رو به زبان ریاضی در بیارین. اینطوری بعدش خیلی راحت‌تر می‌تونین رابطه‌ی پیدا شده رو برای کامپیوتر قابل درک کنین.</vt:lpstr>
      <vt:lpstr>مثلا یکی از این پدیده‌ها چی می‌تونه باشه؟        فرض کنین برای حل مسئله‌ای نیاز به مرتب کردن یه سری عدد داریم. اول از همه باید ببینیم ما خودمون چطور این کار رو انجام می‌دیم تا بتونیم راه‌حلمون رو مرحله به مرحله برای این دوست غیر هم‌زبانمون توضیح بدیم.          خب پس اول بیاین یه مثال بزنیم برای خودمون... ذهن ما برحسب عادت چه‌طور این رشته از اعداد رو مرتب می‌کنه؟ هر راه حل و روندی که تو ذهن‌تونه رو بگین.       راه‌های مختلفی هست. حالا ما باید یه طوری عمل کنیم که این روند رو -با کمک الگوریتم‌ها- برای کامپیوتر هم قابل درک کنیم.</vt:lpstr>
      <vt:lpstr>یه راه می‌تونه چی باشه؟ اینکه اول بگردیم کوچک‌ترین عدد توی این رشته از اعداد کدومه و اون رو بذاریم اول صف. بعد بریم توی بقیه ببینیم کوچک‌ترین کدومه و بره جای نفر دوم و ... همین‌طوری تا آخر ادامه‌بدیم تا جای که همه‌ی عددهامون مرتب شده باشن.       به این الگوریتم می‌گن selection sort.          هر کدوم از لینک‌های زیر برای توضیح همین الگوریتم هستن. در صفحه‌ی بعد هم می تونین روند کلی الگوریتم رو ببینین.</vt:lpstr>
      <vt:lpstr>کسی می‌تونه بگه منظور از قابل درک بودن چی هست؟          مثلا اگه به یک آدمی که زبان شما رو متوجه نمی‌شه بگین کوچک‌ترین عدد بین این اعداد رو پیدا کن، متوجه حرفتون می‌شه؟            پس چطور باید منظورمون رو بهش بفهمونیم؟</vt:lpstr>
      <vt:lpstr>  الگوریتم دیگه‌ای که می‌خوایم باهاش آشنا بشیم، مرتب‌سازی حبابی یاbubble sort  هست.      اهمیت الگوریتم به اینه که ببینید چندین روش مختلف برای مرتب‌سازی یه رشته از اعداد وجود داره.              این یکی رو سعی کنین از طریق لینک‌های زیر متوجه روندش بشین و بعد با کمک هم‌گروهی‌تون شبه‌کدش رو بنویسین.</vt:lpstr>
      <vt:lpstr>الگوریتم‌های مرتب‌سازی خیلی زیادن و محدود به همین دو مورد نیستن. اگر دوست داشتین الگوریتم‌های بیش‌تری رو ببینین با یه سرچ کوچولو به راحتی بقیه‌شون هم پیدا می‌شن. البته توی همون لینک‌هایی که برای selection sort و bubble sort بود هم می‌تونین دنبال بقیه‌شون بگردین ؛)              امیدوارم که از این کارگاه لذت برده باشین و هم‌صحبتی با یه موجود زبون‌نفهم (البته خیلی باهوش که به موقعش خیلی خوب می‌فهمه و درس پس می‌ده) براتون دل‌نشین بوده باشه. تا جلسه‌ی بعد خدا نگه‌دار...</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258</cp:revision>
  <dcterms:modified xsi:type="dcterms:W3CDTF">2021-04-03T12:35:56Z</dcterms:modified>
</cp:coreProperties>
</file>