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378" r:id="rId5"/>
    <p:sldId id="388" r:id="rId6"/>
    <p:sldId id="389" r:id="rId7"/>
    <p:sldId id="336" r:id="rId8"/>
    <p:sldId id="391" r:id="rId9"/>
    <p:sldId id="380" r:id="rId10"/>
    <p:sldId id="381" r:id="rId11"/>
    <p:sldId id="398" r:id="rId12"/>
    <p:sldId id="392" r:id="rId13"/>
    <p:sldId id="393" r:id="rId14"/>
    <p:sldId id="394" r:id="rId15"/>
    <p:sldId id="395" r:id="rId16"/>
    <p:sldId id="396" r:id="rId17"/>
    <p:sldId id="397" r:id="rId18"/>
    <p:sldId id="326" r:id="rId19"/>
  </p:sldIdLst>
  <p:sldSz cx="9144000" cy="5143500" type="screen16x9"/>
  <p:notesSz cx="6858000" cy="9144000"/>
  <p:embeddedFontLst>
    <p:embeddedFont>
      <p:font typeface="Lalezar" panose="00000500000000000000" pitchFamily="2" charset="-78"/>
      <p:regular r:id="rId22"/>
    </p:embeddedFont>
    <p:embeddedFont>
      <p:font typeface="Roboto Light" panose="020B060402020202020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Cambria Math" panose="02040503050406030204" pitchFamily="18" charset="0"/>
      <p:regular r:id="rId31"/>
    </p:embeddedFont>
    <p:embeddedFont>
      <p:font typeface="Bree Serif" panose="020B0604020202020204" charset="0"/>
      <p:regular r:id="rId32"/>
    </p:embeddedFont>
    <p:embeddedFont>
      <p:font typeface="Roboto Black" panose="020B0604020202020204" charset="0"/>
      <p:bold r:id="rId33"/>
      <p:boldItalic r:id="rId34"/>
    </p:embeddedFont>
    <p:embeddedFont>
      <p:font typeface="Dana" panose="020B0604020202020204" charset="-78"/>
      <p:regular r:id="rId35"/>
      <p:bold r:id="rId36"/>
      <p:italic r:id="rId37"/>
      <p:boldItalic r:id="rId38"/>
    </p:embeddedFont>
    <p:embeddedFont>
      <p:font typeface="Roboto Thin" panose="020B0604020202020204" charset="0"/>
      <p:regular r:id="rId39"/>
      <p:bold r:id="rId40"/>
      <p:italic r:id="rId41"/>
      <p:boldItalic r:id="rId42"/>
    </p:embeddedFont>
    <p:embeddedFont>
      <p:font typeface="Didact Gothic"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78"/>
            <p14:sldId id="388"/>
            <p14:sldId id="389"/>
            <p14:sldId id="336"/>
            <p14:sldId id="391"/>
            <p14:sldId id="380"/>
            <p14:sldId id="381"/>
            <p14:sldId id="398"/>
            <p14:sldId id="392"/>
            <p14:sldId id="393"/>
            <p14:sldId id="394"/>
            <p14:sldId id="395"/>
            <p14:sldId id="396"/>
            <p14:sldId id="39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EAE91"/>
    <a:srgbClr val="48FFD5"/>
    <a:srgbClr val="041C3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07863" y="2439880"/>
            <a:ext cx="5700551" cy="2325006"/>
          </a:xfrm>
          <a:prstGeom prst="rect">
            <a:avLst/>
          </a:prstGeom>
          <a:no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74404" y="480796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58537" y="483806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95615" y="480796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25708" y="444544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18047" y="438799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99166" y="464517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208078" y="5047652"/>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42406" y="5017560"/>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72512" y="4906071"/>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35259" y="438862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73717" y="474777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roup 20"/>
          <p:cNvGrpSpPr/>
          <p:nvPr userDrawn="1"/>
        </p:nvGrpSpPr>
        <p:grpSpPr>
          <a:xfrm>
            <a:off x="1976195" y="3207311"/>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620009" y="119257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099611" y="4545932"/>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662" y="389352"/>
            <a:ext cx="3696420" cy="1878042"/>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43350" y="922810"/>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63559" y="2030439"/>
            <a:ext cx="865344"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5681" y="1912412"/>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52283" y="2234588"/>
            <a:ext cx="991791" cy="725731"/>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6573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63"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93067" y="2091328"/>
            <a:ext cx="133133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تابع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83535" y="3908385"/>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هفتم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865327" y="2690654"/>
            <a:ext cx="198289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بازگشتی</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511745"/>
            <a:ext cx="7752749" cy="367745"/>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جدول زیر رشد این تابع کمی ملموس‌تر است.</a:t>
            </a:r>
          </a:p>
        </p:txBody>
      </p:sp>
      <p:sp>
        <p:nvSpPr>
          <p:cNvPr id="6" name="Title 1">
            <a:extLst>
              <a:ext uri="{FF2B5EF4-FFF2-40B4-BE49-F238E27FC236}">
                <a16:creationId xmlns:a16="http://schemas.microsoft.com/office/drawing/2014/main" id="{97DC0CE6-0CC8-41C4-8FC8-CE905559D2F5}"/>
              </a:ext>
            </a:extLst>
          </p:cNvPr>
          <p:cNvSpPr txBox="1">
            <a:spLocks/>
          </p:cNvSpPr>
          <p:nvPr/>
        </p:nvSpPr>
        <p:spPr>
          <a:xfrm>
            <a:off x="726195" y="3635566"/>
            <a:ext cx="7752749" cy="855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 از شما می‌خواهیم برنامه‌ای بنویسید که با دریافت دو عدد</a:t>
            </a:r>
            <a:r>
              <a:rPr lang="en-US" sz="1600" dirty="0">
                <a:solidFill>
                  <a:schemeClr val="bg1"/>
                </a:solidFill>
                <a:latin typeface="Dana" panose="00000500000000000000" pitchFamily="2" charset="-78"/>
                <a:cs typeface="Dana" panose="00000500000000000000" pitchFamily="2" charset="-78"/>
              </a:rPr>
              <a:t>m, n </a:t>
            </a:r>
            <a:r>
              <a:rPr lang="fa-IR" sz="1600" dirty="0">
                <a:solidFill>
                  <a:schemeClr val="bg1"/>
                </a:solidFill>
                <a:latin typeface="Dana" panose="00000500000000000000" pitchFamily="2" charset="-78"/>
                <a:cs typeface="Dana" panose="00000500000000000000" pitchFamily="2" charset="-78"/>
              </a:rPr>
              <a:t> به عنوان ورودی، مقدار تابع اکرمن را برای آن دو مقدار در خروجی نشان دهد.</a:t>
            </a:r>
          </a:p>
        </p:txBody>
      </p:sp>
      <p:grpSp>
        <p:nvGrpSpPr>
          <p:cNvPr id="10" name="Google Shape;4800;p45"/>
          <p:cNvGrpSpPr/>
          <p:nvPr/>
        </p:nvGrpSpPr>
        <p:grpSpPr>
          <a:xfrm>
            <a:off x="8488607" y="52231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88607" y="373271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smtClean="0">
                              <a:solidFill>
                                <a:schemeClr val="tx1"/>
                              </a:solidFill>
                            </a:rPr>
                            <a:t>m/n</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0</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1</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2</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3</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4</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n</a:t>
                          </a:r>
                          <a:endParaRPr lang="en-US" dirty="0">
                            <a:solidFill>
                              <a:schemeClr val="tx1"/>
                            </a:solidFill>
                          </a:endParaRP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smtClean="0">
                              <a:solidFill>
                                <a:schemeClr val="bg1"/>
                              </a:solidFill>
                              <a:latin typeface="+mj-lt"/>
                            </a:rPr>
                            <a:t>0</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𝑛</m:t>
                                </m:r>
                                <m:r>
                                  <a:rPr lang="en-US" i="1" dirty="0" smtClean="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extLst>
                      <a:ext uri="{0D108BD9-81ED-4DB2-BD59-A6C34878D82A}">
                        <a16:rowId xmlns:a16="http://schemas.microsoft.com/office/drawing/2014/main" val="2613258460"/>
                      </a:ext>
                    </a:extLst>
                  </a:tr>
                  <a:tr h="370840">
                    <a:tc>
                      <a:txBody>
                        <a:bodyPr/>
                        <a:lstStyle/>
                        <a:p>
                          <a:pPr algn="ctr"/>
                          <a:r>
                            <a:rPr lang="en-US" i="0" dirty="0" smtClean="0">
                              <a:solidFill>
                                <a:schemeClr val="bg1"/>
                              </a:solidFill>
                              <a:latin typeface="+mj-lt"/>
                            </a:rPr>
                            <a:t>1</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823392067"/>
                      </a:ext>
                    </a:extLst>
                  </a:tr>
                  <a:tr h="370840">
                    <a:tc>
                      <a:txBody>
                        <a:bodyPr/>
                        <a:lstStyle/>
                        <a:p>
                          <a:pPr algn="ctr"/>
                          <a:r>
                            <a:rPr lang="en-US" i="0" dirty="0" smtClean="0">
                              <a:solidFill>
                                <a:schemeClr val="bg1"/>
                              </a:solidFill>
                              <a:latin typeface="+mj-lt"/>
                            </a:rPr>
                            <a:t>2</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7</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11</m:t>
                                </m:r>
                              </m:oMath>
                            </m:oMathPara>
                          </a14:m>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764278954"/>
                      </a:ext>
                    </a:extLst>
                  </a:tr>
                  <a:tr h="370840">
                    <a:tc>
                      <a:txBody>
                        <a:bodyPr/>
                        <a:lstStyle/>
                        <a:p>
                          <a:pPr algn="ctr"/>
                          <a:r>
                            <a:rPr lang="en-US" dirty="0" smtClean="0">
                              <a:solidFill>
                                <a:schemeClr val="bg1"/>
                              </a:solidFill>
                            </a:rPr>
                            <a:t>3</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61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125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2235825222"/>
                      </a:ext>
                    </a:extLst>
                  </a:tr>
                  <a:tr h="370840">
                    <a:tc>
                      <a:txBody>
                        <a:bodyPr/>
                        <a:lstStyle/>
                        <a:p>
                          <a:pPr algn="ctr"/>
                          <a:r>
                            <a:rPr lang="en-US" dirty="0" smtClean="0">
                              <a:solidFill>
                                <a:schemeClr val="bg1"/>
                              </a:solidFill>
                            </a:rPr>
                            <a:t>4</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65533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2</m:t>
                                                    </m:r>
                                                  </m:sup>
                                                </m:sSup>
                                              </m:sup>
                                            </m:sSup>
                                          </m:sup>
                                        </m:sSup>
                                      </m:sup>
                                    </m:sSup>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oMath>
                            </m:oMathPara>
                          </a14:m>
                          <a:endParaRPr lang="en-US" dirty="0" smtClean="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         </m:t>
                                </m:r>
                              </m:oMath>
                            </m:oMathPara>
                          </a14:m>
                          <a:endParaRPr lang="en-US" dirty="0">
                            <a:solidFill>
                              <a:schemeClr val="bg1"/>
                            </a:solidFill>
                          </a:endParaRPr>
                        </a:p>
                      </a:txBody>
                      <a:tcPr/>
                    </a:tc>
                    <a:extLst>
                      <a:ext uri="{0D108BD9-81ED-4DB2-BD59-A6C34878D82A}">
                        <a16:rowId xmlns:a16="http://schemas.microsoft.com/office/drawing/2014/main" val="2271931053"/>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smtClean="0">
                              <a:solidFill>
                                <a:schemeClr val="tx1"/>
                              </a:solidFill>
                            </a:rPr>
                            <a:t>m/n</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0</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1</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2</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3</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4</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n</a:t>
                          </a:r>
                          <a:endParaRPr lang="en-US" dirty="0">
                            <a:solidFill>
                              <a:schemeClr val="tx1"/>
                            </a:solidFill>
                          </a:endParaRP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smtClean="0">
                              <a:solidFill>
                                <a:schemeClr val="bg1"/>
                              </a:solidFill>
                              <a:latin typeface="+mj-lt"/>
                            </a:rPr>
                            <a:t>0</a:t>
                          </a:r>
                          <a:endParaRPr lang="en-US" dirty="0">
                            <a:solidFill>
                              <a:schemeClr val="bg1"/>
                            </a:solidFill>
                          </a:endParaRPr>
                        </a:p>
                      </a:txBody>
                      <a:tcPr/>
                    </a:tc>
                    <a:tc>
                      <a:txBody>
                        <a:bodyPr/>
                        <a:lstStyle/>
                        <a:p>
                          <a:endParaRPr lang="en-US"/>
                        </a:p>
                      </a:txBody>
                      <a:tcPr>
                        <a:blipFill>
                          <a:blip r:embed="rId2"/>
                          <a:stretch>
                            <a:fillRect l="-101205" t="-101639" r="-1319277" b="-483607"/>
                          </a:stretch>
                        </a:blipFill>
                      </a:tcPr>
                    </a:tc>
                    <a:tc>
                      <a:txBody>
                        <a:bodyPr/>
                        <a:lstStyle/>
                        <a:p>
                          <a:endParaRPr lang="en-US"/>
                        </a:p>
                      </a:txBody>
                      <a:tcPr>
                        <a:blipFill>
                          <a:blip r:embed="rId2"/>
                          <a:stretch>
                            <a:fillRect l="-115172" t="-101639" r="-655172" b="-483607"/>
                          </a:stretch>
                        </a:blipFill>
                      </a:tcPr>
                    </a:tc>
                    <a:tc>
                      <a:txBody>
                        <a:bodyPr/>
                        <a:lstStyle/>
                        <a:p>
                          <a:endParaRPr lang="en-US"/>
                        </a:p>
                      </a:txBody>
                      <a:tcPr>
                        <a:blipFill>
                          <a:blip r:embed="rId2"/>
                          <a:stretch>
                            <a:fillRect l="-171429" t="-101639" r="-421978" b="-483607"/>
                          </a:stretch>
                        </a:blipFill>
                      </a:tcPr>
                    </a:tc>
                    <a:tc>
                      <a:txBody>
                        <a:bodyPr/>
                        <a:lstStyle/>
                        <a:p>
                          <a:endParaRPr lang="en-US"/>
                        </a:p>
                      </a:txBody>
                      <a:tcPr>
                        <a:blipFill>
                          <a:blip r:embed="rId2"/>
                          <a:stretch>
                            <a:fillRect l="-264171" t="-101639" r="-310695" b="-483607"/>
                          </a:stretch>
                        </a:blipFill>
                      </a:tcPr>
                    </a:tc>
                    <a:tc>
                      <a:txBody>
                        <a:bodyPr/>
                        <a:lstStyle/>
                        <a:p>
                          <a:endParaRPr lang="en-US"/>
                        </a:p>
                      </a:txBody>
                      <a:tcPr>
                        <a:blipFill>
                          <a:blip r:embed="rId2"/>
                          <a:stretch>
                            <a:fillRect l="-351031" t="-101639" r="-199485" b="-483607"/>
                          </a:stretch>
                        </a:blipFill>
                      </a:tcPr>
                    </a:tc>
                    <a:tc>
                      <a:txBody>
                        <a:bodyPr/>
                        <a:lstStyle/>
                        <a:p>
                          <a:endParaRPr lang="en-US"/>
                        </a:p>
                      </a:txBody>
                      <a:tcPr>
                        <a:blipFill>
                          <a:blip r:embed="rId2"/>
                          <a:stretch>
                            <a:fillRect l="-227865" t="-101639" r="-781" b="-483607"/>
                          </a:stretch>
                        </a:blipFill>
                      </a:tcPr>
                    </a:tc>
                    <a:extLst>
                      <a:ext uri="{0D108BD9-81ED-4DB2-BD59-A6C34878D82A}">
                        <a16:rowId xmlns:a16="http://schemas.microsoft.com/office/drawing/2014/main" val="2613258460"/>
                      </a:ext>
                    </a:extLst>
                  </a:tr>
                  <a:tr h="370840">
                    <a:tc>
                      <a:txBody>
                        <a:bodyPr/>
                        <a:lstStyle/>
                        <a:p>
                          <a:pPr algn="ctr"/>
                          <a:r>
                            <a:rPr lang="en-US" i="0" dirty="0" smtClean="0">
                              <a:solidFill>
                                <a:schemeClr val="bg1"/>
                              </a:solidFill>
                              <a:latin typeface="+mj-lt"/>
                            </a:rPr>
                            <a:t>1</a:t>
                          </a:r>
                          <a:endParaRPr lang="en-US" dirty="0">
                            <a:solidFill>
                              <a:schemeClr val="bg1"/>
                            </a:solidFill>
                          </a:endParaRPr>
                        </a:p>
                      </a:txBody>
                      <a:tcPr/>
                    </a:tc>
                    <a:tc>
                      <a:txBody>
                        <a:bodyPr/>
                        <a:lstStyle/>
                        <a:p>
                          <a:endParaRPr lang="en-US"/>
                        </a:p>
                      </a:txBody>
                      <a:tcPr>
                        <a:blipFill>
                          <a:blip r:embed="rId2"/>
                          <a:stretch>
                            <a:fillRect l="-101205" t="-201639" r="-1319277" b="-383607"/>
                          </a:stretch>
                        </a:blipFill>
                      </a:tcPr>
                    </a:tc>
                    <a:tc>
                      <a:txBody>
                        <a:bodyPr/>
                        <a:lstStyle/>
                        <a:p>
                          <a:endParaRPr lang="en-US"/>
                        </a:p>
                      </a:txBody>
                      <a:tcPr>
                        <a:blipFill>
                          <a:blip r:embed="rId2"/>
                          <a:stretch>
                            <a:fillRect l="-115172" t="-201639" r="-655172" b="-383607"/>
                          </a:stretch>
                        </a:blipFill>
                      </a:tcPr>
                    </a:tc>
                    <a:tc>
                      <a:txBody>
                        <a:bodyPr/>
                        <a:lstStyle/>
                        <a:p>
                          <a:endParaRPr lang="en-US"/>
                        </a:p>
                      </a:txBody>
                      <a:tcPr>
                        <a:blipFill>
                          <a:blip r:embed="rId2"/>
                          <a:stretch>
                            <a:fillRect l="-171429" t="-201639" r="-421978" b="-383607"/>
                          </a:stretch>
                        </a:blipFill>
                      </a:tcPr>
                    </a:tc>
                    <a:tc>
                      <a:txBody>
                        <a:bodyPr/>
                        <a:lstStyle/>
                        <a:p>
                          <a:endParaRPr lang="en-US"/>
                        </a:p>
                      </a:txBody>
                      <a:tcPr>
                        <a:blipFill>
                          <a:blip r:embed="rId2"/>
                          <a:stretch>
                            <a:fillRect l="-264171" t="-201639" r="-310695" b="-383607"/>
                          </a:stretch>
                        </a:blipFill>
                      </a:tcPr>
                    </a:tc>
                    <a:tc>
                      <a:txBody>
                        <a:bodyPr/>
                        <a:lstStyle/>
                        <a:p>
                          <a:endParaRPr lang="en-US"/>
                        </a:p>
                      </a:txBody>
                      <a:tcPr>
                        <a:blipFill>
                          <a:blip r:embed="rId2"/>
                          <a:stretch>
                            <a:fillRect l="-351031" t="-201639" r="-199485" b="-383607"/>
                          </a:stretch>
                        </a:blipFill>
                      </a:tcPr>
                    </a:tc>
                    <a:tc>
                      <a:txBody>
                        <a:bodyPr/>
                        <a:lstStyle/>
                        <a:p>
                          <a:endParaRPr lang="en-US"/>
                        </a:p>
                      </a:txBody>
                      <a:tcPr>
                        <a:blipFill>
                          <a:blip r:embed="rId2"/>
                          <a:stretch>
                            <a:fillRect l="-227865" t="-201639" r="-781" b="-383607"/>
                          </a:stretch>
                        </a:blipFill>
                      </a:tcPr>
                    </a:tc>
                    <a:extLst>
                      <a:ext uri="{0D108BD9-81ED-4DB2-BD59-A6C34878D82A}">
                        <a16:rowId xmlns:a16="http://schemas.microsoft.com/office/drawing/2014/main" val="1823392067"/>
                      </a:ext>
                    </a:extLst>
                  </a:tr>
                  <a:tr h="370840">
                    <a:tc>
                      <a:txBody>
                        <a:bodyPr/>
                        <a:lstStyle/>
                        <a:p>
                          <a:pPr algn="ctr"/>
                          <a:r>
                            <a:rPr lang="en-US" i="0" dirty="0" smtClean="0">
                              <a:solidFill>
                                <a:schemeClr val="bg1"/>
                              </a:solidFill>
                              <a:latin typeface="+mj-lt"/>
                            </a:rPr>
                            <a:t>2</a:t>
                          </a:r>
                          <a:endParaRPr lang="en-US" dirty="0">
                            <a:solidFill>
                              <a:schemeClr val="bg1"/>
                            </a:solidFill>
                          </a:endParaRPr>
                        </a:p>
                      </a:txBody>
                      <a:tcPr/>
                    </a:tc>
                    <a:tc>
                      <a:txBody>
                        <a:bodyPr/>
                        <a:lstStyle/>
                        <a:p>
                          <a:endParaRPr lang="en-US"/>
                        </a:p>
                      </a:txBody>
                      <a:tcPr>
                        <a:blipFill>
                          <a:blip r:embed="rId2"/>
                          <a:stretch>
                            <a:fillRect l="-101205" t="-301639" r="-1319277" b="-283607"/>
                          </a:stretch>
                        </a:blipFill>
                      </a:tcPr>
                    </a:tc>
                    <a:tc>
                      <a:txBody>
                        <a:bodyPr/>
                        <a:lstStyle/>
                        <a:p>
                          <a:endParaRPr lang="en-US"/>
                        </a:p>
                      </a:txBody>
                      <a:tcPr>
                        <a:blipFill>
                          <a:blip r:embed="rId2"/>
                          <a:stretch>
                            <a:fillRect l="-115172" t="-301639" r="-655172" b="-283607"/>
                          </a:stretch>
                        </a:blipFill>
                      </a:tcPr>
                    </a:tc>
                    <a:tc>
                      <a:txBody>
                        <a:bodyPr/>
                        <a:lstStyle/>
                        <a:p>
                          <a:endParaRPr lang="en-US"/>
                        </a:p>
                      </a:txBody>
                      <a:tcPr>
                        <a:blipFill>
                          <a:blip r:embed="rId2"/>
                          <a:stretch>
                            <a:fillRect l="-171429" t="-301639" r="-421978" b="-283607"/>
                          </a:stretch>
                        </a:blipFill>
                      </a:tcPr>
                    </a:tc>
                    <a:tc>
                      <a:txBody>
                        <a:bodyPr/>
                        <a:lstStyle/>
                        <a:p>
                          <a:endParaRPr lang="en-US"/>
                        </a:p>
                      </a:txBody>
                      <a:tcPr>
                        <a:blipFill>
                          <a:blip r:embed="rId2"/>
                          <a:stretch>
                            <a:fillRect l="-264171" t="-301639" r="-310695" b="-283607"/>
                          </a:stretch>
                        </a:blipFill>
                      </a:tcPr>
                    </a:tc>
                    <a:tc>
                      <a:txBody>
                        <a:bodyPr/>
                        <a:lstStyle/>
                        <a:p>
                          <a:endParaRPr lang="en-US"/>
                        </a:p>
                      </a:txBody>
                      <a:tcPr>
                        <a:blipFill>
                          <a:blip r:embed="rId2"/>
                          <a:stretch>
                            <a:fillRect l="-351031" t="-301639" r="-199485" b="-283607"/>
                          </a:stretch>
                        </a:blipFill>
                      </a:tcPr>
                    </a:tc>
                    <a:tc>
                      <a:txBody>
                        <a:bodyPr/>
                        <a:lstStyle/>
                        <a:p>
                          <a:endParaRPr lang="en-US"/>
                        </a:p>
                      </a:txBody>
                      <a:tcPr>
                        <a:blipFill>
                          <a:blip r:embed="rId2"/>
                          <a:stretch>
                            <a:fillRect l="-227865" t="-301639" r="-781" b="-283607"/>
                          </a:stretch>
                        </a:blipFill>
                      </a:tcPr>
                    </a:tc>
                    <a:extLst>
                      <a:ext uri="{0D108BD9-81ED-4DB2-BD59-A6C34878D82A}">
                        <a16:rowId xmlns:a16="http://schemas.microsoft.com/office/drawing/2014/main" val="1764278954"/>
                      </a:ext>
                    </a:extLst>
                  </a:tr>
                  <a:tr h="370840">
                    <a:tc>
                      <a:txBody>
                        <a:bodyPr/>
                        <a:lstStyle/>
                        <a:p>
                          <a:pPr algn="ctr"/>
                          <a:r>
                            <a:rPr lang="en-US" dirty="0" smtClean="0">
                              <a:solidFill>
                                <a:schemeClr val="bg1"/>
                              </a:solidFill>
                            </a:rPr>
                            <a:t>3</a:t>
                          </a:r>
                          <a:endParaRPr lang="en-US" dirty="0">
                            <a:solidFill>
                              <a:schemeClr val="bg1"/>
                            </a:solidFill>
                          </a:endParaRPr>
                        </a:p>
                      </a:txBody>
                      <a:tcPr/>
                    </a:tc>
                    <a:tc>
                      <a:txBody>
                        <a:bodyPr/>
                        <a:lstStyle/>
                        <a:p>
                          <a:endParaRPr lang="en-US"/>
                        </a:p>
                      </a:txBody>
                      <a:tcPr>
                        <a:blipFill>
                          <a:blip r:embed="rId2"/>
                          <a:stretch>
                            <a:fillRect l="-101205" t="-395161" r="-1319277" b="-179032"/>
                          </a:stretch>
                        </a:blipFill>
                      </a:tcPr>
                    </a:tc>
                    <a:tc>
                      <a:txBody>
                        <a:bodyPr/>
                        <a:lstStyle/>
                        <a:p>
                          <a:endParaRPr lang="en-US"/>
                        </a:p>
                      </a:txBody>
                      <a:tcPr>
                        <a:blipFill>
                          <a:blip r:embed="rId2"/>
                          <a:stretch>
                            <a:fillRect l="-115172" t="-395161" r="-655172" b="-179032"/>
                          </a:stretch>
                        </a:blipFill>
                      </a:tcPr>
                    </a:tc>
                    <a:tc>
                      <a:txBody>
                        <a:bodyPr/>
                        <a:lstStyle/>
                        <a:p>
                          <a:endParaRPr lang="en-US"/>
                        </a:p>
                      </a:txBody>
                      <a:tcPr>
                        <a:blipFill>
                          <a:blip r:embed="rId2"/>
                          <a:stretch>
                            <a:fillRect l="-171429" t="-395161" r="-421978" b="-179032"/>
                          </a:stretch>
                        </a:blipFill>
                      </a:tcPr>
                    </a:tc>
                    <a:tc>
                      <a:txBody>
                        <a:bodyPr/>
                        <a:lstStyle/>
                        <a:p>
                          <a:endParaRPr lang="en-US"/>
                        </a:p>
                      </a:txBody>
                      <a:tcPr>
                        <a:blipFill>
                          <a:blip r:embed="rId2"/>
                          <a:stretch>
                            <a:fillRect l="-264171" t="-395161" r="-310695" b="-179032"/>
                          </a:stretch>
                        </a:blipFill>
                      </a:tcPr>
                    </a:tc>
                    <a:tc>
                      <a:txBody>
                        <a:bodyPr/>
                        <a:lstStyle/>
                        <a:p>
                          <a:endParaRPr lang="en-US"/>
                        </a:p>
                      </a:txBody>
                      <a:tcPr>
                        <a:blipFill>
                          <a:blip r:embed="rId2"/>
                          <a:stretch>
                            <a:fillRect l="-351031" t="-395161" r="-199485" b="-179032"/>
                          </a:stretch>
                        </a:blipFill>
                      </a:tcPr>
                    </a:tc>
                    <a:tc>
                      <a:txBody>
                        <a:bodyPr/>
                        <a:lstStyle/>
                        <a:p>
                          <a:endParaRPr lang="en-US"/>
                        </a:p>
                      </a:txBody>
                      <a:tcPr>
                        <a:blipFill>
                          <a:blip r:embed="rId2"/>
                          <a:stretch>
                            <a:fillRect l="-227865" t="-395161" r="-781" b="-179032"/>
                          </a:stretch>
                        </a:blipFill>
                      </a:tcPr>
                    </a:tc>
                    <a:extLst>
                      <a:ext uri="{0D108BD9-81ED-4DB2-BD59-A6C34878D82A}">
                        <a16:rowId xmlns:a16="http://schemas.microsoft.com/office/drawing/2014/main" val="2235825222"/>
                      </a:ext>
                    </a:extLst>
                  </a:tr>
                  <a:tr h="664528">
                    <a:tc>
                      <a:txBody>
                        <a:bodyPr/>
                        <a:lstStyle/>
                        <a:p>
                          <a:pPr algn="ctr"/>
                          <a:r>
                            <a:rPr lang="en-US" dirty="0" smtClean="0">
                              <a:solidFill>
                                <a:schemeClr val="bg1"/>
                              </a:solidFill>
                            </a:rPr>
                            <a:t>4</a:t>
                          </a:r>
                          <a:endParaRPr lang="en-US" dirty="0">
                            <a:solidFill>
                              <a:schemeClr val="bg1"/>
                            </a:solidFill>
                          </a:endParaRPr>
                        </a:p>
                      </a:txBody>
                      <a:tcPr/>
                    </a:tc>
                    <a:tc>
                      <a:txBody>
                        <a:bodyPr/>
                        <a:lstStyle/>
                        <a:p>
                          <a:endParaRPr lang="en-US"/>
                        </a:p>
                      </a:txBody>
                      <a:tcPr>
                        <a:blipFill>
                          <a:blip r:embed="rId2"/>
                          <a:stretch>
                            <a:fillRect l="-101205" t="-281651" r="-1319277" b="-1835"/>
                          </a:stretch>
                        </a:blipFill>
                      </a:tcPr>
                    </a:tc>
                    <a:tc>
                      <a:txBody>
                        <a:bodyPr/>
                        <a:lstStyle/>
                        <a:p>
                          <a:endParaRPr lang="en-US"/>
                        </a:p>
                      </a:txBody>
                      <a:tcPr>
                        <a:blipFill>
                          <a:blip r:embed="rId2"/>
                          <a:stretch>
                            <a:fillRect l="-115172" t="-281651" r="-655172" b="-1835"/>
                          </a:stretch>
                        </a:blipFill>
                      </a:tcPr>
                    </a:tc>
                    <a:tc>
                      <a:txBody>
                        <a:bodyPr/>
                        <a:lstStyle/>
                        <a:p>
                          <a:endParaRPr lang="en-US"/>
                        </a:p>
                      </a:txBody>
                      <a:tcPr>
                        <a:blipFill>
                          <a:blip r:embed="rId2"/>
                          <a:stretch>
                            <a:fillRect l="-171429" t="-281651" r="-421978" b="-1835"/>
                          </a:stretch>
                        </a:blipFill>
                      </a:tcPr>
                    </a:tc>
                    <a:tc>
                      <a:txBody>
                        <a:bodyPr/>
                        <a:lstStyle/>
                        <a:p>
                          <a:endParaRPr lang="en-US"/>
                        </a:p>
                      </a:txBody>
                      <a:tcPr>
                        <a:blipFill>
                          <a:blip r:embed="rId2"/>
                          <a:stretch>
                            <a:fillRect l="-264171" t="-281651" r="-310695" b="-1835"/>
                          </a:stretch>
                        </a:blipFill>
                      </a:tcPr>
                    </a:tc>
                    <a:tc>
                      <a:txBody>
                        <a:bodyPr/>
                        <a:lstStyle/>
                        <a:p>
                          <a:endParaRPr lang="en-US"/>
                        </a:p>
                      </a:txBody>
                      <a:tcPr>
                        <a:blipFill>
                          <a:blip r:embed="rId2"/>
                          <a:stretch>
                            <a:fillRect l="-351031" t="-281651" r="-199485" b="-1835"/>
                          </a:stretch>
                        </a:blipFill>
                      </a:tcPr>
                    </a:tc>
                    <a:tc>
                      <a:txBody>
                        <a:bodyPr/>
                        <a:lstStyle/>
                        <a:p>
                          <a:endParaRPr lang="en-US"/>
                        </a:p>
                      </a:txBody>
                      <a:tcPr>
                        <a:blipFill>
                          <a:blip r:embed="rId2"/>
                          <a:stretch>
                            <a:fillRect l="-227865" t="-281651" r="-781" b="-1835"/>
                          </a:stretch>
                        </a:blipFill>
                      </a:tcPr>
                    </a:tc>
                    <a:extLst>
                      <a:ext uri="{0D108BD9-81ED-4DB2-BD59-A6C34878D82A}">
                        <a16:rowId xmlns:a16="http://schemas.microsoft.com/office/drawing/2014/main" val="2271931053"/>
                      </a:ext>
                    </a:extLst>
                  </a:tr>
                </a:tbl>
              </a:graphicData>
            </a:graphic>
          </p:graphicFrame>
        </mc:Fallback>
      </mc:AlternateContent>
      <p:sp>
        <p:nvSpPr>
          <p:cNvPr id="5" name="Right Brace 4"/>
          <p:cNvSpPr/>
          <p:nvPr/>
        </p:nvSpPr>
        <p:spPr>
          <a:xfrm rot="5400000">
            <a:off x="7026058" y="3112501"/>
            <a:ext cx="96643" cy="425329"/>
          </a:xfrm>
          <a:prstGeom prst="rightBrace">
            <a:avLst>
              <a:gd name="adj1" fmla="val 198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4484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11</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328000" y="533655"/>
            <a:ext cx="2974300" cy="1323439"/>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آیا می‌دانستید که می‌دانستید؟</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18" name="Google Shape;662;p32">
            <a:extLst>
              <a:ext uri="{FF2B5EF4-FFF2-40B4-BE49-F238E27FC236}">
                <a16:creationId xmlns:a16="http://schemas.microsoft.com/office/drawing/2014/main" id="{B957EAD6-0918-4D17-9080-26488AA630E8}"/>
              </a:ext>
            </a:extLst>
          </p:cNvPr>
          <p:cNvSpPr txBox="1">
            <a:spLocks/>
          </p:cNvSpPr>
          <p:nvPr/>
        </p:nvSpPr>
        <p:spPr>
          <a:xfrm>
            <a:off x="735858" y="498510"/>
            <a:ext cx="3656143" cy="15480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200" dirty="0">
                <a:solidFill>
                  <a:srgbClr val="0E2A47"/>
                </a:solidFill>
                <a:latin typeface="Dana" panose="00000500000000000000" pitchFamily="2" charset="-78"/>
                <a:cs typeface="Dana" panose="00000500000000000000" pitchFamily="2" charset="-78"/>
              </a:rPr>
              <a:t>تا حالا دقت کرده بودین</a:t>
            </a:r>
            <a:r>
              <a:rPr lang="fa-IR" sz="1200" dirty="0" smtClean="0">
                <a:solidFill>
                  <a:srgbClr val="0E2A47"/>
                </a:solidFill>
                <a:latin typeface="Dana" panose="00000500000000000000" pitchFamily="2" charset="-78"/>
                <a:cs typeface="Dana" panose="00000500000000000000" pitchFamily="2" charset="-78"/>
              </a:rPr>
              <a:t> می‌شه برای یه تابع تعداد ورودی متغیر تعریف کرد؟ تابع </a:t>
            </a:r>
            <a:r>
              <a:rPr lang="en-US" sz="1200" dirty="0" smtClean="0">
                <a:solidFill>
                  <a:srgbClr val="0E2A47"/>
                </a:solidFill>
                <a:latin typeface="Dana" panose="00000500000000000000" pitchFamily="2" charset="-78"/>
                <a:cs typeface="Dana" panose="00000500000000000000" pitchFamily="2" charset="-78"/>
              </a:rPr>
              <a:t>dynamic</a:t>
            </a:r>
            <a:r>
              <a:rPr lang="fa-IR" sz="1200" dirty="0" smtClean="0">
                <a:solidFill>
                  <a:srgbClr val="0E2A47"/>
                </a:solidFill>
                <a:latin typeface="Dana" panose="00000500000000000000" pitchFamily="2" charset="-78"/>
                <a:cs typeface="Dana" panose="00000500000000000000" pitchFamily="2" charset="-78"/>
              </a:rPr>
              <a:t> رو ببینین. در هر فراخوانی تعداد متغیر متفاوتی داره. حالا به تابع‌های </a:t>
            </a:r>
            <a:r>
              <a:rPr lang="en-US" sz="1200" dirty="0" smtClean="0">
                <a:solidFill>
                  <a:srgbClr val="0E2A47"/>
                </a:solidFill>
                <a:latin typeface="Dana" panose="00000500000000000000" pitchFamily="2" charset="-78"/>
                <a:cs typeface="Dana" panose="00000500000000000000" pitchFamily="2" charset="-78"/>
              </a:rPr>
              <a:t>printf </a:t>
            </a:r>
            <a:r>
              <a:rPr lang="fa-IR" sz="1200" dirty="0" smtClean="0">
                <a:solidFill>
                  <a:srgbClr val="0E2A47"/>
                </a:solidFill>
                <a:latin typeface="Dana" panose="00000500000000000000" pitchFamily="2" charset="-78"/>
                <a:cs typeface="Dana" panose="00000500000000000000" pitchFamily="2" charset="-78"/>
              </a:rPr>
              <a:t> داخل </a:t>
            </a:r>
            <a:r>
              <a:rPr lang="fa-IR" sz="1200" dirty="0">
                <a:solidFill>
                  <a:srgbClr val="0E2A47"/>
                </a:solidFill>
                <a:latin typeface="Dana" panose="00000500000000000000" pitchFamily="2" charset="-78"/>
                <a:cs typeface="Dana" panose="00000500000000000000" pitchFamily="2" charset="-78"/>
              </a:rPr>
              <a:t>کد دقت کنین. تابع </a:t>
            </a:r>
            <a:r>
              <a:rPr lang="en-US" sz="1200" dirty="0" smtClean="0">
                <a:solidFill>
                  <a:srgbClr val="0E2A47"/>
                </a:solidFill>
                <a:latin typeface="Dana" panose="00000500000000000000" pitchFamily="2" charset="-78"/>
                <a:cs typeface="Dana" panose="00000500000000000000" pitchFamily="2" charset="-78"/>
              </a:rPr>
              <a:t>printf</a:t>
            </a:r>
            <a:r>
              <a:rPr lang="fa-IR" sz="1200" dirty="0" smtClean="0">
                <a:solidFill>
                  <a:srgbClr val="0E2A47"/>
                </a:solidFill>
                <a:latin typeface="Dana" panose="00000500000000000000" pitchFamily="2" charset="-78"/>
                <a:cs typeface="Dana" panose="00000500000000000000" pitchFamily="2" charset="-78"/>
              </a:rPr>
              <a:t> داخل </a:t>
            </a:r>
            <a:r>
              <a:rPr lang="en-US" sz="1200" dirty="0" smtClean="0">
                <a:solidFill>
                  <a:srgbClr val="0E2A47"/>
                </a:solidFill>
                <a:latin typeface="Dana" panose="00000500000000000000" pitchFamily="2" charset="-78"/>
                <a:cs typeface="Dana" panose="00000500000000000000" pitchFamily="2" charset="-78"/>
              </a:rPr>
              <a:t>main</a:t>
            </a:r>
            <a:r>
              <a:rPr lang="fa-IR" sz="1200" dirty="0" smtClean="0">
                <a:solidFill>
                  <a:srgbClr val="0E2A47"/>
                </a:solidFill>
                <a:latin typeface="Dana" panose="00000500000000000000" pitchFamily="2" charset="-78"/>
                <a:cs typeface="Dana" panose="00000500000000000000" pitchFamily="2" charset="-78"/>
              </a:rPr>
              <a:t> با تابع</a:t>
            </a:r>
            <a:r>
              <a:rPr lang="en-US" sz="1200" dirty="0" smtClean="0">
                <a:solidFill>
                  <a:srgbClr val="0E2A47"/>
                </a:solidFill>
                <a:latin typeface="Dana" panose="00000500000000000000" pitchFamily="2" charset="-78"/>
                <a:cs typeface="Dana" panose="00000500000000000000" pitchFamily="2" charset="-78"/>
              </a:rPr>
              <a:t>printf‌ </a:t>
            </a:r>
            <a:r>
              <a:rPr lang="fa-IR" sz="1200" dirty="0" smtClean="0">
                <a:solidFill>
                  <a:srgbClr val="0E2A47"/>
                </a:solidFill>
                <a:latin typeface="Dana" panose="00000500000000000000" pitchFamily="2" charset="-78"/>
                <a:cs typeface="Dana" panose="00000500000000000000" pitchFamily="2" charset="-78"/>
              </a:rPr>
              <a:t> داخل تابع</a:t>
            </a:r>
            <a:r>
              <a:rPr lang="en-US" sz="1200" dirty="0" smtClean="0">
                <a:solidFill>
                  <a:srgbClr val="0E2A47"/>
                </a:solidFill>
                <a:latin typeface="Dana" panose="00000500000000000000" pitchFamily="2" charset="-78"/>
                <a:cs typeface="Dana" panose="00000500000000000000" pitchFamily="2" charset="-78"/>
              </a:rPr>
              <a:t>dynamic </a:t>
            </a:r>
            <a:r>
              <a:rPr lang="fa-IR" sz="1200" dirty="0" smtClean="0">
                <a:solidFill>
                  <a:srgbClr val="0E2A47"/>
                </a:solidFill>
                <a:latin typeface="Dana" panose="00000500000000000000" pitchFamily="2" charset="-78"/>
                <a:cs typeface="Dana" panose="00000500000000000000" pitchFamily="2" charset="-78"/>
              </a:rPr>
              <a:t> از </a:t>
            </a:r>
            <a:r>
              <a:rPr lang="fa-IR" sz="1200" dirty="0">
                <a:solidFill>
                  <a:srgbClr val="0E2A47"/>
                </a:solidFill>
                <a:latin typeface="Dana" panose="00000500000000000000" pitchFamily="2" charset="-78"/>
                <a:cs typeface="Dana" panose="00000500000000000000" pitchFamily="2" charset="-78"/>
              </a:rPr>
              <a:t>نظر تعداد ورودی‌هایی که گرفتن با هم چه فرقی دارن؟ دیدین می‌دونستین؟ :)</a:t>
            </a:r>
            <a:endParaRPr lang="fa-IR" sz="1200" dirty="0">
              <a:solidFill>
                <a:srgbClr val="0E2A47"/>
              </a:solidFill>
              <a:latin typeface="Dana" panose="00000500000000000000" pitchFamily="2" charset="-78"/>
              <a:cs typeface="Dana" panose="00000500000000000000" pitchFamily="2" charset="-78"/>
            </a:endParaRPr>
          </a:p>
        </p:txBody>
      </p:sp>
      <p:sp>
        <p:nvSpPr>
          <p:cNvPr id="10" name="Rectangle 9"/>
          <p:cNvSpPr/>
          <p:nvPr/>
        </p:nvSpPr>
        <p:spPr>
          <a:xfrm>
            <a:off x="2916000" y="2527859"/>
            <a:ext cx="5688000" cy="2246769"/>
          </a:xfrm>
          <a:prstGeom prst="rect">
            <a:avLst/>
          </a:prstGeom>
        </p:spPr>
        <p:txBody>
          <a:bodyPr wrap="square">
            <a:spAutoFit/>
          </a:bodyPr>
          <a:lstStyle/>
          <a:p>
            <a:r>
              <a:rPr lang="en-US" i="1" dirty="0" smtClean="0">
                <a:solidFill>
                  <a:srgbClr val="9966B8"/>
                </a:solidFill>
                <a:latin typeface="Consolas" panose="020B0609020204030204" pitchFamily="49" charset="0"/>
              </a:rPr>
              <a:t>void</a:t>
            </a:r>
            <a:r>
              <a:rPr lang="en-US" dirty="0" smtClean="0">
                <a:solidFill>
                  <a:srgbClr val="BBBBBB"/>
                </a:solidFill>
                <a:latin typeface="Consolas" panose="020B0609020204030204" pitchFamily="49" charset="0"/>
              </a:rPr>
              <a:t> </a:t>
            </a:r>
            <a:r>
              <a:rPr lang="en-US" dirty="0">
                <a:solidFill>
                  <a:srgbClr val="DDBB88"/>
                </a:solidFill>
                <a:latin typeface="Consolas" panose="020B0609020204030204" pitchFamily="49" charset="0"/>
              </a:rPr>
              <a:t>dynamic</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first,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second, ...)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"first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second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first, second);</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"Variable numbers of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smtClean="0">
                <a:solidFill>
                  <a:srgbClr val="DDBB88"/>
                </a:solidFill>
                <a:latin typeface="Consolas" panose="020B0609020204030204" pitchFamily="49" charset="0"/>
              </a:rPr>
              <a:t>    dynamic</a:t>
            </a:r>
            <a:r>
              <a:rPr lang="en-US" dirty="0" smtClean="0">
                <a:solidFill>
                  <a:srgbClr val="BBBBBB"/>
                </a:solidFill>
                <a:latin typeface="Consolas" panose="020B0609020204030204" pitchFamily="49" charset="0"/>
              </a:rPr>
              <a:t>(</a:t>
            </a:r>
            <a:r>
              <a:rPr lang="en-US" dirty="0" smtClean="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smtClean="0">
                <a:solidFill>
                  <a:srgbClr val="DDBB88"/>
                </a:solidFill>
                <a:latin typeface="Consolas" panose="020B0609020204030204" pitchFamily="49" charset="0"/>
              </a:rPr>
              <a:t>    dynamic</a:t>
            </a:r>
            <a:r>
              <a:rPr lang="en-US" dirty="0" smtClean="0">
                <a:solidFill>
                  <a:srgbClr val="BBBBBB"/>
                </a:solidFill>
                <a:latin typeface="Consolas" panose="020B0609020204030204" pitchFamily="49" charset="0"/>
              </a:rPr>
              <a:t>(</a:t>
            </a:r>
            <a:r>
              <a:rPr lang="en-US" dirty="0" smtClean="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6</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7</a:t>
            </a:r>
            <a:r>
              <a:rPr lang="en-US" dirty="0">
                <a:solidFill>
                  <a:srgbClr val="BBBBBB"/>
                </a:solidFill>
                <a:latin typeface="Consolas" panose="020B0609020204030204" pitchFamily="49" charset="0"/>
              </a:rPr>
              <a:t>);</a:t>
            </a:r>
          </a:p>
          <a:p>
            <a:r>
              <a:rPr lang="en-US" dirty="0" smtClean="0">
                <a:solidFill>
                  <a:srgbClr val="225588"/>
                </a:solidFill>
                <a:latin typeface="Consolas" panose="020B0609020204030204" pitchFamily="49" charset="0"/>
              </a:rPr>
              <a:t>    </a:t>
            </a:r>
            <a:r>
              <a:rPr lang="en-US" dirty="0" smtClean="0">
                <a:solidFill>
                  <a:srgbClr val="0070C0"/>
                </a:solidFill>
                <a:latin typeface="Consolas" panose="020B0609020204030204" pitchFamily="49" charset="0"/>
              </a:rPr>
              <a:t>return</a:t>
            </a:r>
            <a:r>
              <a:rPr lang="en-US" dirty="0" smtClean="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240852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41849" y="1094057"/>
            <a:ext cx="7991393" cy="3596328"/>
          </a:xfrm>
        </p:spPr>
        <p:txBody>
          <a:bodyPr anchor="ctr"/>
          <a:lstStyle/>
          <a:p>
            <a:pPr rtl="1">
              <a:lnSpc>
                <a:spcPct val="150000"/>
              </a:lnSpc>
            </a:pPr>
            <a:r>
              <a:rPr lang="fa-IR" sz="1500" dirty="0">
                <a:solidFill>
                  <a:schemeClr val="bg1"/>
                </a:solidFill>
                <a:latin typeface="Dana" panose="00000500000000000000" pitchFamily="2" charset="-78"/>
                <a:cs typeface="Dana" panose="00000500000000000000" pitchFamily="2" charset="-78"/>
              </a:rPr>
              <a:t>سلام به همگی... امروز می‌خوایم براتون یکم خاطره تعریف کنیم.</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احتمالا شما هنوز با کافی‌شاپ‌های خیابون ولیعصر با دوستاتون خاطره نساختین. از سر کلاس خسته و کوفته برگردین در حالی که یه ربع دیگه باید برین سر کلاس بعدی. این موقع‌ها فقط یه کافی‌شاپ می‌تونه آدمو نجات بده.</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اما متاسفانه کرونا در همه‌شونو تخته کرده و حالا حالاها نمی‌تونیم دوباره دسته جمعی بریم با هم یه عصرونه‌ی حسابی بزنیم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ولی یکی از کافی‌شاپ‌ها به اسم </a:t>
            </a:r>
            <a:r>
              <a:rPr lang="en-US" sz="1500" dirty="0" err="1">
                <a:solidFill>
                  <a:schemeClr val="bg1"/>
                </a:solidFill>
                <a:latin typeface="Dana" panose="00000500000000000000" pitchFamily="2" charset="-78"/>
                <a:cs typeface="Dana" panose="00000500000000000000" pitchFamily="2" charset="-78"/>
              </a:rPr>
              <a:t>Ccafe</a:t>
            </a:r>
            <a:r>
              <a:rPr lang="fa-IR" sz="1500" dirty="0">
                <a:solidFill>
                  <a:schemeClr val="bg1"/>
                </a:solidFill>
                <a:latin typeface="Dana" panose="00000500000000000000" pitchFamily="2" charset="-78"/>
                <a:cs typeface="Dana" panose="00000500000000000000" pitchFamily="2" charset="-78"/>
              </a:rPr>
              <a:t>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کلوچه‌هاش واقعا خوش‌مزه‌است :")</a:t>
            </a:r>
            <a:br>
              <a:rPr lang="fa-IR" sz="1500" dirty="0">
                <a:solidFill>
                  <a:schemeClr val="bg1"/>
                </a:solidFill>
                <a:latin typeface="Dana" panose="00000500000000000000" pitchFamily="2" charset="-78"/>
                <a:cs typeface="Dana" panose="00000500000000000000" pitchFamily="2" charset="-78"/>
              </a:rPr>
            </a:b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en-US" sz="4000" dirty="0" err="1">
                <a:solidFill>
                  <a:schemeClr val="bg1"/>
                </a:solidFill>
                <a:latin typeface="Lalezar" panose="00000500000000000000" pitchFamily="2" charset="-78"/>
                <a:cs typeface="Lalezar" panose="00000500000000000000" pitchFamily="2" charset="-78"/>
              </a:rPr>
              <a:t>Ccafe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97810" y="41765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9" name="Google Shape;4771;p45"/>
          <p:cNvGrpSpPr/>
          <p:nvPr/>
        </p:nvGrpSpPr>
        <p:grpSpPr>
          <a:xfrm>
            <a:off x="8534720" y="4070749"/>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32786" y="3093259"/>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532786" y="1032076"/>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42564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18057"/>
            <a:ext cx="7727575" cy="1418743"/>
          </a:xfrm>
        </p:spPr>
        <p:txBody>
          <a:bodyPr anchor="ctr"/>
          <a:lstStyle/>
          <a:p>
            <a:pPr rtl="1">
              <a:lnSpc>
                <a:spcPct val="150000"/>
              </a:lnSpc>
            </a:pPr>
            <a:r>
              <a:rPr lang="fa-IR" sz="1500" dirty="0">
                <a:solidFill>
                  <a:schemeClr val="bg1"/>
                </a:solidFill>
                <a:latin typeface="Dana" panose="00000500000000000000" pitchFamily="2" charset="-78"/>
                <a:cs typeface="Dana" panose="00000500000000000000" pitchFamily="2" charset="-78"/>
              </a:rPr>
              <a:t>حالا ما می‌خوایم براشون یه برنامه بنویسیم که راحت‌تر بتونن خرید‌های مشتری‌ها رو مدیریت کنن و برای رعایت بیش‌تر بهداشت، کم‌تر لازم باشه مستقیم باهاشون صحبت کنن.</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برنامه، اول از همه باید بدونه که کافه هر روز یه مقدار ثابتی از کیک و کلوچه و قهوه‌ها رو آماده می‌کنه. پس می‌تونیم مقدار اولیه‌ی اون‌ها رو </a:t>
            </a:r>
            <a:r>
              <a:rPr lang="en-US" sz="1500" dirty="0">
                <a:solidFill>
                  <a:schemeClr val="bg1"/>
                </a:solidFill>
                <a:latin typeface="Dana" panose="00000500000000000000" pitchFamily="2" charset="-78"/>
                <a:cs typeface="Dana" panose="00000500000000000000" pitchFamily="2" charset="-78"/>
              </a:rPr>
              <a:t>define</a:t>
            </a:r>
            <a:r>
              <a:rPr lang="fa-IR" sz="1500" dirty="0">
                <a:solidFill>
                  <a:schemeClr val="bg1"/>
                </a:solidFill>
                <a:latin typeface="Dana" panose="00000500000000000000" pitchFamily="2" charset="-78"/>
                <a:cs typeface="Dana" panose="00000500000000000000" pitchFamily="2" charset="-78"/>
              </a:rPr>
              <a:t> کنیم. یعنی مثلا برای کیک‌ها داریم:</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9" name="Google Shape;4771;p45"/>
          <p:cNvGrpSpPr/>
          <p:nvPr/>
        </p:nvGrpSpPr>
        <p:grpSpPr>
          <a:xfrm>
            <a:off x="8423369" y="2425756"/>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23436" y="475804"/>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208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Rectangle 16"/>
          <p:cNvSpPr/>
          <p:nvPr/>
        </p:nvSpPr>
        <p:spPr>
          <a:xfrm>
            <a:off x="698863" y="2072262"/>
            <a:ext cx="2877711" cy="338554"/>
          </a:xfrm>
          <a:prstGeom prst="rect">
            <a:avLst/>
          </a:prstGeom>
        </p:spPr>
        <p:txBody>
          <a:bodyPr wrap="none">
            <a:spAutoFit/>
          </a:bodyPr>
          <a:lstStyle/>
          <a:p>
            <a:r>
              <a:rPr lang="en-US" sz="1600" dirty="0">
                <a:solidFill>
                  <a:srgbClr val="0070C0"/>
                </a:solidFill>
                <a:latin typeface="Consolas" panose="020B0609020204030204" pitchFamily="49" charset="0"/>
              </a:rPr>
              <a:t>#define </a:t>
            </a:r>
            <a:r>
              <a:rPr lang="en-US" sz="1600" dirty="0" err="1">
                <a:solidFill>
                  <a:srgbClr val="DDBB88"/>
                </a:solidFill>
                <a:latin typeface="Consolas" panose="020B0609020204030204" pitchFamily="49" charset="0"/>
              </a:rPr>
              <a:t>init_cake_num</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40</a:t>
            </a:r>
            <a:endParaRPr lang="en-US" sz="1600" dirty="0">
              <a:solidFill>
                <a:srgbClr val="BBBBBB"/>
              </a:solidFill>
              <a:latin typeface="Consolas" panose="020B0609020204030204" pitchFamily="49" charset="0"/>
            </a:endParaRPr>
          </a:p>
        </p:txBody>
      </p:sp>
      <p:sp>
        <p:nvSpPr>
          <p:cNvPr id="37" name="Title 1">
            <a:extLst>
              <a:ext uri="{FF2B5EF4-FFF2-40B4-BE49-F238E27FC236}">
                <a16:creationId xmlns:a16="http://schemas.microsoft.com/office/drawing/2014/main" id="{846E5198-7AF0-44E1-803C-BC2DB5C8B697}"/>
              </a:ext>
            </a:extLst>
          </p:cNvPr>
          <p:cNvSpPr txBox="1">
            <a:spLocks/>
          </p:cNvSpPr>
          <p:nvPr/>
        </p:nvSpPr>
        <p:spPr>
          <a:xfrm>
            <a:off x="677628" y="2395571"/>
            <a:ext cx="7729909" cy="8412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500" dirty="0">
                <a:solidFill>
                  <a:schemeClr val="bg1"/>
                </a:solidFill>
                <a:latin typeface="Dana" panose="00000500000000000000" pitchFamily="2" charset="-78"/>
                <a:cs typeface="Dana" panose="00000500000000000000" pitchFamily="2" charset="-78"/>
              </a:rPr>
              <a:t>در ادامه به دو تا تابع نیاز داریم که </a:t>
            </a:r>
            <a:r>
              <a:rPr lang="fa-IR" sz="1500" dirty="0">
                <a:solidFill>
                  <a:schemeClr val="bg1"/>
                </a:solidFill>
                <a:latin typeface="Dana" panose="00000500000000000000" pitchFamily="2" charset="-78"/>
                <a:cs typeface="Dana" panose="00000500000000000000" pitchFamily="2" charset="-78"/>
              </a:rPr>
              <a:t>اولی بیاد و منو رو به مشتری نشون بده. دومی هم خریدهای مشتری‌ها رو مدیریت کنه.</a:t>
            </a:r>
            <a:r>
              <a:rPr lang="en-US" sz="1500" dirty="0">
                <a:solidFill>
                  <a:schemeClr val="bg1"/>
                </a:solidFill>
                <a:latin typeface="Dana" panose="00000500000000000000" pitchFamily="2" charset="-78"/>
                <a:cs typeface="Dana" panose="00000500000000000000" pitchFamily="2" charset="-78"/>
              </a:rPr>
              <a:t>main‌ </a:t>
            </a:r>
            <a:r>
              <a:rPr lang="fa-IR" sz="1500" dirty="0">
                <a:solidFill>
                  <a:schemeClr val="bg1"/>
                </a:solidFill>
                <a:latin typeface="Dana" panose="00000500000000000000" pitchFamily="2" charset="-78"/>
                <a:cs typeface="Dana" panose="00000500000000000000" pitchFamily="2" charset="-78"/>
              </a:rPr>
              <a:t> برنامه‌مون ولی قراره خییلی خلوت باشه. یعنی این‌طوری:</a:t>
            </a:r>
          </a:p>
        </p:txBody>
      </p:sp>
      <p:sp>
        <p:nvSpPr>
          <p:cNvPr id="18" name="Rectangle 17"/>
          <p:cNvSpPr/>
          <p:nvPr/>
        </p:nvSpPr>
        <p:spPr>
          <a:xfrm>
            <a:off x="892827" y="3211004"/>
            <a:ext cx="6588972" cy="1600438"/>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menu</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init_cake_num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init_cookie_num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init_coffee_num</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(choice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buy</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 U soon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61630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59977"/>
            <a:ext cx="7727575" cy="367954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دو تا تابعی که لازم داریم رو باید طوری تعریف کنیم که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خطا نداشته باشه (غیر مستقیم یعنی حواستون به ورودیایی که تابع‌ها می‌گیرن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menu</a:t>
            </a:r>
            <a:r>
              <a:rPr lang="fa-IR" sz="1600" dirty="0">
                <a:solidFill>
                  <a:schemeClr val="bg1"/>
                </a:solidFill>
                <a:latin typeface="Dana" panose="00000500000000000000" pitchFamily="2" charset="-78"/>
                <a:cs typeface="Dana" panose="00000500000000000000" pitchFamily="2" charset="-78"/>
              </a:rPr>
              <a:t> که کارش معلومه. توی کدی هم که براتون آماده کردیم این بخشش تکمیل‌شد‌ه‌ست. ولی با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حسابی کار داریم.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تابع باید اول ورودی کاربر رو بگیره. یعنی همون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ای که تو</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آورده شده. تا زمانی که کاربر 5 رو وارد نکرده، یعنی هنوز می‌خواد خرید کنه.</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به نظرتون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چطور باید تعریف بشه که تو هر دو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buy</a:t>
            </a:r>
            <a:r>
              <a:rPr lang="fa-IR" sz="1600" dirty="0">
                <a:solidFill>
                  <a:schemeClr val="bg1"/>
                </a:solidFill>
                <a:latin typeface="Dana" panose="00000500000000000000" pitchFamily="2" charset="-78"/>
                <a:cs typeface="Dana" panose="00000500000000000000" pitchFamily="2" charset="-78"/>
              </a:rPr>
              <a:t> قابل استفاده باشه؟</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23" name="Google Shape;4779;p45"/>
          <p:cNvGrpSpPr/>
          <p:nvPr/>
        </p:nvGrpSpPr>
        <p:grpSpPr>
          <a:xfrm>
            <a:off x="8423436" y="670837"/>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809132"/>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3436" y="3631238"/>
            <a:ext cx="319924" cy="397323"/>
            <a:chOff x="3938805" y="4399275"/>
            <a:chExt cx="359700" cy="481826"/>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5" y="4692801"/>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7429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6829" y="593577"/>
            <a:ext cx="7727575" cy="367954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ادامه سه تا متغیر لازم داریم که بتونن موجودی‌ها رو نگه‌داری کنن. این‌جا به نظرتون باید چی کار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سه تا متغیر به صورت عادی و تو خود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تعریف کنیم (یعنی به صورت </a:t>
            </a:r>
            <a:r>
              <a:rPr lang="en-US" sz="1600" dirty="0">
                <a:solidFill>
                  <a:schemeClr val="accent6"/>
                </a:solidFill>
                <a:latin typeface="Dana" panose="00000500000000000000" pitchFamily="2" charset="-78"/>
                <a:cs typeface="Dana" panose="00000500000000000000" pitchFamily="2" charset="-78"/>
              </a:rPr>
              <a:t>local</a:t>
            </a:r>
            <a:r>
              <a:rPr lang="fa-IR" sz="1600" dirty="0">
                <a:solidFill>
                  <a:schemeClr val="bg1"/>
                </a:solidFill>
                <a:latin typeface="Dana" panose="00000500000000000000" pitchFamily="2" charset="-78"/>
                <a:cs typeface="Dana" panose="00000500000000000000" pitchFamily="2" charset="-78"/>
              </a:rPr>
              <a:t>)، با هر بار اجرا شدن تابع </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مقدارهای قبلی پاک می‌شه و متغیر دوباره تعریف می‌شه.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راه‌حل می‌شه کاری که برای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انجام دادین. یعنی استفاده از متغیر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اما ما می‌خوایم یه کار دیگه بکنیم. چه راهی به ذهنتون می‌رسه؟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یادتون باشه متغیرهای </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متغیرهایی هستن که با تموم شدن تابع و خارج شدن ازش محتواشون رو از دست نمی‌دن. پس این بخش رو هم کامل کنین تا بریم سراغ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23" name="Google Shape;4779;p45"/>
          <p:cNvGrpSpPr/>
          <p:nvPr/>
        </p:nvGrpSpPr>
        <p:grpSpPr>
          <a:xfrm>
            <a:off x="8430974" y="170730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74" y="593577"/>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30907" y="3553977"/>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278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0819" y="721693"/>
            <a:ext cx="7727575" cy="3569508"/>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در این بخش قراره با توجه به هر خرید، مقدار متغیر مربوط به خرید انجام شده، یکی کم بشه و منو هم دوباره نشون داده بشه.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راستیی! جالب‌ترین و خاطره‌انگیزترین بخش </a:t>
            </a:r>
            <a:r>
              <a:rPr lang="en-US" sz="1600" dirty="0" err="1">
                <a:solidFill>
                  <a:schemeClr val="bg1"/>
                </a:solidFill>
                <a:latin typeface="Dana" panose="00000500000000000000" pitchFamily="2" charset="-78"/>
                <a:cs typeface="Dana" panose="00000500000000000000" pitchFamily="2" charset="-78"/>
              </a:rPr>
              <a:t>Ccafe</a:t>
            </a:r>
            <a:r>
              <a:rPr lang="fa-IR" sz="1600" dirty="0">
                <a:solidFill>
                  <a:schemeClr val="bg1"/>
                </a:solidFill>
                <a:latin typeface="Dana" panose="00000500000000000000" pitchFamily="2" charset="-78"/>
                <a:cs typeface="Dana" panose="00000500000000000000" pitchFamily="2" charset="-78"/>
              </a:rPr>
              <a:t> رو براتون نگفتیم. تو </a:t>
            </a:r>
            <a:r>
              <a:rPr lang="en-US" sz="1600" dirty="0" err="1">
                <a:solidFill>
                  <a:schemeClr val="bg1"/>
                </a:solidFill>
                <a:latin typeface="Dana" panose="00000500000000000000" pitchFamily="2" charset="-78"/>
                <a:cs typeface="Dana" panose="00000500000000000000" pitchFamily="2" charset="-78"/>
              </a:rPr>
              <a:t>Ccafe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هر بار که  خریدها تموم می‌شه و می‌خوای بری، می‌تونی اگه دوست داشته باشی یه عکس یادگاری بگیری.  برای همین تو</a:t>
            </a:r>
            <a:r>
              <a:rPr lang="en-US" sz="1600" dirty="0">
                <a:solidFill>
                  <a:schemeClr val="bg1"/>
                </a:solidFill>
                <a:latin typeface="Dana" panose="00000500000000000000" pitchFamily="2" charset="-78"/>
                <a:cs typeface="Dana" panose="00000500000000000000" pitchFamily="2" charset="-78"/>
              </a:rPr>
              <a:t>case 5 </a:t>
            </a:r>
            <a:r>
              <a:rPr lang="fa-IR" sz="1600" dirty="0">
                <a:solidFill>
                  <a:schemeClr val="bg1"/>
                </a:solidFill>
                <a:latin typeface="Dana" panose="00000500000000000000" pitchFamily="2" charset="-78"/>
                <a:cs typeface="Dana" panose="00000500000000000000" pitchFamily="2" charset="-78"/>
              </a:rPr>
              <a:t> یعنی وقتی که دیگه مشتری خریدی نداره، ازش پرسیده می‌خوای عکس هم بگیری یا نه؟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متغیر </a:t>
            </a:r>
            <a:r>
              <a:rPr lang="en-US" sz="1600" dirty="0">
                <a:solidFill>
                  <a:schemeClr val="bg1"/>
                </a:solidFill>
                <a:latin typeface="Dana" panose="00000500000000000000" pitchFamily="2" charset="-78"/>
                <a:cs typeface="Dana" panose="00000500000000000000" pitchFamily="2" charset="-78"/>
              </a:rPr>
              <a:t>pic</a:t>
            </a:r>
            <a:r>
              <a:rPr lang="fa-IR" sz="1600" dirty="0">
                <a:solidFill>
                  <a:schemeClr val="bg1"/>
                </a:solidFill>
                <a:latin typeface="Dana" panose="00000500000000000000" pitchFamily="2" charset="-78"/>
                <a:cs typeface="Dana" panose="00000500000000000000" pitchFamily="2" charset="-78"/>
              </a:rPr>
              <a:t>ای که تعریف شده در واقع داره تعداد عکس‌ها رو نشون می‌ده.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نظرتون چرا این متغیر دیگه </a:t>
            </a:r>
            <a:r>
              <a:rPr lang="en-US" sz="1600" dirty="0">
                <a:solidFill>
                  <a:schemeClr val="accent6"/>
                </a:solidFill>
                <a:latin typeface="Dana" panose="00000500000000000000" pitchFamily="2" charset="-78"/>
                <a:cs typeface="Dana" panose="00000500000000000000" pitchFamily="2" charset="-78"/>
              </a:rPr>
              <a:t>static‌</a:t>
            </a:r>
            <a:r>
              <a:rPr lang="fa-IR" sz="1600" dirty="0">
                <a:solidFill>
                  <a:schemeClr val="bg1"/>
                </a:solidFill>
                <a:latin typeface="Dana" panose="00000500000000000000" pitchFamily="2" charset="-78"/>
                <a:cs typeface="Dana" panose="00000500000000000000" pitchFamily="2" charset="-78"/>
              </a:rPr>
              <a:t> در نظر گرفته نشده؟‌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23" name="Google Shape;4779;p45"/>
          <p:cNvGrpSpPr/>
          <p:nvPr/>
        </p:nvGrpSpPr>
        <p:grpSpPr>
          <a:xfrm>
            <a:off x="8428394" y="69125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15778" y="1766051"/>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8394" y="3574093"/>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992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0819" y="721692"/>
            <a:ext cx="7727575" cy="367954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فکر کنم الان دیگه فرق متغیرهای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local</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رو متوجه شده باشین. یه سوال دیگه هم بپرسم و دیگه خسته نباشید :دی</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دیگه همگی خسته نباشید. امیدواریم با کد کافه‌تون حسابی کیف کنین و اگر </a:t>
            </a:r>
            <a:r>
              <a:rPr lang="fa-IR" sz="1600">
                <a:solidFill>
                  <a:schemeClr val="bg1"/>
                </a:solidFill>
                <a:latin typeface="Dana" panose="00000500000000000000" pitchFamily="2" charset="-78"/>
                <a:cs typeface="Dana" panose="00000500000000000000" pitchFamily="2" charset="-78"/>
              </a:rPr>
              <a:t>دوست داشتین </a:t>
            </a:r>
            <a:r>
              <a:rPr lang="fa-IR" sz="1600" dirty="0">
                <a:solidFill>
                  <a:schemeClr val="bg1"/>
                </a:solidFill>
                <a:latin typeface="Dana" panose="00000500000000000000" pitchFamily="2" charset="-78"/>
                <a:cs typeface="Dana" panose="00000500000000000000" pitchFamily="2" charset="-78"/>
              </a:rPr>
              <a:t>بهش فیچرهای بیش‌تری اضافه کنین. مثل بخش حسابداری یا تابعی که با کمک اون بشه مقدار موجودی رو زیاد کرد و در نهایت یه کافه‌ی حسابی داشت.</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خداحافظ همگی تا جلسه‌ی بعد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23" name="Google Shape;4779;p45"/>
          <p:cNvGrpSpPr/>
          <p:nvPr/>
        </p:nvGrpSpPr>
        <p:grpSpPr>
          <a:xfrm>
            <a:off x="8428394" y="2934786"/>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07" y="713811"/>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8729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3441600" y="928978"/>
            <a:ext cx="5294490" cy="3225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همه‌ی ما با مفهوم تابع از ریاضی دبیرستان آشنایی </a:t>
            </a:r>
            <a:r>
              <a:rPr lang="fa-IR" sz="1600" dirty="0" smtClean="0">
                <a:solidFill>
                  <a:schemeClr val="bg1"/>
                </a:solidFill>
                <a:latin typeface="Dana" panose="00000500000000000000" pitchFamily="2" charset="-78"/>
                <a:cs typeface="Dana" panose="00000500000000000000" pitchFamily="2" charset="-78"/>
              </a:rPr>
              <a:t>داریم... </a:t>
            </a:r>
            <a:r>
              <a:rPr lang="fa-IR" sz="1600" dirty="0">
                <a:solidFill>
                  <a:schemeClr val="bg1"/>
                </a:solidFill>
                <a:latin typeface="Dana" panose="00000500000000000000" pitchFamily="2" charset="-78"/>
                <a:cs typeface="Dana" panose="00000500000000000000" pitchFamily="2" charset="-78"/>
              </a:rPr>
              <a:t>تابع‌های ‌‌برنامه‌نویسی یک گسترش</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از همان توابع ریاضی هستند. هدف اولیه‌ی ایجاد توابع برنامه‌نویسی، ساخت یک خلاصه</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برای محاسبه‌ای بزرگ‌تر است. مثلا فرض کنید برنامه‌ای نوشته‌ایم که با گرفتن یک عدد </a:t>
            </a:r>
            <a:r>
              <a:rPr lang="fa-IR" sz="1600" dirty="0" smtClean="0">
                <a:solidFill>
                  <a:schemeClr val="bg1"/>
                </a:solidFill>
                <a:latin typeface="Dana" panose="00000500000000000000" pitchFamily="2" charset="-78"/>
                <a:cs typeface="Dana" panose="00000500000000000000" pitchFamily="2" charset="-78"/>
              </a:rPr>
              <a:t>طبیعی</a:t>
            </a:r>
            <a:r>
              <a:rPr lang="en-US" sz="1600" dirty="0" smtClean="0">
                <a:solidFill>
                  <a:schemeClr val="bg1"/>
                </a:solidFill>
                <a:latin typeface="Dana" panose="00000500000000000000" pitchFamily="2" charset="-78"/>
                <a:cs typeface="Dana" panose="00000500000000000000" pitchFamily="2" charset="-78"/>
              </a:rPr>
              <a:t>n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 عنوان ورودی، مجموع اعداد 1 تا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را حساب می‌کند. حالا می‌خواهیم برنامه‌ای بنویسیم که این‌کار را چندین بار و تحت شرایط مختلفی انجام دهد. به‌جای این‌که کد محاسبه‌ی این مجموع را چندین بار کپی کنیم، می‌توانیم با استفاده از توابع، این کد را یک بار بنویسیم و چندین‌بار استفاده کنیم. (کتاب‌های گاج را چندین‌بار بخوانید. :)))))) )</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 name="Footer Placeholder 1"/>
          <p:cNvSpPr>
            <a:spLocks noGrp="1"/>
          </p:cNvSpPr>
          <p:nvPr>
            <p:ph type="ftr" sz="quarter" idx="10"/>
          </p:nvPr>
        </p:nvSpPr>
        <p:spPr/>
        <p:txBody>
          <a:bodyPr/>
          <a:lstStyle/>
          <a:p>
            <a:r>
              <a:rPr lang="en-US" dirty="0"/>
              <a:t>1- Extension</a:t>
            </a:r>
          </a:p>
          <a:p>
            <a:r>
              <a:rPr lang="en-US" dirty="0"/>
              <a:t>2- Shorthand</a:t>
            </a:r>
          </a:p>
        </p:txBody>
      </p:sp>
      <p:grpSp>
        <p:nvGrpSpPr>
          <p:cNvPr id="6" name="Group 5"/>
          <p:cNvGrpSpPr/>
          <p:nvPr/>
        </p:nvGrpSpPr>
        <p:grpSpPr>
          <a:xfrm rot="20680970">
            <a:off x="785565" y="851116"/>
            <a:ext cx="2376184" cy="3199362"/>
            <a:chOff x="5467156" y="1062356"/>
            <a:chExt cx="2597563" cy="3482171"/>
          </a:xfrm>
        </p:grpSpPr>
        <p:sp>
          <p:nvSpPr>
            <p:cNvPr id="7"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1800" dirty="0" smtClean="0">
                  <a:solidFill>
                    <a:srgbClr val="DDDDDD"/>
                  </a:solidFill>
                  <a:latin typeface="Dana" panose="00000500000000000000" pitchFamily="2" charset="-78"/>
                  <a:cs typeface="Dana" panose="00000500000000000000" pitchFamily="2" charset="-78"/>
                </a:rPr>
                <a:t>اهمیت استفاده از توابع در برنامه‌نویسی غیر قابل انکار است؛ طوری که استفاده نکردن از آن در برنامه‌های بزرگ و طولانی تقریبا غیر ممکن خواهد بود.</a:t>
              </a:r>
              <a:endParaRPr lang="en-US" sz="1800" dirty="0">
                <a:solidFill>
                  <a:srgbClr val="DDDDDD"/>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8241" y="1738851"/>
            <a:ext cx="7787518" cy="2323714"/>
            <a:chOff x="666513" y="1738851"/>
            <a:chExt cx="7787518"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برای مطالعه</a:t>
              </a:r>
            </a:p>
            <a:p>
              <a:pPr algn="ctr" rtl="1"/>
              <a:r>
                <a:rPr lang="fa-IR" sz="1100" dirty="0" smtClean="0">
                  <a:solidFill>
                    <a:schemeClr val="bg1"/>
                  </a:solidFill>
                  <a:latin typeface="Dana" panose="00000500000000000000" pitchFamily="2" charset="-78"/>
                  <a:cs typeface="Dana" panose="00000500000000000000" pitchFamily="2" charset="-78"/>
                </a:rPr>
                <a:t>نسبت طلایی</a:t>
              </a:r>
              <a:endParaRPr lang="fa-IR" sz="1100" dirty="0">
                <a:solidFill>
                  <a:schemeClr val="bg1"/>
                </a:solidFill>
                <a:latin typeface="Dana" panose="00000500000000000000" pitchFamily="2" charset="-78"/>
                <a:cs typeface="Dana" panose="00000500000000000000" pitchFamily="2" charset="-78"/>
              </a:endParaRPr>
            </a:p>
          </p:txBody>
        </p:sp>
        <p:sp>
          <p:nvSpPr>
            <p:cNvPr id="164" name="Google Shape;1037;p35"/>
            <p:cNvSpPr txBox="1">
              <a:spLocks/>
            </p:cNvSpPr>
            <p:nvPr/>
          </p:nvSpPr>
          <p:spPr>
            <a:xfrm>
              <a:off x="5533098" y="175796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فیبوناچی</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عدد فوق اول</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171" name="TextBox 170"/>
            <p:cNvSpPr txBox="1"/>
            <p:nvPr/>
          </p:nvSpPr>
          <p:spPr>
            <a:xfrm>
              <a:off x="3723407" y="2753464"/>
              <a:ext cx="412293" cy="338554"/>
            </a:xfrm>
            <a:prstGeom prst="rect">
              <a:avLst/>
            </a:prstGeom>
            <a:noFill/>
          </p:spPr>
          <p:txBody>
            <a:bodyPr wrap="squar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72" name="Picture 171">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3" name="Picture 172">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4" name="Picture 17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5" name="Picture 174">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6" name="Google Shape;1036;p35">
              <a:extLst>
                <a:ext uri="{FF2B5EF4-FFF2-40B4-BE49-F238E27FC236}">
                  <a16:creationId xmlns:a16="http://schemas.microsoft.com/office/drawing/2014/main" id="{87313AFD-2B98-4913-BDF8-07FF49C08609}"/>
                </a:ext>
              </a:extLst>
            </p:cNvPr>
            <p:cNvSpPr txBox="1">
              <a:spLocks/>
            </p:cNvSpPr>
            <p:nvPr/>
          </p:nvSpPr>
          <p:spPr>
            <a:xfrm>
              <a:off x="666513" y="276182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7"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6"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تابع اکرمن</a:t>
              </a:r>
              <a:endParaRPr lang="fa-IR" sz="1100" dirty="0">
                <a:solidFill>
                  <a:schemeClr val="bg1"/>
                </a:solidFill>
                <a:latin typeface="Dana" panose="00000500000000000000" pitchFamily="2" charset="-78"/>
                <a:cs typeface="Dana" panose="00000500000000000000" pitchFamily="2" charset="-78"/>
              </a:endParaRPr>
            </a:p>
          </p:txBody>
        </p:sp>
        <p:sp>
          <p:nvSpPr>
            <p:cNvPr id="44" name="Google Shape;1001;p35"/>
            <p:cNvSpPr/>
            <p:nvPr/>
          </p:nvSpPr>
          <p:spPr>
            <a:xfrm>
              <a:off x="1549498"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02;p35"/>
            <p:cNvSpPr/>
            <p:nvPr/>
          </p:nvSpPr>
          <p:spPr>
            <a:xfrm>
              <a:off x="1805903" y="258408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03;p35"/>
            <p:cNvSpPr/>
            <p:nvPr/>
          </p:nvSpPr>
          <p:spPr>
            <a:xfrm>
              <a:off x="1800907" y="222371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05;p35"/>
            <p:cNvSpPr/>
            <p:nvPr/>
          </p:nvSpPr>
          <p:spPr>
            <a:xfrm flipH="1">
              <a:off x="1865857" y="234923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06;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07;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2"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3" name="TextBox 52"/>
            <p:cNvSpPr txBox="1"/>
            <p:nvPr/>
          </p:nvSpPr>
          <p:spPr>
            <a:xfrm>
              <a:off x="2690610" y="2764089"/>
              <a:ext cx="412293" cy="338554"/>
            </a:xfrm>
            <a:prstGeom prst="rect">
              <a:avLst/>
            </a:prstGeom>
            <a:noFill/>
          </p:spPr>
          <p:txBody>
            <a:bodyPr wrap="none" rtlCol="0" anchor="ctr">
              <a:spAutoFit/>
            </a:bodyPr>
            <a:lstStyle/>
            <a:p>
              <a:pPr algn="ctr"/>
              <a:r>
                <a:rPr lang="en-US" sz="1600" b="1" dirty="0" smtClean="0">
                  <a:solidFill>
                    <a:schemeClr val="bg1"/>
                  </a:solidFill>
                </a:rPr>
                <a:t>11</a:t>
              </a:r>
              <a:endParaRPr lang="en-US" sz="1600" b="1" dirty="0">
                <a:solidFill>
                  <a:schemeClr val="bg1"/>
                </a:solidFill>
              </a:endParaRPr>
            </a:p>
          </p:txBody>
        </p:sp>
        <p:sp>
          <p:nvSpPr>
            <p:cNvPr id="54" name="TextBox 53"/>
            <p:cNvSpPr txBox="1"/>
            <p:nvPr/>
          </p:nvSpPr>
          <p:spPr>
            <a:xfrm>
              <a:off x="1660016" y="2755356"/>
              <a:ext cx="412293" cy="338554"/>
            </a:xfrm>
            <a:prstGeom prst="rect">
              <a:avLst/>
            </a:prstGeom>
            <a:noFill/>
          </p:spPr>
          <p:txBody>
            <a:bodyPr wrap="square" rtlCol="0" anchor="ctr">
              <a:spAutoFit/>
            </a:bodyPr>
            <a:lstStyle/>
            <a:p>
              <a:pPr algn="ctr"/>
              <a:r>
                <a:rPr lang="en-US" sz="1600" b="1" dirty="0" smtClean="0">
                  <a:solidFill>
                    <a:schemeClr val="bg1"/>
                  </a:solidFill>
                </a:rPr>
                <a:t>12</a:t>
              </a:r>
              <a:endParaRPr lang="en-US" sz="1600" b="1" dirty="0">
                <a:solidFill>
                  <a:schemeClr val="bg1"/>
                </a:solidFill>
              </a:endParaRPr>
            </a:p>
          </p:txBody>
        </p:sp>
        <p:pic>
          <p:nvPicPr>
            <p:cNvPr id="55" name="Picture 5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pic>
          <p:nvPicPr>
            <p:cNvPr id="57" name="Picture 56">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78622" y="2544070"/>
              <a:ext cx="1118428" cy="440038"/>
            </a:xfrm>
            <a:prstGeom prst="rect">
              <a:avLst/>
            </a:prstGeom>
          </p:spPr>
        </p:pic>
        <p:sp>
          <p:nvSpPr>
            <p:cNvPr id="59"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36;p35"/>
            <p:cNvSpPr txBox="1">
              <a:spLocks/>
            </p:cNvSpPr>
            <p:nvPr/>
          </p:nvSpPr>
          <p:spPr>
            <a:xfrm>
              <a:off x="1026595" y="174074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endParaRPr lang="en-US" sz="1100" dirty="0">
                <a:solidFill>
                  <a:schemeClr val="bg1"/>
                </a:solidFill>
                <a:latin typeface="Dana" panose="00000500000000000000" pitchFamily="2" charset="-78"/>
                <a:cs typeface="Dana" panose="00000500000000000000" pitchFamily="2" charset="-78"/>
              </a:endParaRPr>
            </a:p>
            <a:p>
              <a:pPr algn="ctr" rtl="1"/>
              <a:r>
                <a:rPr lang="en-US" sz="1100" dirty="0" err="1">
                  <a:solidFill>
                    <a:schemeClr val="bg1"/>
                  </a:solidFill>
                  <a:latin typeface="Dana" panose="00000500000000000000" pitchFamily="2" charset="-78"/>
                  <a:cs typeface="Dana" panose="00000500000000000000" pitchFamily="2" charset="-78"/>
                </a:rPr>
                <a:t>Ccafe</a:t>
              </a:r>
              <a:endParaRPr lang="en-US" sz="1100" dirty="0">
                <a:solidFill>
                  <a:schemeClr val="bg1"/>
                </a:solidFill>
                <a:latin typeface="Dana" panose="00000500000000000000" pitchFamily="2" charset="-78"/>
                <a:cs typeface="Dana" panose="00000500000000000000" pitchFamily="2" charset="-78"/>
              </a:endParaRPr>
            </a:p>
          </p:txBody>
        </p:sp>
        <p:sp>
          <p:nvSpPr>
            <p:cNvPr id="64"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آیا می‌دانستید که می‌دانستید؟</a:t>
              </a:r>
              <a:endParaRPr lang="fa-IR" sz="11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22244"/>
            <a:ext cx="7739128" cy="3069313"/>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اگر ارقام عددی را </a:t>
            </a:r>
            <a:r>
              <a:rPr lang="fa-IR" sz="1600" b="0" i="0" u="none" strike="noStrike" dirty="0" smtClean="0">
                <a:solidFill>
                  <a:schemeClr val="bg1"/>
                </a:solidFill>
                <a:effectLst/>
                <a:latin typeface="Dana" panose="00000500000000000000" pitchFamily="2" charset="-78"/>
                <a:cs typeface="Dana" panose="00000500000000000000" pitchFamily="2" charset="-78"/>
              </a:rPr>
              <a:t>از </a:t>
            </a:r>
            <a:r>
              <a:rPr lang="fa-IR" sz="1600" b="0" i="0" u="none" strike="noStrike" dirty="0" smtClean="0">
                <a:solidFill>
                  <a:schemeClr val="accent6"/>
                </a:solidFill>
                <a:effectLst/>
                <a:latin typeface="Dana" panose="00000500000000000000" pitchFamily="2" charset="-78"/>
                <a:cs typeface="Dana" panose="00000500000000000000" pitchFamily="2" charset="-78"/>
              </a:rPr>
              <a:t>سمت راست </a:t>
            </a:r>
            <a:r>
              <a:rPr lang="fa-IR" sz="1600" b="0" i="0" u="none" strike="noStrike" dirty="0" smtClean="0">
                <a:solidFill>
                  <a:schemeClr val="bg1"/>
                </a:solidFill>
                <a:effectLst/>
                <a:latin typeface="Dana" panose="00000500000000000000" pitchFamily="2" charset="-78"/>
                <a:cs typeface="Dana" panose="00000500000000000000" pitchFamily="2" charset="-78"/>
              </a:rPr>
              <a:t>جدا </a:t>
            </a:r>
            <a:r>
              <a:rPr lang="fa-IR" sz="1600" b="0" i="0" u="none" strike="noStrike" dirty="0">
                <a:solidFill>
                  <a:schemeClr val="bg1"/>
                </a:solidFill>
                <a:effectLst/>
                <a:latin typeface="Dana" panose="00000500000000000000" pitchFamily="2" charset="-78"/>
                <a:cs typeface="Dana" panose="00000500000000000000" pitchFamily="2" charset="-78"/>
              </a:rPr>
              <a:t>کنیم و به صورت یک رقمی، دو رقمی، سه رقمی و ... </a:t>
            </a:r>
            <a:r>
              <a:rPr lang="fa-IR" sz="1600" b="0" i="0" u="none" strike="noStrike" dirty="0" smtClean="0">
                <a:solidFill>
                  <a:schemeClr val="bg1"/>
                </a:solidFill>
                <a:effectLst/>
                <a:latin typeface="Dana" panose="00000500000000000000" pitchFamily="2" charset="-78"/>
                <a:cs typeface="Dana" panose="00000500000000000000" pitchFamily="2" charset="-78"/>
              </a:rPr>
              <a:t>بنویسیم، </a:t>
            </a:r>
            <a:r>
              <a:rPr lang="fa-IR" sz="1600" b="0" i="0" u="none" strike="noStrike" dirty="0">
                <a:solidFill>
                  <a:schemeClr val="bg1"/>
                </a:solidFill>
                <a:effectLst/>
                <a:latin typeface="Dana" panose="00000500000000000000" pitchFamily="2" charset="-78"/>
                <a:cs typeface="Dana" panose="00000500000000000000" pitchFamily="2" charset="-78"/>
              </a:rPr>
              <a:t>به طوری که تمام این ترکیبات جدا شده عدد اول باشند، آن عدد را عددی فوق اول می‌دانیم. به عنوان مثال 173 عددی فوق اول است چون 3 و </a:t>
            </a:r>
            <a:r>
              <a:rPr lang="en-US" sz="1600" b="0" i="0" u="none" strike="noStrike" dirty="0" smtClean="0">
                <a:solidFill>
                  <a:schemeClr val="bg1"/>
                </a:solidFill>
                <a:effectLst/>
                <a:latin typeface="Dana" panose="00000500000000000000" pitchFamily="2" charset="-78"/>
                <a:cs typeface="Dana" panose="00000500000000000000" pitchFamily="2" charset="-78"/>
              </a:rPr>
              <a:t>73</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و 173 اول </a:t>
            </a:r>
            <a:r>
              <a:rPr lang="fa-IR" sz="1600" dirty="0" smtClean="0">
                <a:solidFill>
                  <a:schemeClr val="bg1"/>
                </a:solidFill>
                <a:latin typeface="Dana" panose="00000500000000000000" pitchFamily="2" charset="-78"/>
                <a:cs typeface="Dana" panose="00000500000000000000" pitchFamily="2" charset="-78"/>
              </a:rPr>
              <a:t>هستند.</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smtClean="0">
                <a:solidFill>
                  <a:schemeClr val="bg1"/>
                </a:solidFill>
                <a:effectLst/>
                <a:latin typeface="Dana" panose="00000500000000000000" pitchFamily="2" charset="-78"/>
                <a:cs typeface="Dana" panose="00000500000000000000" pitchFamily="2" charset="-78"/>
              </a:rPr>
              <a:t>اگر </a:t>
            </a:r>
            <a:r>
              <a:rPr lang="fa-IR" sz="1600" b="0" i="0" u="none" strike="noStrike" dirty="0">
                <a:solidFill>
                  <a:schemeClr val="bg1"/>
                </a:solidFill>
                <a:effectLst/>
                <a:latin typeface="Dana" panose="00000500000000000000" pitchFamily="2" charset="-78"/>
                <a:cs typeface="Dana" panose="00000500000000000000" pitchFamily="2" charset="-78"/>
              </a:rPr>
              <a:t>یکی از این اعداد تفکیک شده عدد اول </a:t>
            </a:r>
            <a:r>
              <a:rPr lang="fa-IR" sz="1600" b="0" i="0" u="none" strike="noStrike" dirty="0" smtClean="0">
                <a:solidFill>
                  <a:schemeClr val="bg1"/>
                </a:solidFill>
                <a:effectLst/>
                <a:latin typeface="Dana" panose="00000500000000000000" pitchFamily="2" charset="-78"/>
                <a:cs typeface="Dana" panose="00000500000000000000" pitchFamily="2" charset="-78"/>
              </a:rPr>
              <a:t>نباشد، </a:t>
            </a:r>
            <a:r>
              <a:rPr lang="fa-IR" sz="1600" b="0" i="0" u="none" strike="noStrike" dirty="0">
                <a:solidFill>
                  <a:schemeClr val="bg1"/>
                </a:solidFill>
                <a:effectLst/>
                <a:latin typeface="Dana" panose="00000500000000000000" pitchFamily="2" charset="-78"/>
                <a:cs typeface="Dana" panose="00000500000000000000" pitchFamily="2" charset="-78"/>
              </a:rPr>
              <a:t>در آن صورت بدیهی‌ست که عدد دریافتی نیز فوق اول </a:t>
            </a:r>
            <a:r>
              <a:rPr lang="fa-IR" sz="1600" b="0" i="0" u="none" strike="noStrike" dirty="0" smtClean="0">
                <a:solidFill>
                  <a:schemeClr val="bg1"/>
                </a:solidFill>
                <a:effectLst/>
                <a:latin typeface="Dana" panose="00000500000000000000" pitchFamily="2" charset="-78"/>
                <a:cs typeface="Dana" panose="00000500000000000000" pitchFamily="2" charset="-78"/>
              </a:rPr>
              <a:t>نمی‌باشد</a:t>
            </a:r>
            <a:r>
              <a:rPr lang="fa-IR" sz="1600" b="0" i="0" u="none" strike="noStrike" dirty="0">
                <a:solidFill>
                  <a:schemeClr val="bg1"/>
                </a:solidFill>
                <a:effectLst/>
                <a:latin typeface="Dana" panose="00000500000000000000" pitchFamily="2" charset="-78"/>
                <a:cs typeface="Dana" panose="00000500000000000000" pitchFamily="2" charset="-78"/>
              </a:rPr>
              <a:t>!</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با توجه به این تعریف، برنامه‌ای بنویسید که عددی را به عنوان ورودی از کاربر دریافت کرده و فوق اول بودن یا نبودن عدد را مشخص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37812"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عدد فوق اول</a:t>
            </a:r>
          </a:p>
        </p:txBody>
      </p:sp>
      <p:grpSp>
        <p:nvGrpSpPr>
          <p:cNvPr id="4" name="Google Shape;7046;p50"/>
          <p:cNvGrpSpPr/>
          <p:nvPr/>
        </p:nvGrpSpPr>
        <p:grpSpPr>
          <a:xfrm>
            <a:off x="6542491" y="5090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4800;p45"/>
          <p:cNvGrpSpPr/>
          <p:nvPr/>
        </p:nvGrpSpPr>
        <p:grpSpPr>
          <a:xfrm>
            <a:off x="8443604" y="1348557"/>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3938" y="3519053"/>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34526" y="2436876"/>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01444"/>
            <a:ext cx="7739128" cy="3069313"/>
          </a:xfrm>
        </p:spPr>
        <p:txBody>
          <a:bodyPr anchor="ctr"/>
          <a:lstStyle/>
          <a:p>
            <a:pPr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الف) </a:t>
            </a:r>
            <a:r>
              <a:rPr lang="fa-IR" sz="1600" b="0" i="0" u="none" strike="noStrike" dirty="0">
                <a:solidFill>
                  <a:schemeClr val="bg1"/>
                </a:solidFill>
                <a:effectLst/>
                <a:latin typeface="Dana" panose="00000500000000000000" pitchFamily="2" charset="-78"/>
                <a:cs typeface="Dana" panose="00000500000000000000" pitchFamily="2" charset="-78"/>
              </a:rPr>
              <a:t>با استفاده از رابطه‌ی بازگشتی دنباله‌ی فیبوناچی، برنامه‌ای بنویسید که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 را گرفته و جمله‌ی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ام فیبوناچی را با روش بازگشتی به دست آورد.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a:t>
            </a:r>
            <a:r>
              <a:rPr lang="en-US" sz="1600" b="0" i="0" u="none" strike="noStrike" dirty="0">
                <a:solidFill>
                  <a:schemeClr val="bg1"/>
                </a:solidFill>
                <a:effectLst/>
                <a:latin typeface="Dana" panose="00000500000000000000" pitchFamily="2" charset="-78"/>
                <a:cs typeface="Dana" panose="00000500000000000000" pitchFamily="2" charset="-78"/>
              </a:rPr>
              <a:t> n </a:t>
            </a:r>
            <a:r>
              <a:rPr lang="fa-IR" sz="1600" b="0" i="0" u="none" strike="noStrike" dirty="0">
                <a:solidFill>
                  <a:schemeClr val="bg1"/>
                </a:solidFill>
                <a:effectLst/>
                <a:latin typeface="Dana" panose="00000500000000000000" pitchFamily="2" charset="-78"/>
                <a:cs typeface="Dana" panose="00000500000000000000" pitchFamily="2" charset="-78"/>
              </a:rPr>
              <a:t>برابر 100 باشد، برنامه‌ی شما می‌تواند جواب را در چند دقیقه تولید کند؟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همان‌طور که مشاهده کردید، جواب در مدت کوتاهی تولید نمی‌گردد. با توجه به این‌که از نظر منطقی برای محاسبه جمله‌ی 100ام، حداکثر نیاز به محاسبه‌ی 100 جمله‌ی قبل است. چرا این محاسبه به این میزان طولانی شده است؟</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7538"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فیبوناچی</a:t>
            </a:r>
          </a:p>
        </p:txBody>
      </p:sp>
      <p:grpSp>
        <p:nvGrpSpPr>
          <p:cNvPr id="4" name="Google Shape;7046;p50"/>
          <p:cNvGrpSpPr/>
          <p:nvPr/>
        </p:nvGrpSpPr>
        <p:grpSpPr>
          <a:xfrm>
            <a:off x="6424339" y="52728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9359;p55"/>
          <p:cNvGrpSpPr/>
          <p:nvPr/>
        </p:nvGrpSpPr>
        <p:grpSpPr>
          <a:xfrm>
            <a:off x="8437991" y="1589453"/>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437418" y="3125957"/>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5071"/>
            <a:ext cx="7739128" cy="2126751"/>
          </a:xfrm>
        </p:spPr>
        <p:txBody>
          <a:bodyPr anchor="ctr"/>
          <a:lstStyle/>
          <a:p>
            <a:pPr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ب)‌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به صورت غیر‌بازگشتی بنویسید. این بار تابع را با</a:t>
            </a:r>
            <a:r>
              <a:rPr lang="en-US" sz="1600" b="0" i="0" u="none" strike="noStrike" dirty="0">
                <a:solidFill>
                  <a:schemeClr val="bg1"/>
                </a:solidFill>
                <a:effectLst/>
                <a:latin typeface="Dana" panose="00000500000000000000" pitchFamily="2" charset="-78"/>
                <a:cs typeface="Dana" panose="00000500000000000000" pitchFamily="2" charset="-78"/>
              </a:rPr>
              <a:t> n = 100 </a:t>
            </a:r>
            <a:r>
              <a:rPr lang="fa-IR" sz="1600" b="0" i="0" u="none" strike="noStrike" dirty="0">
                <a:solidFill>
                  <a:schemeClr val="bg1"/>
                </a:solidFill>
                <a:effectLst/>
                <a:latin typeface="Dana" panose="00000500000000000000" pitchFamily="2" charset="-78"/>
                <a:cs typeface="Dana" panose="00000500000000000000" pitchFamily="2" charset="-78"/>
              </a:rPr>
              <a:t>فراخوانی کنید، آیا جواب حاصل در </a:t>
            </a:r>
            <a:r>
              <a:rPr lang="fa-IR" sz="1600" dirty="0">
                <a:solidFill>
                  <a:schemeClr val="bg1"/>
                </a:solidFill>
                <a:latin typeface="Dana" panose="00000500000000000000" pitchFamily="2" charset="-78"/>
                <a:cs typeface="Dana" panose="00000500000000000000" pitchFamily="2" charset="-78"/>
              </a:rPr>
              <a:t>کم‌تر از</a:t>
            </a:r>
            <a:r>
              <a:rPr lang="fa-IR" sz="1600" b="0" i="0" u="none" strike="noStrike" dirty="0">
                <a:solidFill>
                  <a:schemeClr val="bg1"/>
                </a:solidFill>
                <a:effectLst/>
                <a:latin typeface="Dana" panose="00000500000000000000" pitchFamily="2" charset="-78"/>
                <a:cs typeface="Dana" panose="00000500000000000000" pitchFamily="2" charset="-78"/>
              </a:rPr>
              <a:t> چند دقیقه حاصل می‌گردد؟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5" name="Google Shape;9359;p55"/>
          <p:cNvGrpSpPr/>
          <p:nvPr/>
        </p:nvGrpSpPr>
        <p:grpSpPr>
          <a:xfrm>
            <a:off x="8437882" y="586084"/>
            <a:ext cx="334346" cy="332168"/>
            <a:chOff x="580725" y="3617925"/>
            <a:chExt cx="299325" cy="297375"/>
          </a:xfrm>
        </p:grpSpPr>
        <p:sp>
          <p:nvSpPr>
            <p:cNvPr id="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365;p50"/>
          <p:cNvGrpSpPr/>
          <p:nvPr/>
        </p:nvGrpSpPr>
        <p:grpSpPr>
          <a:xfrm>
            <a:off x="8437309" y="1745092"/>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846E5198-7AF0-44E1-803C-BC2DB5C8B697}"/>
              </a:ext>
            </a:extLst>
          </p:cNvPr>
          <p:cNvSpPr txBox="1">
            <a:spLocks/>
          </p:cNvSpPr>
          <p:nvPr/>
        </p:nvSpPr>
        <p:spPr>
          <a:xfrm>
            <a:off x="667196" y="2421516"/>
            <a:ext cx="7739128" cy="475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accent1"/>
                </a:solidFill>
                <a:latin typeface="Dana" panose="00000500000000000000" pitchFamily="2" charset="-78"/>
                <a:cs typeface="Dana" panose="00000500000000000000" pitchFamily="2" charset="-78"/>
              </a:rPr>
              <a:t>پ) </a:t>
            </a:r>
            <a:r>
              <a:rPr lang="fa-IR" sz="1600" dirty="0">
                <a:solidFill>
                  <a:schemeClr val="bg1"/>
                </a:solidFill>
                <a:latin typeface="Dana" panose="00000500000000000000" pitchFamily="2" charset="-78"/>
                <a:cs typeface="Dana" panose="00000500000000000000" pitchFamily="2" charset="-78"/>
              </a:rPr>
              <a:t>برنامه‌ای بنویسید که عدد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ام فیبوناچی را با استفاده از فرمول عمومی آن به دست ‌آورد.</a:t>
            </a:r>
          </a:p>
        </p:txBody>
      </p:sp>
      <p:sp>
        <p:nvSpPr>
          <p:cNvPr id="16" name="Title 1">
            <a:extLst>
              <a:ext uri="{FF2B5EF4-FFF2-40B4-BE49-F238E27FC236}">
                <a16:creationId xmlns:a16="http://schemas.microsoft.com/office/drawing/2014/main" id="{D3188F98-EA18-4B87-BE09-58C2B456832D}"/>
              </a:ext>
            </a:extLst>
          </p:cNvPr>
          <p:cNvSpPr txBox="1">
            <a:spLocks/>
          </p:cNvSpPr>
          <p:nvPr/>
        </p:nvSpPr>
        <p:spPr>
          <a:xfrm>
            <a:off x="3456878" y="3224133"/>
            <a:ext cx="4980431" cy="6084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سرعت عمل‌کرد این برنامه را با برنامه‌ی قسمت </a:t>
            </a:r>
            <a:r>
              <a:rPr lang="fa-IR" sz="1600" dirty="0">
                <a:solidFill>
                  <a:schemeClr val="accent1"/>
                </a:solidFill>
                <a:latin typeface="Dana" panose="00000500000000000000" pitchFamily="2" charset="-78"/>
                <a:cs typeface="Dana" panose="00000500000000000000" pitchFamily="2" charset="-78"/>
              </a:rPr>
              <a:t>ب</a:t>
            </a:r>
            <a:r>
              <a:rPr lang="fa-IR" sz="1600" dirty="0">
                <a:solidFill>
                  <a:schemeClr val="bg1"/>
                </a:solidFill>
                <a:latin typeface="Dana" panose="00000500000000000000" pitchFamily="2" charset="-78"/>
                <a:cs typeface="Dana" panose="00000500000000000000" pitchFamily="2" charset="-78"/>
              </a:rPr>
              <a:t> برای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حساب کنید. به ازای چه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هایی تفاوت سرعت این دو مشهود می‌شود؟</a:t>
            </a:r>
          </a:p>
        </p:txBody>
      </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67087" y="289659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𝐹</m:t>
                    </m:r>
                    <m:r>
                      <a:rPr lang="pt-BR" sz="2000" i="1" dirty="0" smtClean="0">
                        <a:solidFill>
                          <a:schemeClr val="accent1"/>
                        </a:solidFill>
                        <a:latin typeface="Cambria Math" panose="02040503050406030204" pitchFamily="18" charset="0"/>
                        <a:cs typeface="Dana" panose="00000500000000000000" pitchFamily="2" charset="-78"/>
                      </a:rPr>
                      <m:t>(</m:t>
                    </m:r>
                    <m:r>
                      <a:rPr lang="pt-BR" sz="200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f>
                      <m:fPr>
                        <m:ctrlPr>
                          <a:rPr lang="en-SE" sz="2000" i="1" smtClean="0">
                            <a:solidFill>
                              <a:schemeClr val="accent1"/>
                            </a:solidFill>
                            <a:latin typeface="Cambria Math" panose="02040503050406030204" pitchFamily="18" charset="0"/>
                            <a:cs typeface="Dana" panose="00000500000000000000" pitchFamily="2" charset="-78"/>
                          </a:rPr>
                        </m:ctrlPr>
                      </m:fPr>
                      <m:num>
                        <m:sSup>
                          <m:sSupPr>
                            <m:ctrlPr>
                              <a:rPr lang="en-SE" sz="200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r>
                          <a:rPr lang="en-US" sz="2000" b="0" i="1" smtClean="0">
                            <a:solidFill>
                              <a:schemeClr val="accent1"/>
                            </a:solidFill>
                            <a:latin typeface="Cambria Math" panose="02040503050406030204" pitchFamily="18" charset="0"/>
                            <a:cs typeface="Dana" panose="00000500000000000000" pitchFamily="2" charset="-78"/>
                          </a:rPr>
                          <m:t> − </m:t>
                        </m:r>
                        <m:sSup>
                          <m:sSupPr>
                            <m:ctrlPr>
                              <a:rPr lang="en-SE" sz="2000" b="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num>
                      <m:den>
                        <m:rad>
                          <m:radPr>
                            <m:degHide m:val="on"/>
                            <m:ctrlPr>
                              <a:rPr lang="en-SE" sz="200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den>
                    </m:f>
                  </m:oMath>
                </a14:m>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67087" y="2896593"/>
                <a:ext cx="7670437" cy="840638"/>
              </a:xfrm>
              <a:prstGeom prst="rect">
                <a:avLst/>
              </a:prstGeom>
              <a:blipFill>
                <a:blip r:embed="rId2"/>
                <a:stretch>
                  <a:fillRect b="-10145"/>
                </a:stretch>
              </a:blipFill>
              <a:ln>
                <a:noFill/>
              </a:ln>
            </p:spPr>
            <p:txBody>
              <a:bodyPr/>
              <a:lstStyle/>
              <a:p>
                <a:r>
                  <a:rPr lang="en-US">
                    <a:noFill/>
                  </a:rPr>
                  <a:t> </a:t>
                </a:r>
              </a:p>
            </p:txBody>
          </p:sp>
        </mc:Fallback>
      </mc:AlternateContent>
      <p:grpSp>
        <p:nvGrpSpPr>
          <p:cNvPr id="18" name="Google Shape;9359;p55"/>
          <p:cNvGrpSpPr/>
          <p:nvPr/>
        </p:nvGrpSpPr>
        <p:grpSpPr>
          <a:xfrm>
            <a:off x="8406215" y="2518730"/>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365;p50"/>
          <p:cNvGrpSpPr/>
          <p:nvPr/>
        </p:nvGrpSpPr>
        <p:grpSpPr>
          <a:xfrm>
            <a:off x="8405642" y="3118078"/>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itle 1">
            <a:extLst>
              <a:ext uri="{FF2B5EF4-FFF2-40B4-BE49-F238E27FC236}">
                <a16:creationId xmlns:a16="http://schemas.microsoft.com/office/drawing/2014/main" id="{D3188F98-EA18-4B87-BE09-58C2B456832D}"/>
              </a:ext>
            </a:extLst>
          </p:cNvPr>
          <p:cNvSpPr txBox="1">
            <a:spLocks/>
          </p:cNvSpPr>
          <p:nvPr/>
        </p:nvSpPr>
        <p:spPr>
          <a:xfrm>
            <a:off x="817756" y="4143335"/>
            <a:ext cx="7587886" cy="6495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a:solidFill>
                  <a:schemeClr val="bg1"/>
                </a:solidFill>
                <a:latin typeface="Dana" panose="00000500000000000000" pitchFamily="2" charset="-78"/>
                <a:cs typeface="Dana" panose="00000500000000000000" pitchFamily="2" charset="-78"/>
              </a:rPr>
              <a:t>بررسی این‌گونه مسائل و میزان سرعت الگوریتم‌های مختلف و ارتباط آن‌ها با مقدار ورودی در حوزه‌ای به نام </a:t>
            </a:r>
            <a:r>
              <a:rPr lang="en-US" sz="1100" dirty="0">
                <a:solidFill>
                  <a:schemeClr val="accent6"/>
                </a:solidFill>
                <a:latin typeface="Dana" panose="00000500000000000000" pitchFamily="2" charset="-78"/>
                <a:cs typeface="Dana" panose="00000500000000000000" pitchFamily="2" charset="-78"/>
              </a:rPr>
              <a:t>Complexity Theory</a:t>
            </a:r>
            <a:r>
              <a:rPr lang="fa-IR" sz="1100" dirty="0">
                <a:solidFill>
                  <a:schemeClr val="accent6"/>
                </a:solidFill>
                <a:latin typeface="Dana" panose="00000500000000000000" pitchFamily="2" charset="-78"/>
                <a:cs typeface="Dana" panose="00000500000000000000" pitchFamily="2" charset="-78"/>
              </a:rPr>
              <a:t> </a:t>
            </a:r>
            <a:r>
              <a:rPr lang="fa-IR" sz="1100" dirty="0">
                <a:solidFill>
                  <a:schemeClr val="bg1"/>
                </a:solidFill>
                <a:latin typeface="Dana" panose="00000500000000000000" pitchFamily="2" charset="-78"/>
                <a:cs typeface="Dana" panose="00000500000000000000" pitchFamily="2" charset="-78"/>
              </a:rPr>
              <a:t>بررسی می‌شود. شما در درس‌های «ساختمان داده‌ها» و «طراحی الگوریتم‌ها» به صورت مقدماتی با این حوزه آشنا خواهید شد.</a:t>
            </a:r>
          </a:p>
        </p:txBody>
      </p:sp>
      <p:grpSp>
        <p:nvGrpSpPr>
          <p:cNvPr id="28" name="Google Shape;4800;p45"/>
          <p:cNvGrpSpPr/>
          <p:nvPr/>
        </p:nvGrpSpPr>
        <p:grpSpPr>
          <a:xfrm>
            <a:off x="8405642" y="42180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19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119180" y="1562400"/>
                <a:ext cx="6289948" cy="2847675"/>
              </a:xfrm>
            </p:spPr>
            <p:txBody>
              <a:bodyPr anchor="ctr"/>
              <a:lstStyle/>
              <a:p>
                <a:pPr algn="r" rtl="1">
                  <a:lnSpc>
                    <a:spcPct val="150000"/>
                  </a:lnSpc>
                </a:pPr>
                <a:r>
                  <a:rPr lang="fa-IR" sz="1500" dirty="0" smtClean="0">
                    <a:solidFill>
                      <a:schemeClr val="bg1"/>
                    </a:solidFill>
                    <a:latin typeface="Dana" panose="00000500000000000000" pitchFamily="2" charset="-78"/>
                    <a:cs typeface="Dana" panose="00000500000000000000" pitchFamily="2" charset="-78"/>
                  </a:rPr>
                  <a:t>نسبت طلایی برابر است با </a:t>
                </a:r>
                <a14:m>
                  <m:oMath xmlns:m="http://schemas.openxmlformats.org/officeDocument/2006/math">
                    <m:r>
                      <m:rPr>
                        <m:sty m:val="p"/>
                      </m:rPr>
                      <a:rPr lang="el-GR" sz="1500" i="1" dirty="0">
                        <a:solidFill>
                          <a:schemeClr val="accent6"/>
                        </a:solidFill>
                        <a:latin typeface="Cambria Math" panose="02040503050406030204" pitchFamily="18" charset="0"/>
                        <a:cs typeface="Dana" panose="00000500000000000000" pitchFamily="2" charset="-78"/>
                      </a:rPr>
                      <m:t>φ</m:t>
                    </m:r>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 </m:t>
                        </m:r>
                        <m:rad>
                          <m:radPr>
                            <m:degHide m:val="on"/>
                            <m:ctrlPr>
                              <a:rPr lang="en-SE" sz="1500" i="1" dirty="0">
                                <a:solidFill>
                                  <a:schemeClr val="accent6"/>
                                </a:solidFill>
                                <a:latin typeface="Cambria Math" panose="02040503050406030204" pitchFamily="18" charset="0"/>
                                <a:cs typeface="Dana" panose="00000500000000000000" pitchFamily="2" charset="-78"/>
                              </a:rPr>
                            </m:ctrlPr>
                          </m:radPr>
                          <m:deg/>
                          <m:e>
                            <m:r>
                              <a:rPr lang="en-US" sz="1500" i="1" dirty="0">
                                <a:solidFill>
                                  <a:schemeClr val="accent6"/>
                                </a:solidFill>
                                <a:latin typeface="Cambria Math" panose="02040503050406030204" pitchFamily="18" charset="0"/>
                                <a:cs typeface="Dana" panose="00000500000000000000" pitchFamily="2" charset="-78"/>
                              </a:rPr>
                              <m:t>5</m:t>
                            </m:r>
                          </m:e>
                        </m:rad>
                      </m:num>
                      <m:den>
                        <m:r>
                          <a:rPr lang="en-US" sz="1500" i="1" dirty="0">
                            <a:solidFill>
                              <a:schemeClr val="accent6"/>
                            </a:solidFill>
                            <a:latin typeface="Cambria Math" panose="02040503050406030204" pitchFamily="18" charset="0"/>
                            <a:cs typeface="Dana" panose="00000500000000000000" pitchFamily="2" charset="-78"/>
                          </a:rPr>
                          <m:t>2</m:t>
                        </m:r>
                      </m:den>
                    </m:f>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6180339887</m:t>
                    </m:r>
                    <m:r>
                      <a:rPr lang="en-US" sz="1500" i="1" dirty="0">
                        <a:solidFill>
                          <a:schemeClr val="accent6"/>
                        </a:solidFill>
                        <a:latin typeface="Cambria Math" panose="02040503050406030204" pitchFamily="18" charset="0"/>
                        <a:cs typeface="Dana" panose="00000500000000000000" pitchFamily="2" charset="-78"/>
                      </a:rPr>
                      <m:t>…</m:t>
                    </m:r>
                  </m:oMath>
                </a14:m>
                <a:r>
                  <a:rPr lang="fa-IR"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که به صورت زیر تعریف می‌شود:</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هر دو عددی مانند </a:t>
                </a:r>
                <a:r>
                  <a:rPr lang="en-US" sz="1500" dirty="0" smtClean="0">
                    <a:solidFill>
                      <a:schemeClr val="bg1"/>
                    </a:solidFill>
                    <a:latin typeface="Dana" panose="00000500000000000000" pitchFamily="2" charset="-78"/>
                    <a:cs typeface="Dana" panose="00000500000000000000" pitchFamily="2" charset="-78"/>
                  </a:rPr>
                  <a:t>a</a:t>
                </a:r>
                <a:r>
                  <a:rPr lang="fa-IR" sz="1500" dirty="0" smtClean="0">
                    <a:solidFill>
                      <a:schemeClr val="bg1"/>
                    </a:solidFill>
                    <a:latin typeface="Dana" panose="00000500000000000000" pitchFamily="2" charset="-78"/>
                    <a:cs typeface="Dana" panose="00000500000000000000" pitchFamily="2" charset="-78"/>
                  </a:rPr>
                  <a:t> و</a:t>
                </a:r>
                <a:r>
                  <a:rPr lang="en-US" sz="1500" dirty="0" smtClean="0">
                    <a:solidFill>
                      <a:schemeClr val="bg1"/>
                    </a:solidFill>
                    <a:latin typeface="Dana" panose="00000500000000000000" pitchFamily="2" charset="-78"/>
                    <a:cs typeface="Dana" panose="00000500000000000000" pitchFamily="2" charset="-78"/>
                  </a:rPr>
                  <a:t>b </a:t>
                </a:r>
                <a:r>
                  <a:rPr lang="fa-IR" sz="1500" dirty="0" smtClean="0">
                    <a:solidFill>
                      <a:schemeClr val="bg1"/>
                    </a:solidFill>
                    <a:latin typeface="Dana" panose="00000500000000000000" pitchFamily="2" charset="-78"/>
                    <a:cs typeface="Dana" panose="00000500000000000000" pitchFamily="2" charset="-78"/>
                  </a:rPr>
                  <a:t> که </a:t>
                </a:r>
                <a:r>
                  <a:rPr lang="fa-IR" sz="1500" dirty="0">
                    <a:solidFill>
                      <a:schemeClr val="bg1"/>
                    </a:solidFill>
                    <a:latin typeface="Dana" panose="00000500000000000000" pitchFamily="2" charset="-78"/>
                    <a:cs typeface="Dana" panose="00000500000000000000" pitchFamily="2" charset="-78"/>
                  </a:rPr>
                  <a:t>در </a:t>
                </a:r>
                <a14:m>
                  <m:oMath xmlns:m="http://schemas.openxmlformats.org/officeDocument/2006/math">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𝑏</m:t>
                        </m:r>
                      </m:num>
                      <m:den>
                        <m:r>
                          <a:rPr lang="en-US" sz="1500" i="1" dirty="0">
                            <a:solidFill>
                              <a:schemeClr val="accent6"/>
                            </a:solidFill>
                            <a:latin typeface="Cambria Math" panose="02040503050406030204" pitchFamily="18" charset="0"/>
                            <a:cs typeface="Dana" panose="00000500000000000000" pitchFamily="2" charset="-78"/>
                          </a:rPr>
                          <m:t>𝑎</m:t>
                        </m:r>
                      </m:den>
                    </m:f>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num>
                      <m:den>
                        <m:r>
                          <a:rPr lang="en-US" sz="1500" i="1" dirty="0">
                            <a:solidFill>
                              <a:schemeClr val="accent6"/>
                            </a:solidFill>
                            <a:latin typeface="Cambria Math" panose="02040503050406030204" pitchFamily="18" charset="0"/>
                            <a:cs typeface="Dana" panose="00000500000000000000" pitchFamily="2" charset="-78"/>
                          </a:rPr>
                          <m:t>𝑏</m:t>
                        </m:r>
                      </m:den>
                    </m:f>
                    <m:r>
                      <a:rPr lang="en-SE" sz="1500" i="1" dirty="0">
                        <a:solidFill>
                          <a:schemeClr val="accent6"/>
                        </a:solidFill>
                        <a:latin typeface="Cambria Math" panose="02040503050406030204" pitchFamily="18" charset="0"/>
                        <a:cs typeface="Dana" panose="00000500000000000000" pitchFamily="2" charset="-78"/>
                      </a:rPr>
                      <m:t>≝</m:t>
                    </m:r>
                    <m:r>
                      <m:rPr>
                        <m:sty m:val="p"/>
                      </m:rPr>
                      <a:rPr lang="el-GR" sz="1500" i="1" dirty="0">
                        <a:solidFill>
                          <a:schemeClr val="accent6"/>
                        </a:solidFill>
                        <a:latin typeface="Cambria Math" panose="02040503050406030204" pitchFamily="18" charset="0"/>
                        <a:cs typeface="Dana" panose="00000500000000000000" pitchFamily="2" charset="-78"/>
                      </a:rPr>
                      <m:t>φ</m:t>
                    </m:r>
                  </m:oMath>
                </a14:m>
                <a:r>
                  <a:rPr lang="fa-IR" sz="1500" dirty="0">
                    <a:solidFill>
                      <a:schemeClr val="accent6"/>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صدق کنند، نسبت‌ آن‌ها </a:t>
                </a:r>
                <a:r>
                  <a:rPr lang="fa-IR" sz="1500" dirty="0" smtClean="0">
                    <a:solidFill>
                      <a:schemeClr val="bg1"/>
                    </a:solidFill>
                    <a:latin typeface="Dana" panose="00000500000000000000" pitchFamily="2" charset="-78"/>
                    <a:cs typeface="Dana" panose="00000500000000000000" pitchFamily="2" charset="-78"/>
                  </a:rPr>
                  <a:t>طلایی‌است. ارتباط </a:t>
                </a:r>
                <a:r>
                  <a:rPr lang="fa-IR" sz="1500" dirty="0">
                    <a:solidFill>
                      <a:schemeClr val="bg1"/>
                    </a:solidFill>
                    <a:latin typeface="Dana" panose="00000500000000000000" pitchFamily="2" charset="-78"/>
                    <a:cs typeface="Dana" panose="00000500000000000000" pitchFamily="2" charset="-78"/>
                  </a:rPr>
                  <a:t>این موضوع با سری فیبوناچی در این‌جاست که هر دو جمله‌ی متوالی در این سری می‌توانند به جای </a:t>
                </a:r>
                <a:r>
                  <a:rPr lang="en-US" sz="1500" dirty="0" smtClean="0">
                    <a:solidFill>
                      <a:schemeClr val="bg1"/>
                    </a:solidFill>
                    <a:latin typeface="Dana" panose="00000500000000000000" pitchFamily="2" charset="-78"/>
                    <a:cs typeface="Dana" panose="00000500000000000000" pitchFamily="2" charset="-78"/>
                  </a:rPr>
                  <a:t>a</a:t>
                </a:r>
                <a:r>
                  <a:rPr lang="fa-IR" sz="1500" dirty="0" smtClean="0">
                    <a:solidFill>
                      <a:schemeClr val="bg1"/>
                    </a:solidFill>
                    <a:latin typeface="Dana" panose="00000500000000000000" pitchFamily="2" charset="-78"/>
                    <a:cs typeface="Dana" panose="00000500000000000000" pitchFamily="2" charset="-78"/>
                  </a:rPr>
                  <a:t> و</a:t>
                </a:r>
                <a:r>
                  <a:rPr lang="en-US" sz="1500" dirty="0" smtClean="0">
                    <a:solidFill>
                      <a:schemeClr val="bg1"/>
                    </a:solidFill>
                    <a:latin typeface="Dana" panose="00000500000000000000" pitchFamily="2" charset="-78"/>
                    <a:cs typeface="Dana" panose="00000500000000000000" pitchFamily="2" charset="-78"/>
                  </a:rPr>
                  <a:t>b </a:t>
                </a:r>
                <a:r>
                  <a:rPr lang="fa-IR" sz="1500" dirty="0" smtClean="0">
                    <a:solidFill>
                      <a:schemeClr val="bg1"/>
                    </a:solidFill>
                    <a:latin typeface="Dana" panose="00000500000000000000" pitchFamily="2" charset="-78"/>
                    <a:cs typeface="Dana" panose="00000500000000000000" pitchFamily="2" charset="-78"/>
                  </a:rPr>
                  <a:t> قرار </a:t>
                </a:r>
                <a:r>
                  <a:rPr lang="fa-IR" sz="1500" dirty="0">
                    <a:solidFill>
                      <a:schemeClr val="bg1"/>
                    </a:solidFill>
                    <a:latin typeface="Dana" panose="00000500000000000000" pitchFamily="2" charset="-78"/>
                    <a:cs typeface="Dana" panose="00000500000000000000" pitchFamily="2" charset="-78"/>
                  </a:rPr>
                  <a:t>بگیرند و عددی نزدیک به نسبت طلایی را بسازند.</a:t>
                </a:r>
                <a:br>
                  <a:rPr lang="fa-IR" sz="1500" dirty="0">
                    <a:solidFill>
                      <a:schemeClr val="bg1"/>
                    </a:solidFill>
                    <a:latin typeface="Dana" panose="00000500000000000000" pitchFamily="2" charset="-78"/>
                    <a:cs typeface="Dana" panose="00000500000000000000" pitchFamily="2" charset="-78"/>
                  </a:rPr>
                </a:br>
                <a:r>
                  <a:rPr lang="fa-IR" sz="1500" dirty="0" smtClean="0">
                    <a:solidFill>
                      <a:schemeClr val="bg1"/>
                    </a:solidFill>
                    <a:latin typeface="Dana" panose="00000500000000000000" pitchFamily="2" charset="-78"/>
                    <a:cs typeface="Dana" panose="00000500000000000000" pitchFamily="2" charset="-78"/>
                  </a:rPr>
                  <a:t>این </a:t>
                </a:r>
                <a:r>
                  <a:rPr lang="fa-IR" sz="1500" dirty="0">
                    <a:solidFill>
                      <a:schemeClr val="bg1"/>
                    </a:solidFill>
                    <a:latin typeface="Dana" panose="00000500000000000000" pitchFamily="2" charset="-78"/>
                    <a:cs typeface="Dana" panose="00000500000000000000" pitchFamily="2" charset="-78"/>
                  </a:rPr>
                  <a:t>عدد بسیار در طبیعت ظاهر می‌شود (با عدد اویلر یا</a:t>
                </a:r>
                <a:r>
                  <a:rPr lang="en-US" sz="1500" dirty="0">
                    <a:solidFill>
                      <a:schemeClr val="bg1"/>
                    </a:solidFill>
                    <a:latin typeface="Dana" panose="00000500000000000000" pitchFamily="2" charset="-78"/>
                    <a:cs typeface="Dana" panose="00000500000000000000" pitchFamily="2" charset="-78"/>
                  </a:rPr>
                  <a:t>e </a:t>
                </a:r>
                <a:r>
                  <a:rPr lang="fa-IR" sz="1500" dirty="0">
                    <a:solidFill>
                      <a:schemeClr val="bg1"/>
                    </a:solidFill>
                    <a:latin typeface="Dana" panose="00000500000000000000" pitchFamily="2" charset="-78"/>
                    <a:cs typeface="Dana" panose="00000500000000000000" pitchFamily="2" charset="-78"/>
                  </a:rPr>
                  <a:t> اشتباه نگیرید!) و برای بیشینه کردن زیبایی، بسیاری از سازه‌ها را با استفاده از این عدد می‌سازند</a:t>
                </a:r>
                <a:r>
                  <a:rPr lang="fa-IR" sz="1500" dirty="0" smtClean="0">
                    <a:solidFill>
                      <a:schemeClr val="bg1"/>
                    </a:solidFill>
                    <a:latin typeface="Dana" panose="00000500000000000000" pitchFamily="2" charset="-78"/>
                    <a:cs typeface="Dana" panose="00000500000000000000" pitchFamily="2" charset="-78"/>
                  </a:rPr>
                  <a:t>.</a:t>
                </a:r>
                <a:endParaRPr lang="fa-IR" sz="1500" dirty="0">
                  <a:solidFill>
                    <a:schemeClr val="bg1"/>
                  </a:solidFill>
                  <a:latin typeface="Dana" panose="00000500000000000000" pitchFamily="2" charset="-78"/>
                  <a:cs typeface="Dana" panose="00000500000000000000" pitchFamily="2" charset="-78"/>
                </a:endParaRPr>
              </a:p>
            </p:txBody>
          </p:sp>
        </mc:Choice>
        <mc:Fallback>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119180" y="1562400"/>
                <a:ext cx="6289948" cy="2847675"/>
              </a:xfrm>
              <a:blipFill>
                <a:blip r:embed="rId2"/>
                <a:stretch>
                  <a:fillRect l="-970" r="-485" b="-2570"/>
                </a:stretch>
              </a:blipFill>
            </p:spPr>
            <p:txBody>
              <a:bodyPr/>
              <a:lstStyle/>
              <a:p>
                <a:r>
                  <a:rPr lang="en-US">
                    <a:noFill/>
                  </a:rPr>
                  <a:t> </a:t>
                </a:r>
              </a:p>
            </p:txBody>
          </p:sp>
        </mc:Fallback>
      </mc:AlternateContent>
      <p:sp>
        <p:nvSpPr>
          <p:cNvPr id="3" name="Slide Number Placeholder 2"/>
          <p:cNvSpPr>
            <a:spLocks noGrp="1"/>
          </p:cNvSpPr>
          <p:nvPr>
            <p:ph type="sldNum" sz="quarter" idx="4294967295"/>
          </p:nvPr>
        </p:nvSpPr>
        <p:spPr>
          <a:xfrm>
            <a:off x="0" y="4410075"/>
            <a:ext cx="450850" cy="450850"/>
          </a:xfrm>
          <a:prstGeom prst="rect">
            <a:avLst/>
          </a:prstGeom>
        </p:spPr>
        <p:txBody>
          <a:bodyPr/>
          <a:lstStyle/>
          <a:p>
            <a:fld id="{8E2CDA97-BFD5-45CA-9A96-1AD5B5B2566F}" type="slidenum">
              <a:rPr lang="en-US" smtClean="0"/>
              <a:pPr/>
              <a:t>7</a:t>
            </a:fld>
            <a:endParaRPr lang="en-US" dirty="0"/>
          </a:p>
        </p:txBody>
      </p:sp>
      <p:sp>
        <p:nvSpPr>
          <p:cNvPr id="9" name="Title 1">
            <a:extLst>
              <a:ext uri="{FF2B5EF4-FFF2-40B4-BE49-F238E27FC236}">
                <a16:creationId xmlns:a16="http://schemas.microsoft.com/office/drawing/2014/main" id="{D3188F98-EA18-4B87-BE09-58C2B456832D}"/>
              </a:ext>
            </a:extLst>
          </p:cNvPr>
          <p:cNvSpPr txBox="1">
            <a:spLocks/>
          </p:cNvSpPr>
          <p:nvPr/>
        </p:nvSpPr>
        <p:spPr>
          <a:xfrm>
            <a:off x="6519747" y="1307941"/>
            <a:ext cx="2500040" cy="3567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rgbClr val="0E2A47"/>
                </a:solidFill>
                <a:latin typeface="Dana" panose="00000500000000000000" pitchFamily="2" charset="-78"/>
                <a:cs typeface="Dana" panose="00000500000000000000" pitchFamily="2" charset="-78"/>
              </a:rPr>
              <a:t>نکته‌ی بسیار جالبی در مورد اعداد سری فیبوناچی وجود دارد که شاید برای شما هم جذاب باشد. آیا تا به حال چیزی در مورد نسبت طلایی شنیده‌اید؟</a:t>
            </a:r>
            <a:endParaRPr lang="fa-IR" sz="1600" dirty="0">
              <a:solidFill>
                <a:srgbClr val="0E2A47"/>
              </a:solidFill>
              <a:latin typeface="Dana" panose="00000500000000000000" pitchFamily="2" charset="-78"/>
              <a:cs typeface="Dana" panose="00000500000000000000" pitchFamily="2" charset="-78"/>
            </a:endParaRPr>
          </a:p>
        </p:txBody>
      </p:sp>
      <p:sp>
        <p:nvSpPr>
          <p:cNvPr id="13"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smtClean="0">
                <a:latin typeface="Lalezar" panose="00000500000000000000" pitchFamily="2" charset="-78"/>
                <a:cs typeface="Lalezar" panose="00000500000000000000" pitchFamily="2" charset="-78"/>
              </a:rPr>
              <a:t>نسبت طلایی</a:t>
            </a:r>
            <a:br>
              <a:rPr lang="fa-IR" dirty="0" smtClean="0">
                <a:latin typeface="Lalezar" panose="00000500000000000000" pitchFamily="2" charset="-78"/>
                <a:cs typeface="Lalezar" panose="00000500000000000000" pitchFamily="2" charset="-78"/>
              </a:rPr>
            </a:br>
            <a:r>
              <a:rPr lang="fa-IR" dirty="0" smtClean="0">
                <a:latin typeface="Lalezar" panose="00000500000000000000" pitchFamily="2" charset="-78"/>
                <a:cs typeface="Lalezar" panose="00000500000000000000" pitchFamily="2" charset="-78"/>
              </a:rPr>
              <a:t>                          </a:t>
            </a:r>
            <a:r>
              <a:rPr lang="fa-IR" sz="1400" dirty="0" smtClean="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494322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4648" y="1207421"/>
            <a:ext cx="7867775" cy="230634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اکرمن یکی از ساده‌ترین و در عین حال جالب‌ترین توابع بازگشتی‌‌ای است که کشف شده‌است.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قبل از هر چیز این تابع اصلا چه جور است؟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تابع اکرمن ۲ متغیر به عنوان ورودی می‌گیرد (</a:t>
            </a:r>
            <a:r>
              <a:rPr lang="en-US" sz="1400" b="0" i="0" u="none" strike="noStrike" dirty="0">
                <a:solidFill>
                  <a:schemeClr val="bg1"/>
                </a:solidFill>
                <a:effectLst/>
                <a:latin typeface="Dana" panose="00000500000000000000" pitchFamily="2" charset="-78"/>
                <a:cs typeface="Dana" panose="00000500000000000000" pitchFamily="2" charset="-78"/>
              </a:rPr>
              <a:t>m, n</a:t>
            </a:r>
            <a:r>
              <a:rPr lang="fa-IR" sz="1400" b="0" i="0" u="none" strike="noStrike" dirty="0">
                <a:solidFill>
                  <a:schemeClr val="bg1"/>
                </a:solidFill>
                <a:effectLst/>
                <a:latin typeface="Dana" panose="00000500000000000000" pitchFamily="2" charset="-78"/>
                <a:cs typeface="Dana" panose="00000500000000000000" pitchFamily="2" charset="-78"/>
              </a:rPr>
              <a:t>) و با توجه به شرایط دو متغیر به شکل زیر خروجی مطلوب را </a:t>
            </a:r>
            <a:r>
              <a:rPr lang="fa-IR" sz="1400" dirty="0">
                <a:solidFill>
                  <a:schemeClr val="bg1"/>
                </a:solidFill>
                <a:latin typeface="Dana" panose="00000500000000000000" pitchFamily="2" charset="-78"/>
                <a:cs typeface="Dana" panose="00000500000000000000" pitchFamily="2" charset="-78"/>
              </a:rPr>
              <a:t>تولید می‌کند</a:t>
            </a:r>
            <a:r>
              <a:rPr lang="fa-IR" sz="14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2401" y="382455"/>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a:t>
            </a:r>
            <a:r>
              <a:rPr lang="fa-IR" sz="4000" b="0" i="0" u="none" strike="noStrike" dirty="0">
                <a:solidFill>
                  <a:schemeClr val="bg1"/>
                </a:solidFill>
                <a:effectLst/>
                <a:latin typeface="Lalezar" panose="00000500000000000000" pitchFamily="2" charset="-78"/>
                <a:cs typeface="Lalezar" panose="00000500000000000000" pitchFamily="2" charset="-78"/>
              </a:rPr>
              <a:t>م: تابع اکرمن</a:t>
            </a:r>
          </a:p>
        </p:txBody>
      </p:sp>
      <p:grpSp>
        <p:nvGrpSpPr>
          <p:cNvPr id="4" name="Google Shape;7046;p50"/>
          <p:cNvGrpSpPr/>
          <p:nvPr/>
        </p:nvGrpSpPr>
        <p:grpSpPr>
          <a:xfrm>
            <a:off x="6496258" y="444220"/>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1" name="Google Shape;4800;p45"/>
          <p:cNvGrpSpPr/>
          <p:nvPr/>
        </p:nvGrpSpPr>
        <p:grpSpPr>
          <a:xfrm>
            <a:off x="8502423" y="120742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502423" y="2850221"/>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98863" y="3290505"/>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𝐴</m:t>
                    </m:r>
                    <m:r>
                      <a:rPr lang="pt-BR" sz="2000" i="1" dirty="0" smtClean="0">
                        <a:solidFill>
                          <a:schemeClr val="accent1"/>
                        </a:solidFill>
                        <a:latin typeface="Cambria Math" panose="02040503050406030204" pitchFamily="18" charset="0"/>
                        <a:cs typeface="Dana" panose="00000500000000000000" pitchFamily="2" charset="-78"/>
                      </a:rPr>
                      <m:t>(</m:t>
                    </m:r>
                    <m:r>
                      <a:rPr lang="en-US" sz="2000" b="0" i="1" dirty="0" smtClean="0">
                        <a:solidFill>
                          <a:schemeClr val="accent1"/>
                        </a:solidFill>
                        <a:latin typeface="Cambria Math" panose="02040503050406030204" pitchFamily="18" charset="0"/>
                        <a:cs typeface="Dana" panose="00000500000000000000" pitchFamily="2" charset="-78"/>
                      </a:rPr>
                      <m:t>𝑚</m:t>
                    </m:r>
                    <m:r>
                      <a:rPr lang="en-US" sz="2000" b="0" i="1" dirty="0" smtClean="0">
                        <a:solidFill>
                          <a:schemeClr val="accent1"/>
                        </a:solidFill>
                        <a:latin typeface="Cambria Math" panose="02040503050406030204" pitchFamily="18" charset="0"/>
                        <a:cs typeface="Dana" panose="00000500000000000000" pitchFamily="2" charset="-78"/>
                      </a:rPr>
                      <m:t>, </m:t>
                    </m:r>
                    <m:r>
                      <a:rPr lang="en-US" sz="2000" b="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d>
                      <m:dPr>
                        <m:begChr m:val="{"/>
                        <m:endChr m:val=""/>
                        <m:ctrlPr>
                          <a:rPr lang="en-SE" sz="2000" i="1" smtClean="0">
                            <a:solidFill>
                              <a:schemeClr val="accent1"/>
                            </a:solidFill>
                            <a:latin typeface="Cambria Math" panose="02040503050406030204" pitchFamily="18" charset="0"/>
                            <a:cs typeface="Dana" panose="00000500000000000000" pitchFamily="2" charset="-78"/>
                          </a:rPr>
                        </m:ctrlPr>
                      </m:dPr>
                      <m:e>
                        <m:m>
                          <m:mPr>
                            <m:mcs>
                              <m:mc>
                                <m:mcPr>
                                  <m:count m:val="2"/>
                                  <m:mcJc m:val="center"/>
                                </m:mcPr>
                              </m:mc>
                            </m:mcs>
                            <m:ctrlPr>
                              <a:rPr lang="en-SE" sz="2000" i="1" smtClean="0">
                                <a:solidFill>
                                  <a:schemeClr val="accent1"/>
                                </a:solidFill>
                                <a:latin typeface="Cambria Math" panose="02040503050406030204" pitchFamily="18" charset="0"/>
                                <a:cs typeface="Dana" panose="00000500000000000000" pitchFamily="2" charset="-78"/>
                              </a:rPr>
                            </m:ctrlPr>
                          </m:mPr>
                          <m:mr>
                            <m:e>
                              <m:r>
                                <m:rPr>
                                  <m:brk m:alnAt="7"/>
                                </m:rP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m:rPr>
                                  <m:brk m:alnAt="7"/>
                                </m:rPr>
                                <a:rPr lang="en-US" sz="2000" i="1">
                                  <a:solidFill>
                                    <a:schemeClr val="accent1"/>
                                  </a:solidFill>
                                  <a:latin typeface="Cambria Math" panose="02040503050406030204" pitchFamily="18" charset="0"/>
                                  <a:cs typeface="Dana" panose="00000500000000000000" pitchFamily="2" charset="-78"/>
                                </a:rPr>
                                <m:t>1</m:t>
                              </m:r>
                              <m:r>
                                <m:rPr>
                                  <m:brk m:alnAt="7"/>
                                </m:rP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                                </m:t>
                              </m:r>
                            </m:e>
                            <m:e>
                              <m:r>
                                <a:rPr lang="en-US" sz="2000" b="0" i="1" smtClean="0">
                                  <a:solidFill>
                                    <a:schemeClr val="accent1"/>
                                  </a:solidFill>
                                  <a:latin typeface="Cambria Math" panose="02040503050406030204" pitchFamily="18" charset="0"/>
                                  <a:cs typeface="Dana" panose="00000500000000000000" pitchFamily="2" charset="-78"/>
                                </a:rPr>
                                <m:t>𝑖𝑓</m:t>
                              </m:r>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𝑚</m:t>
                              </m:r>
                              <m:r>
                                <a:rPr lang="en-US" sz="2000" b="0" i="1" smtClean="0">
                                  <a:solidFill>
                                    <a:schemeClr val="accent1"/>
                                  </a:solidFill>
                                  <a:latin typeface="Cambria Math" panose="02040503050406030204" pitchFamily="18" charset="0"/>
                                  <a:cs typeface="Dana" panose="00000500000000000000" pitchFamily="2" charset="-78"/>
                                </a:rPr>
                                <m:t>=</m:t>
                              </m:r>
                              <m:r>
                                <a:rPr lang="en-US" sz="2000" b="0" i="1" smtClean="0">
                                  <a:solidFill>
                                    <a:schemeClr val="accent1"/>
                                  </a:solidFill>
                                  <a:latin typeface="Cambria Math" panose="02040503050406030204" pitchFamily="18" charset="0"/>
                                  <a:cs typeface="Dana" panose="00000500000000000000" pitchFamily="2" charset="-78"/>
                                </a:rPr>
                                <m:t>0</m:t>
                              </m:r>
                              <m:r>
                                <a:rPr lang="en-US" sz="2000" b="0" i="1" smtClean="0">
                                  <a:solidFill>
                                    <a:schemeClr val="accent1"/>
                                  </a:solidFill>
                                  <a:latin typeface="Cambria Math" panose="02040503050406030204" pitchFamily="18" charset="0"/>
                                  <a:cs typeface="Dana" panose="00000500000000000000" pitchFamily="2" charset="-78"/>
                                </a:rPr>
                                <m:t>                     </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1</m:t>
                                  </m:r>
                                </m:e>
                              </m:d>
                              <m:r>
                                <a:rPr lang="en-US" sz="2000" b="0" i="1" smtClean="0">
                                  <a:solidFill>
                                    <a:schemeClr val="accent1"/>
                                  </a:solidFill>
                                  <a:latin typeface="Cambria Math" panose="02040503050406030204" pitchFamily="18" charset="0"/>
                                  <a:cs typeface="Dana" panose="00000500000000000000" pitchFamily="2" charset="-78"/>
                                </a:rPr>
                                <m:t>                    </m:t>
                              </m:r>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0</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e>
                                  </m:d>
                                </m:e>
                              </m:d>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b="0" i="1" smtClean="0">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e>
                          </m:mr>
                        </m:m>
                      </m:e>
                    </m:d>
                  </m:oMath>
                </a14:m>
                <a:endParaRPr lang="en-US" sz="1800" dirty="0">
                  <a:solidFill>
                    <a:schemeClr val="accent1"/>
                  </a:solidFill>
                  <a:latin typeface="Dana" panose="00000500000000000000" pitchFamily="2" charset="-78"/>
                  <a:cs typeface="Dana" panose="00000500000000000000" pitchFamily="2" charset="-78"/>
                </a:endParaRPr>
              </a:p>
              <a:p>
                <a:pPr algn="l">
                  <a:lnSpc>
                    <a:spcPct val="150000"/>
                  </a:lnSpc>
                </a:pPr>
                <a:r>
                  <a:rPr lang="en-US" sz="1800" dirty="0">
                    <a:solidFill>
                      <a:schemeClr val="accent1"/>
                    </a:solidFill>
                    <a:latin typeface="Dana" panose="00000500000000000000" pitchFamily="2" charset="-78"/>
                    <a:cs typeface="Dana" panose="00000500000000000000" pitchFamily="2" charset="-78"/>
                  </a:rPr>
                  <a:t>                  Where m and n are non-negative integers</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98863" y="3290505"/>
                <a:ext cx="7670437" cy="840638"/>
              </a:xfrm>
              <a:prstGeom prst="rect">
                <a:avLst/>
              </a:prstGeom>
              <a:blipFill>
                <a:blip r:embed="rId2"/>
                <a:stretch>
                  <a:fillRect t="-5797" b="-920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2485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mc:AlternateContent xmlns:mc="http://schemas.openxmlformats.org/markup-compatibility/2006">
        <mc:Choice xmlns:a14="http://schemas.microsoft.com/office/drawing/2010/main"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44126" y="629467"/>
                <a:ext cx="7844481" cy="3936053"/>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دقت کنید؛ همان‌طور که در انتهای تعریف تابع نوشته شده بود، مقادیر ورودی باید نامنفی باشند.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شاید این تابع در نگاه اول و با قرار دادن چند عدد ساده در آن، به نظر تابع ساده‌ای بیاید و محاسبه‌اش خیلی پیچیده نباشد. جالب است اگر چند عدد کوچک هم در آن بگذارید، به همین نتیجه می‌رسید و مشاهده می‌کنید که انگار روند رشد این تابع بسیار کند و آهسته است.</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برای </a:t>
                </a:r>
                <a:r>
                  <a:rPr lang="fa-IR" sz="1600" dirty="0" smtClean="0">
                    <a:solidFill>
                      <a:schemeClr val="bg1"/>
                    </a:solidFill>
                    <a:latin typeface="Dana" panose="00000500000000000000" pitchFamily="2" charset="-78"/>
                    <a:cs typeface="Dana" panose="00000500000000000000" pitchFamily="2" charset="-78"/>
                  </a:rPr>
                  <a:t>مقادیر</a:t>
                </a:r>
                <a:r>
                  <a:rPr lang="en-US" sz="1600" dirty="0" smtClean="0">
                    <a:solidFill>
                      <a:schemeClr val="bg1"/>
                    </a:solidFill>
                    <a:latin typeface="Dana" panose="00000500000000000000" pitchFamily="2" charset="-78"/>
                    <a:cs typeface="Dana" panose="00000500000000000000" pitchFamily="2" charset="-78"/>
                  </a:rPr>
                  <a:t>m=4 </a:t>
                </a:r>
                <a:r>
                  <a:rPr lang="fa-IR" sz="1600" dirty="0" smtClean="0">
                    <a:solidFill>
                      <a:schemeClr val="bg1"/>
                    </a:solidFill>
                    <a:latin typeface="Dana" panose="00000500000000000000" pitchFamily="2" charset="-78"/>
                    <a:cs typeface="Dana" panose="00000500000000000000" pitchFamily="2" charset="-78"/>
                  </a:rPr>
                  <a:t> و </a:t>
                </a:r>
                <a:r>
                  <a:rPr lang="en-US" sz="1600" dirty="0" smtClean="0">
                    <a:solidFill>
                      <a:schemeClr val="bg1"/>
                    </a:solidFill>
                    <a:latin typeface="Dana" panose="00000500000000000000" pitchFamily="2" charset="-78"/>
                    <a:cs typeface="Dana" panose="00000500000000000000" pitchFamily="2" charset="-78"/>
                  </a:rPr>
                  <a:t> n=3</a:t>
                </a:r>
                <a:r>
                  <a:rPr lang="fa-IR" sz="1600" dirty="0" smtClean="0">
                    <a:solidFill>
                      <a:schemeClr val="bg1"/>
                    </a:solidFill>
                    <a:latin typeface="Dana" panose="00000500000000000000" pitchFamily="2" charset="-78"/>
                    <a:cs typeface="Dana" panose="00000500000000000000" pitchFamily="2" charset="-78"/>
                  </a:rPr>
                  <a:t>بیش‌ترین </a:t>
                </a:r>
                <a:r>
                  <a:rPr lang="fa-IR" sz="1600" dirty="0">
                    <a:solidFill>
                      <a:schemeClr val="bg1"/>
                    </a:solidFill>
                    <a:latin typeface="Dana" panose="00000500000000000000" pitchFamily="2" charset="-78"/>
                    <a:cs typeface="Dana" panose="00000500000000000000" pitchFamily="2" charset="-78"/>
                  </a:rPr>
                  <a:t>مقدار آن برابر </a:t>
                </a:r>
                <a:r>
                  <a:rPr lang="en-US" sz="1600" dirty="0">
                    <a:solidFill>
                      <a:schemeClr val="bg1"/>
                    </a:solidFill>
                    <a:latin typeface="Dana" panose="00000500000000000000" pitchFamily="2" charset="-78"/>
                    <a:cs typeface="Dana" panose="00000500000000000000" pitchFamily="2" charset="-78"/>
                  </a:rPr>
                  <a:t>29</a:t>
                </a:r>
                <a:r>
                  <a:rPr lang="fa-IR" sz="1600" dirty="0">
                    <a:solidFill>
                      <a:schemeClr val="bg1"/>
                    </a:solidFill>
                    <a:latin typeface="Dana" panose="00000500000000000000" pitchFamily="2" charset="-78"/>
                    <a:cs typeface="Dana" panose="00000500000000000000" pitchFamily="2" charset="-78"/>
                  </a:rPr>
                  <a:t> است که همان مقدار </a:t>
                </a:r>
                <a:r>
                  <a:rPr lang="en-US" sz="1600" dirty="0">
                    <a:solidFill>
                      <a:schemeClr val="bg1"/>
                    </a:solidFill>
                    <a:latin typeface="Dana" panose="00000500000000000000" pitchFamily="2" charset="-78"/>
                    <a:cs typeface="Dana" panose="00000500000000000000" pitchFamily="2" charset="-78"/>
                  </a:rPr>
                  <a:t>A(3, 2)</a:t>
                </a:r>
                <a:r>
                  <a:rPr lang="fa-IR" sz="1600" dirty="0">
                    <a:solidFill>
                      <a:schemeClr val="bg1"/>
                    </a:solidFill>
                    <a:latin typeface="Dana" panose="00000500000000000000" pitchFamily="2" charset="-78"/>
                    <a:cs typeface="Dana" panose="00000500000000000000" pitchFamily="2" charset="-78"/>
                  </a:rPr>
                  <a:t> است. اما به محض اینکه کمی مقدار ورودی را بیش‌تر کنیم تابع به شکل حیرت‌انگیزی به سرعت رشد می‌کند. به شکلی که مقدار </a:t>
                </a:r>
                <a:r>
                  <a:rPr lang="en-US" sz="1600" dirty="0">
                    <a:solidFill>
                      <a:schemeClr val="bg1"/>
                    </a:solidFill>
                    <a:latin typeface="Dana" panose="00000500000000000000" pitchFamily="2" charset="-78"/>
                    <a:cs typeface="Dana" panose="00000500000000000000" pitchFamily="2" charset="-78"/>
                  </a:rPr>
                  <a:t>A(4, 0)</a:t>
                </a:r>
                <a:r>
                  <a:rPr lang="fa-IR" sz="1600" dirty="0">
                    <a:solidFill>
                      <a:schemeClr val="bg1"/>
                    </a:solidFill>
                    <a:latin typeface="Dana" panose="00000500000000000000" pitchFamily="2" charset="-78"/>
                    <a:cs typeface="Dana" panose="00000500000000000000" pitchFamily="2" charset="-78"/>
                  </a:rPr>
                  <a:t> برابر </a:t>
                </a:r>
                <a:r>
                  <a:rPr lang="en-US" sz="1600" dirty="0">
                    <a:solidFill>
                      <a:schemeClr val="bg1"/>
                    </a:solidFill>
                    <a:latin typeface="Dana" panose="00000500000000000000" pitchFamily="2" charset="-78"/>
                    <a:cs typeface="Dana" panose="00000500000000000000" pitchFamily="2" charset="-78"/>
                  </a:rPr>
                  <a:t>13</a:t>
                </a:r>
                <a:r>
                  <a:rPr lang="fa-IR" sz="1600" dirty="0">
                    <a:solidFill>
                      <a:schemeClr val="bg1"/>
                    </a:solidFill>
                    <a:latin typeface="Dana" panose="00000500000000000000" pitchFamily="2" charset="-78"/>
                    <a:cs typeface="Dana" panose="00000500000000000000" pitchFamily="2" charset="-78"/>
                  </a:rPr>
                  <a:t> است، اما با زیاد کردن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فقط به اندازه‌ی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واحد، مقدار </a:t>
                </a:r>
                <a:r>
                  <a:rPr lang="en-US" sz="1600" dirty="0">
                    <a:solidFill>
                      <a:schemeClr val="bg1"/>
                    </a:solidFill>
                    <a:latin typeface="Dana" panose="00000500000000000000" pitchFamily="2" charset="-78"/>
                    <a:cs typeface="Dana" panose="00000500000000000000" pitchFamily="2" charset="-78"/>
                  </a:rPr>
                  <a:t>A(4, 1)</a:t>
                </a:r>
                <a:r>
                  <a:rPr lang="fa-IR" sz="1600" dirty="0">
                    <a:solidFill>
                      <a:schemeClr val="bg1"/>
                    </a:solidFill>
                    <a:latin typeface="Dana" panose="00000500000000000000" pitchFamily="2" charset="-78"/>
                    <a:cs typeface="Dana" panose="00000500000000000000" pitchFamily="2" charset="-78"/>
                  </a:rPr>
                  <a:t> برابر 65533 می‌شود! با زیاد کردن مجدد</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این رشد شدیدتر و حیرت‌آورتر هم می‌شود! طوری که مقدار </a:t>
                </a:r>
                <a:r>
                  <a:rPr lang="en-US" sz="1600" dirty="0">
                    <a:solidFill>
                      <a:schemeClr val="bg1"/>
                    </a:solidFill>
                    <a:latin typeface="Dana" panose="00000500000000000000" pitchFamily="2" charset="-78"/>
                    <a:cs typeface="Dana" panose="00000500000000000000" pitchFamily="2" charset="-78"/>
                  </a:rPr>
                  <a:t>A(4,2)</a:t>
                </a:r>
                <a:r>
                  <a:rPr lang="fa-IR" sz="1600" dirty="0">
                    <a:solidFill>
                      <a:schemeClr val="bg1"/>
                    </a:solidFill>
                    <a:latin typeface="Dana" panose="00000500000000000000" pitchFamily="2" charset="-78"/>
                    <a:cs typeface="Dana" panose="00000500000000000000" pitchFamily="2" charset="-78"/>
                  </a:rPr>
                  <a:t> یک عدد 19729 رقمی است! یعنی: </a:t>
                </a:r>
                <a14:m>
                  <m:oMath xmlns:m="http://schemas.openxmlformats.org/officeDocument/2006/math">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r>
                                  <a:rPr lang="en-US" sz="1600" b="0" i="1" smtClean="0">
                                    <a:solidFill>
                                      <a:schemeClr val="accent6"/>
                                    </a:solidFill>
                                    <a:latin typeface="Cambria Math" panose="02040503050406030204" pitchFamily="18" charset="0"/>
                                    <a:cs typeface="Dana" panose="00000500000000000000" pitchFamily="2" charset="-78"/>
                                  </a:rPr>
                                  <m:t>65536</m:t>
                                </m:r>
                              </m:sup>
                            </m:sSup>
                          </m:sup>
                        </m:sSup>
                      </m:sup>
                    </m:sSup>
                    <m:r>
                      <a:rPr lang="en-US" sz="1600" b="0" i="1" smtClean="0">
                        <a:solidFill>
                          <a:schemeClr val="accent6"/>
                        </a:solidFill>
                        <a:latin typeface="Cambria Math" panose="02040503050406030204" pitchFamily="18" charset="0"/>
                        <a:cs typeface="Dana" panose="00000500000000000000" pitchFamily="2" charset="-78"/>
                      </a:rPr>
                      <m:t> −</m:t>
                    </m:r>
                    <m:r>
                      <a:rPr lang="en-US" sz="1600" b="0" i="1" smtClean="0">
                        <a:solidFill>
                          <a:schemeClr val="accent6"/>
                        </a:solidFill>
                        <a:latin typeface="Cambria Math" panose="02040503050406030204" pitchFamily="18" charset="0"/>
                        <a:cs typeface="Dana" panose="00000500000000000000" pitchFamily="2" charset="-78"/>
                      </a:rPr>
                      <m:t>3</m:t>
                    </m:r>
                  </m:oMath>
                </a14:m>
                <a:r>
                  <a:rPr lang="fa-IR" sz="1600" dirty="0">
                    <a:solidFill>
                      <a:schemeClr val="accent6"/>
                    </a:solidFill>
                    <a:latin typeface="Dana" panose="00000500000000000000" pitchFamily="2" charset="-78"/>
                    <a:cs typeface="Dana" panose="00000500000000000000" pitchFamily="2" charset="-78"/>
                  </a:rPr>
                  <a:t> </a:t>
                </a:r>
              </a:p>
            </p:txBody>
          </p:sp>
        </mc:Choice>
        <mc:Fallback>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644126" y="629467"/>
                <a:ext cx="7844481" cy="3936053"/>
              </a:xfrm>
              <a:blipFill>
                <a:blip r:embed="rId2"/>
                <a:stretch>
                  <a:fillRect l="-855" t="-1084" r="-467" b="-5108"/>
                </a:stretch>
              </a:blipFill>
            </p:spPr>
            <p:txBody>
              <a:bodyPr/>
              <a:lstStyle/>
              <a:p>
                <a:r>
                  <a:rPr lang="en-US">
                    <a:noFill/>
                  </a:rPr>
                  <a:t> </a:t>
                </a:r>
              </a:p>
            </p:txBody>
          </p:sp>
        </mc:Fallback>
      </mc:AlternateContent>
      <p:grpSp>
        <p:nvGrpSpPr>
          <p:cNvPr id="5" name="Google Shape;4800;p45"/>
          <p:cNvGrpSpPr/>
          <p:nvPr/>
        </p:nvGrpSpPr>
        <p:grpSpPr>
          <a:xfrm>
            <a:off x="8488607" y="595522"/>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5104;p45"/>
          <p:cNvGrpSpPr/>
          <p:nvPr/>
        </p:nvGrpSpPr>
        <p:grpSpPr>
          <a:xfrm>
            <a:off x="8490976" y="1311441"/>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490976" y="2744241"/>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317006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4839</TotalTime>
  <Words>980</Words>
  <Application>Microsoft Office PowerPoint</Application>
  <PresentationFormat>On-screen Show (16:9)</PresentationFormat>
  <Paragraphs>134</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Lalezar</vt:lpstr>
      <vt:lpstr>Wingdings</vt:lpstr>
      <vt:lpstr>Roboto Light</vt:lpstr>
      <vt:lpstr>Consolas</vt:lpstr>
      <vt:lpstr>Cambria Math</vt:lpstr>
      <vt:lpstr>Bree Serif</vt:lpstr>
      <vt:lpstr>Arial</vt:lpstr>
      <vt:lpstr>Roboto Black</vt:lpstr>
      <vt:lpstr>Dana</vt:lpstr>
      <vt:lpstr>Roboto Thin</vt:lpstr>
      <vt:lpstr>Didact Gothic</vt:lpstr>
      <vt:lpstr>WEB PROPOSAL</vt:lpstr>
      <vt:lpstr>بسم الله الرحمن الرحیم</vt:lpstr>
      <vt:lpstr>PowerPoint Presentation</vt:lpstr>
      <vt:lpstr>PowerPoint Presentation</vt:lpstr>
      <vt:lpstr>اگر ارقام عددی را از سمت راست جدا کنیم و به صورت یک رقمی، دو رقمی، سه رقمی و ... بنویسیم، به طوری که تمام این ترکیبات جدا شده عدد اول باشند، آن عدد را عددی فوق اول می‌دانیم. به عنوان مثال 173 عددی فوق اول است چون 3 و 73 و 173 اول هستند. اگر یکی از این اعداد تفکیک شده عدد اول نباشد، در آن صورت بدیهی‌ست که عدد دریافتی نیز فوق اول نمی‌باشد!  با توجه به این تعریف، برنامه‌ای بنویسید که عددی را به عنوان ورودی از کاربر دریافت کرده و فوق اول بودن یا نبودن عدد را مشخص کند.</vt:lpstr>
      <vt:lpstr>الف) با استفاده از رابطه‌ی بازگشتی دنباله‌ی فیبوناچی، برنامه‌ای بنویسید که n را گرفته و جمله‌ی nام فیبوناچی را با روش بازگشتی به دست آورد.  اگر n برابر 100 باشد، برنامه‌ی شما می‌تواند جواب را در چند دقیقه تولید کند؟  همان‌طور که مشاهده کردید، جواب در مدت کوتاهی تولید نمی‌گردد. با توجه به این‌که از نظر منطقی برای محاسبه جمله‌ی 100ام، حداکثر نیاز به محاسبه‌ی 100 جمله‌ی قبل است. چرا این محاسبه به این میزان طولانی شده است؟</vt:lpstr>
      <vt:lpstr>ب)‌ تابع فیبوناچی را به صورت غیر‌بازگشتی بنویسید. این بار تابع را با n = 100 فراخوانی کنید، آیا جواب حاصل در کم‌تر از چند دقیقه حاصل می‌گردد؟  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vt:lpstr>
      <vt:lpstr>نسبت طلایی برابر است با φ=  (1+ √5)/2=1.6180339887… که به صورت زیر تعریف می‌شود: هر دو عددی مانند a وb  که در (a+b)/a=  a/b≝φ صدق کنند، نسبت‌ آن‌ها طلایی‌است. ارتباط این موضوع با سری فیبوناچی در این‌جاست که هر دو جمله‌ی متوالی در این سری می‌توانند به جای a وb  قرار بگیرند و عددی نزدیک به نسبت طلایی را بسازند. این عدد بسیار در طبیعت ظاهر می‌شود (با عدد اویلر یاe  اشتباه نگیرید!) و برای بیشینه کردن زیبایی، بسیاری از سازه‌ها را با استفاده از این عدد می‌سازند.</vt:lpstr>
      <vt:lpstr>تابع اکرمن یکی از ساده‌ترین و در عین حال جالب‌ترین توابع بازگشتی‌‌ای است که کشف شده‌است.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 قبل از هر چیز این تابع اصلا چه جور است؟  تابع اکرمن ۲ متغیر به عنوان ورودی می‌گیرد (m, n) و با توجه به شرایط دو متغیر به شکل زیر خروجی مطلوب را تولید می‌کند:</vt:lpstr>
      <vt:lpstr>دقت کنید؛ همان‌طور که در انتهای تعریف تابع نوشته شده بود، مقادیر ورودی باید نامنفی باشند.  شاید این تابع در نگاه اول و با قرار دادن چند عدد ساده در آن، به نظر تابع ساده‌ای بیاید و محاسبه‌اش خیلی پیچیده نباشد. جالب است اگر چند عدد کوچک هم در آن بگذارید، به همین نتیجه می‌رسید و مشاهده می‌کنید که انگار روند رشد این تابع بسیار کند و آهسته است.  مثلا برای مقادیرm=4  و  n=3بیش‌ترین مقدار آن برابر 29 است که همان مقدار A(3, 2) است. اما به محض اینکه کمی مقدار ورودی را بیش‌تر کنیم تابع به شکل حیرت‌انگیزی به سرعت رشد می‌کند. به شکلی که مقدار A(4, 0) برابر 13 است، اما با زیاد کردن n فقط به اندازه‌ی 1 واحد، مقدار A(4, 1) برابر 65533 می‌شود! با زیاد کردن مجددn  این رشد شدیدتر و حیرت‌آورتر هم می‌شود! طوری که مقدار A(4,2) یک عدد 19729 رقمی است! یعنی: 2^(2^(2^65536 ) )  -3 </vt:lpstr>
      <vt:lpstr>در جدول زیر رشد این تابع کمی ملموس‌تر است.</vt:lpstr>
      <vt:lpstr>PowerPoint Presentation</vt:lpstr>
      <vt:lpstr>سلام به همگی... امروز می‌خوایم براتون یکم خاطره تعریف کنیم. احتمالا شما هنوز با کافی‌شاپ‌های خیابون ولیعصر با دوستاتون خاطره نساختین. از سر کلاس خسته و کوفته برگردین در حالی که یه ربع دیگه باید برین سر کلاس بعدی. این موقع‌ها فقط یه کافی‌شاپ می‌تونه آدمو نجات بده. اما متاسفانه کرونا در همه‌شونو تخته کرده و حالا حالاها نمی‌تونیم دوباره دسته جمعی بریم با هم یه عصرونه‌ی حسابی بزنیم :) ولی یکی از کافی‌شاپ‌ها به اسم Ccafe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 کلوچه‌هاش واقعا خوش‌مزه‌است :") </vt:lpstr>
      <vt:lpstr>حالا ما می‌خوایم براشون یه برنامه بنویسیم که راحت‌تر بتونن خرید‌های مشتری‌ها رو مدیریت کنن و برای رعایت بیش‌تر بهداشت، کم‌تر لازم باشه مستقیم باهاشون صحبت کنن. برنامه، اول از همه باید بدونه که کافه هر روز یه مقدار ثابتی از کیک و کلوچه و قهوه‌ها رو آماده می‌کنه. پس می‌تونیم مقدار اولیه‌ی اون‌ها رو define کنیم. یعنی مثلا برای کیک‌ها داریم:</vt:lpstr>
      <vt:lpstr>حالا دو تا تابعی که لازم داریم رو باید طوری تعریف کنیم که تابعmain  خطا نداشته باشه (غیر مستقیم یعنی حواستون به ورودیایی که تابع‌ها می‌گیرن باشه).  menu که کارش معلومه. توی کدی هم که براتون آماده کردیم این بخشش تکمیل‌شد‌ه‌ست. ولی با تابعbuy  حسابی کار داریم. این تابع باید اول ورودی کاربر رو بگیره. یعنی همون choiceای که توmain  آورده شده. تا زمانی که کاربر 5 رو وارد نکرده، یعنی هنوز می‌خواد خرید کنه.  خب حالا به نظرتون choice چطور باید تعریف بشه که تو هر دو تابعmain  و buy قابل استفاده باشه؟ </vt:lpstr>
      <vt:lpstr>در ادامه سه تا متغیر لازم داریم که بتونن موجودی‌ها رو نگه‌داری کنن. این‌جا به نظرتون باید چی کار کنیم؟  اگه سه تا متغیر به صورت عادی و تو خود تابعbuy  تعریف کنیم (یعنی به صورت local)، با هر بار اجرا شدن تابع buy، مقدارهای قبلی پاک می‌شه و متغیر دوباره تعریف می‌شه.  یه راه‌حل می‌شه کاری که برای choice‌ انجام دادین. یعنی استفاده از متغیر global. اما ما می‌خوایم یه کار دیگه بکنیم. چه راهی به ذهنتون می‌رسه؟  اگه یادتون باشه متغیرهای static، متغیرهایی هستن که با تموم شدن تابع و خارج شدن ازش محتواشون رو از دست نمی‌دن. پس این بخش رو هم کامل کنین تا بریم سراغ switch case.</vt:lpstr>
      <vt:lpstr>در این بخش قراره با توجه به هر خرید، مقدار متغیر مربوط به خرید انجام شده، یکی کم بشه و منو هم دوباره نشون داده بشه.  راستیی! جالب‌ترین و خاطره‌انگیزترین بخش Ccafe رو براتون نگفتیم. تو Ccafe  هر بار که  خریدها تموم می‌شه و می‌خوای بری، می‌تونی اگه دوست داشته باشی یه عکس یادگاری بگیری.  برای همین توcase 5  یعنی وقتی که دیگه مشتری خریدی نداره، ازش پرسیده می‌خوای عکس هم بگیری یا نه؟  متغیر picای که تعریف شده در واقع داره تعداد عکس‌ها رو نشون می‌ده. به نظرتون چرا این متغیر دیگه static‌ در نظر گرفته نشده؟‌</vt:lpstr>
      <vt:lpstr>فکر کنم الان دیگه فرق متغیرهای global وstatic  وlocal  رو متوجه شده باشین. یه سوال دیگه هم بپرسم و دیگه خسته نباشید :دی  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  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 خداحافظ همگی تا جلسه‌ی بعد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310</cp:revision>
  <dcterms:modified xsi:type="dcterms:W3CDTF">2020-12-14T08:39:06Z</dcterms:modified>
</cp:coreProperties>
</file>