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5" r:id="rId3"/>
    <p:sldId id="320" r:id="rId4"/>
    <p:sldId id="324" r:id="rId5"/>
    <p:sldId id="327" r:id="rId6"/>
    <p:sldId id="325" r:id="rId7"/>
    <p:sldId id="259" r:id="rId8"/>
    <p:sldId id="337" r:id="rId9"/>
    <p:sldId id="33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39" r:id="rId19"/>
    <p:sldId id="340" r:id="rId20"/>
    <p:sldId id="344" r:id="rId21"/>
    <p:sldId id="345" r:id="rId22"/>
    <p:sldId id="341" r:id="rId23"/>
    <p:sldId id="342" r:id="rId24"/>
    <p:sldId id="348" r:id="rId25"/>
    <p:sldId id="34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9999"/>
    <a:srgbClr val="66CCFF"/>
    <a:srgbClr val="996633"/>
    <a:srgbClr val="FFFFFF"/>
    <a:srgbClr val="FF99CC"/>
    <a:srgbClr val="CCECFF"/>
    <a:srgbClr val="66FF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0" autoAdjust="0"/>
    <p:restoredTop sz="94720" autoAdjust="0"/>
  </p:normalViewPr>
  <p:slideViewPr>
    <p:cSldViewPr snapToGrid="0">
      <p:cViewPr varScale="1">
        <p:scale>
          <a:sx n="79" d="100"/>
          <a:sy n="79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6CF4-D6F2-45D3-AB2B-40BB983CF58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0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6CF4-D6F2-45D3-AB2B-40BB983CF58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0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6CF4-D6F2-45D3-AB2B-40BB983CF58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2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6CF4-D6F2-45D3-AB2B-40BB983CF58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6CF4-D6F2-45D3-AB2B-40BB983CF58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1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6CF4-D6F2-45D3-AB2B-40BB983CF58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2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6CF4-D6F2-45D3-AB2B-40BB983CF58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6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6CF4-D6F2-45D3-AB2B-40BB983CF58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9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6CF4-D6F2-45D3-AB2B-40BB983CF58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6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6CF4-D6F2-45D3-AB2B-40BB983CF58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6CF4-D6F2-45D3-AB2B-40BB983CF58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5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6CF4-D6F2-45D3-AB2B-40BB983CF58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0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8292" y="467195"/>
            <a:ext cx="11692890" cy="137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Logic Design</a:t>
            </a:r>
          </a:p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Karnaugh</a:t>
            </a:r>
            <a:r>
              <a:rPr lang="en-US" sz="32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 Map, EPI</a:t>
            </a:r>
            <a:endParaRPr lang="en-US" sz="32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86" y="2672862"/>
            <a:ext cx="7491046" cy="38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42900" y="3362210"/>
                <a:ext cx="11692890" cy="489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b="1" dirty="0" smtClean="0"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F(A,B,C,D,E)=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𝑴</m:t>
                        </m:r>
                        <m: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(</m:t>
                        </m:r>
                      </m:e>
                    </m:nary>
                  </m:oMath>
                </a14:m>
                <a:r>
                  <a:rPr lang="en-US" sz="2400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0,2,10,11,13,15,16,18,29,31</a:t>
                </a:r>
                <a:r>
                  <a:rPr lang="en-US" sz="2400" b="1" dirty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)</a:t>
                </a:r>
                <a:endParaRPr lang="en-US" sz="2400" b="1" dirty="0"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3362210"/>
                <a:ext cx="11692890" cy="489558"/>
              </a:xfrm>
              <a:prstGeom prst="rect">
                <a:avLst/>
              </a:prstGeom>
              <a:blipFill rotWithShape="0">
                <a:blip r:embed="rId2"/>
                <a:stretch>
                  <a:fillRect t="-117500" b="-18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3830" y="2577350"/>
            <a:ext cx="11692890" cy="49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EPI</a:t>
            </a:r>
            <a:endParaRPr lang="en-US" sz="2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93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96290" y="392966"/>
                <a:ext cx="10519410" cy="423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F(A,B,C,D,E)=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000" b="1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𝑴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(</m:t>
                        </m:r>
                      </m:e>
                    </m:nary>
                  </m:oMath>
                </a14:m>
                <a:r>
                  <a:rPr lang="en-US" sz="2000" b="1" dirty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0,2,10,11,13,15,16,18,29,31)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90" y="392966"/>
                <a:ext cx="10519410" cy="423386"/>
              </a:xfrm>
              <a:prstGeom prst="rect">
                <a:avLst/>
              </a:prstGeom>
              <a:blipFill rotWithShape="0">
                <a:blip r:embed="rId2"/>
                <a:stretch>
                  <a:fillRect t="-110000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1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96290" y="392966"/>
                <a:ext cx="10519410" cy="423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F(A,B,C,D,E)=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000" b="1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𝑴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(</m:t>
                        </m:r>
                      </m:e>
                    </m:nary>
                  </m:oMath>
                </a14:m>
                <a:r>
                  <a:rPr lang="en-US" sz="2000" b="1" dirty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0,2,10,11,13,15,16,18,29,31)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90" y="392966"/>
                <a:ext cx="10519410" cy="423386"/>
              </a:xfrm>
              <a:prstGeom prst="rect">
                <a:avLst/>
              </a:prstGeom>
              <a:blipFill rotWithShape="0">
                <a:blip r:embed="rId2"/>
                <a:stretch>
                  <a:fillRect t="-110000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Chord 5"/>
          <p:cNvSpPr/>
          <p:nvPr/>
        </p:nvSpPr>
        <p:spPr>
          <a:xfrm rot="10800000">
            <a:off x="2873426" y="3510775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7"/>
          <p:cNvSpPr/>
          <p:nvPr/>
        </p:nvSpPr>
        <p:spPr>
          <a:xfrm rot="10800000">
            <a:off x="8843696" y="3510776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9225236">
            <a:off x="1810254" y="1938507"/>
            <a:ext cx="457200" cy="45720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9225236">
            <a:off x="4883939" y="1938506"/>
            <a:ext cx="457200" cy="45720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9225236">
            <a:off x="7790038" y="1938506"/>
            <a:ext cx="457200" cy="45720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9225236">
            <a:off x="10889596" y="1931881"/>
            <a:ext cx="457200" cy="45720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45882" y="3612373"/>
            <a:ext cx="457200" cy="118872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09699" y="4300351"/>
            <a:ext cx="1188720" cy="4572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9225236">
            <a:off x="4871105" y="1799517"/>
            <a:ext cx="457200" cy="457200"/>
          </a:xfrm>
          <a:prstGeom prst="ellipse">
            <a:avLst/>
          </a:prstGeom>
          <a:noFill/>
          <a:ln w="28575">
            <a:solidFill>
              <a:srgbClr val="FF3399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9225236">
            <a:off x="4843552" y="4290787"/>
            <a:ext cx="457200" cy="457200"/>
          </a:xfrm>
          <a:prstGeom prst="ellipse">
            <a:avLst/>
          </a:prstGeom>
          <a:noFill/>
          <a:ln w="28575">
            <a:solidFill>
              <a:srgbClr val="FF3399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85900" y="5098311"/>
            <a:ext cx="10140055" cy="390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PI</a:t>
            </a:r>
            <a:endParaRPr lang="en-US" b="1" dirty="0">
              <a:solidFill>
                <a:srgbClr val="66CCF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424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96290" y="392966"/>
                <a:ext cx="10519410" cy="423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F(A,B,C,D,E)=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000" b="1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𝑴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(</m:t>
                        </m:r>
                      </m:e>
                    </m:nary>
                  </m:oMath>
                </a14:m>
                <a:r>
                  <a:rPr lang="en-US" sz="2000" b="1" dirty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0,2,10,11,13,15,16,18,29,31)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90" y="392966"/>
                <a:ext cx="10519410" cy="423386"/>
              </a:xfrm>
              <a:prstGeom prst="rect">
                <a:avLst/>
              </a:prstGeom>
              <a:blipFill rotWithShape="0">
                <a:blip r:embed="rId2"/>
                <a:stretch>
                  <a:fillRect t="-110000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Chord 5"/>
          <p:cNvSpPr/>
          <p:nvPr/>
        </p:nvSpPr>
        <p:spPr>
          <a:xfrm rot="10800000">
            <a:off x="2873426" y="3510775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7"/>
          <p:cNvSpPr/>
          <p:nvPr/>
        </p:nvSpPr>
        <p:spPr>
          <a:xfrm rot="10800000">
            <a:off x="8843696" y="3510776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9225236">
            <a:off x="1810254" y="1938507"/>
            <a:ext cx="457200" cy="457200"/>
          </a:xfrm>
          <a:prstGeom prst="ellipse">
            <a:avLst/>
          </a:prstGeom>
          <a:solidFill>
            <a:srgbClr val="00B050">
              <a:alpha val="50000"/>
            </a:srgbClr>
          </a:solidFill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9225236">
            <a:off x="4883939" y="1938506"/>
            <a:ext cx="457200" cy="457200"/>
          </a:xfrm>
          <a:prstGeom prst="ellipse">
            <a:avLst/>
          </a:prstGeom>
          <a:solidFill>
            <a:srgbClr val="00B050">
              <a:alpha val="50000"/>
            </a:srgbClr>
          </a:solidFill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9225236">
            <a:off x="7790038" y="1938506"/>
            <a:ext cx="457200" cy="457200"/>
          </a:xfrm>
          <a:prstGeom prst="ellipse">
            <a:avLst/>
          </a:prstGeom>
          <a:solidFill>
            <a:srgbClr val="00B050">
              <a:alpha val="50000"/>
            </a:srgbClr>
          </a:solidFill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9225236">
            <a:off x="10889596" y="1931881"/>
            <a:ext cx="457200" cy="457200"/>
          </a:xfrm>
          <a:prstGeom prst="ellipse">
            <a:avLst/>
          </a:prstGeom>
          <a:solidFill>
            <a:srgbClr val="00B050">
              <a:alpha val="50000"/>
            </a:srgbClr>
          </a:solidFill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45882" y="3612373"/>
            <a:ext cx="457200" cy="118872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9225236">
            <a:off x="4871105" y="1799517"/>
            <a:ext cx="457200" cy="457200"/>
          </a:xfrm>
          <a:prstGeom prst="ellipse">
            <a:avLst/>
          </a:prstGeom>
          <a:noFill/>
          <a:ln w="28575">
            <a:solidFill>
              <a:srgbClr val="FF3399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EPI =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),(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𝐁</m:t>
                    </m:r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𝐄</m:t>
                    </m:r>
                  </m:oMath>
                </a14:m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)</a:t>
                </a:r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  <a:blipFill rotWithShape="0">
                <a:blip r:embed="rId3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/>
          <p:cNvSpPr/>
          <p:nvPr/>
        </p:nvSpPr>
        <p:spPr>
          <a:xfrm>
            <a:off x="4009699" y="4300351"/>
            <a:ext cx="1188720" cy="4572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9225236">
            <a:off x="4843552" y="4290787"/>
            <a:ext cx="457200" cy="457200"/>
          </a:xfrm>
          <a:prstGeom prst="ellipse">
            <a:avLst/>
          </a:prstGeom>
          <a:noFill/>
          <a:ln w="28575">
            <a:solidFill>
              <a:srgbClr val="FF3399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485900" y="5633811"/>
                <a:ext cx="10140055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F   =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b="1" dirty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).(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𝐁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𝐄</m:t>
                    </m:r>
                  </m:oMath>
                </a14:m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).(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𝐀</m:t>
                    </m:r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r>
                      <a:rPr lang="en-US" b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r>
                      <a:rPr lang="en-US" b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</m:oMath>
                </a14:m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)</a:t>
                </a:r>
                <a:endParaRPr lang="en-US" b="1" dirty="0">
                  <a:solidFill>
                    <a:srgbClr val="66CC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633811"/>
                <a:ext cx="10140055" cy="389466"/>
              </a:xfrm>
              <a:prstGeom prst="rect">
                <a:avLst/>
              </a:prstGeom>
              <a:blipFill rotWithShape="0">
                <a:blip r:embed="rId4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6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42900" y="3362210"/>
                <a:ext cx="11692890" cy="517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b="1" dirty="0" smtClean="0"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F(A,B,C,D)=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𝑴</m:t>
                        </m:r>
                        <m: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(</m:t>
                        </m:r>
                      </m:e>
                    </m:nary>
                  </m:oMath>
                </a14:m>
                <a:r>
                  <a:rPr lang="en-US" sz="2400" b="1" dirty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4,5,6,7,8,9,10,11,13,15)</a:t>
                </a:r>
                <a:endParaRPr lang="en-US" sz="2400" b="1" dirty="0"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3362210"/>
                <a:ext cx="11692890" cy="517065"/>
              </a:xfrm>
              <a:prstGeom prst="rect">
                <a:avLst/>
              </a:prstGeom>
              <a:blipFill rotWithShape="0">
                <a:blip r:embed="rId2"/>
                <a:stretch>
                  <a:fillRect t="-111905" b="-17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3830" y="2577350"/>
            <a:ext cx="11692890" cy="49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EPI</a:t>
            </a:r>
            <a:endParaRPr lang="en-US" sz="2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160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96290" y="392966"/>
                <a:ext cx="10519410" cy="446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F(A,B,C,D)=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000" b="1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𝑴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(</m:t>
                        </m:r>
                      </m:e>
                    </m:nary>
                  </m:oMath>
                </a14:m>
                <a:r>
                  <a:rPr lang="en-US" sz="2000" b="1" dirty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4,5,6,7,8,9,10,11,13,15)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90" y="392966"/>
                <a:ext cx="10519410" cy="446276"/>
              </a:xfrm>
              <a:prstGeom prst="rect">
                <a:avLst/>
              </a:prstGeom>
              <a:blipFill rotWithShape="0">
                <a:blip r:embed="rId2"/>
                <a:stretch>
                  <a:fillRect t="-104054" b="-15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439105" y="992391"/>
          <a:ext cx="5145145" cy="386916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3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96290" y="392966"/>
                <a:ext cx="10519410" cy="446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F(A,B,C,D)=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000" b="1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𝑴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(</m:t>
                        </m:r>
                      </m:e>
                    </m:nary>
                  </m:oMath>
                </a14:m>
                <a:r>
                  <a:rPr lang="en-US" sz="2000" b="1" dirty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4,5,6,7,8,9,10,11,13,15)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90" y="392966"/>
                <a:ext cx="10519410" cy="446276"/>
              </a:xfrm>
              <a:prstGeom prst="rect">
                <a:avLst/>
              </a:prstGeom>
              <a:blipFill rotWithShape="0">
                <a:blip r:embed="rId2"/>
                <a:stretch>
                  <a:fillRect t="-104054" b="-15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439105" y="992391"/>
          <a:ext cx="5145145" cy="386916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AB\CD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5900" y="5098311"/>
            <a:ext cx="10140055" cy="389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PI</a:t>
            </a:r>
            <a:endParaRPr lang="en-US" b="1" dirty="0">
              <a:solidFill>
                <a:srgbClr val="66CCF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27127" y="2561213"/>
            <a:ext cx="3657600" cy="36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27127" y="4173577"/>
            <a:ext cx="3657600" cy="36576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03939" y="2474129"/>
            <a:ext cx="1645920" cy="12801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93920" y="3354974"/>
            <a:ext cx="1645920" cy="128016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96290" y="392966"/>
                <a:ext cx="10519410" cy="446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F(A,B,C,D)=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000" b="1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𝑴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(</m:t>
                        </m:r>
                      </m:e>
                    </m:nary>
                  </m:oMath>
                </a14:m>
                <a:r>
                  <a:rPr lang="en-US" sz="2000" b="1" dirty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4,5,6,7,8,9,10,11,13,15)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90" y="392966"/>
                <a:ext cx="10519410" cy="446276"/>
              </a:xfrm>
              <a:prstGeom prst="rect">
                <a:avLst/>
              </a:prstGeom>
              <a:blipFill rotWithShape="0">
                <a:blip r:embed="rId2"/>
                <a:stretch>
                  <a:fillRect t="-104054" b="-15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439105" y="992391"/>
          <a:ext cx="5145145" cy="386916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AB\CD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727127" y="2561213"/>
            <a:ext cx="3657600" cy="365760"/>
          </a:xfrm>
          <a:prstGeom prst="roundRect">
            <a:avLst/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27127" y="4173577"/>
            <a:ext cx="3657600" cy="365760"/>
          </a:xfrm>
          <a:prstGeom prst="roundRect">
            <a:avLst/>
          </a:prstGeom>
          <a:solidFill>
            <a:srgbClr val="0070C0">
              <a:alpha val="5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03939" y="2474129"/>
            <a:ext cx="1645920" cy="12801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93920" y="3354974"/>
            <a:ext cx="1645920" cy="128016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85900" y="5098311"/>
                <a:ext cx="10140055" cy="410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EPI = (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𝐀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),(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</m:t>
                    </m:r>
                  </m:oMath>
                </a14:m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)</a:t>
                </a:r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410882"/>
              </a:xfrm>
              <a:prstGeom prst="rect">
                <a:avLst/>
              </a:prstGeom>
              <a:blipFill rotWithShape="0">
                <a:blip r:embed="rId3"/>
                <a:stretch>
                  <a:fillRect l="-541"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85900" y="5633811"/>
                <a:ext cx="10140055" cy="410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F   = </a:t>
                </a:r>
                <a:r>
                  <a:rPr lang="en-US" b="1" dirty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(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𝐀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b="1" dirty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).(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</m:t>
                    </m:r>
                  </m:oMath>
                </a14:m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).(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</m:oMath>
                </a14:m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)</a:t>
                </a:r>
                <a:endParaRPr lang="en-US" b="1" dirty="0">
                  <a:solidFill>
                    <a:srgbClr val="66CC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633811"/>
                <a:ext cx="10140055" cy="410882"/>
              </a:xfrm>
              <a:prstGeom prst="rect">
                <a:avLst/>
              </a:prstGeom>
              <a:blipFill rotWithShape="0">
                <a:blip r:embed="rId4"/>
                <a:stretch>
                  <a:fillRect l="-541"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3362210"/>
            <a:ext cx="11692890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 m(</a:t>
            </a:r>
            <a:r>
              <a:rPr lang="en-US" sz="24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7,9,12,13,19,22</a:t>
            </a:r>
            <a:r>
              <a:rPr lang="en-US" sz="24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) + d</a:t>
            </a:r>
            <a:r>
              <a:rPr lang="en-US" sz="24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(0,3,20,25,27,28,29</a:t>
            </a:r>
            <a:r>
              <a:rPr lang="en-US" sz="24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)</a:t>
            </a:r>
            <a:endParaRPr lang="en-US" sz="2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830" y="2577350"/>
            <a:ext cx="11692890" cy="49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EPI</a:t>
            </a:r>
            <a:endParaRPr lang="en-US" sz="2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473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96290" y="392966"/>
            <a:ext cx="10519410" cy="42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 m(7,9,12,13,19,22) + d(0,3,20,25,27,28,29)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887177"/>
              </p:ext>
            </p:extLst>
          </p:nvPr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92245"/>
              </p:ext>
            </p:extLst>
          </p:nvPr>
        </p:nvGraphicFramePr>
        <p:xfrm>
          <a:off x="483870" y="1203957"/>
          <a:ext cx="5145145" cy="376338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3362210"/>
            <a:ext cx="11692890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 m</a:t>
            </a:r>
            <a:r>
              <a:rPr lang="en-US" sz="24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(0,4,6,11,15,20,22,24,26,27,31)</a:t>
            </a:r>
            <a:endParaRPr lang="en-US" sz="2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830" y="2577350"/>
            <a:ext cx="11692890" cy="49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EPI</a:t>
            </a:r>
            <a:endParaRPr lang="en-US" sz="2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05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96290" y="392966"/>
            <a:ext cx="10519410" cy="42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 m(7,9,12,13,19,22) + d(0,3,20,25,27,28,29)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617036"/>
              </p:ext>
            </p:extLst>
          </p:nvPr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76338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Chord 5"/>
          <p:cNvSpPr/>
          <p:nvPr/>
        </p:nvSpPr>
        <p:spPr>
          <a:xfrm rot="10800000">
            <a:off x="2827842" y="3577420"/>
            <a:ext cx="457200" cy="118872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7"/>
          <p:cNvSpPr/>
          <p:nvPr/>
        </p:nvSpPr>
        <p:spPr>
          <a:xfrm rot="10800000">
            <a:off x="8824782" y="3577420"/>
            <a:ext cx="457200" cy="118872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9225236">
            <a:off x="9840251" y="4249306"/>
            <a:ext cx="457200" cy="45720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9225236">
            <a:off x="9840254" y="1893979"/>
            <a:ext cx="457200" cy="45720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69303" y="1947945"/>
            <a:ext cx="457200" cy="118872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9225236">
            <a:off x="10880551" y="2686090"/>
            <a:ext cx="457200" cy="457200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9225236">
            <a:off x="7789461" y="2686089"/>
            <a:ext cx="457200" cy="457200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85900" y="5098311"/>
            <a:ext cx="10140055" cy="389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PI</a:t>
            </a:r>
            <a:endParaRPr lang="en-US" b="1" dirty="0">
              <a:solidFill>
                <a:srgbClr val="66CCF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7" name="Chord 16"/>
          <p:cNvSpPr/>
          <p:nvPr/>
        </p:nvSpPr>
        <p:spPr>
          <a:xfrm rot="10800000">
            <a:off x="1927860" y="3451612"/>
            <a:ext cx="118872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ord 17"/>
          <p:cNvSpPr/>
          <p:nvPr/>
        </p:nvSpPr>
        <p:spPr>
          <a:xfrm rot="10800000">
            <a:off x="7895280" y="3462873"/>
            <a:ext cx="118872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96290" y="392966"/>
            <a:ext cx="10519410" cy="42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 m(7,9,12,13,19,22) + d(0,3,20,25,27,28,29)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72745"/>
              </p:ext>
            </p:extLst>
          </p:nvPr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76338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Chord 5"/>
          <p:cNvSpPr/>
          <p:nvPr/>
        </p:nvSpPr>
        <p:spPr>
          <a:xfrm rot="10800000">
            <a:off x="2827842" y="3577420"/>
            <a:ext cx="457200" cy="118872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7"/>
          <p:cNvSpPr/>
          <p:nvPr/>
        </p:nvSpPr>
        <p:spPr>
          <a:xfrm rot="10800000">
            <a:off x="8824782" y="3577420"/>
            <a:ext cx="457200" cy="118872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9225236">
            <a:off x="9840251" y="4249306"/>
            <a:ext cx="457200" cy="457200"/>
          </a:xfrm>
          <a:prstGeom prst="ellipse">
            <a:avLst/>
          </a:prstGeom>
          <a:solidFill>
            <a:srgbClr val="00B050">
              <a:alpha val="50000"/>
            </a:srgbClr>
          </a:solidFill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9225236">
            <a:off x="9840254" y="1893979"/>
            <a:ext cx="457200" cy="457200"/>
          </a:xfrm>
          <a:prstGeom prst="ellipse">
            <a:avLst/>
          </a:prstGeom>
          <a:solidFill>
            <a:srgbClr val="00B050">
              <a:alpha val="50000"/>
            </a:srgbClr>
          </a:solidFill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69303" y="1947945"/>
            <a:ext cx="457200" cy="1188720"/>
          </a:xfrm>
          <a:prstGeom prst="roundRect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 rot="9225236">
            <a:off x="10880551" y="2686090"/>
            <a:ext cx="457200" cy="45720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28575">
            <a:solidFill>
              <a:srgbClr val="FFC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9225236">
            <a:off x="7789461" y="2686089"/>
            <a:ext cx="457200" cy="45720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28575">
            <a:solidFill>
              <a:srgbClr val="FFC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485900" y="5098311"/>
                <a:ext cx="10140055" cy="411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EPI 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𝑩𝑪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𝑫𝑬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𝑫𝑬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</m:oMath>
                </a14:m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411523"/>
              </a:xfrm>
              <a:prstGeom prst="rect">
                <a:avLst/>
              </a:prstGeom>
              <a:blipFill rotWithShape="0">
                <a:blip r:embed="rId2"/>
                <a:stretch>
                  <a:fillRect l="-541"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485900" y="5633811"/>
                <a:ext cx="10140055" cy="411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F   =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𝑩𝑪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𝑫𝑬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𝑫𝑬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</m:oMath>
                </a14:m>
                <a:endParaRPr lang="en-US" b="1" dirty="0">
                  <a:solidFill>
                    <a:srgbClr val="66CC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633811"/>
                <a:ext cx="10140055" cy="411523"/>
              </a:xfrm>
              <a:prstGeom prst="rect">
                <a:avLst/>
              </a:prstGeom>
              <a:blipFill rotWithShape="0">
                <a:blip r:embed="rId3"/>
                <a:stretch>
                  <a:fillRect l="-541"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hord 17"/>
          <p:cNvSpPr/>
          <p:nvPr/>
        </p:nvSpPr>
        <p:spPr>
          <a:xfrm rot="10800000">
            <a:off x="1927860" y="3451612"/>
            <a:ext cx="1188720" cy="457200"/>
          </a:xfrm>
          <a:prstGeom prst="chord">
            <a:avLst>
              <a:gd name="adj1" fmla="val 2700000"/>
              <a:gd name="adj2" fmla="val 1682248"/>
            </a:avLst>
          </a:prstGeom>
          <a:solidFill>
            <a:schemeClr val="accent1">
              <a:alpha val="5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ord 18"/>
          <p:cNvSpPr/>
          <p:nvPr/>
        </p:nvSpPr>
        <p:spPr>
          <a:xfrm rot="10800000">
            <a:off x="7895280" y="3462873"/>
            <a:ext cx="1188720" cy="457200"/>
          </a:xfrm>
          <a:prstGeom prst="chord">
            <a:avLst>
              <a:gd name="adj1" fmla="val 2700000"/>
              <a:gd name="adj2" fmla="val 1682248"/>
            </a:avLst>
          </a:prstGeom>
          <a:solidFill>
            <a:schemeClr val="accent1">
              <a:alpha val="5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3362210"/>
            <a:ext cx="11692890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 m</a:t>
            </a:r>
            <a:r>
              <a:rPr lang="en-US" sz="24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(1,3,6,12,13) + d</a:t>
            </a:r>
            <a:r>
              <a:rPr lang="en-US" sz="24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(4,15</a:t>
            </a:r>
            <a:r>
              <a:rPr lang="en-US" sz="24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)</a:t>
            </a:r>
            <a:endParaRPr lang="en-US" sz="2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830" y="2577350"/>
            <a:ext cx="11692890" cy="49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EPI</a:t>
            </a:r>
            <a:endParaRPr lang="en-US" sz="2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988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96290" y="392966"/>
            <a:ext cx="10519410" cy="42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F(A,B,C,D)= </a:t>
            </a: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∑ m(1,3,6,12,13) + d(4,15)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14291"/>
              </p:ext>
            </p:extLst>
          </p:nvPr>
        </p:nvGraphicFramePr>
        <p:xfrm>
          <a:off x="3439106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AB\CD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7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96290" y="392966"/>
            <a:ext cx="10519410" cy="42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F(A,B,C,D)= </a:t>
            </a: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∑ m(1,3,6,12,13) + d(4,15)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439106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AB\CD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924218" y="1910297"/>
            <a:ext cx="1188720" cy="457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97239" y="2674290"/>
            <a:ext cx="457200" cy="11887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67275" y="3405810"/>
            <a:ext cx="1188720" cy="4572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924207" y="3405810"/>
            <a:ext cx="1188720" cy="45720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9225236">
            <a:off x="7838656" y="2674291"/>
            <a:ext cx="457200" cy="457200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9225236">
            <a:off x="4768748" y="2712060"/>
            <a:ext cx="457200" cy="457200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85900" y="5098311"/>
            <a:ext cx="10140055" cy="389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PI</a:t>
            </a:r>
            <a:endParaRPr lang="en-US" b="1" dirty="0">
              <a:solidFill>
                <a:srgbClr val="66CCF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578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96290" y="392966"/>
            <a:ext cx="10519410" cy="42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F(A,B,C,D)= </a:t>
            </a: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∑ m(1,3,6,12,13) + d(4,15)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760744"/>
              </p:ext>
            </p:extLst>
          </p:nvPr>
        </p:nvGraphicFramePr>
        <p:xfrm>
          <a:off x="2048256" y="1203957"/>
          <a:ext cx="653599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1987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AB\CD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924218" y="1910297"/>
            <a:ext cx="1188720" cy="457200"/>
          </a:xfrm>
          <a:prstGeom prst="roundRect">
            <a:avLst/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97239" y="2674290"/>
            <a:ext cx="457200" cy="11887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67275" y="3405810"/>
            <a:ext cx="1188720" cy="4572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924207" y="3405810"/>
            <a:ext cx="1188720" cy="45720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9225236">
            <a:off x="7838656" y="2674291"/>
            <a:ext cx="457200" cy="457200"/>
          </a:xfrm>
          <a:prstGeom prst="ellipse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FFC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9225236">
            <a:off x="4768748" y="2712060"/>
            <a:ext cx="457200" cy="457200"/>
          </a:xfrm>
          <a:prstGeom prst="ellipse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FFC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485900" y="5098311"/>
                <a:ext cx="10140055" cy="389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EPI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</m:oMath>
                </a14:m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017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85900" y="5633811"/>
                <a:ext cx="10140055" cy="427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F   =</a:t>
                </a:r>
                <a:r>
                  <a:rPr lang="fa-IR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r>
                      <a:rPr lang="fa-I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r>
                      <a:rPr lang="fa-I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fa-IR" b="1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</m:oMath>
                </a14:m>
                <a:r>
                  <a:rPr lang="fa-IR" b="1" dirty="0" smtClean="0">
                    <a:solidFill>
                      <a:srgbClr val="66CCFF"/>
                    </a:solidFill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:endParaRPr lang="en-US" b="1" dirty="0">
                  <a:solidFill>
                    <a:srgbClr val="66CC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633811"/>
                <a:ext cx="10140055" cy="427681"/>
              </a:xfrm>
              <a:prstGeom prst="rect">
                <a:avLst/>
              </a:prstGeom>
              <a:blipFill rotWithShape="0">
                <a:blip r:embed="rId3"/>
                <a:stretch>
                  <a:fillRect l="-541" t="-28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8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</a:t>
            </a:r>
            <a:r>
              <a:rPr lang="en-US" sz="20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∑ m(0,4,6,11,15,20,22,24,26,27,31</a:t>
            </a: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18617"/>
              </p:ext>
            </p:extLst>
          </p:nvPr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40663"/>
              </p:ext>
            </p:extLst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</a:t>
            </a:r>
            <a:r>
              <a:rPr lang="en-US" sz="20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∑ m(0,4,6,11,15,20,22,24,26,27,31</a:t>
            </a: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005888" y="4229427"/>
            <a:ext cx="1188720" cy="457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02248" y="1905664"/>
            <a:ext cx="457200" cy="11887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ord 8"/>
          <p:cNvSpPr/>
          <p:nvPr/>
        </p:nvSpPr>
        <p:spPr>
          <a:xfrm rot="10800000">
            <a:off x="3858984" y="3497907"/>
            <a:ext cx="457200" cy="118872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ord 9"/>
          <p:cNvSpPr/>
          <p:nvPr/>
        </p:nvSpPr>
        <p:spPr>
          <a:xfrm rot="10800000">
            <a:off x="9868845" y="3471403"/>
            <a:ext cx="457200" cy="118872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9225236">
            <a:off x="1810254" y="2707760"/>
            <a:ext cx="457200" cy="457200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9225236">
            <a:off x="4883939" y="2707759"/>
            <a:ext cx="457200" cy="457200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9225236">
            <a:off x="7790038" y="2707759"/>
            <a:ext cx="457200" cy="457200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9225236">
            <a:off x="10889596" y="2701134"/>
            <a:ext cx="457200" cy="457200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9225236">
            <a:off x="10861379" y="4229426"/>
            <a:ext cx="457200" cy="457200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9225236">
            <a:off x="7791471" y="4267195"/>
            <a:ext cx="457200" cy="457200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85900" y="5098311"/>
            <a:ext cx="10140055" cy="389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PI</a:t>
            </a:r>
            <a:endParaRPr lang="en-US" b="1" dirty="0">
              <a:solidFill>
                <a:srgbClr val="66CCF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93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</a:t>
            </a:r>
            <a:r>
              <a:rPr lang="en-US" sz="20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∑ m(0,4,6,11,15,20,22,24,26,27,31</a:t>
            </a: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005888" y="4229427"/>
            <a:ext cx="1188720" cy="457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02248" y="1905664"/>
            <a:ext cx="457200" cy="1188720"/>
          </a:xfrm>
          <a:prstGeom prst="roundRect">
            <a:avLst/>
          </a:prstGeom>
          <a:solidFill>
            <a:srgbClr val="0070C0">
              <a:alpha val="5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ord 8"/>
          <p:cNvSpPr/>
          <p:nvPr/>
        </p:nvSpPr>
        <p:spPr>
          <a:xfrm rot="10800000">
            <a:off x="3858984" y="3497907"/>
            <a:ext cx="457200" cy="118872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00B050">
              <a:alpha val="50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ord 9"/>
          <p:cNvSpPr/>
          <p:nvPr/>
        </p:nvSpPr>
        <p:spPr>
          <a:xfrm rot="10800000">
            <a:off x="9868845" y="3471403"/>
            <a:ext cx="457200" cy="118872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00B050">
              <a:alpha val="50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9225236">
            <a:off x="1810254" y="2707760"/>
            <a:ext cx="457200" cy="457200"/>
          </a:xfrm>
          <a:prstGeom prst="ellipse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9225236">
            <a:off x="4883939" y="2707759"/>
            <a:ext cx="457200" cy="457200"/>
          </a:xfrm>
          <a:prstGeom prst="ellipse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9225236">
            <a:off x="7790038" y="2707759"/>
            <a:ext cx="457200" cy="457200"/>
          </a:xfrm>
          <a:prstGeom prst="ellipse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9225236">
            <a:off x="10889596" y="2701134"/>
            <a:ext cx="457200" cy="457200"/>
          </a:xfrm>
          <a:prstGeom prst="ellipse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9225236">
            <a:off x="10861379" y="4229426"/>
            <a:ext cx="457200" cy="457200"/>
          </a:xfrm>
          <a:prstGeom prst="ellipse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FFC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9225236">
            <a:off x="7791471" y="4267195"/>
            <a:ext cx="457200" cy="457200"/>
          </a:xfrm>
          <a:prstGeom prst="ellipse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FFC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485900" y="5098311"/>
                <a:ext cx="10140055" cy="411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EPI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𝑩𝑪𝑫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</m:oMath>
                </a14:m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411523"/>
              </a:xfrm>
              <a:prstGeom prst="rect">
                <a:avLst/>
              </a:prstGeom>
              <a:blipFill rotWithShape="0">
                <a:blip r:embed="rId2"/>
                <a:stretch>
                  <a:fillRect l="-541"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485900" y="5633811"/>
                <a:ext cx="10140055" cy="411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F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 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𝑩𝑪𝑫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 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</m:oMath>
                </a14:m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633811"/>
                <a:ext cx="10140055" cy="411523"/>
              </a:xfrm>
              <a:prstGeom prst="rect">
                <a:avLst/>
              </a:prstGeom>
              <a:blipFill rotWithShape="0">
                <a:blip r:embed="rId3"/>
                <a:stretch>
                  <a:fillRect l="-541"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42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3362210"/>
            <a:ext cx="11692890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 m</a:t>
            </a:r>
            <a:r>
              <a:rPr lang="en-US" sz="24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(0,2,5,7,8,10,13,15</a:t>
            </a:r>
            <a:r>
              <a:rPr lang="en-US" sz="24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)</a:t>
            </a:r>
            <a:endParaRPr lang="en-US" sz="2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830" y="2577350"/>
            <a:ext cx="11692890" cy="49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EPI</a:t>
            </a:r>
            <a:endParaRPr lang="en-US" sz="2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82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</a:t>
            </a:r>
            <a:r>
              <a:rPr lang="en-US" sz="20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∑ m(0,2,5,7,8,10,13,15</a:t>
            </a: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38241"/>
              </p:ext>
            </p:extLst>
          </p:nvPr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73825"/>
              </p:ext>
            </p:extLst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</a:t>
            </a:r>
            <a:r>
              <a:rPr lang="en-US" sz="20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∑ m(0,2,5,7,8,10,13,15</a:t>
            </a: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745802" y="2702944"/>
            <a:ext cx="1645920" cy="12801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9225236">
            <a:off x="1810256" y="4251952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9225236">
            <a:off x="4895871" y="4251951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9225236">
            <a:off x="1810255" y="1902019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9225236">
            <a:off x="4895870" y="1902018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85900" y="5098311"/>
            <a:ext cx="10140055" cy="389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PI</a:t>
            </a:r>
            <a:endParaRPr lang="en-US" b="1" dirty="0">
              <a:solidFill>
                <a:srgbClr val="66CCF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0678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</a:t>
            </a:r>
            <a:r>
              <a:rPr lang="en-US" sz="20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∑ m(0,2,5,7,8,10,13,15</a:t>
            </a: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745802" y="2702944"/>
            <a:ext cx="1645920" cy="12801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9225236">
            <a:off x="1810256" y="4251952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9225236">
            <a:off x="4895871" y="4251951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9225236">
            <a:off x="1810255" y="1902019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9225236">
            <a:off x="4895870" y="1902018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EPI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𝑪𝑬</m:t>
                    </m:r>
                    <m:r>
                      <a:rPr lang="en-US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</m:oMath>
                </a14:m>
                <a:endParaRPr lang="en-US" b="1" dirty="0">
                  <a:solidFill>
                    <a:srgbClr val="66CC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85900" y="5633811"/>
                <a:ext cx="10140055" cy="411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F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𝑪𝑬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</m:oMath>
                </a14:m>
                <a:endParaRPr lang="en-US" b="1" dirty="0">
                  <a:solidFill>
                    <a:srgbClr val="66CC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633811"/>
                <a:ext cx="10140055" cy="411523"/>
              </a:xfrm>
              <a:prstGeom prst="rect">
                <a:avLst/>
              </a:prstGeom>
              <a:blipFill rotWithShape="0">
                <a:blip r:embed="rId3"/>
                <a:stretch>
                  <a:fillRect l="-541"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9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1103</Words>
  <Application>Microsoft Office PowerPoint</Application>
  <PresentationFormat>Widescreen</PresentationFormat>
  <Paragraphs>977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 Nazanin</vt:lpstr>
      <vt:lpstr>Calibri</vt:lpstr>
      <vt:lpstr>Calibri Light</vt:lpstr>
      <vt:lpstr>Cambria Math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hgh</dc:title>
  <dc:creator>hanie ghasemy</dc:creator>
  <cp:lastModifiedBy>hanie ghasemy</cp:lastModifiedBy>
  <cp:revision>107</cp:revision>
  <dcterms:created xsi:type="dcterms:W3CDTF">2018-10-18T07:17:14Z</dcterms:created>
  <dcterms:modified xsi:type="dcterms:W3CDTF">2018-10-24T07:27:53Z</dcterms:modified>
</cp:coreProperties>
</file>