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61" r:id="rId4"/>
    <p:sldId id="275" r:id="rId5"/>
    <p:sldId id="262" r:id="rId6"/>
    <p:sldId id="263" r:id="rId7"/>
    <p:sldId id="264" r:id="rId8"/>
    <p:sldId id="265" r:id="rId9"/>
    <p:sldId id="266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>
        <p:scale>
          <a:sx n="175" d="100"/>
          <a:sy n="175" d="100"/>
        </p:scale>
        <p:origin x="-2165" y="-3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020C02B-CA55-4FE6-B4F7-7613A2C472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150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B44E5C-CF04-4204-B256-6EF66484E3B6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2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C9484E-D183-4F79-BB4A-AF2C3BAFBCAA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9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F4EF8F-9BA0-421B-8075-29F7D1C2E07E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9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C2F4-534E-4B03-B861-4D625501EE35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0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8342C-E583-408F-8468-C467DD0D343C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3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DB70E-E6A9-4F12-B7EA-740AE3C37D69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2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03AE20-5FD2-4FED-B2FD-432BDE71D9FA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7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154E7-F666-4299-8293-196F0F9C442F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4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44E8E-5749-42AD-AF15-3CA4057BF0AB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1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33CA9A-B1E1-44A4-9AF2-1562464BEF7C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62802F-89F0-4BCC-9A15-00B96598FC3F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99DFD2-E24E-4126-9AE8-24449858DFF0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2DD414-8A96-4732-9338-FEF85C086B1B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2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A5BB6-9DBD-4DA5-AD9E-D5B2ADD5AD8F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2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F4A9D-C1A8-43AF-8CA3-5F073A752E2F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746576-D933-46CF-9B52-26AE36EE3BEB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8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5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7BE40-F69E-4E42-A7CB-3B37CA7A86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2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DCF0A-E406-4DB0-ABCE-DD2E7987A23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972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50878-4634-42C8-B534-1B1E20B237D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168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355F-462D-46D3-AD3C-4D52D2D1D3B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940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2C393-BB31-4F04-B8DE-230D480422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305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89F8-0BC4-4A74-83F6-65939F528C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41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CC4E-AAC9-4B87-8692-03961D3B47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028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2606-57CC-43C4-BCA7-4E77DE5E35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441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BD722-BEF5-436E-ABE8-CAD428AB3A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325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51D65-00F7-4DAB-9597-B0F711D33E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266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D085-D3F2-4E62-8BBF-D3022736213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8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84C275-F8B8-46B7-8A01-87C1A0CC82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4300" smtClean="0"/>
              <a:t>Verilog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ED3FB-DA73-47FD-B802-734E1D52448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A Sequential Circuit:</a:t>
            </a:r>
            <a:br>
              <a:rPr lang="en-US" altLang="fa-IR" sz="3600" smtClean="0"/>
            </a:br>
            <a:r>
              <a:rPr lang="en-US" altLang="fa-IR" sz="3600" smtClean="0"/>
              <a:t>Schematic Diagram</a:t>
            </a:r>
          </a:p>
        </p:txBody>
      </p:sp>
      <p:pic>
        <p:nvPicPr>
          <p:cNvPr id="22532" name="Picture 4" descr="AACFLQJ0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1628775"/>
            <a:ext cx="4073525" cy="4657725"/>
          </a:xfrm>
          <a:noFill/>
        </p:spPr>
      </p:pic>
      <p:cxnSp>
        <p:nvCxnSpPr>
          <p:cNvPr id="3" name="Straight Connector 2"/>
          <p:cNvCxnSpPr/>
          <p:nvPr/>
        </p:nvCxnSpPr>
        <p:spPr bwMode="auto">
          <a:xfrm>
            <a:off x="4572000" y="4187952"/>
            <a:ext cx="936104" cy="0"/>
          </a:xfrm>
          <a:prstGeom prst="lin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DBA7C-A407-408B-8DB4-B131CFAE8D9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(Behavioral)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pic>
        <p:nvPicPr>
          <p:cNvPr id="24581" name="Picture 7" descr="AACFLQ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484313"/>
            <a:ext cx="508158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9274D-510A-407F-90BE-731DFC63DFC1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Mealy (Behavioral)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468313" y="836613"/>
            <a:ext cx="8135937" cy="5930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Mealy_mdl (x,y,CLK,RST);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x,CLK,RST;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 [1:0] Prstate, Nxtstate;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 S0 = 2'b00, S1 = 2'b01, S2 = 2'b10, S3 = 2'b11;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 or negedge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(~RST) Prstate = S0;  //Initialize to state S0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Prstate = Nxtstate; //Clock operations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(Prstate or x)     //Determine next state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(Prstate)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S0: if (x) Nxtstate = S1;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S1: if (x) Nxtstate = S3;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Nxtstate = S0;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S2: if (~x)Nxtstate = S0;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S3: if (x) Nxtstate = S2;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Nxtstate = S0;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(Prstate or x)     //Evaluate output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(Prstate)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S0: y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S1: if (x) y = 1'b0; else y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S2: if (x) y = 1'b0; else y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S3: if (x) y = 1'b0; else y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pic>
        <p:nvPicPr>
          <p:cNvPr id="26630" name="Picture 5" descr="AACFLQK0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2276475"/>
            <a:ext cx="3308350" cy="2855913"/>
          </a:xfrm>
          <a:noFill/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555875" y="1268413"/>
            <a:ext cx="53784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fa-IR" sz="2500" b="0"/>
              <a:t> </a:t>
            </a:r>
            <a:r>
              <a:rPr lang="en-US" altLang="fa-IR" sz="2500" b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fa-IR" sz="2500" b="0"/>
              <a:t> defines constants.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8CAF0-27CF-477E-A988-46596F1A8B8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(Behavioral) (One </a:t>
            </a:r>
            <a:r>
              <a:rPr lang="en-US" altLang="fa-IR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3600" smtClean="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8313" y="836613"/>
            <a:ext cx="8135937" cy="3644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Moore_mdl (x,AB,CLK,RST);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x,CLK,RST;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[1:0]AB;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[1:0] state;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parameter S0 = 2'b00, S1 = 2'b01, S2 = 2'b10, S3 = 2'b11;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always @ (posedge CLK or negedge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(~RST) state = S0;  //Initialize to state S0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(state)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S0: if (~x) state = S1;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S1: if (x)  state = S2; else state = S3;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S2: if (~x) state = S3;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S3: if (~x) state = S0;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AB = state;        //Output of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pic>
        <p:nvPicPr>
          <p:cNvPr id="28678" name="Picture 7" descr="AACFLQN0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3025" y="3386138"/>
            <a:ext cx="3595688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0964C4-B2A4-4C37-8D49-80F23D065E6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(Structural)</a:t>
            </a:r>
          </a:p>
        </p:txBody>
      </p:sp>
      <p:pic>
        <p:nvPicPr>
          <p:cNvPr id="1673222" name="Picture 6" descr="AACFLQ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3375"/>
            <a:ext cx="7313613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3DB25-3311-47BC-8445-0C96AF39DDC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(Structural)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28675" y="979488"/>
            <a:ext cx="5183188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Tcircuit (x,y,A,B,CLK,RST);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x,CLK,RST;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y,A,B;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TA,TB;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//Flip-flip input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TB = x,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TA = x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equation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A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BF (B,TB,CLK,RST);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AF (A,TA,CLK,RST);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827088" y="4149725"/>
            <a:ext cx="5183187" cy="2044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T_FF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always @ (posedge CLK or negedge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(~RST)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Q = Q ^ 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pic>
        <p:nvPicPr>
          <p:cNvPr id="1675271" name="Picture 7" descr="AACFLQ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25538"/>
            <a:ext cx="4951412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6F0E-E436-48B7-8641-CD99242A538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98525" y="1196975"/>
            <a:ext cx="7345363" cy="5016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testing sequential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testTcircuit;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 x,CLK,RST;  //inputs for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wire y,A,B;    //output from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Tcircuit TC (x,y,A,B,CLK,RST);  // instantiate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RST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CLK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RST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repeat (16)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CLK = ~CLK;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#15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repeat (8)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x = ~ x;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CE776-1302-4B82-BAFD-879B81591F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Waveforms</a:t>
            </a:r>
          </a:p>
        </p:txBody>
      </p:sp>
      <p:pic>
        <p:nvPicPr>
          <p:cNvPr id="36868" name="Picture 6" descr="AACFLQ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90725"/>
            <a:ext cx="8683625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2B5AB-0DB6-4DD1-B18C-6FF1728E84F7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Behavioral Description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48150" cy="403225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initial:</a:t>
            </a:r>
          </a:p>
          <a:p>
            <a:pPr lvl="1" eaLnBrk="1" hangingPunct="1"/>
            <a:r>
              <a:rPr lang="en-US" altLang="fa-IR" sz="2500" smtClean="0"/>
              <a:t>is executed once at the beginning.</a:t>
            </a:r>
          </a:p>
          <a:p>
            <a:pPr eaLnBrk="1" hangingPunct="1"/>
            <a:r>
              <a:rPr lang="en-US" altLang="fa-IR" sz="3000" smtClean="0"/>
              <a:t>always:</a:t>
            </a:r>
          </a:p>
          <a:p>
            <a:pPr lvl="1" eaLnBrk="1" hangingPunct="1"/>
            <a:r>
              <a:rPr lang="en-US" altLang="fa-IR" sz="2500" smtClean="0"/>
              <a:t>is repeated until the end of simulation.</a:t>
            </a:r>
          </a:p>
          <a:p>
            <a:pPr lvl="1" eaLnBrk="1" hangingPunct="1"/>
            <a:endParaRPr lang="en-US" altLang="fa-IR" sz="2500" smtClean="0"/>
          </a:p>
          <a:p>
            <a:pPr lvl="1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B8D4F0-2D27-486B-9F3E-28BE2789991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Clock Generation</a:t>
            </a: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395288" y="2636838"/>
            <a:ext cx="3384550" cy="1816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repeat (30)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127875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 Two methods:</a:t>
            </a:r>
          </a:p>
          <a:p>
            <a:pPr marL="1198563" lvl="2" indent="-228600" eaLnBrk="1" hangingPunct="1"/>
            <a:r>
              <a:rPr lang="en-US" altLang="fa-IR" sz="2400" smtClean="0"/>
              <a:t> 15 cycles of clock.</a:t>
            </a:r>
          </a:p>
          <a:p>
            <a:pPr marL="1198563" lvl="2" indent="-228600" eaLnBrk="1" hangingPunct="1"/>
            <a:r>
              <a:rPr lang="en-US" altLang="fa-IR" sz="2400" smtClean="0"/>
              <a:t> clock period = 20 time units.</a:t>
            </a:r>
          </a:p>
        </p:txBody>
      </p:sp>
      <p:sp>
        <p:nvSpPr>
          <p:cNvPr id="1572882" name="Rectangle 18"/>
          <p:cNvSpPr>
            <a:spLocks noChangeArrowheads="1"/>
          </p:cNvSpPr>
          <p:nvPr/>
        </p:nvSpPr>
        <p:spPr bwMode="auto">
          <a:xfrm>
            <a:off x="4787900" y="2655888"/>
            <a:ext cx="3240088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#300 $finish;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B3C1C-DCEA-4325-9411-79F04719DFC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? Description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xxxx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xxxx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Output Q must be declared as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 smtClean="0"/>
              <a:t>.</a:t>
            </a:r>
          </a:p>
          <a:p>
            <a:pPr marL="742950" lvl="1" indent="-285750" eaLnBrk="1" hangingPunct="1"/>
            <a:r>
              <a:rPr lang="en-US" altLang="fa-IR" sz="2500" smtClean="0"/>
              <a:t> Inside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 smtClean="0"/>
              <a:t>,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statements can be used.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BF684-A12B-4583-8D5B-D6BD717120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D-Latch Description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D latch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D_latch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Output Q must be declared as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 smtClean="0"/>
              <a:t>.</a:t>
            </a:r>
          </a:p>
          <a:p>
            <a:pPr marL="742950" lvl="1" indent="-285750" eaLnBrk="1" hangingPunct="1"/>
            <a:r>
              <a:rPr lang="en-US" altLang="fa-IR" sz="2500" smtClean="0"/>
              <a:t> Inside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 smtClean="0"/>
              <a:t>,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statements can be used.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971550" y="3789363"/>
            <a:ext cx="7202488" cy="23145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with asynchronous reset.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DFF (Q,D,CLK,RST);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@(posedge CLK or negedge RST)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(RST == 0) Q = 1'b0;    // Same as: if (~RST)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5" name="Rectangle 5"/>
          <p:cNvSpPr>
            <a:spLocks noChangeArrowheads="1"/>
          </p:cNvSpPr>
          <p:nvPr/>
        </p:nvSpPr>
        <p:spPr bwMode="auto">
          <a:xfrm>
            <a:off x="3203575" y="3933825"/>
            <a:ext cx="151288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5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4" grpId="0" animBg="1"/>
      <p:bldP spid="16537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A12D5-B123-4F8F-BD71-9080FE78A3F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T-FF Description (Structural)</a:t>
            </a:r>
          </a:p>
        </p:txBody>
      </p:sp>
      <p:pic>
        <p:nvPicPr>
          <p:cNvPr id="16388" name="Picture 5" descr="roth+f11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6113"/>
            <a:ext cx="46799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492500" y="1844675"/>
            <a:ext cx="2951163" cy="306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95288" y="1993900"/>
            <a:ext cx="576103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 from D flip-flop and gates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DT;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DT = Q ^ T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the D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TF1 (Q,DT,CLK,RST);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71947-F7C9-45F4-9238-068DD59CF50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JK-FF Description (Structural)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79613" y="1700213"/>
            <a:ext cx="5761037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//JK flip-flop from D flip-flop and gates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JKFF (Q,J,K,CLK,RST);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J,K,CLK,RST;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JK;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JK = (J &amp; ~Q) | (~K &amp; Q);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D flipflop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JK1 (Q,JK,CLK,RST);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F05A6-DB2A-4466-9911-4F85F0B4A67F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JK-FF Description (Behavioral)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90688" y="1773238"/>
            <a:ext cx="5761037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Functional description of JK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JK_FF (J,K,CLK,Q,Qnot);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Q,Qnot;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J,K,CLK;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Qnot = ~ Q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case ({J,K})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2'b00: Q =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2'b01: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2'b10: Q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2'b11: Q = ~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executes one of the statements.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59455</TotalTime>
  <Words>1129</Words>
  <Application>Microsoft Office PowerPoint</Application>
  <PresentationFormat>On-screen Show (4:3)</PresentationFormat>
  <Paragraphs>246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Arial</vt:lpstr>
      <vt:lpstr>Titr</vt:lpstr>
      <vt:lpstr>Zar</vt:lpstr>
      <vt:lpstr>Wingdings</vt:lpstr>
      <vt:lpstr>Courier New</vt:lpstr>
      <vt:lpstr>1_presentation_template</vt:lpstr>
      <vt:lpstr>Verilog</vt:lpstr>
      <vt:lpstr>Behavioral Description</vt:lpstr>
      <vt:lpstr>Clock Generation</vt:lpstr>
      <vt:lpstr>? Description</vt:lpstr>
      <vt:lpstr>D-Latch Description</vt:lpstr>
      <vt:lpstr>D Flip-Flop Description</vt:lpstr>
      <vt:lpstr>T-FF Description (Structural)</vt:lpstr>
      <vt:lpstr>JK-FF Description (Structural)</vt:lpstr>
      <vt:lpstr>JK-FF Description (Behavioral)</vt:lpstr>
      <vt:lpstr>A Sequential Circuit: Schematic Diagram</vt:lpstr>
      <vt:lpstr>State Diagram (Behavioral)</vt:lpstr>
      <vt:lpstr>Mealy (Behavioral)</vt:lpstr>
      <vt:lpstr>Moore (Behavioral) (One always)</vt:lpstr>
      <vt:lpstr>Moore (Structural)</vt:lpstr>
      <vt:lpstr>Moore (Structural)</vt:lpstr>
      <vt:lpstr>Testbench</vt:lpstr>
      <vt:lpstr>Waveforms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349</cp:revision>
  <dcterms:created xsi:type="dcterms:W3CDTF">1601-01-01T00:00:00Z</dcterms:created>
  <dcterms:modified xsi:type="dcterms:W3CDTF">2019-12-16T17:04:45Z</dcterms:modified>
</cp:coreProperties>
</file>