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0"/>
  </p:notesMasterIdLst>
  <p:sldIdLst>
    <p:sldId id="290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63" r:id="rId10"/>
    <p:sldId id="364" r:id="rId11"/>
    <p:sldId id="365" r:id="rId12"/>
    <p:sldId id="360" r:id="rId13"/>
    <p:sldId id="338" r:id="rId14"/>
    <p:sldId id="339" r:id="rId15"/>
    <p:sldId id="340" r:id="rId16"/>
    <p:sldId id="359" r:id="rId17"/>
    <p:sldId id="391" r:id="rId18"/>
    <p:sldId id="361" r:id="rId19"/>
    <p:sldId id="362" r:id="rId20"/>
    <p:sldId id="366" r:id="rId21"/>
    <p:sldId id="336" r:id="rId22"/>
    <p:sldId id="337" r:id="rId23"/>
    <p:sldId id="393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92" r:id="rId34"/>
    <p:sldId id="377" r:id="rId35"/>
    <p:sldId id="383" r:id="rId36"/>
    <p:sldId id="376" r:id="rId37"/>
    <p:sldId id="378" r:id="rId38"/>
    <p:sldId id="379" r:id="rId39"/>
    <p:sldId id="380" r:id="rId40"/>
    <p:sldId id="381" r:id="rId41"/>
    <p:sldId id="382" r:id="rId42"/>
    <p:sldId id="384" r:id="rId43"/>
    <p:sldId id="385" r:id="rId44"/>
    <p:sldId id="386" r:id="rId45"/>
    <p:sldId id="387" r:id="rId46"/>
    <p:sldId id="388" r:id="rId47"/>
    <p:sldId id="389" r:id="rId48"/>
    <p:sldId id="390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F080FB79-630E-4235-A0DD-DEC29A00B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5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0691C5-C466-4604-8EFA-7E868B09267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EA195A-0D13-49F4-B214-4043A66ED14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98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44BE7-442B-4B45-A660-359BD277C83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7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F8BE6E-70D1-4BEF-A029-F64E5D41F6A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8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041AA7-D73A-404C-8701-A450F357D760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5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961E85-A0AE-4B55-A232-A956DE7E5CC7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7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B93ADF-22C3-457D-A1B3-B55340703A13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8CA3A3-F509-4AC6-B58E-795149352A09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37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214168-9B40-4C71-970E-B188CF4A706E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8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0D808-07FB-4DED-BEAC-B6C7EAA2B898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98B41-E876-49F5-A281-06E4B4C39A8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2FB989-88A8-4BC4-B19B-4B4AC074441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2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BFC85-AC94-41E3-8B6F-2B1A7BAC0AF9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2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1AAF90-E8AB-4B81-9E03-B3225A0A4BC5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5C74CD-677C-49F6-941D-C84247E30543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8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1AFDDC-2475-4902-BC54-8462F796A114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8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2C6B9-9D85-4045-B019-D1E98067C233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9CEC2C-DE6E-4F73-882C-D3F82D62D1EC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42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B07ED-4068-48DA-ACE4-349142ADE4FA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5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A4D1F-61F8-4026-BC62-C07D5F10BD9E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5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7BAD75-F6FC-42AC-AAD1-227BEB3A07D8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5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51C087-9172-44D0-967A-84B5D46BB01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8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5040C-3E17-4E76-A4C4-276027F79A9F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0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478B5-FDDA-4BD0-898B-CCA0988D9FF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7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3D9E90-BA4F-4D3B-BB96-6817BE061159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42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46BA9-6DD2-44D7-844E-CA1D68B4A284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19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4CEF9-EB17-4D61-AC01-10E82B1C0A64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3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459E2-8BB1-4C57-9ADE-85E3A71C3E92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3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E5E152-B100-4B91-9A1E-A64A29A1D873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00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518CF-3576-41E0-AC68-6C687035A25A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2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E0B51-CDD6-45D8-AAEF-4DD18A8D2986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46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4D9B8-4B4D-4ACB-8EFC-14A30E7A4A52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4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8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8574D3-AD00-4FBA-8BDB-905593C6628C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74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5CCE0-887F-4938-B4D7-53AC4225434B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4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C8CBC-8ECE-4CF0-81AF-1FBDECE8B47F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35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E7471-31F2-455D-89DA-D0A34F4FC42C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7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547527-B4A2-4CC3-83F7-5260E31C5A62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3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CB47E1-BAF1-4B56-A9F9-431C09C74554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69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3B88E-76AE-4922-948D-4F1E353FF654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766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DA280-0804-4761-8473-F2721B6827FC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77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A80EF-6A8B-4174-BABF-348745585045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7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8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38301E-7D4C-44B1-8BEB-DA542D16D36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8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AC8FAD-81F3-4435-8A6F-B75FAA40437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8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F8F505-B3CD-402C-B6A0-C9540AFFA286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2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FC8807-5F6F-451C-A595-4417B558D93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1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3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8112-ACAA-49BD-A173-CF4982CEE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ED9E-5AFF-4169-A6F6-AD3426506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077E5-CCF2-47DD-95E1-4DDB558F0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22FB-BD0E-4F3D-A39A-A5072A8B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3EE6-6B46-48E4-9F0E-85BE7AE869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9E39-024B-45C2-89E6-DE67AB38C4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DFE-8051-4DB8-87E9-74A3A8245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F1EB-016C-4305-B428-66141AB55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7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DBC1-F985-4051-B167-833FFDA4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7D74-E6ED-4F31-BFF6-86D7E87D3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7D5CB0-4A70-4C08-91B2-13B32432C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 Design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09DA5-7D11-4D3E-98B6-CFC133611A8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graphicFrame>
        <p:nvGraphicFramePr>
          <p:cNvPr id="2201923" name="Group 323"/>
          <p:cNvGraphicFramePr>
            <a:graphicFrameLocks noGrp="1"/>
          </p:cNvGraphicFramePr>
          <p:nvPr/>
        </p:nvGraphicFramePr>
        <p:xfrm>
          <a:off x="673100" y="1347788"/>
          <a:ext cx="3733800" cy="2011362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563" name="Object 269"/>
          <p:cNvGraphicFramePr>
            <a:graphicFrameLocks noChangeAspect="1"/>
          </p:cNvGraphicFramePr>
          <p:nvPr/>
        </p:nvGraphicFramePr>
        <p:xfrm>
          <a:off x="2411413" y="765175"/>
          <a:ext cx="473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4" imgW="203024" imgH="215713" progId="Equation.3">
                  <p:embed/>
                </p:oleObj>
              </mc:Choice>
              <mc:Fallback>
                <p:oleObj name="Equation" r:id="rId4" imgW="203024" imgH="215713" progId="Equation.3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65175"/>
                        <a:ext cx="473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24" name="Group 324"/>
          <p:cNvGraphicFramePr>
            <a:graphicFrameLocks noGrp="1"/>
          </p:cNvGraphicFramePr>
          <p:nvPr/>
        </p:nvGraphicFramePr>
        <p:xfrm>
          <a:off x="4940300" y="1341438"/>
          <a:ext cx="3733800" cy="2011362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595" name="Object 321"/>
          <p:cNvGraphicFramePr>
            <a:graphicFrameLocks noChangeAspect="1"/>
          </p:cNvGraphicFramePr>
          <p:nvPr/>
        </p:nvGraphicFramePr>
        <p:xfrm>
          <a:off x="6804025" y="765175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6" imgW="215619" imgH="215619" progId="Equation.3">
                  <p:embed/>
                </p:oleObj>
              </mc:Choice>
              <mc:Fallback>
                <p:oleObj name="Equation" r:id="rId6" imgW="215619" imgH="215619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765175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96" name="Picture 3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338513"/>
            <a:ext cx="75723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2630" name="Rectangle 6"/>
          <p:cNvSpPr>
            <a:spLocks noChangeArrowheads="1"/>
          </p:cNvSpPr>
          <p:nvPr/>
        </p:nvSpPr>
        <p:spPr bwMode="auto">
          <a:xfrm>
            <a:off x="4859338" y="2759075"/>
            <a:ext cx="3816350" cy="3743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363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363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29" name="Object 5"/>
          <p:cNvGraphicFramePr>
            <a:graphicFrameLocks noChangeAspect="1"/>
          </p:cNvGraphicFramePr>
          <p:nvPr/>
        </p:nvGraphicFramePr>
        <p:xfrm>
          <a:off x="1258888" y="5876925"/>
          <a:ext cx="537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5" imgW="2184400" imgH="228600" progId="Equation.3">
                  <p:embed/>
                </p:oleObj>
              </mc:Choice>
              <mc:Fallback>
                <p:oleObj name="Equation" r:id="rId5" imgW="2184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76925"/>
                        <a:ext cx="537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6" name="Rectangle 1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0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6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36D8C-06AE-4B06-AFC8-D040DCE54AF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simplest assignment of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coded states to 2</a:t>
            </a:r>
            <a:r>
              <a:rPr lang="en-US" altLang="en-US" sz="2400" baseline="30000" smtClean="0"/>
              <a:t>n</a:t>
            </a:r>
            <a:r>
              <a:rPr lang="en-US" altLang="en-US" sz="2400" smtClean="0"/>
              <a:t> possible states is to use the first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5050"/>
                </a:solidFill>
              </a:rPr>
              <a:t>binary integers</a:t>
            </a:r>
            <a:r>
              <a:rPr lang="en-US" altLang="en-US" sz="2400" smtClean="0"/>
              <a:t> in binary counting order.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000, 001, 010, 011, 100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However, the simplest state assignment does </a:t>
            </a:r>
            <a:r>
              <a:rPr lang="en-US" altLang="en-US" sz="2400" smtClean="0">
                <a:solidFill>
                  <a:srgbClr val="FF5050"/>
                </a:solidFill>
              </a:rPr>
              <a:t>not always</a:t>
            </a:r>
            <a:r>
              <a:rPr lang="en-US" altLang="en-US" sz="2400" smtClean="0"/>
              <a:t> lead to the simplest circuit.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 fact, the state assignment often has a major effect on circuit cost (was previously shown).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general, the only formal way to find the best assignment is to try </a:t>
            </a:r>
            <a:r>
              <a:rPr lang="en-US" altLang="en-US" sz="2400" smtClean="0">
                <a:solidFill>
                  <a:srgbClr val="FF5050"/>
                </a:solidFill>
              </a:rPr>
              <a:t>all</a:t>
            </a:r>
            <a:r>
              <a:rPr lang="en-US" altLang="en-US" sz="2400" smtClean="0"/>
              <a:t> the assignments.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That’s too much work!!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F1243-111F-4243-B961-CE2D2ECCC99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Design a clocked synchronous state machine with two inputs, A and B, and a single output Z that is 1 if: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– </a:t>
            </a:r>
            <a:r>
              <a:rPr lang="en-US" altLang="en-US" b="1" smtClean="0"/>
              <a:t>A</a:t>
            </a:r>
            <a:r>
              <a:rPr lang="en-US" altLang="en-US" smtClean="0"/>
              <a:t> had the same value at each of the two previous clock ticks, 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– </a:t>
            </a:r>
            <a:r>
              <a:rPr lang="en-US" altLang="en-US" b="1" smtClean="0"/>
              <a:t>B</a:t>
            </a:r>
            <a:r>
              <a:rPr lang="en-US" altLang="en-US" smtClean="0"/>
              <a:t> has been 1 since the last time that the first condition was true.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– Otherwise, the output should be 0.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635375" y="5229225"/>
            <a:ext cx="1873250" cy="10080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700338" y="5445125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700338" y="5949950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508625" y="5734050"/>
            <a:ext cx="9350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24075" y="5157788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124075" y="56626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795963" y="52308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2279-D7D2-4CCD-BA98-752C2B7C8F5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2478088"/>
            <a:ext cx="8134350" cy="2039937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80B75-C48B-40DE-917D-F3CFC20AC88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2841" name="Freeform 9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42" name="Line 10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8" name="Rectangle 24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9" name="Rectangle 28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0" name="Rectangle 29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1" name="Text Box 7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2782" name="Rectangle 7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3" name="AutoShape 76"/>
          <p:cNvCxnSpPr>
            <a:cxnSpLocks noChangeShapeType="1"/>
            <a:stCxn id="32772" idx="6"/>
            <a:endCxn id="32776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Oval 7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5" name="Rectangle 7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6" name="Rectangle 7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8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8" name="AutoShape 81"/>
          <p:cNvCxnSpPr>
            <a:cxnSpLocks noChangeShapeType="1"/>
            <a:stCxn id="32772" idx="2"/>
            <a:endCxn id="32784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82"/>
          <p:cNvCxnSpPr>
            <a:cxnSpLocks noChangeShapeType="1"/>
            <a:stCxn id="32784" idx="7"/>
            <a:endCxn id="32776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83"/>
          <p:cNvSpPr>
            <a:spLocks noChangeArrowheads="1"/>
          </p:cNvSpPr>
          <p:nvPr/>
        </p:nvSpPr>
        <p:spPr bwMode="auto">
          <a:xfrm>
            <a:off x="4284663" y="2492375"/>
            <a:ext cx="16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1" name="Rectangle 84"/>
          <p:cNvSpPr>
            <a:spLocks noChangeArrowheads="1"/>
          </p:cNvSpPr>
          <p:nvPr/>
        </p:nvSpPr>
        <p:spPr bwMode="auto">
          <a:xfrm>
            <a:off x="1450975" y="4652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2" name="Text Box 8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2793" name="Oval 8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4" name="Rectangle 8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5" name="Oval 8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6" name="Rectangle 8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97" name="AutoShape 90"/>
          <p:cNvCxnSpPr>
            <a:cxnSpLocks noChangeShapeType="1"/>
            <a:stCxn id="32776" idx="3"/>
            <a:endCxn id="32784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Rectangle 9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9" name="Rectangle 9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0" name="AutoShape 94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1" name="Text Box 95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2802" name="Text Box 96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2803" name="Rectangle 97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04" name="Rectangle 98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5" name="AutoShape 99"/>
          <p:cNvCxnSpPr>
            <a:cxnSpLocks noChangeShapeType="1"/>
            <a:stCxn id="32795" idx="6"/>
            <a:endCxn id="32776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6" name="Rectangle 100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7" name="AutoShape 101"/>
          <p:cNvCxnSpPr>
            <a:cxnSpLocks noChangeShapeType="1"/>
            <a:stCxn id="32793" idx="2"/>
            <a:endCxn id="32784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8" name="Rectangle 102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9" name="AutoShape 103"/>
          <p:cNvCxnSpPr>
            <a:cxnSpLocks noChangeShapeType="1"/>
            <a:stCxn id="32776" idx="6"/>
            <a:endCxn id="32793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0" name="Rectangle 104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1" name="Rectangle 105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12" name="AutoShape 107"/>
          <p:cNvCxnSpPr>
            <a:cxnSpLocks noChangeShapeType="1"/>
            <a:stCxn id="32793" idx="7"/>
            <a:endCxn id="32793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108"/>
          <p:cNvCxnSpPr>
            <a:cxnSpLocks noChangeShapeType="1"/>
            <a:stCxn id="32795" idx="1"/>
            <a:endCxn id="32795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4" name="Rectangle 109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5" name="Rectangle 110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6" name="Rectangle 111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7" name="Rectangle 112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8" name="Oval 113"/>
          <p:cNvSpPr>
            <a:spLocks noChangeArrowheads="1"/>
          </p:cNvSpPr>
          <p:nvPr/>
        </p:nvSpPr>
        <p:spPr bwMode="auto">
          <a:xfrm>
            <a:off x="2051050" y="53006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9" name="Rectangle 114"/>
          <p:cNvSpPr>
            <a:spLocks noChangeArrowheads="1"/>
          </p:cNvSpPr>
          <p:nvPr/>
        </p:nvSpPr>
        <p:spPr bwMode="auto">
          <a:xfrm>
            <a:off x="2122488" y="551815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0" name="Oval 115"/>
          <p:cNvSpPr>
            <a:spLocks noChangeArrowheads="1"/>
          </p:cNvSpPr>
          <p:nvPr/>
        </p:nvSpPr>
        <p:spPr bwMode="auto">
          <a:xfrm>
            <a:off x="6443663" y="52292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116"/>
          <p:cNvSpPr>
            <a:spLocks noChangeArrowheads="1"/>
          </p:cNvSpPr>
          <p:nvPr/>
        </p:nvSpPr>
        <p:spPr bwMode="auto">
          <a:xfrm>
            <a:off x="6584950" y="5375275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2" name="AutoShape 117"/>
          <p:cNvCxnSpPr>
            <a:cxnSpLocks noChangeShapeType="1"/>
            <a:endCxn id="32818" idx="1"/>
          </p:cNvCxnSpPr>
          <p:nvPr/>
        </p:nvCxnSpPr>
        <p:spPr bwMode="auto">
          <a:xfrm rot="16200000" flipH="1">
            <a:off x="1551781" y="4791869"/>
            <a:ext cx="873125" cy="306388"/>
          </a:xfrm>
          <a:prstGeom prst="curvedConnector3">
            <a:avLst>
              <a:gd name="adj1" fmla="val 4527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3" name="AutoShape 118"/>
          <p:cNvCxnSpPr>
            <a:cxnSpLocks noChangeShapeType="1"/>
            <a:stCxn id="32793" idx="5"/>
            <a:endCxn id="32820" idx="7"/>
          </p:cNvCxnSpPr>
          <p:nvPr/>
        </p:nvCxnSpPr>
        <p:spPr bwMode="auto">
          <a:xfrm rot="5400000">
            <a:off x="6673057" y="4764881"/>
            <a:ext cx="838200" cy="2524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4" name="Rectangle 119"/>
          <p:cNvSpPr>
            <a:spLocks noChangeArrowheads="1"/>
          </p:cNvSpPr>
          <p:nvPr/>
        </p:nvSpPr>
        <p:spPr bwMode="auto">
          <a:xfrm>
            <a:off x="7235825" y="4686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5" name="AutoShape 120"/>
          <p:cNvCxnSpPr>
            <a:cxnSpLocks noChangeShapeType="1"/>
            <a:stCxn id="32818" idx="7"/>
            <a:endCxn id="32793" idx="3"/>
          </p:cNvCxnSpPr>
          <p:nvPr/>
        </p:nvCxnSpPr>
        <p:spPr bwMode="auto">
          <a:xfrm rot="-5400000">
            <a:off x="4225132" y="2820194"/>
            <a:ext cx="909637" cy="4213225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6" name="AutoShape 121"/>
          <p:cNvCxnSpPr>
            <a:cxnSpLocks noChangeShapeType="1"/>
            <a:stCxn id="32820" idx="1"/>
            <a:endCxn id="32795" idx="5"/>
          </p:cNvCxnSpPr>
          <p:nvPr/>
        </p:nvCxnSpPr>
        <p:spPr bwMode="auto">
          <a:xfrm rot="5400000" flipH="1">
            <a:off x="3860800" y="2636838"/>
            <a:ext cx="882650" cy="44640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7" name="AutoShape 122"/>
          <p:cNvCxnSpPr>
            <a:cxnSpLocks noChangeShapeType="1"/>
            <a:stCxn id="32818" idx="6"/>
            <a:endCxn id="32820" idx="2"/>
          </p:cNvCxnSpPr>
          <p:nvPr/>
        </p:nvCxnSpPr>
        <p:spPr bwMode="auto">
          <a:xfrm flipV="1">
            <a:off x="2673350" y="5538788"/>
            <a:ext cx="3760788" cy="71437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8" name="AutoShape 123"/>
          <p:cNvCxnSpPr>
            <a:cxnSpLocks noChangeShapeType="1"/>
            <a:stCxn id="32820" idx="4"/>
            <a:endCxn id="32818" idx="4"/>
          </p:cNvCxnSpPr>
          <p:nvPr/>
        </p:nvCxnSpPr>
        <p:spPr bwMode="auto">
          <a:xfrm rot="5400000">
            <a:off x="4518025" y="3697288"/>
            <a:ext cx="71438" cy="4392612"/>
          </a:xfrm>
          <a:prstGeom prst="curvedConnector3">
            <a:avLst>
              <a:gd name="adj1" fmla="val 40666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9" name="Rectangle 124"/>
          <p:cNvSpPr>
            <a:spLocks noChangeArrowheads="1"/>
          </p:cNvSpPr>
          <p:nvPr/>
        </p:nvSpPr>
        <p:spPr bwMode="auto">
          <a:xfrm>
            <a:off x="5867400" y="501332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0" name="Rectangle 125"/>
          <p:cNvSpPr>
            <a:spLocks noChangeArrowheads="1"/>
          </p:cNvSpPr>
          <p:nvPr/>
        </p:nvSpPr>
        <p:spPr bwMode="auto">
          <a:xfrm>
            <a:off x="5867400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1" name="Rectangle 126"/>
          <p:cNvSpPr>
            <a:spLocks noChangeArrowheads="1"/>
          </p:cNvSpPr>
          <p:nvPr/>
        </p:nvSpPr>
        <p:spPr bwMode="auto">
          <a:xfrm>
            <a:off x="2916238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2" name="Rectangle 127"/>
          <p:cNvSpPr>
            <a:spLocks noChangeArrowheads="1"/>
          </p:cNvSpPr>
          <p:nvPr/>
        </p:nvSpPr>
        <p:spPr bwMode="auto">
          <a:xfrm>
            <a:off x="2916238" y="530066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3" name="Rectangle 128"/>
          <p:cNvSpPr>
            <a:spLocks noChangeArrowheads="1"/>
          </p:cNvSpPr>
          <p:nvPr/>
        </p:nvSpPr>
        <p:spPr bwMode="auto">
          <a:xfrm>
            <a:off x="435610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4" name="Rectangle 129"/>
          <p:cNvSpPr>
            <a:spLocks noChangeArrowheads="1"/>
          </p:cNvSpPr>
          <p:nvPr/>
        </p:nvSpPr>
        <p:spPr bwMode="auto">
          <a:xfrm>
            <a:off x="4259263" y="59102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5" name="AutoShape 130"/>
          <p:cNvCxnSpPr>
            <a:cxnSpLocks noChangeShapeType="1"/>
            <a:stCxn id="32818" idx="2"/>
            <a:endCxn id="32784" idx="1"/>
          </p:cNvCxnSpPr>
          <p:nvPr/>
        </p:nvCxnSpPr>
        <p:spPr bwMode="auto">
          <a:xfrm rot="10800000" flipH="1">
            <a:off x="2041525" y="2840038"/>
            <a:ext cx="749300" cy="2770187"/>
          </a:xfrm>
          <a:prstGeom prst="curvedConnector4">
            <a:avLst>
              <a:gd name="adj1" fmla="val -182204"/>
              <a:gd name="adj2" fmla="val 11117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6" name="Rectangle 131"/>
          <p:cNvSpPr>
            <a:spLocks noChangeArrowheads="1"/>
          </p:cNvSpPr>
          <p:nvPr/>
        </p:nvSpPr>
        <p:spPr bwMode="auto">
          <a:xfrm>
            <a:off x="539750" y="3357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7" name="AutoShape 132"/>
          <p:cNvCxnSpPr>
            <a:cxnSpLocks noChangeShapeType="1"/>
            <a:stCxn id="32820" idx="6"/>
            <a:endCxn id="32776" idx="7"/>
          </p:cNvCxnSpPr>
          <p:nvPr/>
        </p:nvCxnSpPr>
        <p:spPr bwMode="auto">
          <a:xfrm flipH="1" flipV="1">
            <a:off x="6137275" y="2789238"/>
            <a:ext cx="928688" cy="2749550"/>
          </a:xfrm>
          <a:prstGeom prst="curvedConnector4">
            <a:avLst>
              <a:gd name="adj1" fmla="val -142394"/>
              <a:gd name="adj2" fmla="val 11125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8" name="Rectangle 133"/>
          <p:cNvSpPr>
            <a:spLocks noChangeArrowheads="1"/>
          </p:cNvSpPr>
          <p:nvPr/>
        </p:nvSpPr>
        <p:spPr bwMode="auto">
          <a:xfrm>
            <a:off x="8388350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9" name="Text Box 134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2840" name="Text Box 137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2FA29-DD45-4401-B0F5-55228396200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Table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3811588"/>
            <a:ext cx="5184776" cy="6254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OK00 and OKA0 are equivalent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OK11 and OKA1 are equivalent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125538"/>
            <a:ext cx="491331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779838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319588" y="1700213"/>
            <a:ext cx="2268537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6659563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89324" name="Picture 12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860800"/>
            <a:ext cx="2884488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8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CBA12-3015-47E7-B769-24CC64415EA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6920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21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79" name="AutoShape 16"/>
          <p:cNvCxnSpPr>
            <a:cxnSpLocks noChangeShapeType="1"/>
            <a:stCxn id="36868" idx="6"/>
            <a:endCxn id="36872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84" name="AutoShape 21"/>
          <p:cNvCxnSpPr>
            <a:cxnSpLocks noChangeShapeType="1"/>
            <a:stCxn id="36868" idx="2"/>
            <a:endCxn id="36880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80" idx="7"/>
            <a:endCxn id="36872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4284663" y="2492375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9" name="Rectangle 2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0" name="Oval 2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2" name="AutoShape 30"/>
          <p:cNvCxnSpPr>
            <a:cxnSpLocks noChangeShapeType="1"/>
            <a:stCxn id="36872" idx="3"/>
            <a:endCxn id="36880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3" name="Rectangle 3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5" name="AutoShape 33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6" name="Text Box 34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6897" name="Text Box 35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6898" name="Rectangle 36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0" name="AutoShape 38"/>
          <p:cNvCxnSpPr>
            <a:cxnSpLocks noChangeShapeType="1"/>
            <a:stCxn id="36890" idx="6"/>
            <a:endCxn id="36872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Rectangle 39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2" name="AutoShape 40"/>
          <p:cNvCxnSpPr>
            <a:cxnSpLocks noChangeShapeType="1"/>
            <a:stCxn id="36888" idx="2"/>
            <a:endCxn id="36880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Rectangle 41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4" name="AutoShape 42"/>
          <p:cNvCxnSpPr>
            <a:cxnSpLocks noChangeShapeType="1"/>
            <a:stCxn id="36872" idx="6"/>
            <a:endCxn id="36888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5" name="Rectangle 43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06" name="Rectangle 44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7" name="AutoShape 45"/>
          <p:cNvCxnSpPr>
            <a:cxnSpLocks noChangeShapeType="1"/>
            <a:stCxn id="36888" idx="7"/>
            <a:endCxn id="36888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46"/>
          <p:cNvCxnSpPr>
            <a:cxnSpLocks noChangeShapeType="1"/>
            <a:stCxn id="36890" idx="1"/>
            <a:endCxn id="36890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9" name="Rectangle 47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0" name="Rectangle 48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1" name="Rectangle 49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2" name="Rectangle 50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3" name="Text Box 72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6914" name="Text Box 73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  <p:cxnSp>
        <p:nvCxnSpPr>
          <p:cNvPr id="36915" name="AutoShape 74"/>
          <p:cNvCxnSpPr>
            <a:cxnSpLocks noChangeShapeType="1"/>
            <a:stCxn id="36888" idx="3"/>
            <a:endCxn id="36890" idx="5"/>
          </p:cNvCxnSpPr>
          <p:nvPr/>
        </p:nvCxnSpPr>
        <p:spPr bwMode="auto">
          <a:xfrm rot="16200000" flipV="1">
            <a:off x="4406107" y="2091531"/>
            <a:ext cx="44450" cy="4716463"/>
          </a:xfrm>
          <a:prstGeom prst="curvedConnector3">
            <a:avLst>
              <a:gd name="adj1" fmla="val -4643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6" name="Rectangle 75"/>
          <p:cNvSpPr>
            <a:spLocks noChangeArrowheads="1"/>
          </p:cNvSpPr>
          <p:nvPr/>
        </p:nvSpPr>
        <p:spPr bwMode="auto">
          <a:xfrm>
            <a:off x="4403725" y="48688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17" name="AutoShape 76"/>
          <p:cNvCxnSpPr>
            <a:cxnSpLocks noChangeShapeType="1"/>
            <a:stCxn id="36890" idx="3"/>
            <a:endCxn id="36888" idx="4"/>
          </p:cNvCxnSpPr>
          <p:nvPr/>
        </p:nvCxnSpPr>
        <p:spPr bwMode="auto">
          <a:xfrm rot="16200000" flipH="1">
            <a:off x="4252913" y="1812925"/>
            <a:ext cx="134937" cy="5364163"/>
          </a:xfrm>
          <a:prstGeom prst="curvedConnector3">
            <a:avLst>
              <a:gd name="adj1" fmla="val 26235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8" name="Rectangle 77"/>
          <p:cNvSpPr>
            <a:spLocks noChangeArrowheads="1"/>
          </p:cNvSpPr>
          <p:nvPr/>
        </p:nvSpPr>
        <p:spPr bwMode="auto">
          <a:xfrm>
            <a:off x="3733800" y="41608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9" name="Rectangle 78"/>
          <p:cNvSpPr>
            <a:spLocks noChangeArrowheads="1"/>
          </p:cNvSpPr>
          <p:nvPr/>
        </p:nvSpPr>
        <p:spPr bwMode="auto">
          <a:xfrm>
            <a:off x="4427538" y="4292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2F480-386C-44BC-BB83-520C58E44B3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Choose an initial coded state into which the machine can easily be forced at reset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00. . . 00 or 11. . . 11 in typical circuits.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Minimize the number of state variables that change on each transition.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Maximize the number of state variables that don’t change in a group of related states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i.e., a group of states in which most of transitions stay in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1A914-D52E-4FBF-8998-2BB927D00A4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Samples:</a:t>
            </a: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257425"/>
            <a:ext cx="5376862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0966" name="Freeform 8"/>
          <p:cNvSpPr>
            <a:spLocks/>
          </p:cNvSpPr>
          <p:nvPr/>
        </p:nvSpPr>
        <p:spPr bwMode="auto">
          <a:xfrm>
            <a:off x="8077200" y="36972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Freeform 9"/>
          <p:cNvSpPr>
            <a:spLocks/>
          </p:cNvSpPr>
          <p:nvPr/>
        </p:nvSpPr>
        <p:spPr bwMode="auto">
          <a:xfrm>
            <a:off x="8077200" y="45608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Freeform 10"/>
          <p:cNvSpPr>
            <a:spLocks/>
          </p:cNvSpPr>
          <p:nvPr/>
        </p:nvSpPr>
        <p:spPr bwMode="auto">
          <a:xfrm flipH="1">
            <a:off x="7212013" y="3697288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Freeform 11"/>
          <p:cNvSpPr>
            <a:spLocks/>
          </p:cNvSpPr>
          <p:nvPr/>
        </p:nvSpPr>
        <p:spPr bwMode="auto">
          <a:xfrm flipH="1">
            <a:off x="7212013" y="4130675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8220075" y="41290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Freeform 13"/>
          <p:cNvSpPr>
            <a:spLocks/>
          </p:cNvSpPr>
          <p:nvPr/>
        </p:nvSpPr>
        <p:spPr bwMode="auto">
          <a:xfrm>
            <a:off x="8293100" y="3624263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40972" name="Picture 16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30289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8ECE3F-6BFA-436A-B98A-61E14A1808A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Equivalent 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Two states are equivalent if, for each member of the set of inputs,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they give exactly the same output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send the circuit either to the same state or to an equivalent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two states are equivalent, one can be eliminated without effecting the behavior of the FSM.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93068-B1C2-487E-9FCE-A45D9320E2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Synthesis Using D FF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41497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971550" y="1268413"/>
            <a:ext cx="15843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3059113" y="1277938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4859338" y="1268413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2411413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4859338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2208780" name="Picture 12"/>
          <p:cNvPicPr>
            <a:picLocks noChangeAspect="1" noChangeArrowheads="1"/>
          </p:cNvPicPr>
          <p:nvPr>
            <p:ph idx="1"/>
          </p:nvPr>
        </p:nvPicPr>
        <p:blipFill>
          <a:blip r:embed="rId4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3988" y="1700213"/>
            <a:ext cx="2468562" cy="3233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80AF-467E-4766-8BFA-6ECAA9DEE8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Unused States:</a:t>
            </a:r>
          </a:p>
          <a:p>
            <a:pPr lvl="1" eaLnBrk="1" hangingPunct="1"/>
            <a:r>
              <a:rPr lang="en-US" altLang="en-US" sz="2800" smtClean="0"/>
              <a:t>Each of the </a:t>
            </a:r>
            <a:r>
              <a:rPr lang="en-US" altLang="en-US" sz="2800" i="1" smtClean="0"/>
              <a:t>m</a:t>
            </a:r>
            <a:r>
              <a:rPr lang="en-US" altLang="en-US" sz="2800" smtClean="0"/>
              <a:t> states must be assigned a unique code</a:t>
            </a:r>
          </a:p>
          <a:p>
            <a:pPr lvl="1" eaLnBrk="1" hangingPunct="1"/>
            <a:r>
              <a:rPr lang="en-US" altLang="en-US" sz="2800" smtClean="0"/>
              <a:t>Minimum number of bits required is </a:t>
            </a:r>
            <a:r>
              <a:rPr lang="en-US" altLang="en-US" sz="2800" i="1" smtClean="0"/>
              <a:t>n </a:t>
            </a:r>
            <a:r>
              <a:rPr lang="en-US" altLang="en-US" sz="2800" smtClean="0"/>
              <a:t>such that</a:t>
            </a:r>
            <a:br>
              <a:rPr lang="en-US" altLang="en-US" sz="2800" smtClean="0"/>
            </a:br>
            <a:r>
              <a:rPr lang="en-US" altLang="en-US" sz="2800" smtClean="0"/>
              <a:t>	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≥   log2 </a:t>
            </a:r>
            <a:r>
              <a:rPr lang="en-US" altLang="en-US" sz="2800" i="1" smtClean="0"/>
              <a:t>m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where   </a:t>
            </a:r>
            <a:r>
              <a:rPr lang="en-US" altLang="en-US" sz="2800" i="1" smtClean="0"/>
              <a:t>x</a:t>
            </a:r>
            <a:r>
              <a:rPr lang="en-US" altLang="en-US" sz="2800" smtClean="0"/>
              <a:t>  is the smallest integer ≥ </a:t>
            </a:r>
            <a:r>
              <a:rPr lang="en-US" altLang="en-US" sz="2800" i="1" smtClean="0"/>
              <a:t>x</a:t>
            </a:r>
          </a:p>
          <a:p>
            <a:pPr lvl="1" eaLnBrk="1" hangingPunct="1"/>
            <a:r>
              <a:rPr lang="en-US" altLang="en-US" sz="2800" smtClean="0"/>
              <a:t>There are 2</a:t>
            </a:r>
            <a:r>
              <a:rPr lang="en-US" altLang="en-US" sz="2800" baseline="30000" smtClean="0"/>
              <a:t>n</a:t>
            </a:r>
            <a:r>
              <a:rPr lang="en-US" altLang="en-US" sz="2800" smtClean="0"/>
              <a:t> - m unused states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 flipV="1">
            <a:off x="4414838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4249738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2352675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339975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 flipV="1">
            <a:off x="3335338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3170238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2894013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881313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28C9E-215A-410F-9B46-21C2E69CB1D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04900"/>
            <a:ext cx="8280400" cy="51323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Unused States:</a:t>
            </a:r>
          </a:p>
          <a:p>
            <a:pPr lvl="1" eaLnBrk="1" hangingPunct="1"/>
            <a:r>
              <a:rPr lang="en-US" altLang="en-US" sz="2000" smtClean="0"/>
              <a:t>Minimal risk:</a:t>
            </a:r>
          </a:p>
          <a:p>
            <a:pPr lvl="2" eaLnBrk="1" hangingPunct="1"/>
            <a:r>
              <a:rPr lang="en-US" altLang="en-US" sz="1800" smtClean="0"/>
              <a:t>Assumes: FSM may get into unused (or “illegal”) states,</a:t>
            </a:r>
          </a:p>
          <a:p>
            <a:pPr lvl="3" eaLnBrk="1" hangingPunct="1"/>
            <a:r>
              <a:rPr lang="en-US" altLang="en-US" sz="1600" smtClean="0"/>
              <a:t> Due to a hardware failure, an unexpected input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</a:t>
            </a:r>
            <a:r>
              <a:rPr lang="en-US" altLang="en-US" sz="1800" smtClean="0"/>
              <a:t>Unused states go to the “initial” state (or a legal state)</a:t>
            </a:r>
          </a:p>
          <a:p>
            <a:pPr lvl="1" eaLnBrk="1" hangingPunct="1"/>
            <a:r>
              <a:rPr lang="en-US" altLang="en-US" sz="2000" smtClean="0"/>
              <a:t>Minimal cost:</a:t>
            </a:r>
          </a:p>
          <a:p>
            <a:pPr lvl="2" eaLnBrk="1" hangingPunct="1"/>
            <a:r>
              <a:rPr lang="en-US" altLang="en-US" sz="1800" smtClean="0"/>
              <a:t>Assumes: FSM never enters an unused state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N</a:t>
            </a:r>
            <a:r>
              <a:rPr lang="en-US" altLang="en-US" sz="1800" smtClean="0"/>
              <a:t>ext-state entries of the unused states can be marked as “don’t-cares”.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7FF5E-70E7-42EB-B0A6-AB9339ED896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5370513" y="2332038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4897438" y="2024063"/>
            <a:ext cx="315912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 flipV="1">
            <a:off x="5213350" y="2024063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0" name="Group 6"/>
          <p:cNvGrpSpPr>
            <a:grpSpLocks/>
          </p:cNvGrpSpPr>
          <p:nvPr/>
        </p:nvGrpSpPr>
        <p:grpSpPr bwMode="auto">
          <a:xfrm>
            <a:off x="5213350" y="2024063"/>
            <a:ext cx="295275" cy="298450"/>
            <a:chOff x="1371" y="744"/>
            <a:chExt cx="186" cy="188"/>
          </a:xfrm>
        </p:grpSpPr>
        <p:sp>
          <p:nvSpPr>
            <p:cNvPr id="49208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9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6743700" y="360680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476750" y="21320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684963" y="2527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592763" y="2489200"/>
            <a:ext cx="2301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924675" y="385762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66849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67" name="AutoShape 16"/>
          <p:cNvCxnSpPr>
            <a:cxnSpLocks noChangeShapeType="1"/>
            <a:stCxn id="49157" idx="6"/>
            <a:endCxn id="49161" idx="0"/>
          </p:cNvCxnSpPr>
          <p:nvPr/>
        </p:nvCxnSpPr>
        <p:spPr bwMode="auto">
          <a:xfrm>
            <a:off x="5992813" y="2632075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4800600" y="36385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49323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4932363" y="3875088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4932363" y="2959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2" name="AutoShape 21"/>
          <p:cNvCxnSpPr>
            <a:cxnSpLocks noChangeShapeType="1"/>
            <a:stCxn id="49157" idx="2"/>
            <a:endCxn id="49168" idx="0"/>
          </p:cNvCxnSpPr>
          <p:nvPr/>
        </p:nvCxnSpPr>
        <p:spPr bwMode="auto">
          <a:xfrm rot="10800000" flipV="1">
            <a:off x="5106988" y="2630488"/>
            <a:ext cx="263525" cy="1008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2"/>
          <p:cNvCxnSpPr>
            <a:cxnSpLocks noChangeShapeType="1"/>
            <a:stCxn id="49168" idx="7"/>
            <a:endCxn id="49161" idx="1"/>
          </p:cNvCxnSpPr>
          <p:nvPr/>
        </p:nvCxnSpPr>
        <p:spPr bwMode="auto">
          <a:xfrm rot="5400000" flipH="1" flipV="1">
            <a:off x="6061869" y="2958307"/>
            <a:ext cx="31750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5413375" y="3390900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Oval 26"/>
          <p:cNvSpPr>
            <a:spLocks noChangeArrowheads="1"/>
          </p:cNvSpPr>
          <p:nvPr/>
        </p:nvSpPr>
        <p:spPr bwMode="auto">
          <a:xfrm>
            <a:off x="7824788" y="48323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7"/>
          <p:cNvSpPr>
            <a:spLocks noChangeArrowheads="1"/>
          </p:cNvSpPr>
          <p:nvPr/>
        </p:nvSpPr>
        <p:spPr bwMode="auto">
          <a:xfrm>
            <a:off x="8005763" y="508317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Oval 28"/>
          <p:cNvSpPr>
            <a:spLocks noChangeArrowheads="1"/>
          </p:cNvSpPr>
          <p:nvPr/>
        </p:nvSpPr>
        <p:spPr bwMode="auto">
          <a:xfrm>
            <a:off x="3816350" y="47291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9"/>
          <p:cNvSpPr>
            <a:spLocks noChangeArrowheads="1"/>
          </p:cNvSpPr>
          <p:nvPr/>
        </p:nvSpPr>
        <p:spPr bwMode="auto">
          <a:xfrm>
            <a:off x="4008438" y="503872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9" name="AutoShape 30"/>
          <p:cNvCxnSpPr>
            <a:cxnSpLocks noChangeShapeType="1"/>
            <a:stCxn id="49161" idx="3"/>
            <a:endCxn id="49168" idx="5"/>
          </p:cNvCxnSpPr>
          <p:nvPr/>
        </p:nvCxnSpPr>
        <p:spPr bwMode="auto">
          <a:xfrm rot="5400000">
            <a:off x="6061075" y="3395663"/>
            <a:ext cx="33338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Rectangle 31"/>
          <p:cNvSpPr>
            <a:spLocks noChangeArrowheads="1"/>
          </p:cNvSpPr>
          <p:nvPr/>
        </p:nvSpPr>
        <p:spPr bwMode="auto">
          <a:xfrm>
            <a:off x="5819775" y="41116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32"/>
          <p:cNvSpPr>
            <a:spLocks noChangeArrowheads="1"/>
          </p:cNvSpPr>
          <p:nvPr/>
        </p:nvSpPr>
        <p:spPr bwMode="auto">
          <a:xfrm>
            <a:off x="5819775" y="43275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2" name="AutoShape 33"/>
          <p:cNvCxnSpPr>
            <a:cxnSpLocks noChangeShapeType="1"/>
            <a:stCxn id="49168" idx="2"/>
            <a:endCxn id="49177" idx="0"/>
          </p:cNvCxnSpPr>
          <p:nvPr/>
        </p:nvCxnSpPr>
        <p:spPr bwMode="auto">
          <a:xfrm rot="10800000" flipV="1">
            <a:off x="4122738" y="3948113"/>
            <a:ext cx="677862" cy="781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3" name="Rectangle 36"/>
          <p:cNvSpPr>
            <a:spLocks noChangeArrowheads="1"/>
          </p:cNvSpPr>
          <p:nvPr/>
        </p:nvSpPr>
        <p:spPr bwMode="auto">
          <a:xfrm>
            <a:off x="4259263" y="3784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37"/>
          <p:cNvSpPr>
            <a:spLocks noChangeArrowheads="1"/>
          </p:cNvSpPr>
          <p:nvPr/>
        </p:nvSpPr>
        <p:spPr bwMode="auto">
          <a:xfrm>
            <a:off x="4259263" y="40005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5" name="AutoShape 38"/>
          <p:cNvCxnSpPr>
            <a:cxnSpLocks noChangeShapeType="1"/>
            <a:stCxn id="49177" idx="6"/>
            <a:endCxn id="49161" idx="4"/>
          </p:cNvCxnSpPr>
          <p:nvPr/>
        </p:nvCxnSpPr>
        <p:spPr bwMode="auto">
          <a:xfrm flipV="1">
            <a:off x="4429125" y="4225925"/>
            <a:ext cx="2620963" cy="812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Rectangle 39"/>
          <p:cNvSpPr>
            <a:spLocks noChangeArrowheads="1"/>
          </p:cNvSpPr>
          <p:nvPr/>
        </p:nvSpPr>
        <p:spPr bwMode="auto">
          <a:xfrm>
            <a:off x="5051425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7" name="AutoShape 40"/>
          <p:cNvCxnSpPr>
            <a:cxnSpLocks noChangeShapeType="1"/>
            <a:stCxn id="49175" idx="2"/>
            <a:endCxn id="49168" idx="4"/>
          </p:cNvCxnSpPr>
          <p:nvPr/>
        </p:nvCxnSpPr>
        <p:spPr bwMode="auto">
          <a:xfrm rot="10800000">
            <a:off x="5106988" y="4257675"/>
            <a:ext cx="2717800" cy="884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Rectangle 41"/>
          <p:cNvSpPr>
            <a:spLocks noChangeArrowheads="1"/>
          </p:cNvSpPr>
          <p:nvPr/>
        </p:nvSpPr>
        <p:spPr bwMode="auto">
          <a:xfrm>
            <a:off x="6900863" y="48656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9" name="AutoShape 42"/>
          <p:cNvCxnSpPr>
            <a:cxnSpLocks noChangeShapeType="1"/>
            <a:stCxn id="49161" idx="6"/>
            <a:endCxn id="49175" idx="0"/>
          </p:cNvCxnSpPr>
          <p:nvPr/>
        </p:nvCxnSpPr>
        <p:spPr bwMode="auto">
          <a:xfrm>
            <a:off x="7366000" y="3916363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0" name="Rectangle 43"/>
          <p:cNvSpPr>
            <a:spLocks noChangeArrowheads="1"/>
          </p:cNvSpPr>
          <p:nvPr/>
        </p:nvSpPr>
        <p:spPr bwMode="auto">
          <a:xfrm>
            <a:off x="7932738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1" name="Rectangle 44"/>
          <p:cNvSpPr>
            <a:spLocks noChangeArrowheads="1"/>
          </p:cNvSpPr>
          <p:nvPr/>
        </p:nvSpPr>
        <p:spPr bwMode="auto">
          <a:xfrm>
            <a:off x="7932738" y="4038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2" name="AutoShape 45"/>
          <p:cNvCxnSpPr>
            <a:cxnSpLocks noChangeShapeType="1"/>
            <a:stCxn id="49175" idx="7"/>
            <a:endCxn id="49175" idx="6"/>
          </p:cNvCxnSpPr>
          <p:nvPr/>
        </p:nvCxnSpPr>
        <p:spPr bwMode="auto">
          <a:xfrm rot="5400000" flipV="1">
            <a:off x="8282782" y="4977606"/>
            <a:ext cx="228600" cy="100013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3" name="AutoShape 46"/>
          <p:cNvCxnSpPr>
            <a:cxnSpLocks noChangeShapeType="1"/>
            <a:stCxn id="49177" idx="1"/>
            <a:endCxn id="49177" idx="2"/>
          </p:cNvCxnSpPr>
          <p:nvPr/>
        </p:nvCxnSpPr>
        <p:spPr bwMode="auto">
          <a:xfrm rot="-5400000" flipH="1" flipV="1">
            <a:off x="3751262" y="4884738"/>
            <a:ext cx="219075" cy="88900"/>
          </a:xfrm>
          <a:prstGeom prst="curvedConnector4">
            <a:avLst>
              <a:gd name="adj1" fmla="val -145856"/>
              <a:gd name="adj2" fmla="val 35474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4" name="Rectangle 47"/>
          <p:cNvSpPr>
            <a:spLocks noChangeArrowheads="1"/>
          </p:cNvSpPr>
          <p:nvPr/>
        </p:nvSpPr>
        <p:spPr bwMode="auto">
          <a:xfrm>
            <a:off x="8724900" y="45434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5" name="Rectangle 48"/>
          <p:cNvSpPr>
            <a:spLocks noChangeArrowheads="1"/>
          </p:cNvSpPr>
          <p:nvPr/>
        </p:nvSpPr>
        <p:spPr bwMode="auto">
          <a:xfrm>
            <a:off x="8724900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6" name="Rectangle 49"/>
          <p:cNvSpPr>
            <a:spLocks noChangeArrowheads="1"/>
          </p:cNvSpPr>
          <p:nvPr/>
        </p:nvSpPr>
        <p:spPr bwMode="auto">
          <a:xfrm>
            <a:off x="3395663" y="4505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7" name="Rectangle 50"/>
          <p:cNvSpPr>
            <a:spLocks noChangeArrowheads="1"/>
          </p:cNvSpPr>
          <p:nvPr/>
        </p:nvSpPr>
        <p:spPr bwMode="auto">
          <a:xfrm>
            <a:off x="3395663" y="47212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8" name="AutoShape 74"/>
          <p:cNvCxnSpPr>
            <a:cxnSpLocks noChangeShapeType="1"/>
            <a:stCxn id="49175" idx="3"/>
            <a:endCxn id="49177" idx="5"/>
          </p:cNvCxnSpPr>
          <p:nvPr/>
        </p:nvCxnSpPr>
        <p:spPr bwMode="auto">
          <a:xfrm rot="5400000" flipH="1">
            <a:off x="6074569" y="3520282"/>
            <a:ext cx="103187" cy="3575050"/>
          </a:xfrm>
          <a:prstGeom prst="curvedConnector3">
            <a:avLst>
              <a:gd name="adj1" fmla="val -30940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9" name="Rectangle 75"/>
          <p:cNvSpPr>
            <a:spLocks noChangeArrowheads="1"/>
          </p:cNvSpPr>
          <p:nvPr/>
        </p:nvSpPr>
        <p:spPr bwMode="auto">
          <a:xfrm>
            <a:off x="4067175" y="5516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200" name="AutoShape 76"/>
          <p:cNvCxnSpPr>
            <a:cxnSpLocks noChangeShapeType="1"/>
            <a:stCxn id="49177" idx="3"/>
            <a:endCxn id="49175" idx="4"/>
          </p:cNvCxnSpPr>
          <p:nvPr/>
        </p:nvCxnSpPr>
        <p:spPr bwMode="auto">
          <a:xfrm rot="16200000" flipH="1">
            <a:off x="5920582" y="3240881"/>
            <a:ext cx="195262" cy="4225925"/>
          </a:xfrm>
          <a:prstGeom prst="curvedConnector3">
            <a:avLst>
              <a:gd name="adj1" fmla="val 21792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1" name="Rectangle 77"/>
          <p:cNvSpPr>
            <a:spLocks noChangeArrowheads="1"/>
          </p:cNvSpPr>
          <p:nvPr/>
        </p:nvSpPr>
        <p:spPr bwMode="auto">
          <a:xfrm>
            <a:off x="4862513" y="50593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202" name="Rectangle 78"/>
          <p:cNvSpPr>
            <a:spLocks noChangeArrowheads="1"/>
          </p:cNvSpPr>
          <p:nvPr/>
        </p:nvSpPr>
        <p:spPr bwMode="auto">
          <a:xfrm>
            <a:off x="749935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9203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1075"/>
            <a:ext cx="37988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9204" name="Text Box 7"/>
          <p:cNvSpPr txBox="1">
            <a:spLocks noChangeArrowheads="1"/>
          </p:cNvSpPr>
          <p:nvPr/>
        </p:nvSpPr>
        <p:spPr bwMode="auto">
          <a:xfrm>
            <a:off x="-36513" y="404813"/>
            <a:ext cx="936626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9205" name="Text Box 8"/>
          <p:cNvSpPr txBox="1">
            <a:spLocks noChangeArrowheads="1"/>
          </p:cNvSpPr>
          <p:nvPr/>
        </p:nvSpPr>
        <p:spPr bwMode="auto">
          <a:xfrm>
            <a:off x="2051050" y="558800"/>
            <a:ext cx="15128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9206" name="Line 10"/>
          <p:cNvSpPr>
            <a:spLocks noChangeShapeType="1"/>
          </p:cNvSpPr>
          <p:nvPr/>
        </p:nvSpPr>
        <p:spPr bwMode="auto">
          <a:xfrm>
            <a:off x="1042988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207" name="Line 11"/>
          <p:cNvSpPr>
            <a:spLocks noChangeShapeType="1"/>
          </p:cNvSpPr>
          <p:nvPr/>
        </p:nvSpPr>
        <p:spPr bwMode="auto">
          <a:xfrm>
            <a:off x="3490913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A8E20-B947-45CD-909A-70BD965DE71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Minimal Risk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9138"/>
            <a:ext cx="7772400" cy="3657600"/>
          </a:xfrm>
          <a:noFill/>
        </p:spPr>
      </p:pic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Unused states go to 000 (minimal risk)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2771775" y="5734050"/>
            <a:ext cx="4572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3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Q1 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C912-A1BD-4EAC-AC8A-8C2807E6321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D2 Equation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57238" y="5805488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Q1.Q2.B</a:t>
            </a:r>
          </a:p>
        </p:txBody>
      </p:sp>
      <p:pic>
        <p:nvPicPr>
          <p:cNvPr id="53253" name="Picture 9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55800"/>
            <a:ext cx="7772400" cy="3173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434439-C4CF-4CA7-8429-BA8683E3936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Case 1: D3 Equation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0" y="5734050"/>
            <a:ext cx="4572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31950"/>
            <a:ext cx="7772400" cy="3822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5781-3457-4C44-9A6C-454BAE2720C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Z Equation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268538" y="5229225"/>
            <a:ext cx="58864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</a:t>
            </a:r>
          </a:p>
        </p:txBody>
      </p:sp>
      <p:pic>
        <p:nvPicPr>
          <p:cNvPr id="57349" name="Picture 6"/>
          <p:cNvPicPr>
            <a:picLocks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FB60F-7F42-498D-A4FA-C2C852C10EA6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Minimal Cost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next states of unused states are “don’t-cares”</a:t>
            </a:r>
            <a:r>
              <a:rPr lang="en-US" altLang="en-US" sz="1800" b="0">
                <a:sym typeface="Wingdings" panose="05000000000000000000" pitchFamily="2" charset="2"/>
              </a:rPr>
              <a:t> (minimal cost).</a:t>
            </a:r>
            <a:endParaRPr lang="en-US" altLang="en-US" sz="1800" b="0"/>
          </a:p>
          <a:p>
            <a:pPr lvl="1" eaLnBrk="1" hangingPunct="1"/>
            <a:r>
              <a:rPr lang="en-US" altLang="en-US" sz="1800" b="0">
                <a:sym typeface="Wingdings" panose="05000000000000000000" pitchFamily="2" charset="2"/>
              </a:rPr>
              <a:t> Z = don’t care for unused states.</a:t>
            </a:r>
          </a:p>
        </p:txBody>
      </p:sp>
      <p:pic>
        <p:nvPicPr>
          <p:cNvPr id="2226181" name="Picture 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5038"/>
            <a:ext cx="7772400" cy="3333750"/>
          </a:xfrm>
          <a:noFill/>
        </p:spPr>
      </p:pic>
      <p:sp>
        <p:nvSpPr>
          <p:cNvPr id="2226183" name="Rectangle 7"/>
          <p:cNvSpPr>
            <a:spLocks noChangeArrowheads="1"/>
          </p:cNvSpPr>
          <p:nvPr/>
        </p:nvSpPr>
        <p:spPr bwMode="auto">
          <a:xfrm>
            <a:off x="3887788" y="5662613"/>
            <a:ext cx="1620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4FEED-618D-4798-A484-AB2FDF7093E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D2 Equation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57338"/>
            <a:ext cx="7772400" cy="2941637"/>
          </a:xfrm>
          <a:noFill/>
        </p:spPr>
      </p:pic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1692275" y="5013325"/>
            <a:ext cx="5815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Q2.B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21E95-DF48-44A8-98AA-55FDE9B3548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7524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State Optimization Algorithm:</a:t>
            </a:r>
            <a:br>
              <a:rPr lang="en-US" altLang="en-US" sz="3600" smtClean="0"/>
            </a:br>
            <a:r>
              <a:rPr lang="en-US" altLang="en-US" sz="3600" smtClean="0"/>
              <a:t>Row Matching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1325"/>
            <a:ext cx="7772400" cy="47418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Two states are equivalent if </a:t>
            </a:r>
            <a:r>
              <a:rPr lang="en-US" altLang="en-US" sz="2800" b="1" smtClean="0">
                <a:solidFill>
                  <a:schemeClr val="tx1"/>
                </a:solidFill>
              </a:rPr>
              <a:t>any</a:t>
            </a:r>
            <a:r>
              <a:rPr lang="en-US" altLang="en-US" sz="2400" smtClean="0"/>
              <a:t> of the conditions are true: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smtClean="0"/>
              <a:t>If two states have the same output AND both transition are to the same next state,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smtClean="0"/>
              <a:t>If two states have the same output AND both transition are to each other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smtClean="0"/>
              <a:t>If two states have the same output AND both self-loop.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Combine the equivalent states into a new renamed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Repeat until no more states are combined.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C56B2-189C-403C-B8D1-7DFF31DD1E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D3 Equation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44600"/>
            <a:ext cx="7772400" cy="3263900"/>
          </a:xfrm>
          <a:noFill/>
        </p:spPr>
      </p:pic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3635375" y="4652963"/>
            <a:ext cx="1854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9729B-DBFA-4C8F-980A-677D8120B5F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Z Equation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600450" y="5302250"/>
            <a:ext cx="19431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</a:p>
        </p:txBody>
      </p:sp>
      <p:pic>
        <p:nvPicPr>
          <p:cNvPr id="65541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91776-89FA-4617-A3D2-E5C23C3902C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Logic Diagram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85913"/>
            <a:ext cx="7772400" cy="3913187"/>
          </a:xfrm>
          <a:noFill/>
        </p:spPr>
      </p:pic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468313" y="1412875"/>
            <a:ext cx="1727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Third Solution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Trade-off:</a:t>
            </a:r>
          </a:p>
          <a:p>
            <a:pPr lvl="1"/>
            <a:r>
              <a:rPr lang="en-US" altLang="en-US" smtClean="0"/>
              <a:t>Use minimal cost.</a:t>
            </a:r>
          </a:p>
          <a:p>
            <a:pPr lvl="1"/>
            <a:r>
              <a:rPr lang="en-US" altLang="en-US" smtClean="0"/>
              <a:t>Then check to see if there is serious problem.</a:t>
            </a:r>
          </a:p>
          <a:p>
            <a:pPr lvl="1"/>
            <a:r>
              <a:rPr lang="en-US" altLang="en-US" smtClean="0"/>
              <a:t>Incrementally modify.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329EE-85B1-4C3D-AFAE-5A9E046A16C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6F06B-C174-4354-A610-82837898FDB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835150" y="4248150"/>
            <a:ext cx="35814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6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8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9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0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1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3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4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Complement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5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6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7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8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9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0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1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2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3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4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5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6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7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8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9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0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1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2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3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4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5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6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7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8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9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0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1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2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3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4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5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6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7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8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9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0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1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292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2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5080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3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10350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4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5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6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Characteristic Table:</a:t>
            </a:r>
          </a:p>
        </p:txBody>
      </p:sp>
      <p:sp>
        <p:nvSpPr>
          <p:cNvPr id="71737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Excitation Table: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498C7-538B-44DD-8189-E9B1EA43D8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3732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71650"/>
            <a:ext cx="7772400" cy="35417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2E064-4D46-44B8-BE40-BFBABF108F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Needs separate logic for J and K.</a:t>
            </a:r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3238"/>
            <a:ext cx="8191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3529013" y="566261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8539B-A26A-47EF-889D-4DAE589CE8F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30388"/>
            <a:ext cx="7772400" cy="3425825"/>
          </a:xfrm>
          <a:noFill/>
        </p:spPr>
      </p:pic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3887788" y="5662613"/>
            <a:ext cx="15478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1FDE2-ADCA-43F0-8A51-3604D5F76AB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05013"/>
            <a:ext cx="7772400" cy="3074987"/>
          </a:xfrm>
          <a:noFill/>
        </p:spPr>
      </p:pic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2268538" y="5589588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D1FC9-F432-4559-B62D-AADD8975045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65275"/>
            <a:ext cx="7772400" cy="3956050"/>
          </a:xfrm>
          <a:noFill/>
        </p:spPr>
      </p:pic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2051050" y="5661025"/>
            <a:ext cx="61928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68325" y="3702050"/>
            <a:ext cx="7546975" cy="955675"/>
            <a:chOff x="198" y="2046"/>
            <a:chExt cx="4754" cy="602"/>
          </a:xfrm>
        </p:grpSpPr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3228" y="2046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9" name="Rectangle 13"/>
            <p:cNvSpPr>
              <a:spLocks noChangeArrowheads="1"/>
            </p:cNvSpPr>
            <p:nvPr/>
          </p:nvSpPr>
          <p:spPr bwMode="auto">
            <a:xfrm>
              <a:off x="3254" y="2440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0" name="Oval 14"/>
            <p:cNvSpPr>
              <a:spLocks noChangeArrowheads="1"/>
            </p:cNvSpPr>
            <p:nvPr/>
          </p:nvSpPr>
          <p:spPr bwMode="auto">
            <a:xfrm>
              <a:off x="198" y="2195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1" name="Oval 15"/>
            <p:cNvSpPr>
              <a:spLocks noChangeArrowheads="1"/>
            </p:cNvSpPr>
            <p:nvPr/>
          </p:nvSpPr>
          <p:spPr bwMode="auto">
            <a:xfrm>
              <a:off x="1994" y="2201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85E2A-42E2-491D-A5AB-69F981DF042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72400" cy="3275013"/>
          </a:xfrm>
          <a:noFill/>
        </p:spPr>
      </p:pic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2771775" y="551656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B227D-CC57-42D1-9377-47AD4D88F24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55763"/>
            <a:ext cx="7772400" cy="3773487"/>
          </a:xfrm>
          <a:noFill/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2916238" y="5661025"/>
            <a:ext cx="3311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98D66-98FB-44D8-A49F-B8B4CE228E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These equations take two more gates to realize than minimal-risk equations using D flip-flops</a:t>
            </a:r>
          </a:p>
          <a:p>
            <a:pPr lvl="2" eaLnBrk="1" hangingPunct="1"/>
            <a:r>
              <a:rPr lang="en-US" altLang="en-US" smtClean="0"/>
              <a:t>so J-K flip-flops didn’t save us anything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A2F4D-EE99-41B6-9EAB-97A90965558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Minimal cost using JK FF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684213" y="2149475"/>
            <a:ext cx="7920037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25F6A-54A3-454D-9E0C-3BBDEA4CD32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08050"/>
            <a:ext cx="7772400" cy="3835400"/>
          </a:xfrm>
          <a:noFill/>
        </p:spPr>
      </p:pic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250825" y="4868863"/>
            <a:ext cx="82073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562100" indent="-5334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b="0"/>
              <a:t>This circuit has two more gates than the minimal-cost D circuit</a:t>
            </a:r>
          </a:p>
          <a:p>
            <a:pPr lvl="2" eaLnBrk="1" hangingPunct="1"/>
            <a:r>
              <a:rPr lang="en-US" altLang="en-US" b="0"/>
              <a:t>J-K flip-flops still didn’t save us anything.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1BA93-F478-40E4-B9FE-128227CBEA4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79513" name="Group 89"/>
          <p:cNvGraphicFramePr>
            <a:graphicFrameLocks noGrp="1"/>
          </p:cNvGraphicFramePr>
          <p:nvPr/>
        </p:nvGraphicFramePr>
        <p:xfrm>
          <a:off x="1358900" y="1898650"/>
          <a:ext cx="6096000" cy="3163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57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K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4235" name="Object 86"/>
          <p:cNvGraphicFramePr>
            <a:graphicFrameLocks noChangeAspect="1"/>
          </p:cNvGraphicFramePr>
          <p:nvPr/>
        </p:nvGraphicFramePr>
        <p:xfrm>
          <a:off x="1663700" y="563245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Equation" r:id="rId4" imgW="2133600" imgH="241300" progId="Equation.3">
                  <p:embed/>
                </p:oleObj>
              </mc:Choice>
              <mc:Fallback>
                <p:oleObj name="Equation" r:id="rId4" imgW="2133600" imgH="2413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632450"/>
                        <a:ext cx="4724400" cy="533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1F4C1-0A2D-4441-A89D-2C2E87F93E2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80581" name="Group 133"/>
          <p:cNvGraphicFramePr>
            <a:graphicFrameLocks noGrp="1"/>
          </p:cNvGraphicFramePr>
          <p:nvPr/>
        </p:nvGraphicFramePr>
        <p:xfrm>
          <a:off x="2652713" y="1524000"/>
          <a:ext cx="6096000" cy="4541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9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279" name="Text Box 128"/>
          <p:cNvSpPr txBox="1">
            <a:spLocks noChangeArrowheads="1"/>
          </p:cNvSpPr>
          <p:nvPr/>
        </p:nvSpPr>
        <p:spPr bwMode="auto">
          <a:xfrm>
            <a:off x="442913" y="3962400"/>
            <a:ext cx="1981200" cy="641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OUTPUTS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(Z,D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2 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and 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6280" name="Text Box 129"/>
          <p:cNvSpPr txBox="1">
            <a:spLocks noChangeArrowheads="1"/>
          </p:cNvSpPr>
          <p:nvPr/>
        </p:nvSpPr>
        <p:spPr bwMode="auto">
          <a:xfrm>
            <a:off x="442913" y="2895600"/>
            <a:ext cx="2041525" cy="7794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INPUTS</a:t>
            </a:r>
          </a:p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(X,Q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and 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2691B-EFFA-46FD-A1F4-C9C22184341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</a:t>
            </a:r>
          </a:p>
        </p:txBody>
      </p:sp>
      <p:pic>
        <p:nvPicPr>
          <p:cNvPr id="98308" name="Picture 44" descr="roth+f1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482441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45"/>
          <p:cNvSpPr txBox="1">
            <a:spLocks noChangeArrowheads="1"/>
          </p:cNvSpPr>
          <p:nvPr/>
        </p:nvSpPr>
        <p:spPr bwMode="auto">
          <a:xfrm>
            <a:off x="6804025" y="2852738"/>
            <a:ext cx="1882775" cy="1474787"/>
          </a:xfrm>
          <a:prstGeom prst="rect">
            <a:avLst/>
          </a:prstGeom>
          <a:solidFill>
            <a:srgbClr val="EDF0A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 ROM with four inputs (2</a:t>
            </a:r>
            <a:r>
              <a:rPr kumimoji="1" lang="en-US" altLang="ko-KR" sz="1800" b="0" baseline="300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4</a:t>
            </a: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words) and four outputs is required.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38DC0-6B5A-41E6-8B59-421BF598474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PLA</a:t>
            </a:r>
          </a:p>
        </p:txBody>
      </p:sp>
      <p:pic>
        <p:nvPicPr>
          <p:cNvPr id="100356" name="Picture 8" descr="roth+f16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304800" y="1447800"/>
            <a:ext cx="48768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Segment of Sequential PAL</a:t>
            </a:r>
          </a:p>
        </p:txBody>
      </p:sp>
      <p:graphicFrame>
        <p:nvGraphicFramePr>
          <p:cNvPr id="100358" name="Object 10"/>
          <p:cNvGraphicFramePr>
            <a:graphicFrameLocks noChangeAspect="1"/>
          </p:cNvGraphicFramePr>
          <p:nvPr/>
        </p:nvGraphicFramePr>
        <p:xfrm>
          <a:off x="1981200" y="58674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Equation" r:id="rId5" imgW="1498600" imgH="228600" progId="Equation.3">
                  <p:embed/>
                </p:oleObj>
              </mc:Choice>
              <mc:Fallback>
                <p:oleObj name="Equation" r:id="rId5" imgW="1498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3352800" cy="511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3810000"/>
            <a:ext cx="2816225" cy="2225675"/>
            <a:chOff x="1104" y="2400"/>
            <a:chExt cx="1774" cy="1402"/>
          </a:xfrm>
        </p:grpSpPr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1104" y="2400"/>
              <a:ext cx="177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d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d        0     1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1162" y="2825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1424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160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aphicFrame>
        <p:nvGraphicFramePr>
          <p:cNvPr id="2177037" name="Object 13"/>
          <p:cNvGraphicFramePr>
            <a:graphicFrameLocks noChangeAspect="1"/>
          </p:cNvGraphicFramePr>
          <p:nvPr/>
        </p:nvGraphicFramePr>
        <p:xfrm>
          <a:off x="4724400" y="2209800"/>
          <a:ext cx="30749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Image" r:id="rId4" imgW="3558066" imgH="4142605" progId="Photoshop.Image.4">
                  <p:embed/>
                </p:oleObj>
              </mc:Choice>
              <mc:Fallback>
                <p:oleObj name="Image" r:id="rId4" imgW="3558066" imgH="4142605" progId="Photoshop.Image.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30749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7038" name="Text Box 14"/>
          <p:cNvSpPr txBox="1">
            <a:spLocks noChangeArrowheads="1"/>
          </p:cNvSpPr>
          <p:nvPr/>
        </p:nvSpPr>
        <p:spPr bwMode="auto">
          <a:xfrm>
            <a:off x="4419600" y="1508125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Reduced State Transition Diagram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77039" name="Rectangle 15"/>
          <p:cNvSpPr>
            <a:spLocks noChangeArrowheads="1"/>
          </p:cNvSpPr>
          <p:nvPr/>
        </p:nvSpPr>
        <p:spPr bwMode="auto">
          <a:xfrm flipV="1">
            <a:off x="508000" y="2636838"/>
            <a:ext cx="3117850" cy="3159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77040" name="Rectangle 16"/>
          <p:cNvSpPr>
            <a:spLocks noChangeArrowheads="1"/>
          </p:cNvSpPr>
          <p:nvPr/>
        </p:nvSpPr>
        <p:spPr bwMode="auto">
          <a:xfrm flipV="1">
            <a:off x="517525" y="3257550"/>
            <a:ext cx="3117850" cy="3159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038" grpId="0"/>
      <p:bldP spid="2177039" grpId="0" animBg="1"/>
      <p:bldP spid="21770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E40F4-7F50-476B-877C-0EA9C624FA9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90638"/>
            <a:ext cx="4105275" cy="769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Implication Chart</a:t>
            </a:r>
          </a:p>
        </p:txBody>
      </p:sp>
      <p:graphicFrame>
        <p:nvGraphicFramePr>
          <p:cNvPr id="2179231" name="Group 159"/>
          <p:cNvGraphicFramePr>
            <a:graphicFrameLocks noGrp="1"/>
          </p:cNvGraphicFramePr>
          <p:nvPr/>
        </p:nvGraphicFramePr>
        <p:xfrm>
          <a:off x="381000" y="2133600"/>
          <a:ext cx="3733800" cy="2843213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574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 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2179225" name="Picture 1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1196975"/>
            <a:ext cx="417988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9228" name="Object 156"/>
          <p:cNvGraphicFramePr>
            <a:graphicFrameLocks noChangeAspect="1"/>
          </p:cNvGraphicFramePr>
          <p:nvPr/>
        </p:nvGraphicFramePr>
        <p:xfrm>
          <a:off x="1195388" y="5703888"/>
          <a:ext cx="28781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2132674" imgH="177723" progId="Equation.3">
                  <p:embed/>
                </p:oleObj>
              </mc:Choice>
              <mc:Fallback>
                <p:oleObj name="Equation" r:id="rId5" imgW="2132674" imgH="177723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703888"/>
                        <a:ext cx="287813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229" name="Object 157"/>
          <p:cNvGraphicFramePr>
            <a:graphicFrameLocks noChangeAspect="1"/>
          </p:cNvGraphicFramePr>
          <p:nvPr/>
        </p:nvGraphicFramePr>
        <p:xfrm>
          <a:off x="2036763" y="6097588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7" imgW="2146300" imgH="203200" progId="Equation.3">
                  <p:embed/>
                </p:oleObj>
              </mc:Choice>
              <mc:Fallback>
                <p:oleObj name="Equation" r:id="rId7" imgW="2146300" imgH="203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6097588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Rectangle 160"/>
          <p:cNvSpPr>
            <a:spLocks noChangeArrowheads="1"/>
          </p:cNvSpPr>
          <p:nvPr/>
        </p:nvSpPr>
        <p:spPr bwMode="auto">
          <a:xfrm>
            <a:off x="5795963" y="1341438"/>
            <a:ext cx="2160587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27" name="Object 155"/>
          <p:cNvGraphicFramePr>
            <a:graphicFrameLocks noChangeAspect="1"/>
          </p:cNvGraphicFramePr>
          <p:nvPr/>
        </p:nvGraphicFramePr>
        <p:xfrm>
          <a:off x="5867400" y="1268413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9" imgW="2146300" imgH="203200" progId="Equation.3">
                  <p:embed/>
                </p:oleObj>
              </mc:Choice>
              <mc:Fallback>
                <p:oleObj name="Equation" r:id="rId9" imgW="2146300" imgH="2032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68413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235" name="Line 163"/>
          <p:cNvSpPr>
            <a:spLocks noChangeShapeType="1"/>
          </p:cNvSpPr>
          <p:nvPr/>
        </p:nvSpPr>
        <p:spPr bwMode="auto">
          <a:xfrm flipV="1">
            <a:off x="3059113" y="2708275"/>
            <a:ext cx="1728787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79236" name="Line 164"/>
          <p:cNvSpPr>
            <a:spLocks noChangeShapeType="1"/>
          </p:cNvSpPr>
          <p:nvPr/>
        </p:nvSpPr>
        <p:spPr bwMode="auto">
          <a:xfrm flipV="1">
            <a:off x="4356100" y="4437063"/>
            <a:ext cx="5032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1" name="Rectangle 168"/>
          <p:cNvSpPr>
            <a:spLocks noChangeArrowheads="1"/>
          </p:cNvSpPr>
          <p:nvPr/>
        </p:nvSpPr>
        <p:spPr bwMode="auto">
          <a:xfrm>
            <a:off x="6372225" y="1916113"/>
            <a:ext cx="2771775" cy="217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39" name="Object 167"/>
          <p:cNvGraphicFramePr>
            <a:graphicFrameLocks noChangeAspect="1"/>
          </p:cNvGraphicFramePr>
          <p:nvPr/>
        </p:nvGraphicFramePr>
        <p:xfrm>
          <a:off x="6011863" y="2003425"/>
          <a:ext cx="28432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1" imgW="2108200" imgH="203200" progId="Equation.3">
                  <p:embed/>
                </p:oleObj>
              </mc:Choice>
              <mc:Fallback>
                <p:oleObj name="Equation" r:id="rId11" imgW="2108200" imgH="203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003425"/>
                        <a:ext cx="284321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5" grpId="0" build="p"/>
      <p:bldP spid="2179235" grpId="0" animBg="1"/>
      <p:bldP spid="21792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2A1E-1B41-480A-93C1-1F19BDAB424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First Pass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28775"/>
            <a:ext cx="4556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51275" y="1844675"/>
            <a:ext cx="4749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sz="1800" b="0"/>
              <a:t>Processing order is important</a:t>
            </a:r>
          </a:p>
        </p:txBody>
      </p:sp>
      <p:sp>
        <p:nvSpPr>
          <p:cNvPr id="2182151" name="Line 7"/>
          <p:cNvSpPr>
            <a:spLocks noChangeShapeType="1"/>
          </p:cNvSpPr>
          <p:nvPr/>
        </p:nvSpPr>
        <p:spPr bwMode="auto">
          <a:xfrm flipV="1">
            <a:off x="22685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2" name="Line 8"/>
          <p:cNvSpPr>
            <a:spLocks noChangeShapeType="1"/>
          </p:cNvSpPr>
          <p:nvPr/>
        </p:nvSpPr>
        <p:spPr bwMode="auto">
          <a:xfrm flipV="1">
            <a:off x="29162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3" name="Line 9"/>
          <p:cNvSpPr>
            <a:spLocks noChangeShapeType="1"/>
          </p:cNvSpPr>
          <p:nvPr/>
        </p:nvSpPr>
        <p:spPr bwMode="auto">
          <a:xfrm flipV="1">
            <a:off x="35639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4" name="Line 10"/>
          <p:cNvSpPr>
            <a:spLocks noChangeShapeType="1"/>
          </p:cNvSpPr>
          <p:nvPr/>
        </p:nvSpPr>
        <p:spPr bwMode="auto">
          <a:xfrm flipV="1">
            <a:off x="42116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65363" y="1773238"/>
            <a:ext cx="361950" cy="360362"/>
            <a:chOff x="566" y="2387"/>
            <a:chExt cx="228" cy="227"/>
          </a:xfrm>
        </p:grpSpPr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7" name="Line 1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16238" y="2997200"/>
            <a:ext cx="361950" cy="360363"/>
            <a:chOff x="566" y="2387"/>
            <a:chExt cx="228" cy="227"/>
          </a:xfrm>
        </p:grpSpPr>
        <p:sp>
          <p:nvSpPr>
            <p:cNvPr id="16414" name="Line 1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5" name="Line 1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16238" y="4868863"/>
            <a:ext cx="361950" cy="360362"/>
            <a:chOff x="566" y="2387"/>
            <a:chExt cx="228" cy="227"/>
          </a:xfrm>
        </p:grpSpPr>
        <p:sp>
          <p:nvSpPr>
            <p:cNvPr id="16412" name="Line 1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3" name="Line 1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62350" y="4292600"/>
            <a:ext cx="361950" cy="360363"/>
            <a:chOff x="566" y="2387"/>
            <a:chExt cx="228" cy="227"/>
          </a:xfrm>
        </p:grpSpPr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38613" y="4868863"/>
            <a:ext cx="361950" cy="360362"/>
            <a:chOff x="566" y="2387"/>
            <a:chExt cx="228" cy="227"/>
          </a:xfrm>
        </p:grpSpPr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0" name="Line 26"/>
          <p:cNvSpPr>
            <a:spLocks noChangeShapeType="1"/>
          </p:cNvSpPr>
          <p:nvPr/>
        </p:nvSpPr>
        <p:spPr bwMode="auto">
          <a:xfrm flipV="1">
            <a:off x="48593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86313" y="4221163"/>
            <a:ext cx="361950" cy="360362"/>
            <a:chOff x="566" y="2387"/>
            <a:chExt cx="228" cy="227"/>
          </a:xfrm>
        </p:grpSpPr>
        <p:sp>
          <p:nvSpPr>
            <p:cNvPr id="16406" name="Line 2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7" name="Line 2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4" name="Line 30"/>
          <p:cNvSpPr>
            <a:spLocks noChangeShapeType="1"/>
          </p:cNvSpPr>
          <p:nvPr/>
        </p:nvSpPr>
        <p:spPr bwMode="auto">
          <a:xfrm flipV="1">
            <a:off x="550862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435600" y="5516563"/>
            <a:ext cx="361950" cy="360362"/>
            <a:chOff x="566" y="2387"/>
            <a:chExt cx="228" cy="227"/>
          </a:xfrm>
        </p:grpSpPr>
        <p:sp>
          <p:nvSpPr>
            <p:cNvPr id="16404" name="Line 32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5" name="Line 33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8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8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8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51" grpId="0" animBg="1"/>
      <p:bldP spid="2182152" grpId="0" animBg="1"/>
      <p:bldP spid="2182153" grpId="0" animBg="1"/>
      <p:bldP spid="2182154" grpId="0" animBg="1"/>
      <p:bldP spid="2182170" grpId="0" animBg="1"/>
      <p:bldP spid="2182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673662-A85F-4466-BA2A-00C4A0E223F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Second Pass</a:t>
            </a:r>
          </a:p>
        </p:txBody>
      </p:sp>
      <p:graphicFrame>
        <p:nvGraphicFramePr>
          <p:cNvPr id="2183343" name="Group 175"/>
          <p:cNvGraphicFramePr>
            <a:graphicFrameLocks noGrp="1"/>
          </p:cNvGraphicFramePr>
          <p:nvPr/>
        </p:nvGraphicFramePr>
        <p:xfrm>
          <a:off x="5791200" y="2209800"/>
          <a:ext cx="2514600" cy="2236788"/>
        </p:xfrm>
        <a:graphic>
          <a:graphicData uri="http://schemas.openxmlformats.org/drawingml/2006/table">
            <a:tbl>
              <a:tblPr/>
              <a:tblGrid>
                <a:gridCol w="766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8470" name="Picture 1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00213"/>
            <a:ext cx="4508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3347" name="Line 179"/>
          <p:cNvSpPr>
            <a:spLocks noChangeShapeType="1"/>
          </p:cNvSpPr>
          <p:nvPr/>
        </p:nvSpPr>
        <p:spPr bwMode="auto">
          <a:xfrm flipV="1">
            <a:off x="971550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900113" y="4940300"/>
            <a:ext cx="361950" cy="360363"/>
            <a:chOff x="566" y="2387"/>
            <a:chExt cx="228" cy="227"/>
          </a:xfrm>
        </p:grpSpPr>
        <p:sp>
          <p:nvSpPr>
            <p:cNvPr id="18481" name="Line 18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2" name="Line 18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1" name="Line 183"/>
          <p:cNvSpPr>
            <a:spLocks noChangeShapeType="1"/>
          </p:cNvSpPr>
          <p:nvPr/>
        </p:nvSpPr>
        <p:spPr bwMode="auto">
          <a:xfrm flipV="1">
            <a:off x="2195513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2124075" y="5516563"/>
            <a:ext cx="361950" cy="360362"/>
            <a:chOff x="566" y="2387"/>
            <a:chExt cx="228" cy="227"/>
          </a:xfrm>
        </p:grpSpPr>
        <p:sp>
          <p:nvSpPr>
            <p:cNvPr id="18479" name="Line 18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0" name="Line 18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5" name="Line 187"/>
          <p:cNvSpPr>
            <a:spLocks noChangeShapeType="1"/>
          </p:cNvSpPr>
          <p:nvPr/>
        </p:nvSpPr>
        <p:spPr bwMode="auto">
          <a:xfrm flipV="1">
            <a:off x="341947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3417888" y="5516563"/>
            <a:ext cx="361950" cy="360362"/>
            <a:chOff x="566" y="2387"/>
            <a:chExt cx="228" cy="227"/>
          </a:xfrm>
        </p:grpSpPr>
        <p:sp>
          <p:nvSpPr>
            <p:cNvPr id="18477" name="Line 189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78" name="Line 190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347" grpId="0" animBg="1"/>
      <p:bldP spid="2183351" grpId="0" animBg="1"/>
      <p:bldP spid="21833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8B7F1-FC0E-473B-9264-15AC38D5351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Equivalent Sequential Circuits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Definition:</a:t>
            </a:r>
          </a:p>
          <a:p>
            <a:pPr lvl="1" eaLnBrk="1" hangingPunct="1"/>
            <a:r>
              <a:rPr lang="en-US" altLang="en-US" smtClean="0"/>
              <a:t>Sequential circuit N1 is equivalent to sequential circuit N2 if </a:t>
            </a:r>
          </a:p>
          <a:p>
            <a:pPr lvl="2" eaLnBrk="1" hangingPunct="1"/>
            <a:r>
              <a:rPr lang="en-US" altLang="en-US" smtClean="0"/>
              <a:t>for each state p in N1, there is a state q in N2 such that  p≡q     , and </a:t>
            </a:r>
          </a:p>
          <a:p>
            <a:pPr lvl="2" eaLnBrk="1" hangingPunct="1"/>
            <a:r>
              <a:rPr lang="en-US" altLang="en-US" smtClean="0"/>
              <a:t>conversely, for each state s in N2 , there is a state t in N1 such that s≡t.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62445</TotalTime>
  <Words>1898</Words>
  <Application>Microsoft Office PowerPoint</Application>
  <PresentationFormat>On-screen Show (4:3)</PresentationFormat>
  <Paragraphs>780</Paragraphs>
  <Slides>48</Slides>
  <Notes>48</Notes>
  <HiddenSlides>15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Times New Roman</vt:lpstr>
      <vt:lpstr>Arial</vt:lpstr>
      <vt:lpstr>Titr</vt:lpstr>
      <vt:lpstr>Zar</vt:lpstr>
      <vt:lpstr>Wingdings</vt:lpstr>
      <vt:lpstr>Gulim</vt:lpstr>
      <vt:lpstr>Symbol</vt:lpstr>
      <vt:lpstr>TimesTen</vt:lpstr>
      <vt:lpstr>1_presentation_template</vt:lpstr>
      <vt:lpstr>Adobe Photoshop Image</vt:lpstr>
      <vt:lpstr>Microsoft Equation 3.0</vt:lpstr>
      <vt:lpstr>Sequential Circuit Design</vt:lpstr>
      <vt:lpstr>State Optimization</vt:lpstr>
      <vt:lpstr>State Optimization Algorithm: Row Matching</vt:lpstr>
      <vt:lpstr>Row Matching Example</vt:lpstr>
      <vt:lpstr>Row Matching Example (cont)</vt:lpstr>
      <vt:lpstr>State Optimization Algorithm</vt:lpstr>
      <vt:lpstr>State Optimization Algorithm</vt:lpstr>
      <vt:lpstr>State Optimization Algorithm</vt:lpstr>
      <vt:lpstr>Equivalent Sequential Circuits</vt:lpstr>
      <vt:lpstr>Example</vt:lpstr>
      <vt:lpstr>PowerPoint Presentation</vt:lpstr>
      <vt:lpstr>State Encoding</vt:lpstr>
      <vt:lpstr>Example</vt:lpstr>
      <vt:lpstr>Timing Diagram</vt:lpstr>
      <vt:lpstr>Moore Machine</vt:lpstr>
      <vt:lpstr>State Table</vt:lpstr>
      <vt:lpstr>Moore Machine</vt:lpstr>
      <vt:lpstr>State Encoding</vt:lpstr>
      <vt:lpstr>State Encoding</vt:lpstr>
      <vt:lpstr>Synthesis Using D FF</vt:lpstr>
      <vt:lpstr>State Assignment</vt:lpstr>
      <vt:lpstr>State Assignment</vt:lpstr>
      <vt:lpstr>PowerPoint Presentation</vt:lpstr>
      <vt:lpstr>Case 1: Minimal Risk</vt:lpstr>
      <vt:lpstr>Case 1: D2 Equation</vt:lpstr>
      <vt:lpstr>Case 1: D3 Equation</vt:lpstr>
      <vt:lpstr>Case 1: Z Equation</vt:lpstr>
      <vt:lpstr>Case 2: Minimal Cost</vt:lpstr>
      <vt:lpstr>Case 2: D2 Equation</vt:lpstr>
      <vt:lpstr>Case 2: D3 Equation</vt:lpstr>
      <vt:lpstr>Case 2: Z Equation</vt:lpstr>
      <vt:lpstr>Case 2: Logic Diagram</vt:lpstr>
      <vt:lpstr>Third Solution</vt:lpstr>
      <vt:lpstr>Case 3: Synthesis Using JK FF</vt:lpstr>
      <vt:lpstr>PowerPoint Presentation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Sequential Circuit Design Using ROM or PLA</vt:lpstr>
      <vt:lpstr>Sequential Circuit Design Using ROM or PLA</vt:lpstr>
      <vt:lpstr>Sequential Circuit Design Using ROM</vt:lpstr>
      <vt:lpstr>Sequential Circuit Design Using PLA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438</cp:revision>
  <dcterms:created xsi:type="dcterms:W3CDTF">1601-01-01T00:00:00Z</dcterms:created>
  <dcterms:modified xsi:type="dcterms:W3CDTF">2019-12-16T17:16:01Z</dcterms:modified>
</cp:coreProperties>
</file>