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12"/>
  </p:notesMasterIdLst>
  <p:sldIdLst>
    <p:sldId id="471" r:id="rId3"/>
    <p:sldId id="472" r:id="rId4"/>
    <p:sldId id="473" r:id="rId5"/>
    <p:sldId id="474" r:id="rId6"/>
    <p:sldId id="477" r:id="rId7"/>
    <p:sldId id="479" r:id="rId8"/>
    <p:sldId id="515" r:id="rId9"/>
    <p:sldId id="481" r:id="rId10"/>
    <p:sldId id="562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45" autoAdjust="0"/>
  </p:normalViewPr>
  <p:slideViewPr>
    <p:cSldViewPr>
      <p:cViewPr varScale="1">
        <p:scale>
          <a:sx n="82" d="100"/>
          <a:sy n="82" d="100"/>
        </p:scale>
        <p:origin x="1050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3E316E3-7A73-4537-AD91-B8731DEBF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55023D-126A-46FB-BD14-0A47F31F7FC4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7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2DA5A63-1373-4D4E-8D2E-EB4E4D6CD05D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92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6A91CF-A3C3-4768-9347-C1038CA40D2F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126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DF246-B857-48C3-87D1-9BB231580023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FE147A-6F26-4651-96E1-2E09B8D29885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F6A84F-AC0E-4797-A03E-01C5A1B7D42F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7DE72B-5D68-44D8-83C7-DB61FF50FB98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76E972-AE57-4513-A738-4A4D5463DC8F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B4F617-ECEE-4855-836A-6364A59F5625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4559021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9BE44-C6EB-40D0-8AB5-D5F3A29CD7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1302082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C8DE3-313F-4746-9725-23184562F7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948927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4BE90-09A7-4D67-A8A0-0802C38B02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6760780"/>
      </p:ext>
    </p:extLst>
  </p:cSld>
  <p:clrMapOvr>
    <a:masterClrMapping/>
  </p:clrMapOvr>
  <p:transition spd="med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/>
          </a:p>
        </p:txBody>
      </p:sp>
      <p:sp>
        <p:nvSpPr>
          <p:cNvPr id="987141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8714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5882292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3A153-0A4A-4171-B6BC-4FA19DACFF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881704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38E69-DAA0-4404-BD83-11F21B65F3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41034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0C0B7-4E5C-4CF5-A499-72C10417FC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42508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468A5-CF82-4DA1-B11A-B34CF90597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51345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9C7C1-A1BF-4976-A1C6-2FE039820D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144490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8AD5E-31B8-4E57-A802-77775EFD1D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345297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5A09D-57D4-4DB7-A801-6FF6FC675D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8982453"/>
      </p:ext>
    </p:extLst>
  </p:cSld>
  <p:clrMapOvr>
    <a:masterClrMapping/>
  </p:clrMapOvr>
  <p:transition spd="med"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344B9-A3D5-49AD-96E1-444E725A04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814591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14B70-C130-4A8B-98AA-F4C5CF8FEF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18268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46EE6-E4FA-4C07-B58F-1D9C0DD2B8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057882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333F5-8C2F-4328-8A17-537BD5210A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38823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FB3FA-2437-4689-B4B4-D52CDCD8B2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9976161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3481E-407E-4C2B-8169-7F62A7A6C3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0566111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C3B8C-BF71-4DF2-805B-3C14AD8BD5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7974527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3B8F9-E040-49EA-A0CA-4742793EEA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6874030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B14BC-5A28-4A23-8237-FE8D8E48EB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6630913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FF68E-0F0F-4AF0-9345-68CFFAB286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1473434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319BC-DFCE-42B7-9198-B4D7F60544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8798099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932D446-53C9-4470-BE10-906C9C9140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</p:sldLayoutIdLst>
  <p:transition spd="med">
    <p:wipe dir="d"/>
  </p:transition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×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986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4594ED2-52E9-4CCA-B19A-83069429B2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ransition/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×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fa-IR" altLang="en-US" smtClean="0"/>
              <a:t>نمايش اعداد</a:t>
            </a:r>
            <a:endParaRPr lang="en-US" altLang="en-US" smtClean="0"/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r" defTabSz="820738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r" defTabSz="820738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r" defTabSz="820738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r" defTabSz="820738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5F0907EC-F95C-48FC-BF22-0A3AD47EDD50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z="3600" smtClean="0"/>
              <a:t>سيستم نمايش اعداد</a:t>
            </a:r>
            <a:endParaRPr lang="en-US" altLang="en-US" sz="360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a-IR" altLang="en-US" sz="3600" smtClean="0"/>
              <a:t>مبنا (</a:t>
            </a:r>
            <a:r>
              <a:rPr lang="en-US" altLang="en-US" sz="2400" smtClean="0"/>
              <a:t>base</a:t>
            </a:r>
            <a:r>
              <a:rPr lang="fa-IR" altLang="en-US" sz="3600" smtClean="0"/>
              <a:t>):</a:t>
            </a:r>
          </a:p>
          <a:p>
            <a:pPr lvl="1" eaLnBrk="1" hangingPunct="1"/>
            <a:r>
              <a:rPr lang="fa-IR" altLang="en-US" sz="2800" smtClean="0"/>
              <a:t>مبناي </a:t>
            </a:r>
            <a:r>
              <a:rPr lang="en-US" altLang="en-US" sz="2800" smtClean="0"/>
              <a:t>r</a:t>
            </a:r>
            <a:r>
              <a:rPr lang="fa-IR" altLang="en-US" sz="2800" smtClean="0"/>
              <a:t>: ارقام محدود به </a:t>
            </a:r>
            <a:r>
              <a:rPr lang="en-US" altLang="en-US" sz="2800" smtClean="0"/>
              <a:t>[0, r-1]</a:t>
            </a:r>
          </a:p>
          <a:p>
            <a:pPr lvl="2" eaLnBrk="1" hangingPunct="1"/>
            <a:r>
              <a:rPr lang="fa-IR" altLang="en-US" sz="2400" smtClean="0"/>
              <a:t>دسيمال:	</a:t>
            </a:r>
            <a:r>
              <a:rPr lang="en-US" altLang="en-US" sz="2400" smtClean="0"/>
              <a:t>(379)</a:t>
            </a:r>
            <a:r>
              <a:rPr lang="en-US" altLang="en-US" sz="2400" baseline="-25000" smtClean="0"/>
              <a:t>10</a:t>
            </a:r>
            <a:endParaRPr lang="fa-IR" altLang="en-US" sz="2400" smtClean="0"/>
          </a:p>
          <a:p>
            <a:pPr lvl="2" eaLnBrk="1" hangingPunct="1"/>
            <a:r>
              <a:rPr lang="fa-IR" altLang="en-US" sz="2400" smtClean="0"/>
              <a:t>باينري:	</a:t>
            </a:r>
            <a:r>
              <a:rPr lang="en-US" altLang="en-US" sz="2400" smtClean="0"/>
              <a:t>(01011101)</a:t>
            </a:r>
            <a:r>
              <a:rPr lang="en-US" altLang="en-US" sz="2400" baseline="-25000" smtClean="0"/>
              <a:t>2</a:t>
            </a:r>
            <a:endParaRPr lang="fa-IR" altLang="en-US" sz="2400" baseline="-25000" smtClean="0"/>
          </a:p>
          <a:p>
            <a:pPr lvl="2" eaLnBrk="1" hangingPunct="1"/>
            <a:r>
              <a:rPr lang="fa-IR" altLang="en-US" sz="2400" smtClean="0"/>
              <a:t>اکتال:	</a:t>
            </a:r>
            <a:r>
              <a:rPr lang="en-US" altLang="en-US" sz="2400" smtClean="0"/>
              <a:t>(372)</a:t>
            </a:r>
            <a:r>
              <a:rPr lang="en-US" altLang="en-US" sz="2400" baseline="-25000" smtClean="0"/>
              <a:t>8</a:t>
            </a:r>
          </a:p>
          <a:p>
            <a:pPr lvl="2" eaLnBrk="1" hangingPunct="1"/>
            <a:r>
              <a:rPr lang="fa-IR" altLang="en-US" sz="2400" smtClean="0"/>
              <a:t>هگزادسيمال:	</a:t>
            </a:r>
            <a:r>
              <a:rPr lang="en-US" altLang="en-US" sz="2400" smtClean="0"/>
              <a:t>(23D9F)</a:t>
            </a:r>
            <a:r>
              <a:rPr lang="en-US" altLang="en-US" sz="2400" baseline="-25000" smtClean="0"/>
              <a:t>16</a:t>
            </a:r>
          </a:p>
          <a:p>
            <a:pPr lvl="3" eaLnBrk="1" hangingPunct="1"/>
            <a:r>
              <a:rPr lang="fa-IR" altLang="en-US" sz="1600" smtClean="0"/>
              <a:t> </a:t>
            </a:r>
            <a:r>
              <a:rPr lang="en-US" altLang="en-US" sz="1600" smtClean="0"/>
              <a:t>A=10, B=11, … , F = 15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r" defTabSz="820738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r" defTabSz="820738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r" defTabSz="820738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r" defTabSz="820738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158CBD8D-AB50-4F77-90AD-0B13642511F9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fa-IR" altLang="en-US" sz="3600" smtClean="0"/>
              <a:t>سيستم نمايش اعداد (دسيمال)</a:t>
            </a:r>
            <a:endParaRPr lang="en-US" altLang="en-US" sz="360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229600" cy="4525963"/>
          </a:xfrm>
        </p:spPr>
        <p:txBody>
          <a:bodyPr/>
          <a:lstStyle/>
          <a:p>
            <a:pPr marL="742950" lvl="1" indent="-285750" eaLnBrk="1" hangingPunct="1">
              <a:lnSpc>
                <a:spcPct val="80000"/>
              </a:lnSpc>
            </a:pPr>
            <a:r>
              <a:rPr lang="fa-IR" altLang="en-US" smtClean="0"/>
              <a:t> اعداد دسيمال: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fa-IR" altLang="en-US" smtClean="0"/>
              <a:t>دو بخش صحيح و اعشاري</a:t>
            </a:r>
            <a:endParaRPr lang="en-US" altLang="en-US" smtClean="0"/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altLang="en-US" smtClean="0">
              <a:sym typeface="Symbol" panose="05050102010706020507" pitchFamily="18" charset="2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2900" smtClean="0">
                <a:sym typeface="Symbol" panose="05050102010706020507" pitchFamily="18" charset="2"/>
              </a:rPr>
              <a:t>A</a:t>
            </a:r>
            <a:r>
              <a:rPr lang="en-US" altLang="en-US" sz="2900" baseline="-25000" smtClean="0">
                <a:sym typeface="Symbol" panose="05050102010706020507" pitchFamily="18" charset="2"/>
              </a:rPr>
              <a:t>n-1</a:t>
            </a:r>
            <a:r>
              <a:rPr lang="en-US" altLang="en-US" sz="2900" smtClean="0">
                <a:sym typeface="Symbol" panose="05050102010706020507" pitchFamily="18" charset="2"/>
              </a:rPr>
              <a:t> A</a:t>
            </a:r>
            <a:r>
              <a:rPr lang="en-US" altLang="en-US" sz="2900" baseline="-25000" smtClean="0">
                <a:sym typeface="Symbol" panose="05050102010706020507" pitchFamily="18" charset="2"/>
              </a:rPr>
              <a:t>n-2</a:t>
            </a:r>
            <a:r>
              <a:rPr lang="en-US" altLang="en-US" sz="2900" smtClean="0">
                <a:sym typeface="Symbol" panose="05050102010706020507" pitchFamily="18" charset="2"/>
              </a:rPr>
              <a:t> … A</a:t>
            </a:r>
            <a:r>
              <a:rPr lang="en-US" altLang="en-US" sz="2900" baseline="-25000" smtClean="0">
                <a:sym typeface="Symbol" panose="05050102010706020507" pitchFamily="18" charset="2"/>
              </a:rPr>
              <a:t>1</a:t>
            </a:r>
            <a:r>
              <a:rPr lang="en-US" altLang="en-US" sz="2900" smtClean="0">
                <a:sym typeface="Symbol" panose="05050102010706020507" pitchFamily="18" charset="2"/>
              </a:rPr>
              <a:t> A</a:t>
            </a:r>
            <a:r>
              <a:rPr lang="en-US" altLang="en-US" sz="2900" baseline="-25000" smtClean="0">
                <a:sym typeface="Symbol" panose="05050102010706020507" pitchFamily="18" charset="2"/>
              </a:rPr>
              <a:t>0</a:t>
            </a:r>
            <a:r>
              <a:rPr lang="en-US" altLang="en-US" sz="2900" smtClean="0">
                <a:sym typeface="Symbol" panose="05050102010706020507" pitchFamily="18" charset="2"/>
              </a:rPr>
              <a:t> . A</a:t>
            </a:r>
            <a:r>
              <a:rPr lang="en-US" altLang="en-US" sz="2900" baseline="-25000" smtClean="0">
                <a:sym typeface="Symbol" panose="05050102010706020507" pitchFamily="18" charset="2"/>
              </a:rPr>
              <a:t>-1</a:t>
            </a:r>
            <a:r>
              <a:rPr lang="en-US" altLang="en-US" sz="2900" smtClean="0">
                <a:sym typeface="Symbol" panose="05050102010706020507" pitchFamily="18" charset="2"/>
              </a:rPr>
              <a:t> A</a:t>
            </a:r>
            <a:r>
              <a:rPr lang="en-US" altLang="en-US" sz="2900" baseline="-25000" smtClean="0">
                <a:sym typeface="Symbol" panose="05050102010706020507" pitchFamily="18" charset="2"/>
              </a:rPr>
              <a:t>-2</a:t>
            </a:r>
            <a:r>
              <a:rPr lang="en-US" altLang="en-US" sz="2900" smtClean="0">
                <a:sym typeface="Symbol" panose="05050102010706020507" pitchFamily="18" charset="2"/>
              </a:rPr>
              <a:t> … A</a:t>
            </a:r>
            <a:r>
              <a:rPr lang="en-US" altLang="en-US" sz="2900" baseline="-25000" smtClean="0">
                <a:sym typeface="Symbol" panose="05050102010706020507" pitchFamily="18" charset="2"/>
              </a:rPr>
              <a:t>-m+1</a:t>
            </a:r>
            <a:r>
              <a:rPr lang="en-US" altLang="en-US" sz="2900" smtClean="0">
                <a:sym typeface="Symbol" panose="05050102010706020507" pitchFamily="18" charset="2"/>
              </a:rPr>
              <a:t> A</a:t>
            </a:r>
            <a:r>
              <a:rPr lang="en-US" altLang="en-US" sz="2900" baseline="-25000" smtClean="0">
                <a:sym typeface="Symbol" panose="05050102010706020507" pitchFamily="18" charset="2"/>
              </a:rPr>
              <a:t>-m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900" smtClean="0">
              <a:sym typeface="Symbol" panose="05050102010706020507" pitchFamily="18" charset="2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fa-IR" altLang="en-US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که </a:t>
            </a:r>
            <a:r>
              <a:rPr lang="en-US" altLang="en-US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en-US" altLang="en-US" sz="2400" b="0" baseline="-25000" smtClean="0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lang="fa-IR" altLang="en-US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 عددي بين </a:t>
            </a:r>
            <a:r>
              <a:rPr lang="en-US" altLang="en-US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0</a:t>
            </a:r>
            <a:r>
              <a:rPr lang="fa-IR" altLang="en-US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 تا </a:t>
            </a:r>
            <a:r>
              <a:rPr lang="en-US" altLang="en-US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9</a:t>
            </a:r>
            <a:r>
              <a:rPr lang="fa-IR" altLang="en-US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 و با وزن </a:t>
            </a:r>
            <a:r>
              <a:rPr lang="en-US" altLang="en-US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10</a:t>
            </a:r>
            <a:r>
              <a:rPr lang="en-US" altLang="en-US" sz="2400" b="0" baseline="30000" smtClean="0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lang="fa-IR" altLang="en-US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 است.</a:t>
            </a:r>
            <a:endParaRPr lang="en-US" altLang="en-US" sz="2400" b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800" b="0" smtClean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r" defTabSz="820738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r" defTabSz="820738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r" defTabSz="820738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r" defTabSz="820738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572ED59C-7628-4E30-87A7-4B28B5DB40A6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z="3600" smtClean="0"/>
              <a:t>سيستم نمايش اعداد (دسيمال)</a:t>
            </a:r>
            <a:endParaRPr lang="en-US" altLang="en-US" sz="3600" smtClean="0"/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304800" y="1125538"/>
            <a:ext cx="8229600" cy="370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The value of </a:t>
            </a:r>
            <a:endParaRPr lang="en-US" altLang="en-US" sz="240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algn="ctr" eaLnBrk="1" hangingPunct="1"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A</a:t>
            </a:r>
            <a:r>
              <a:rPr lang="en-US" altLang="en-US" sz="2800" baseline="-25000">
                <a:sym typeface="Symbol" panose="05050102010706020507" pitchFamily="18" charset="2"/>
              </a:rPr>
              <a:t>n-1</a:t>
            </a:r>
            <a:r>
              <a:rPr lang="en-US" altLang="en-US" sz="2800">
                <a:sym typeface="Symbol" panose="05050102010706020507" pitchFamily="18" charset="2"/>
              </a:rPr>
              <a:t> A</a:t>
            </a:r>
            <a:r>
              <a:rPr lang="en-US" altLang="en-US" sz="2800" baseline="-25000">
                <a:sym typeface="Symbol" panose="05050102010706020507" pitchFamily="18" charset="2"/>
              </a:rPr>
              <a:t>n-2</a:t>
            </a:r>
            <a:r>
              <a:rPr lang="en-US" altLang="en-US" sz="2800">
                <a:sym typeface="Symbol" panose="05050102010706020507" pitchFamily="18" charset="2"/>
              </a:rPr>
              <a:t> … A</a:t>
            </a:r>
            <a:r>
              <a:rPr lang="en-US" altLang="en-US" sz="2800" baseline="-25000">
                <a:sym typeface="Symbol" panose="05050102010706020507" pitchFamily="18" charset="2"/>
              </a:rPr>
              <a:t>1</a:t>
            </a:r>
            <a:r>
              <a:rPr lang="en-US" altLang="en-US" sz="2800">
                <a:sym typeface="Symbol" panose="05050102010706020507" pitchFamily="18" charset="2"/>
              </a:rPr>
              <a:t> A</a:t>
            </a:r>
            <a:r>
              <a:rPr lang="en-US" altLang="en-US" sz="2800" baseline="-25000">
                <a:sym typeface="Symbol" panose="05050102010706020507" pitchFamily="18" charset="2"/>
              </a:rPr>
              <a:t>0</a:t>
            </a:r>
            <a:r>
              <a:rPr lang="en-US" altLang="en-US" sz="2800">
                <a:sym typeface="Symbol" panose="05050102010706020507" pitchFamily="18" charset="2"/>
              </a:rPr>
              <a:t> . A</a:t>
            </a:r>
            <a:r>
              <a:rPr lang="en-US" altLang="en-US" sz="2800" baseline="-25000">
                <a:sym typeface="Symbol" panose="05050102010706020507" pitchFamily="18" charset="2"/>
              </a:rPr>
              <a:t>-1</a:t>
            </a:r>
            <a:r>
              <a:rPr lang="en-US" altLang="en-US" sz="2800">
                <a:sym typeface="Symbol" panose="05050102010706020507" pitchFamily="18" charset="2"/>
              </a:rPr>
              <a:t> A</a:t>
            </a:r>
            <a:r>
              <a:rPr lang="en-US" altLang="en-US" sz="2800" baseline="-25000">
                <a:sym typeface="Symbol" panose="05050102010706020507" pitchFamily="18" charset="2"/>
              </a:rPr>
              <a:t>-2</a:t>
            </a:r>
            <a:r>
              <a:rPr lang="en-US" altLang="en-US" sz="2800">
                <a:sym typeface="Symbol" panose="05050102010706020507" pitchFamily="18" charset="2"/>
              </a:rPr>
              <a:t> … A</a:t>
            </a:r>
            <a:r>
              <a:rPr lang="en-US" altLang="en-US" sz="2800" baseline="-25000">
                <a:sym typeface="Symbol" panose="05050102010706020507" pitchFamily="18" charset="2"/>
              </a:rPr>
              <a:t>-m+1</a:t>
            </a:r>
            <a:r>
              <a:rPr lang="en-US" altLang="en-US" sz="2800">
                <a:sym typeface="Symbol" panose="05050102010706020507" pitchFamily="18" charset="2"/>
              </a:rPr>
              <a:t> A</a:t>
            </a:r>
            <a:r>
              <a:rPr lang="en-US" altLang="en-US" sz="2800" baseline="-25000">
                <a:sym typeface="Symbol" panose="05050102010706020507" pitchFamily="18" charset="2"/>
              </a:rPr>
              <a:t>-m</a:t>
            </a:r>
            <a:endParaRPr lang="en-US" altLang="en-US" sz="2400">
              <a:sym typeface="Symbol" panose="05050102010706020507" pitchFamily="18" charset="2"/>
            </a:endParaRPr>
          </a:p>
          <a:p>
            <a:pPr algn="ctr" eaLnBrk="1" hangingPunct="1"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sym typeface="Symbol" panose="05050102010706020507" pitchFamily="18" charset="2"/>
              </a:rPr>
              <a:t>is calculated by</a:t>
            </a:r>
          </a:p>
          <a:p>
            <a:pPr algn="ctr" eaLnBrk="1" hangingPunct="1">
              <a:buFontTx/>
              <a:buNone/>
            </a:pPr>
            <a:r>
              <a:rPr lang="en-US" altLang="en-US" sz="3600">
                <a:sym typeface="Symbol" panose="05050102010706020507" pitchFamily="18" charset="2"/>
              </a:rPr>
              <a:t></a:t>
            </a:r>
            <a:r>
              <a:rPr lang="en-US" altLang="en-US" sz="3600" baseline="-25000">
                <a:sym typeface="Symbol" panose="05050102010706020507" pitchFamily="18" charset="2"/>
              </a:rPr>
              <a:t>i=n-1..0</a:t>
            </a:r>
            <a:r>
              <a:rPr lang="en-US" altLang="en-US" sz="3200">
                <a:sym typeface="Symbol" panose="05050102010706020507" pitchFamily="18" charset="2"/>
              </a:rPr>
              <a:t> </a:t>
            </a:r>
            <a:r>
              <a:rPr lang="en-US" altLang="en-US" sz="2800">
                <a:sym typeface="Symbol" panose="05050102010706020507" pitchFamily="18" charset="2"/>
              </a:rPr>
              <a:t>(A</a:t>
            </a:r>
            <a:r>
              <a:rPr lang="en-US" altLang="en-US" sz="2800" baseline="-25000">
                <a:sym typeface="Symbol" panose="05050102010706020507" pitchFamily="18" charset="2"/>
              </a:rPr>
              <a:t>i</a:t>
            </a:r>
            <a:r>
              <a:rPr lang="en-US" altLang="en-US" sz="2800">
                <a:sym typeface="Symbol" panose="05050102010706020507" pitchFamily="18" charset="2"/>
              </a:rPr>
              <a:t>  10</a:t>
            </a:r>
            <a:r>
              <a:rPr lang="en-US" altLang="en-US" sz="2800" baseline="30000">
                <a:sym typeface="Symbol" panose="05050102010706020507" pitchFamily="18" charset="2"/>
              </a:rPr>
              <a:t>i </a:t>
            </a:r>
            <a:r>
              <a:rPr lang="en-US" altLang="en-US" sz="2800">
                <a:sym typeface="Symbol" panose="05050102010706020507" pitchFamily="18" charset="2"/>
              </a:rPr>
              <a:t>) + </a:t>
            </a:r>
            <a:r>
              <a:rPr lang="en-US" altLang="en-US" sz="3600">
                <a:sym typeface="Symbol" panose="05050102010706020507" pitchFamily="18" charset="2"/>
              </a:rPr>
              <a:t></a:t>
            </a:r>
            <a:r>
              <a:rPr lang="en-US" altLang="en-US" sz="3600" baseline="-25000">
                <a:sym typeface="Symbol" panose="05050102010706020507" pitchFamily="18" charset="2"/>
              </a:rPr>
              <a:t>i=-m..-1</a:t>
            </a:r>
            <a:r>
              <a:rPr lang="en-US" altLang="en-US" sz="3200">
                <a:sym typeface="Symbol" panose="05050102010706020507" pitchFamily="18" charset="2"/>
              </a:rPr>
              <a:t> </a:t>
            </a:r>
            <a:r>
              <a:rPr lang="en-US" altLang="en-US" sz="2800">
                <a:sym typeface="Symbol" panose="05050102010706020507" pitchFamily="18" charset="2"/>
              </a:rPr>
              <a:t>(A</a:t>
            </a:r>
            <a:r>
              <a:rPr lang="en-US" altLang="en-US" sz="2800" baseline="-25000">
                <a:sym typeface="Symbol" panose="05050102010706020507" pitchFamily="18" charset="2"/>
              </a:rPr>
              <a:t>i</a:t>
            </a:r>
            <a:r>
              <a:rPr lang="en-US" altLang="en-US" sz="2800">
                <a:sym typeface="Symbol" panose="05050102010706020507" pitchFamily="18" charset="2"/>
              </a:rPr>
              <a:t>  10</a:t>
            </a:r>
            <a:r>
              <a:rPr lang="en-US" altLang="en-US" sz="2800" baseline="30000">
                <a:sym typeface="Symbol" panose="05050102010706020507" pitchFamily="18" charset="2"/>
              </a:rPr>
              <a:t>i </a:t>
            </a:r>
            <a:r>
              <a:rPr lang="en-US" altLang="en-US" sz="2800">
                <a:sym typeface="Symbol" panose="05050102010706020507" pitchFamily="18" charset="2"/>
              </a:rPr>
              <a:t>) </a:t>
            </a:r>
          </a:p>
        </p:txBody>
      </p:sp>
      <p:sp>
        <p:nvSpPr>
          <p:cNvPr id="723974" name="Rectangle 6"/>
          <p:cNvSpPr>
            <a:spLocks noChangeArrowheads="1"/>
          </p:cNvSpPr>
          <p:nvPr/>
        </p:nvSpPr>
        <p:spPr bwMode="auto">
          <a:xfrm>
            <a:off x="250825" y="3429000"/>
            <a:ext cx="82296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 eaLnBrk="1" hangingPunct="1">
              <a:buFontTx/>
              <a:buNone/>
            </a:pPr>
            <a:r>
              <a:rPr lang="fa-IR" altLang="en-US" sz="3600">
                <a:solidFill>
                  <a:srgbClr val="FF0000"/>
                </a:solidFill>
              </a:rPr>
              <a:t>مثال:</a:t>
            </a:r>
          </a:p>
          <a:p>
            <a:pPr algn="ctr" rtl="0" eaLnBrk="1" hangingPunct="1">
              <a:buFontTx/>
              <a:buNone/>
            </a:pPr>
            <a:endParaRPr lang="fa-IR" altLang="en-US" sz="3600">
              <a:solidFill>
                <a:srgbClr val="FF0000"/>
              </a:solidFill>
            </a:endParaRPr>
          </a:p>
          <a:p>
            <a:pPr algn="l" rtl="0" eaLnBrk="1" hangingPunct="1"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(126.53)</a:t>
            </a:r>
            <a:r>
              <a:rPr lang="en-US" altLang="en-US" sz="2800" baseline="-25000">
                <a:solidFill>
                  <a:schemeClr val="accent2"/>
                </a:solidFill>
                <a:sym typeface="Symbol" panose="05050102010706020507" pitchFamily="18" charset="2"/>
              </a:rPr>
              <a:t>10</a:t>
            </a:r>
            <a:r>
              <a:rPr lang="fa-IR" altLang="en-US" sz="2800" baseline="-2500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</a:p>
          <a:p>
            <a:pPr algn="l" rtl="0" eaLnBrk="1" hangingPunct="1">
              <a:buFontTx/>
              <a:buNone/>
            </a:pPr>
            <a:r>
              <a:rPr lang="en-US" altLang="en-US" sz="2800">
                <a:solidFill>
                  <a:schemeClr val="accent2"/>
                </a:solidFill>
                <a:sym typeface="Symbol" panose="05050102010706020507" pitchFamily="18" charset="2"/>
              </a:rPr>
              <a:t>			= 1*10</a:t>
            </a:r>
            <a:r>
              <a:rPr lang="en-US" altLang="en-US" sz="2800" baseline="3000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en-US" sz="2800">
                <a:solidFill>
                  <a:schemeClr val="accent2"/>
                </a:solidFill>
                <a:sym typeface="Symbol" panose="05050102010706020507" pitchFamily="18" charset="2"/>
              </a:rPr>
              <a:t>+ 2*10</a:t>
            </a:r>
            <a:r>
              <a:rPr lang="en-US" altLang="en-US" sz="2800" baseline="3000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en-US" sz="2800">
                <a:solidFill>
                  <a:schemeClr val="accent2"/>
                </a:solidFill>
                <a:sym typeface="Symbol" panose="05050102010706020507" pitchFamily="18" charset="2"/>
              </a:rPr>
              <a:t> + 6* 10</a:t>
            </a:r>
            <a:r>
              <a:rPr lang="en-US" altLang="en-US" sz="2800" baseline="3000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en-US" sz="2800">
                <a:solidFill>
                  <a:schemeClr val="accent2"/>
                </a:solidFill>
                <a:sym typeface="Symbol" panose="05050102010706020507" pitchFamily="18" charset="2"/>
              </a:rPr>
              <a:t> + </a:t>
            </a:r>
          </a:p>
          <a:p>
            <a:pPr algn="l" rtl="0" eaLnBrk="1" hangingPunct="1">
              <a:buFontTx/>
              <a:buNone/>
            </a:pPr>
            <a:r>
              <a:rPr lang="en-US" altLang="en-US" sz="2800">
                <a:solidFill>
                  <a:schemeClr val="accent2"/>
                </a:solidFill>
                <a:sym typeface="Symbol" panose="05050102010706020507" pitchFamily="18" charset="2"/>
              </a:rPr>
              <a:t>			5*10</a:t>
            </a:r>
            <a:r>
              <a:rPr lang="en-US" altLang="en-US" sz="2800" baseline="30000">
                <a:solidFill>
                  <a:schemeClr val="accent2"/>
                </a:solidFill>
                <a:sym typeface="Symbol" panose="05050102010706020507" pitchFamily="18" charset="2"/>
              </a:rPr>
              <a:t>-1</a:t>
            </a:r>
            <a:r>
              <a:rPr lang="en-US" altLang="en-US" sz="2800">
                <a:solidFill>
                  <a:schemeClr val="accent2"/>
                </a:solidFill>
                <a:sym typeface="Symbol" panose="05050102010706020507" pitchFamily="18" charset="2"/>
              </a:rPr>
              <a:t> + 3*10</a:t>
            </a:r>
            <a:r>
              <a:rPr lang="en-US" altLang="en-US" sz="2800" baseline="30000">
                <a:solidFill>
                  <a:schemeClr val="accent2"/>
                </a:solidFill>
                <a:sym typeface="Symbol" panose="05050102010706020507" pitchFamily="18" charset="2"/>
              </a:rPr>
              <a:t>-2</a:t>
            </a:r>
            <a:r>
              <a:rPr lang="en-US" altLang="en-US" sz="2800">
                <a:solidFill>
                  <a:schemeClr val="accent2"/>
                </a:solidFill>
                <a:sym typeface="Symbol" panose="05050102010706020507" pitchFamily="18" charset="2"/>
              </a:rPr>
              <a:t>	</a:t>
            </a:r>
          </a:p>
          <a:p>
            <a:pPr algn="ctr" rtl="0" eaLnBrk="1" hangingPunct="1"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23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23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23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r" defTabSz="820738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r" defTabSz="820738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r" defTabSz="820738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r" defTabSz="820738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432B8B1-6B93-444E-83B0-CF6175407B3B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fa-IR" altLang="en-US" smtClean="0"/>
              <a:t>سيستم نمايش اعداد (حالت کلي)</a:t>
            </a:r>
            <a:endParaRPr lang="en-US" altLang="en-US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28725"/>
            <a:ext cx="7772400" cy="4648200"/>
          </a:xfrm>
        </p:spPr>
        <p:txBody>
          <a:bodyPr/>
          <a:lstStyle/>
          <a:p>
            <a:pPr algn="l" rtl="0" eaLnBrk="1" hangingPunct="1"/>
            <a:r>
              <a:rPr lang="en-US" altLang="en-US" sz="2800" smtClean="0"/>
              <a:t>“base” </a:t>
            </a:r>
            <a:r>
              <a:rPr lang="en-US" altLang="en-US" sz="2800" b="0" i="1" smtClean="0"/>
              <a:t>r</a:t>
            </a:r>
            <a:r>
              <a:rPr lang="en-US" altLang="en-US" sz="2800" smtClean="0"/>
              <a:t> (radix </a:t>
            </a:r>
            <a:r>
              <a:rPr lang="en-US" altLang="en-US" sz="2800" b="0" i="1" smtClean="0"/>
              <a:t>r</a:t>
            </a:r>
            <a:r>
              <a:rPr lang="en-US" altLang="en-US" sz="2800" smtClean="0"/>
              <a:t>)</a:t>
            </a:r>
          </a:p>
          <a:p>
            <a:pPr algn="l" rtl="0" eaLnBrk="1" hangingPunct="1"/>
            <a:endParaRPr lang="en-US" altLang="en-US" sz="2800" smtClean="0"/>
          </a:p>
          <a:p>
            <a:pPr algn="l" rtl="0" eaLnBrk="1" hangingPunct="1"/>
            <a:r>
              <a:rPr lang="en-US" altLang="en-US" sz="2800" i="1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 = 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n-1 </a:t>
            </a:r>
            <a:r>
              <a:rPr lang="en-US" altLang="en-US" sz="2800" smtClean="0">
                <a:sym typeface="Symbol" panose="05050102010706020507" pitchFamily="18" charset="2"/>
              </a:rPr>
              <a:t></a:t>
            </a:r>
            <a:r>
              <a:rPr lang="en-US" altLang="en-US" sz="2800" b="0" i="1" smtClean="0">
                <a:sym typeface="Symbol" panose="05050102010706020507" pitchFamily="18" charset="2"/>
              </a:rPr>
              <a:t>r</a:t>
            </a:r>
            <a:r>
              <a:rPr lang="en-US" altLang="en-US" sz="2800" i="1" smtClean="0">
                <a:sym typeface="Symbol" panose="05050102010706020507" pitchFamily="18" charset="2"/>
              </a:rPr>
              <a:t> </a:t>
            </a:r>
            <a:r>
              <a:rPr lang="en-US" altLang="en-US" sz="2800" baseline="30000" smtClean="0">
                <a:sym typeface="Symbol" panose="05050102010706020507" pitchFamily="18" charset="2"/>
              </a:rPr>
              <a:t>n-1 </a:t>
            </a:r>
            <a:r>
              <a:rPr lang="en-US" altLang="en-US" sz="2800" smtClean="0">
                <a:sym typeface="Symbol" panose="05050102010706020507" pitchFamily="18" charset="2"/>
              </a:rPr>
              <a:t>+ 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n-2</a:t>
            </a:r>
            <a:r>
              <a:rPr lang="en-US" altLang="en-US" sz="2800" smtClean="0">
                <a:sym typeface="Symbol" panose="05050102010706020507" pitchFamily="18" charset="2"/>
              </a:rPr>
              <a:t></a:t>
            </a:r>
            <a:r>
              <a:rPr lang="en-US" altLang="en-US" sz="2800" b="0" i="1" smtClean="0">
                <a:sym typeface="Symbol" panose="05050102010706020507" pitchFamily="18" charset="2"/>
              </a:rPr>
              <a:t>r</a:t>
            </a:r>
            <a:r>
              <a:rPr lang="en-US" altLang="en-US" sz="2800" i="1" smtClean="0">
                <a:sym typeface="Symbol" panose="05050102010706020507" pitchFamily="18" charset="2"/>
              </a:rPr>
              <a:t> </a:t>
            </a:r>
            <a:r>
              <a:rPr lang="en-US" altLang="en-US" sz="2800" baseline="30000" smtClean="0">
                <a:sym typeface="Symbol" panose="05050102010706020507" pitchFamily="18" charset="2"/>
              </a:rPr>
              <a:t>n-2</a:t>
            </a:r>
            <a:r>
              <a:rPr lang="en-US" altLang="en-US" sz="2800" smtClean="0">
                <a:sym typeface="Symbol" panose="05050102010706020507" pitchFamily="18" charset="2"/>
              </a:rPr>
              <a:t> +… + 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1</a:t>
            </a:r>
            <a:r>
              <a:rPr lang="en-US" altLang="en-US" sz="2800" smtClean="0">
                <a:sym typeface="Symbol" panose="05050102010706020507" pitchFamily="18" charset="2"/>
              </a:rPr>
              <a:t></a:t>
            </a:r>
            <a:r>
              <a:rPr lang="en-US" altLang="en-US" sz="2800" b="0" i="1" smtClean="0">
                <a:sym typeface="Symbol" panose="05050102010706020507" pitchFamily="18" charset="2"/>
              </a:rPr>
              <a:t>r</a:t>
            </a:r>
            <a:r>
              <a:rPr lang="en-US" altLang="en-US" sz="2800" smtClean="0">
                <a:sym typeface="Symbol" panose="05050102010706020507" pitchFamily="18" charset="2"/>
              </a:rPr>
              <a:t> +</a:t>
            </a:r>
            <a:r>
              <a:rPr lang="en-US" altLang="en-US" sz="2800" baseline="30000" smtClean="0">
                <a:sym typeface="Symbol" panose="05050102010706020507" pitchFamily="18" charset="2"/>
              </a:rPr>
              <a:t> </a:t>
            </a:r>
            <a:r>
              <a:rPr lang="en-US" altLang="en-US" sz="2800" smtClean="0">
                <a:sym typeface="Symbol" panose="05050102010706020507" pitchFamily="18" charset="2"/>
              </a:rPr>
              <a:t>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0</a:t>
            </a:r>
            <a:r>
              <a:rPr lang="en-US" altLang="en-US" sz="2800" smtClean="0">
                <a:sym typeface="Symbol" panose="05050102010706020507" pitchFamily="18" charset="2"/>
              </a:rPr>
              <a:t> + </a:t>
            </a:r>
          </a:p>
          <a:p>
            <a:pPr algn="l" rtl="0" eaLnBrk="1" hangingPunct="1">
              <a:buFontTx/>
              <a:buNone/>
            </a:pPr>
            <a:r>
              <a:rPr lang="en-US" altLang="en-US" sz="2800" smtClean="0">
                <a:sym typeface="Symbol" panose="05050102010706020507" pitchFamily="18" charset="2"/>
              </a:rPr>
              <a:t>	      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-1 </a:t>
            </a:r>
            <a:r>
              <a:rPr lang="en-US" altLang="en-US" sz="2800" smtClean="0">
                <a:sym typeface="Symbol" panose="05050102010706020507" pitchFamily="18" charset="2"/>
              </a:rPr>
              <a:t></a:t>
            </a:r>
            <a:r>
              <a:rPr lang="en-US" altLang="en-US" sz="2800" b="0" i="1" smtClean="0">
                <a:sym typeface="Symbol" panose="05050102010706020507" pitchFamily="18" charset="2"/>
              </a:rPr>
              <a:t>r</a:t>
            </a:r>
            <a:r>
              <a:rPr lang="en-US" altLang="en-US" sz="2800" i="1" smtClean="0">
                <a:sym typeface="Symbol" panose="05050102010706020507" pitchFamily="18" charset="2"/>
              </a:rPr>
              <a:t> </a:t>
            </a:r>
            <a:r>
              <a:rPr lang="en-US" altLang="en-US" sz="2800" baseline="30000" smtClean="0">
                <a:sym typeface="Symbol" panose="05050102010706020507" pitchFamily="18" charset="2"/>
              </a:rPr>
              <a:t>-1</a:t>
            </a:r>
            <a:r>
              <a:rPr lang="en-US" altLang="en-US" sz="2800" smtClean="0">
                <a:sym typeface="Symbol" panose="05050102010706020507" pitchFamily="18" charset="2"/>
              </a:rPr>
              <a:t> + 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-2</a:t>
            </a:r>
            <a:r>
              <a:rPr lang="en-US" altLang="en-US" sz="2800" smtClean="0">
                <a:sym typeface="Symbol" panose="05050102010706020507" pitchFamily="18" charset="2"/>
              </a:rPr>
              <a:t></a:t>
            </a:r>
            <a:r>
              <a:rPr lang="en-US" altLang="en-US" sz="2800" b="0" i="1" smtClean="0">
                <a:sym typeface="Symbol" panose="05050102010706020507" pitchFamily="18" charset="2"/>
              </a:rPr>
              <a:t>r</a:t>
            </a:r>
            <a:r>
              <a:rPr lang="en-US" altLang="en-US" sz="2800" i="1" smtClean="0">
                <a:sym typeface="Symbol" panose="05050102010706020507" pitchFamily="18" charset="2"/>
              </a:rPr>
              <a:t> </a:t>
            </a:r>
            <a:r>
              <a:rPr lang="en-US" altLang="en-US" sz="2800" baseline="30000" smtClean="0">
                <a:sym typeface="Symbol" panose="05050102010706020507" pitchFamily="18" charset="2"/>
              </a:rPr>
              <a:t>-2</a:t>
            </a:r>
            <a:r>
              <a:rPr lang="en-US" altLang="en-US" sz="2800" smtClean="0">
                <a:sym typeface="Symbol" panose="05050102010706020507" pitchFamily="18" charset="2"/>
              </a:rPr>
              <a:t> +… + 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-m </a:t>
            </a:r>
            <a:r>
              <a:rPr lang="en-US" altLang="en-US" sz="2800" smtClean="0">
                <a:sym typeface="Symbol" panose="05050102010706020507" pitchFamily="18" charset="2"/>
              </a:rPr>
              <a:t></a:t>
            </a:r>
            <a:r>
              <a:rPr lang="en-US" altLang="en-US" sz="2800" b="0" i="1" smtClean="0">
                <a:sym typeface="Symbol" panose="05050102010706020507" pitchFamily="18" charset="2"/>
              </a:rPr>
              <a:t>r</a:t>
            </a:r>
            <a:r>
              <a:rPr lang="en-US" altLang="en-US" sz="2800" i="1" smtClean="0">
                <a:sym typeface="Symbol" panose="05050102010706020507" pitchFamily="18" charset="2"/>
              </a:rPr>
              <a:t> </a:t>
            </a:r>
            <a:r>
              <a:rPr lang="en-US" altLang="en-US" sz="2800" baseline="30000" smtClean="0">
                <a:sym typeface="Symbol" panose="05050102010706020507" pitchFamily="18" charset="2"/>
              </a:rPr>
              <a:t>-m</a:t>
            </a:r>
            <a:endParaRPr lang="en-US" altLang="en-US" sz="2800" baseline="-25000" smtClean="0">
              <a:sym typeface="Symbol" panose="05050102010706020507" pitchFamily="18" charset="2"/>
            </a:endParaRPr>
          </a:p>
          <a:p>
            <a:pPr algn="l" rtl="0" eaLnBrk="1" hangingPunct="1">
              <a:buFontTx/>
              <a:buNone/>
            </a:pPr>
            <a:endParaRPr lang="en-US" altLang="en-US" sz="2400" smtClean="0">
              <a:sym typeface="Symbol" panose="05050102010706020507" pitchFamily="18" charset="2"/>
            </a:endParaRPr>
          </a:p>
          <a:p>
            <a:pPr algn="l" rtl="0" eaLnBrk="1" hangingPunct="1">
              <a:buFontTx/>
              <a:buNone/>
            </a:pPr>
            <a:endParaRPr lang="en-US" altLang="en-US" sz="2800" i="1" smtClean="0">
              <a:sym typeface="Symbol" panose="05050102010706020507" pitchFamily="18" charset="2"/>
            </a:endParaRPr>
          </a:p>
        </p:txBody>
      </p:sp>
      <p:sp>
        <p:nvSpPr>
          <p:cNvPr id="14341" name="Freeform 4"/>
          <p:cNvSpPr>
            <a:spLocks/>
          </p:cNvSpPr>
          <p:nvPr/>
        </p:nvSpPr>
        <p:spPr bwMode="auto">
          <a:xfrm>
            <a:off x="1123950" y="2708275"/>
            <a:ext cx="647700" cy="1295400"/>
          </a:xfrm>
          <a:custGeom>
            <a:avLst/>
            <a:gdLst>
              <a:gd name="T0" fmla="*/ 2147483646 w 408"/>
              <a:gd name="T1" fmla="*/ 2147483646 h 1200"/>
              <a:gd name="T2" fmla="*/ 2147483646 w 408"/>
              <a:gd name="T3" fmla="*/ 2147483646 h 1200"/>
              <a:gd name="T4" fmla="*/ 2147483646 w 408"/>
              <a:gd name="T5" fmla="*/ 0 h 1200"/>
              <a:gd name="T6" fmla="*/ 0 60000 65536"/>
              <a:gd name="T7" fmla="*/ 0 60000 65536"/>
              <a:gd name="T8" fmla="*/ 0 60000 65536"/>
              <a:gd name="T9" fmla="*/ 0 w 408"/>
              <a:gd name="T10" fmla="*/ 0 h 1200"/>
              <a:gd name="T11" fmla="*/ 408 w 408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" h="1200">
                <a:moveTo>
                  <a:pt x="264" y="1200"/>
                </a:moveTo>
                <a:cubicBezTo>
                  <a:pt x="132" y="892"/>
                  <a:pt x="0" y="584"/>
                  <a:pt x="24" y="384"/>
                </a:cubicBezTo>
                <a:cubicBezTo>
                  <a:pt x="48" y="184"/>
                  <a:pt x="228" y="92"/>
                  <a:pt x="408" y="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1222375" y="3973513"/>
            <a:ext cx="18954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Most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Significant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Digit (MSD)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5364163" y="3967163"/>
            <a:ext cx="17938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Least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Significant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Digit (LSD)</a:t>
            </a:r>
          </a:p>
        </p:txBody>
      </p:sp>
      <p:sp>
        <p:nvSpPr>
          <p:cNvPr id="14344" name="Freeform 7"/>
          <p:cNvSpPr>
            <a:spLocks/>
          </p:cNvSpPr>
          <p:nvPr/>
        </p:nvSpPr>
        <p:spPr bwMode="auto">
          <a:xfrm>
            <a:off x="6018213" y="3357563"/>
            <a:ext cx="508000" cy="838200"/>
          </a:xfrm>
          <a:custGeom>
            <a:avLst/>
            <a:gdLst>
              <a:gd name="T0" fmla="*/ 2147483646 w 320"/>
              <a:gd name="T1" fmla="*/ 2147483646 h 528"/>
              <a:gd name="T2" fmla="*/ 2147483646 w 320"/>
              <a:gd name="T3" fmla="*/ 2147483646 h 528"/>
              <a:gd name="T4" fmla="*/ 0 w 320"/>
              <a:gd name="T5" fmla="*/ 0 h 528"/>
              <a:gd name="T6" fmla="*/ 0 60000 65536"/>
              <a:gd name="T7" fmla="*/ 0 60000 65536"/>
              <a:gd name="T8" fmla="*/ 0 60000 65536"/>
              <a:gd name="T9" fmla="*/ 0 w 320"/>
              <a:gd name="T10" fmla="*/ 0 h 528"/>
              <a:gd name="T11" fmla="*/ 320 w 320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0" h="528">
                <a:moveTo>
                  <a:pt x="192" y="528"/>
                </a:moveTo>
                <a:cubicBezTo>
                  <a:pt x="256" y="428"/>
                  <a:pt x="320" y="328"/>
                  <a:pt x="288" y="240"/>
                </a:cubicBezTo>
                <a:cubicBezTo>
                  <a:pt x="256" y="152"/>
                  <a:pt x="128" y="76"/>
                  <a:pt x="0" y="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r" defTabSz="820738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r" defTabSz="820738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r" defTabSz="820738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r" defTabSz="820738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7F6E880-2021-4281-BEF3-117592EBB72C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en-US" smtClean="0"/>
              <a:t>اعداد باينري (مبناي </a:t>
            </a:r>
            <a:r>
              <a:rPr lang="en-US" altLang="en-US" smtClean="0"/>
              <a:t>2</a:t>
            </a:r>
            <a:r>
              <a:rPr lang="fa-IR" altLang="en-US" smtClean="0"/>
              <a:t>)</a:t>
            </a:r>
            <a:endParaRPr lang="en-US" altLang="en-US" smtClean="0"/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534400" cy="4781550"/>
          </a:xfrm>
        </p:spPr>
        <p:txBody>
          <a:bodyPr/>
          <a:lstStyle/>
          <a:p>
            <a:pPr marL="742950" lvl="1" indent="-285750" eaLnBrk="1" hangingPunct="1"/>
            <a:r>
              <a:rPr lang="fa-IR" altLang="en-US" sz="2800" smtClean="0"/>
              <a:t>کامپيوترها داده ها را به صورت رشته اي از “</a:t>
            </a:r>
            <a:r>
              <a:rPr lang="fa-IR" altLang="en-US" sz="2800" smtClean="0">
                <a:solidFill>
                  <a:srgbClr val="FF0000"/>
                </a:solidFill>
              </a:rPr>
              <a:t>بيت ها</a:t>
            </a:r>
            <a:r>
              <a:rPr lang="fa-IR" altLang="en-US" sz="2800" smtClean="0">
                <a:solidFill>
                  <a:schemeClr val="accent2"/>
                </a:solidFill>
              </a:rPr>
              <a:t>” نمايش مي دهند.</a:t>
            </a:r>
          </a:p>
          <a:p>
            <a:pPr marL="1143000" lvl="2" indent="-228600" eaLnBrk="1" hangingPunct="1"/>
            <a:r>
              <a:rPr lang="fa-IR" altLang="en-US" sz="2400" smtClean="0"/>
              <a:t>بيت: </a:t>
            </a:r>
            <a:r>
              <a:rPr lang="en-US" altLang="en-US" sz="2400" smtClean="0"/>
              <a:t>0</a:t>
            </a:r>
            <a:r>
              <a:rPr lang="fa-IR" altLang="en-US" sz="2400" smtClean="0"/>
              <a:t> يا </a:t>
            </a:r>
            <a:r>
              <a:rPr lang="en-US" altLang="en-US" sz="2400" smtClean="0"/>
              <a:t>1</a:t>
            </a:r>
          </a:p>
          <a:p>
            <a:pPr marL="742950" lvl="1" indent="-285750" eaLnBrk="1" hangingPunct="1"/>
            <a:r>
              <a:rPr lang="fa-IR" altLang="en-US" sz="2800" smtClean="0"/>
              <a:t>مبناي </a:t>
            </a:r>
            <a:r>
              <a:rPr lang="en-US" altLang="en-US" sz="2800" smtClean="0"/>
              <a:t>2</a:t>
            </a:r>
            <a:r>
              <a:rPr lang="fa-IR" altLang="en-US" sz="2800" smtClean="0"/>
              <a:t>: ارقام </a:t>
            </a:r>
            <a:r>
              <a:rPr lang="en-US" altLang="en-US" sz="2800" smtClean="0"/>
              <a:t>0</a:t>
            </a:r>
            <a:r>
              <a:rPr lang="fa-IR" altLang="en-US" sz="2800" smtClean="0"/>
              <a:t> يا </a:t>
            </a:r>
            <a:r>
              <a:rPr lang="en-US" altLang="en-US" sz="2800" smtClean="0"/>
              <a:t>1</a:t>
            </a:r>
          </a:p>
          <a:p>
            <a:pPr eaLnBrk="1" hangingPunct="1"/>
            <a:r>
              <a:rPr lang="fa-IR" altLang="en-US" sz="3600" smtClean="0"/>
              <a:t>مثال:</a:t>
            </a:r>
            <a:r>
              <a:rPr lang="en-US" altLang="en-US" sz="3600" smtClean="0"/>
              <a:t> </a:t>
            </a:r>
          </a:p>
          <a:p>
            <a:pPr algn="l" rtl="0" eaLnBrk="1" hangingPunct="1">
              <a:buFontTx/>
              <a:buNone/>
            </a:pPr>
            <a:r>
              <a:rPr lang="en-US" altLang="en-US" sz="2400" smtClean="0"/>
              <a:t>   </a:t>
            </a:r>
            <a:r>
              <a:rPr lang="en-US" altLang="en-US" sz="2400" smtClean="0">
                <a:solidFill>
                  <a:schemeClr val="accent2"/>
                </a:solidFill>
              </a:rPr>
              <a:t>(101101.10)</a:t>
            </a:r>
            <a:r>
              <a:rPr lang="en-US" altLang="en-US" sz="2400" baseline="-25000" smtClean="0">
                <a:solidFill>
                  <a:srgbClr val="FF0000"/>
                </a:solidFill>
              </a:rPr>
              <a:t>2</a:t>
            </a:r>
            <a:r>
              <a:rPr lang="en-US" altLang="en-US" sz="2400" smtClean="0">
                <a:solidFill>
                  <a:schemeClr val="accent2"/>
                </a:solidFill>
              </a:rPr>
              <a:t> =</a:t>
            </a:r>
            <a:r>
              <a:rPr lang="en-US" altLang="en-US" sz="2800" smtClean="0">
                <a:solidFill>
                  <a:schemeClr val="accent2"/>
                </a:solidFill>
              </a:rPr>
              <a:t> </a:t>
            </a:r>
            <a:r>
              <a:rPr lang="en-US" altLang="en-US" sz="2800" b="0" smtClean="0">
                <a:solidFill>
                  <a:schemeClr val="accent2"/>
                </a:solidFill>
              </a:rPr>
              <a:t>	</a:t>
            </a:r>
            <a:r>
              <a:rPr lang="en-US" altLang="en-US" sz="2400" b="0" smtClean="0">
                <a:solidFill>
                  <a:schemeClr val="accent2"/>
                </a:solidFill>
              </a:rPr>
              <a:t>1</a:t>
            </a: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en-US" sz="240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en-US" sz="2400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5 </a:t>
            </a: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+ 0</a:t>
            </a:r>
            <a:r>
              <a:rPr lang="en-US" altLang="en-US" sz="240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en-US" sz="2400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4 </a:t>
            </a: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+ </a:t>
            </a:r>
            <a:r>
              <a:rPr lang="en-US" altLang="en-US" sz="2400" b="0" smtClean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en-US" sz="240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en-US" sz="2400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3 </a:t>
            </a: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+ </a:t>
            </a:r>
            <a:r>
              <a:rPr lang="en-US" altLang="en-US" sz="2400" b="0" smtClean="0">
                <a:solidFill>
                  <a:schemeClr val="accent2"/>
                </a:solidFill>
              </a:rPr>
              <a:t>1</a:t>
            </a: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en-US" sz="240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en-US" sz="2400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 + 0</a:t>
            </a:r>
            <a:r>
              <a:rPr lang="en-US" altLang="en-US" sz="240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en-US" sz="2400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1 </a:t>
            </a: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+ 				</a:t>
            </a:r>
            <a:r>
              <a:rPr lang="en-US" altLang="en-US" sz="2400" b="0" smtClean="0">
                <a:solidFill>
                  <a:schemeClr val="accent2"/>
                </a:solidFill>
              </a:rPr>
              <a:t>1</a:t>
            </a: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en-US" sz="240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en-US" sz="2400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 + </a:t>
            </a:r>
            <a:r>
              <a:rPr lang="en-US" altLang="en-US" sz="2400" b="0" smtClean="0">
                <a:solidFill>
                  <a:schemeClr val="accent2"/>
                </a:solidFill>
              </a:rPr>
              <a:t>1</a:t>
            </a: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en-US" sz="240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en-US" sz="2400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-1</a:t>
            </a: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 + </a:t>
            </a:r>
            <a:r>
              <a:rPr lang="en-US" altLang="en-US" sz="2400" b="0" smtClean="0">
                <a:solidFill>
                  <a:schemeClr val="accent2"/>
                </a:solidFill>
              </a:rPr>
              <a:t>0</a:t>
            </a: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en-US" sz="240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en-US" sz="2400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-2</a:t>
            </a: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</a:p>
          <a:p>
            <a:pPr algn="l" rtl="0" eaLnBrk="1" hangingPunct="1">
              <a:buFontTx/>
              <a:buNone/>
            </a:pP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  (in decimal)   = 32 + 0 + 8 + 4 + 0 + 1 + ½ + 0</a:t>
            </a:r>
          </a:p>
          <a:p>
            <a:pPr algn="l" rtl="0" eaLnBrk="1" hangingPunct="1">
              <a:buFontTx/>
              <a:buNone/>
            </a:pP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			      = (45.5)</a:t>
            </a:r>
            <a:r>
              <a:rPr lang="en-US" altLang="en-US" sz="2400" baseline="-25000" smtClean="0">
                <a:solidFill>
                  <a:srgbClr val="FF0000"/>
                </a:solidFill>
              </a:rPr>
              <a:t>10</a:t>
            </a:r>
            <a:endParaRPr lang="en-US" altLang="en-US" sz="240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algn="l" rtl="0" eaLnBrk="1" hangingPunct="1">
              <a:buFontTx/>
              <a:buNone/>
            </a:pPr>
            <a:endParaRPr lang="en-US" altLang="en-US" sz="240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3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3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3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r" defTabSz="820738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r" defTabSz="820738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r" defTabSz="820738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r" defTabSz="820738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8DF1246B-24D4-447A-862C-99193F9F71BF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z="3600" smtClean="0"/>
              <a:t>اعداد باينري</a:t>
            </a:r>
            <a:endParaRPr lang="en-US" altLang="en-US" sz="3600" smtClean="0"/>
          </a:p>
        </p:txBody>
      </p:sp>
      <p:sp>
        <p:nvSpPr>
          <p:cNvPr id="18436" name="AutoShape 6"/>
          <p:cNvSpPr>
            <a:spLocks noChangeAspect="1" noChangeArrowheads="1" noTextEdit="1"/>
          </p:cNvSpPr>
          <p:nvPr/>
        </p:nvSpPr>
        <p:spPr bwMode="auto">
          <a:xfrm>
            <a:off x="1258888" y="2466975"/>
            <a:ext cx="6948487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7" name="Rectangle 8"/>
          <p:cNvSpPr>
            <a:spLocks noChangeArrowheads="1"/>
          </p:cNvSpPr>
          <p:nvPr/>
        </p:nvSpPr>
        <p:spPr bwMode="auto">
          <a:xfrm>
            <a:off x="1371600" y="2524125"/>
            <a:ext cx="53292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996600"/>
                </a:solidFill>
                <a:cs typeface="Arial" panose="020B0604020202020204" pitchFamily="34" charset="0"/>
              </a:rPr>
              <a:t>32  16  8  4  2  1       .5  .25  .125  .0625</a:t>
            </a:r>
            <a:endParaRPr lang="en-US" altLang="en-US" sz="2700" b="0">
              <a:solidFill>
                <a:srgbClr val="9966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438" name="Rectangle 9"/>
          <p:cNvSpPr>
            <a:spLocks noChangeArrowheads="1"/>
          </p:cNvSpPr>
          <p:nvPr/>
        </p:nvSpPr>
        <p:spPr bwMode="auto">
          <a:xfrm>
            <a:off x="1277938" y="2882900"/>
            <a:ext cx="53514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cs typeface="Arial" panose="020B0604020202020204" pitchFamily="34" charset="0"/>
              </a:rPr>
              <a:t>(  1  1   0   1  0  1    .   1     0     1      1   )</a:t>
            </a:r>
            <a:endParaRPr lang="en-US" altLang="en-US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439" name="Rectangle 10"/>
          <p:cNvSpPr>
            <a:spLocks noChangeArrowheads="1"/>
          </p:cNvSpPr>
          <p:nvPr/>
        </p:nvSpPr>
        <p:spPr bwMode="auto">
          <a:xfrm>
            <a:off x="6796088" y="2882900"/>
            <a:ext cx="17367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cs typeface="Arial" panose="020B0604020202020204" pitchFamily="34" charset="0"/>
              </a:rPr>
              <a:t>= ( 53.6785 )</a:t>
            </a:r>
            <a:endParaRPr lang="en-US" altLang="en-US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440" name="Rectangle 11"/>
          <p:cNvSpPr>
            <a:spLocks noChangeArrowheads="1"/>
          </p:cNvSpPr>
          <p:nvPr/>
        </p:nvSpPr>
        <p:spPr bwMode="auto">
          <a:xfrm>
            <a:off x="6657975" y="3146425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B</a:t>
            </a:r>
            <a:endParaRPr lang="en-US" altLang="en-US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441" name="Rectangle 12"/>
          <p:cNvSpPr>
            <a:spLocks noChangeArrowheads="1"/>
          </p:cNvSpPr>
          <p:nvPr/>
        </p:nvSpPr>
        <p:spPr bwMode="auto">
          <a:xfrm>
            <a:off x="8529638" y="3146425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D</a:t>
            </a:r>
            <a:endParaRPr lang="en-US" altLang="en-US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r" defTabSz="820738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r" defTabSz="820738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r" defTabSz="820738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r" defTabSz="820738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59D8F6E5-43B0-4BEE-BA9D-7890A1575B05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en-US" smtClean="0"/>
              <a:t>توان هاي </a:t>
            </a:r>
            <a:r>
              <a:rPr lang="en-US" altLang="en-US" smtClean="0"/>
              <a:t>2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3252788" y="56388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Memorize 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at least through 2</a:t>
            </a:r>
            <a:r>
              <a:rPr lang="en-US" altLang="en-US" sz="2400" b="0" baseline="30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12</a:t>
            </a:r>
          </a:p>
        </p:txBody>
      </p:sp>
      <p:pic>
        <p:nvPicPr>
          <p:cNvPr id="20485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33588" y="1295400"/>
            <a:ext cx="7086600" cy="4311650"/>
          </a:xfrm>
          <a:noFill/>
        </p:spPr>
      </p:pic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3954463" y="1484313"/>
            <a:ext cx="0" cy="37449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6330950" y="1484313"/>
            <a:ext cx="0" cy="37449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Line 10"/>
          <p:cNvSpPr>
            <a:spLocks noChangeShapeType="1"/>
          </p:cNvSpPr>
          <p:nvPr/>
        </p:nvSpPr>
        <p:spPr bwMode="auto">
          <a:xfrm>
            <a:off x="2370138" y="1484313"/>
            <a:ext cx="0" cy="37449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Line 11"/>
          <p:cNvSpPr>
            <a:spLocks noChangeShapeType="1"/>
          </p:cNvSpPr>
          <p:nvPr/>
        </p:nvSpPr>
        <p:spPr bwMode="auto">
          <a:xfrm>
            <a:off x="8851900" y="1484313"/>
            <a:ext cx="0" cy="37449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5370" name="Picture 10" descr="D:\To desktop\My Pictures from Mobile 2012 to 8-2015\20140911_22500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31250"/>
          <a:stretch>
            <a:fillRect/>
          </a:stretch>
        </p:blipFill>
        <p:spPr bwMode="auto">
          <a:xfrm>
            <a:off x="0" y="1643063"/>
            <a:ext cx="2333625" cy="350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820738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820738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820738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820738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C619DA6-E579-483F-803D-C7078F633462}" type="slidenum">
              <a:rPr lang="en-US" altLang="en-US" sz="1300" b="0">
                <a:solidFill>
                  <a:schemeClr val="tx1"/>
                </a:solidFill>
              </a:rPr>
              <a:pPr rtl="0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300" b="0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z="3600" smtClean="0">
                <a:cs typeface="Titr" panose="00000700000000000000" pitchFamily="2" charset="-78"/>
              </a:rPr>
              <a:t>اعداد در مبناهاي مختلف</a:t>
            </a:r>
            <a:endParaRPr lang="en-US" altLang="en-US" sz="3600" smtClean="0">
              <a:cs typeface="Titr" panose="00000700000000000000" pitchFamily="2" charset="-78"/>
            </a:endParaRP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908050"/>
            <a:ext cx="55181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1852613" y="5780088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Memorize 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</a:rPr>
              <a:t>at least Binary and Hex</a:t>
            </a:r>
            <a:endParaRPr lang="en-US" altLang="en-US" sz="2400" b="0" baseline="300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resentation_template">
  <a:themeElements>
    <a:clrScheme name="2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2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35904</TotalTime>
  <Words>398</Words>
  <Application>Microsoft Office PowerPoint</Application>
  <PresentationFormat>On-screen Show (4:3)</PresentationFormat>
  <Paragraphs>73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Times New Roman</vt:lpstr>
      <vt:lpstr>Arial</vt:lpstr>
      <vt:lpstr>Titr</vt:lpstr>
      <vt:lpstr>Zar</vt:lpstr>
      <vt:lpstr>Wingdings</vt:lpstr>
      <vt:lpstr>Symbol</vt:lpstr>
      <vt:lpstr>Comic Sans MS</vt:lpstr>
      <vt:lpstr>1_presentation_template</vt:lpstr>
      <vt:lpstr>2_presentation_template</vt:lpstr>
      <vt:lpstr>نمايش اعداد</vt:lpstr>
      <vt:lpstr>سيستم نمايش اعداد</vt:lpstr>
      <vt:lpstr>سيستم نمايش اعداد (دسيمال)</vt:lpstr>
      <vt:lpstr>سيستم نمايش اعداد (دسيمال)</vt:lpstr>
      <vt:lpstr>سيستم نمايش اعداد (حالت کلي)</vt:lpstr>
      <vt:lpstr>اعداد باينري (مبناي 2)</vt:lpstr>
      <vt:lpstr>اعداد باينري</vt:lpstr>
      <vt:lpstr>توان هاي 2</vt:lpstr>
      <vt:lpstr>اعداد در مبناهاي مختلف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</dc:creator>
  <cp:lastModifiedBy>MS</cp:lastModifiedBy>
  <cp:revision>199</cp:revision>
  <dcterms:created xsi:type="dcterms:W3CDTF">1601-01-01T00:00:00Z</dcterms:created>
  <dcterms:modified xsi:type="dcterms:W3CDTF">2020-09-22T03:05:24Z</dcterms:modified>
</cp:coreProperties>
</file>