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"/>
  </p:notesMasterIdLst>
  <p:sldIdLst>
    <p:sldId id="256" r:id="rId2"/>
    <p:sldId id="257" r:id="rId3"/>
    <p:sldId id="262" r:id="rId4"/>
    <p:sldId id="261" r:id="rId5"/>
    <p:sldId id="266" r:id="rId6"/>
    <p:sldId id="26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45" autoAdjust="0"/>
  </p:normalViewPr>
  <p:slideViewPr>
    <p:cSldViewPr>
      <p:cViewPr varScale="1">
        <p:scale>
          <a:sx n="82" d="100"/>
          <a:sy n="82" d="100"/>
        </p:scale>
        <p:origin x="492" y="39"/>
      </p:cViewPr>
      <p:guideLst>
        <p:guide orient="horz" pos="9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cs typeface="Arial" charset="0"/>
              </a:defRPr>
            </a:lvl1pPr>
          </a:lstStyle>
          <a:p>
            <a:pPr>
              <a:defRPr/>
            </a:pPr>
            <a:fld id="{A4F01658-D07C-4E23-BA17-0B200CF7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45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F6AB42A-9646-4876-900F-DF1804207C80}" type="slidenum">
              <a:rPr lang="en-US" altLang="en-US" sz="1200" b="0" smtClean="0"/>
              <a:pPr eaLnBrk="1" hangingPunct="1"/>
              <a:t>1</a:t>
            </a:fld>
            <a:endParaRPr lang="en-US" altLang="en-US" sz="1200" b="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70EF66C-A1F2-4508-ABD2-1E25BCDCC090}" type="slidenum">
              <a:rPr lang="en-US" altLang="en-US" sz="1200" b="0" smtClean="0"/>
              <a:pPr eaLnBrk="1" hangingPunct="1"/>
              <a:t>2</a:t>
            </a:fld>
            <a:endParaRPr lang="en-US" altLang="en-US" sz="1200" b="0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683B9D4-614A-4BC1-876C-7569D1774966}" type="slidenum">
              <a:rPr lang="en-US" altLang="en-US" sz="1200" b="0" smtClean="0"/>
              <a:pPr eaLnBrk="1" hangingPunct="1"/>
              <a:t>3</a:t>
            </a:fld>
            <a:endParaRPr lang="en-US" altLang="en-US" sz="1200" b="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B2044D7-6303-4BF3-89D9-8D8D239E5535}" type="slidenum">
              <a:rPr lang="en-US" altLang="en-US" sz="1200" b="0" smtClean="0"/>
              <a:pPr eaLnBrk="1" hangingPunct="1"/>
              <a:t>4</a:t>
            </a:fld>
            <a:endParaRPr lang="en-US" altLang="en-US" sz="1200" b="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C7BB719D-C8F2-4FD2-B75E-D2AA20F0F50A}" type="slidenum">
              <a:rPr lang="en-US" altLang="en-US" sz="1200" b="0" smtClean="0"/>
              <a:pPr eaLnBrk="1" hangingPunct="1"/>
              <a:t>5</a:t>
            </a:fld>
            <a:endParaRPr lang="en-US" altLang="en-US" sz="1200" b="0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B7D9E8C-0C63-4D90-A5CB-73D075588D02}" type="slidenum">
              <a:rPr lang="en-US" altLang="en-US" sz="1200" b="0" smtClean="0"/>
              <a:pPr eaLnBrk="1" hangingPunct="1"/>
              <a:t>6</a:t>
            </a:fld>
            <a:endParaRPr lang="en-US" altLang="en-US" sz="1200" b="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endParaRPr lang="en-US" altLang="en-US" sz="1300" b="0">
              <a:latin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8299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A966D-40B2-4B17-A9A1-649F45477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0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F806B-07D1-465C-BF58-93D92E3E5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8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B6E51-5ABA-4752-BA01-531475D97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5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B035B-A102-41D0-A976-2FD6E9C1A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6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F4D5F-83E2-40C4-B43E-0F225AA90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0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98124-097E-41AB-84F3-CD4E43952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5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361F8-1A74-4A4E-8950-8AFE62120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92001-29A5-4397-80BE-DD3542303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9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87916-C523-41AE-84BA-E3397F73D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6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706BD-625B-4E76-A090-2F201A9E3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2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2571F-FA88-4DC6-B047-77BF563C0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8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endParaRPr lang="en-US" altLang="en-US" sz="1300" b="0">
              <a:latin typeface="Arial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4B16AB2-3595-4176-8CD5-FE73EA5449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z="4300" smtClean="0"/>
              <a:t>Verilog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991D4160-F7E6-405C-8346-6F5B3E075719}" type="slidenum">
              <a:rPr lang="en-US">
                <a:latin typeface="+mn-lt"/>
              </a:rPr>
              <a:pPr defTabSz="820738">
                <a:defRPr/>
              </a:pPr>
              <a:t>2</a:t>
            </a:fld>
            <a:endParaRPr lang="en-US">
              <a:latin typeface="+mn-lt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z="4300" smtClean="0"/>
              <a:t>4-Value Logic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444625"/>
            <a:ext cx="5357813" cy="2271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 smtClean="0"/>
              <a:t>Four values: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 smtClean="0"/>
              <a:t>0, 1, x, z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>
                <a:sym typeface="Wingdings" pitchFamily="2" charset="2"/>
              </a:rPr>
              <a:t>x: unknown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>
                <a:sym typeface="Wingdings" pitchFamily="2" charset="2"/>
              </a:rPr>
              <a:t>This x does NOT mean “don’t care”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>
                <a:sym typeface="Wingdings" pitchFamily="2" charset="2"/>
              </a:rPr>
              <a:t>z: high impedance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500" smtClean="0"/>
              <a:t>	</a:t>
            </a:r>
          </a:p>
        </p:txBody>
      </p:sp>
      <p:graphicFrame>
        <p:nvGraphicFramePr>
          <p:cNvPr id="1495265" name="Group 225"/>
          <p:cNvGraphicFramePr>
            <a:graphicFrameLocks noGrp="1"/>
          </p:cNvGraphicFramePr>
          <p:nvPr>
            <p:ph sz="half" idx="2"/>
          </p:nvPr>
        </p:nvGraphicFramePr>
        <p:xfrm>
          <a:off x="6084888" y="1557338"/>
          <a:ext cx="2371725" cy="1978038"/>
        </p:xfrm>
        <a:graphic>
          <a:graphicData uri="http://schemas.openxmlformats.org/drawingml/2006/table">
            <a:tbl>
              <a:tblPr/>
              <a:tblGrid>
                <a:gridCol w="71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and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z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z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95305" name="Group 265"/>
          <p:cNvGraphicFramePr>
            <a:graphicFrameLocks noGrp="1"/>
          </p:cNvGraphicFramePr>
          <p:nvPr/>
        </p:nvGraphicFramePr>
        <p:xfrm>
          <a:off x="6084888" y="4043363"/>
          <a:ext cx="2371725" cy="1978038"/>
        </p:xfrm>
        <a:graphic>
          <a:graphicData uri="http://schemas.openxmlformats.org/drawingml/2006/table">
            <a:tbl>
              <a:tblPr/>
              <a:tblGrid>
                <a:gridCol w="71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or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z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z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95423" name="Group 383"/>
          <p:cNvGraphicFramePr>
            <a:graphicFrameLocks noGrp="1"/>
          </p:cNvGraphicFramePr>
          <p:nvPr/>
        </p:nvGraphicFramePr>
        <p:xfrm>
          <a:off x="2627313" y="4165600"/>
          <a:ext cx="1657350" cy="1978038"/>
        </p:xfrm>
        <a:graphic>
          <a:graphicData uri="http://schemas.openxmlformats.org/drawingml/2006/table">
            <a:tbl>
              <a:tblPr/>
              <a:tblGrid>
                <a:gridCol w="1033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input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not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z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9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8C80DF0F-7FC6-4167-A14E-ABDA1F5F8E76}" type="slidenum">
              <a:rPr lang="en-US">
                <a:latin typeface="+mn-lt"/>
              </a:rPr>
              <a:pPr defTabSz="820738">
                <a:defRPr/>
              </a:pPr>
              <a:t>3</a:t>
            </a:fld>
            <a:endParaRPr lang="en-US">
              <a:latin typeface="+mn-lt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Vectors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output [0:3] D;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wire [7:0] SUM;</a:t>
            </a:r>
          </a:p>
          <a:p>
            <a:pPr lvl="1" eaLnBrk="1" hangingPunct="1"/>
            <a:r>
              <a:rPr lang="en-US" altLang="en-US" smtClean="0">
                <a:cs typeface="Arial" pitchFamily="34" charset="0"/>
              </a:rPr>
              <a:t>indexing:</a:t>
            </a:r>
          </a:p>
          <a:p>
            <a:pPr lvl="2" eaLnBrk="1" hangingPunct="1"/>
            <a:r>
              <a:rPr lang="en-US" altLang="en-US" smtClean="0">
                <a:cs typeface="Arial" pitchFamily="34" charset="0"/>
              </a:rPr>
              <a:t>D[3]</a:t>
            </a:r>
          </a:p>
          <a:p>
            <a:pPr lvl="1" eaLnBrk="1" hangingPunct="1"/>
            <a:r>
              <a:rPr lang="en-US" altLang="en-US" smtClean="0">
                <a:cs typeface="Arial" pitchFamily="34" charset="0"/>
              </a:rPr>
              <a:t>slicing:</a:t>
            </a:r>
          </a:p>
          <a:p>
            <a:pPr lvl="2" eaLnBrk="1" hangingPunct="1"/>
            <a:r>
              <a:rPr lang="en-US" altLang="en-US" smtClean="0">
                <a:cs typeface="Arial" pitchFamily="34" charset="0"/>
              </a:rPr>
              <a:t>SUM[5:2]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162F45A0-0817-4F64-A5F2-C4283B94DA77}" type="slidenum">
              <a:rPr lang="en-US">
                <a:latin typeface="+mn-lt"/>
              </a:rPr>
              <a:pPr defTabSz="820738">
                <a:defRPr/>
              </a:pPr>
              <a:t>4</a:t>
            </a:fld>
            <a:endParaRPr lang="en-US">
              <a:latin typeface="+mn-lt"/>
            </a:endParaRPr>
          </a:p>
        </p:txBody>
      </p:sp>
      <p:pic>
        <p:nvPicPr>
          <p:cNvPr id="6147" name="Picture 15" descr="AACFLPC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73238"/>
            <a:ext cx="5688013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Decoder</a:t>
            </a: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3851275" y="1268413"/>
            <a:ext cx="4897438" cy="36925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2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//HDL Example 4-1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//----------------------------------------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//Gate-level description of a 2-to-4-line decoder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//Figure 4-19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module decoder_gl (A,B,E,D);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input A,B,E;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output [0:3] D;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wire Anot,Bnot,Enot;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not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   n1 (Anot,A),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   n2 (Bnot,B),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   n3 (Enot,E);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nand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   n4 (D[0],Anot,Bnot,Enot),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   n5 (D[1],Anot,B,Enot),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   n6 (D[2],A,Bnot,Enot),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   n7 (D[3],A,B,Enot);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68313" y="4868863"/>
            <a:ext cx="3382962" cy="1439862"/>
          </a:xfrm>
          <a:noFill/>
        </p:spPr>
        <p:txBody>
          <a:bodyPr/>
          <a:lstStyle/>
          <a:p>
            <a:pPr marL="347663" lvl="1" indent="-231775" eaLnBrk="1" hangingPunct="1"/>
            <a:r>
              <a:rPr lang="en-US" altLang="en-US" sz="2000" smtClean="0"/>
              <a:t>Gate-level description</a:t>
            </a:r>
          </a:p>
          <a:p>
            <a:pPr marL="347663" lvl="1" indent="-231775" eaLnBrk="1" hangingPunct="1"/>
            <a:r>
              <a:rPr lang="en-US" altLang="en-US" sz="2000" smtClean="0"/>
              <a:t>NANDs and NOTs are instantiated in a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56DF1E1D-772E-48E9-A658-1BC2AA06ED18}" type="slidenum">
              <a:rPr lang="en-US">
                <a:latin typeface="+mn-lt"/>
              </a:rPr>
              <a:pPr defTabSz="820738">
                <a:defRPr/>
              </a:pPr>
              <a:t>5</a:t>
            </a:fld>
            <a:endParaRPr lang="en-US">
              <a:latin typeface="+mn-lt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Tri-State Buffers and Inverters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951413"/>
            <a:ext cx="7772400" cy="709612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gateName (output, input, control);</a:t>
            </a:r>
          </a:p>
        </p:txBody>
      </p:sp>
      <p:pic>
        <p:nvPicPr>
          <p:cNvPr id="7173" name="Picture 6" descr="AACFLPO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200"/>
            <a:ext cx="4314825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2806700" y="5516563"/>
            <a:ext cx="3529013" cy="8461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4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latin typeface="Courier New" pitchFamily="49" charset="0"/>
                <a:cs typeface="Courier New" pitchFamily="49" charset="0"/>
              </a:rPr>
              <a:t>bufif1 (OUT, A, control);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latin typeface="Courier New" pitchFamily="49" charset="0"/>
                <a:cs typeface="Courier New" pitchFamily="49" charset="0"/>
              </a:rPr>
              <a:t>notif0 (Y, B, enable);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  <p:bldP spid="71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79" y="3645024"/>
            <a:ext cx="3248025" cy="2533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1DF435EC-1998-4D41-A863-CA3608ACE309}" type="slidenum">
              <a:rPr lang="en-US">
                <a:latin typeface="+mn-lt"/>
              </a:rPr>
              <a:pPr defTabSz="820738">
                <a:defRPr/>
              </a:pPr>
              <a:t>6</a:t>
            </a:fld>
            <a:endParaRPr lang="en-US">
              <a:latin typeface="+mn-lt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7625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Multiplexer at Gate Level</a:t>
            </a:r>
          </a:p>
        </p:txBody>
      </p:sp>
      <p:sp>
        <p:nvSpPr>
          <p:cNvPr id="8197" name="Rectangle 9"/>
          <p:cNvSpPr>
            <a:spLocks noChangeArrowheads="1"/>
          </p:cNvSpPr>
          <p:nvPr/>
        </p:nvSpPr>
        <p:spPr bwMode="auto">
          <a:xfrm>
            <a:off x="3924300" y="1143000"/>
            <a:ext cx="4862513" cy="4824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067175" y="3976688"/>
            <a:ext cx="4248150" cy="16843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2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muxtri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(A, B, select, OUT);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input A, B, select;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output OUT;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tri OUT;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bufif0 (OUT, A, select);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bufif1 (OUT, B, select);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endmodule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15882" name="Rectangle 10"/>
          <p:cNvSpPr>
            <a:spLocks noChangeArrowheads="1"/>
          </p:cNvSpPr>
          <p:nvPr/>
        </p:nvSpPr>
        <p:spPr bwMode="auto">
          <a:xfrm>
            <a:off x="179388" y="1125538"/>
            <a:ext cx="8640762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347663" indent="-2317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rgbClr val="FF5050"/>
                </a:solidFill>
                <a:latin typeface="Arial" pitchFamily="34" charset="0"/>
                <a:cs typeface="Zar" pitchFamily="2" charset="-78"/>
              </a:rPr>
              <a:t> tri: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A net which has the capability of being driven by more than one driver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endParaRPr lang="en-US" altLang="en-US" sz="2000" b="0">
              <a:solidFill>
                <a:srgbClr val="0000FF"/>
              </a:solidFill>
              <a:latin typeface="Arial" pitchFamily="34" charset="0"/>
              <a:cs typeface="Zar" pitchFamily="2" charset="-78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rgbClr val="FF5050"/>
                </a:solidFill>
                <a:latin typeface="Arial" pitchFamily="34" charset="0"/>
                <a:cs typeface="Zar" pitchFamily="2" charset="-78"/>
              </a:rPr>
              <a:t> Types of nets: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wire, tri, supply1, supply0, wand (wired AND), wor (wired OR)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Example:</a:t>
            </a:r>
          </a:p>
        </p:txBody>
      </p:sp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3492500" y="3068638"/>
            <a:ext cx="431800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15883" name="Text Box 11"/>
          <p:cNvSpPr txBox="1">
            <a:spLocks noChangeArrowheads="1"/>
          </p:cNvSpPr>
          <p:nvPr/>
        </p:nvSpPr>
        <p:spPr bwMode="auto">
          <a:xfrm>
            <a:off x="3348038" y="3645024"/>
            <a:ext cx="647700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500" b="0" dirty="0"/>
              <a:t>OUT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23528" y="5157192"/>
            <a:ext cx="647700" cy="3231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500" b="0" dirty="0" smtClean="0"/>
              <a:t>select</a:t>
            </a:r>
            <a:endParaRPr lang="en-US" altLang="en-US" sz="15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59271</TotalTime>
  <Words>342</Words>
  <Application>Microsoft Office PowerPoint</Application>
  <PresentationFormat>On-screen Show (4:3)</PresentationFormat>
  <Paragraphs>130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Courier New</vt:lpstr>
      <vt:lpstr>Times New Roman</vt:lpstr>
      <vt:lpstr>Titr</vt:lpstr>
      <vt:lpstr>Wingdings</vt:lpstr>
      <vt:lpstr>Zar</vt:lpstr>
      <vt:lpstr>1_presentation_template</vt:lpstr>
      <vt:lpstr>Verilog</vt:lpstr>
      <vt:lpstr>4-Value Logic</vt:lpstr>
      <vt:lpstr>Vectors</vt:lpstr>
      <vt:lpstr>Decoder</vt:lpstr>
      <vt:lpstr>Tri-State Buffers and Inverters</vt:lpstr>
      <vt:lpstr>Multiplexer at Gate Level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User-pc</dc:creator>
  <cp:lastModifiedBy>MS</cp:lastModifiedBy>
  <cp:revision>325</cp:revision>
  <dcterms:created xsi:type="dcterms:W3CDTF">1601-01-01T00:00:00Z</dcterms:created>
  <dcterms:modified xsi:type="dcterms:W3CDTF">2020-11-10T04:25:48Z</dcterms:modified>
</cp:coreProperties>
</file>