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0"/>
  </p:notesMasterIdLst>
  <p:handoutMasterIdLst>
    <p:handoutMasterId r:id="rId41"/>
  </p:handoutMasterIdLst>
  <p:sldIdLst>
    <p:sldId id="290" r:id="rId3"/>
    <p:sldId id="305" r:id="rId4"/>
    <p:sldId id="325" r:id="rId5"/>
    <p:sldId id="326" r:id="rId6"/>
    <p:sldId id="258" r:id="rId7"/>
    <p:sldId id="346" r:id="rId8"/>
    <p:sldId id="327" r:id="rId9"/>
    <p:sldId id="329" r:id="rId10"/>
    <p:sldId id="328" r:id="rId11"/>
    <p:sldId id="330" r:id="rId12"/>
    <p:sldId id="332" r:id="rId13"/>
    <p:sldId id="333" r:id="rId14"/>
    <p:sldId id="331" r:id="rId15"/>
    <p:sldId id="334" r:id="rId16"/>
    <p:sldId id="335" r:id="rId17"/>
    <p:sldId id="344" r:id="rId18"/>
    <p:sldId id="357" r:id="rId19"/>
    <p:sldId id="348" r:id="rId20"/>
    <p:sldId id="347" r:id="rId21"/>
    <p:sldId id="350" r:id="rId22"/>
    <p:sldId id="349" r:id="rId23"/>
    <p:sldId id="351" r:id="rId24"/>
    <p:sldId id="352" r:id="rId25"/>
    <p:sldId id="353" r:id="rId26"/>
    <p:sldId id="354" r:id="rId27"/>
    <p:sldId id="355" r:id="rId28"/>
    <p:sldId id="356" r:id="rId29"/>
    <p:sldId id="358" r:id="rId30"/>
    <p:sldId id="343" r:id="rId31"/>
    <p:sldId id="337" r:id="rId32"/>
    <p:sldId id="336" r:id="rId33"/>
    <p:sldId id="338" r:id="rId34"/>
    <p:sldId id="339" r:id="rId35"/>
    <p:sldId id="340" r:id="rId36"/>
    <p:sldId id="341" r:id="rId37"/>
    <p:sldId id="359" r:id="rId38"/>
    <p:sldId id="342" r:id="rId3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9/20/2019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Electronic Computers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1</a:t>
            </a:r>
            <a:r>
              <a:rPr lang="en-US" altLang="en-US" sz="2400" b="1" baseline="30000" dirty="0" smtClean="0"/>
              <a:t>st</a:t>
            </a:r>
            <a:r>
              <a:rPr lang="en-US" altLang="en-US" sz="2400" b="1" dirty="0" smtClean="0"/>
              <a:t> generation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vacuum tubes (1945-1955)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ENIAC, 1946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600200"/>
            <a:ext cx="2590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0" name="Picture 2" descr="C:\Users\hamed\Dropbox\New\1398-1\MicroProc\Slide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1379"/>
            <a:ext cx="3247224" cy="22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Electronic Computers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2</a:t>
            </a:r>
            <a:r>
              <a:rPr lang="en-US" altLang="en-US" sz="2400" b="1" baseline="30000" dirty="0" smtClean="0"/>
              <a:t>nd</a:t>
            </a:r>
            <a:r>
              <a:rPr lang="en-US" altLang="en-US" sz="2400" b="1" dirty="0" smtClean="0"/>
              <a:t> generation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BJT </a:t>
            </a:r>
            <a:r>
              <a:rPr lang="en-US" altLang="en-US" sz="2400" b="1" dirty="0"/>
              <a:t>transistors </a:t>
            </a:r>
            <a:r>
              <a:rPr lang="en-US" altLang="en-US" sz="2400" b="1" dirty="0" smtClean="0"/>
              <a:t>(1955-1965)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CDC 6600 (1964-1969)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world's </a:t>
            </a:r>
            <a:r>
              <a:rPr lang="en-US" altLang="en-US" sz="2400" b="1" dirty="0"/>
              <a:t>fastest computer from 1964 to </a:t>
            </a:r>
            <a:r>
              <a:rPr lang="en-US" altLang="en-US" sz="2400" b="1" dirty="0" smtClean="0"/>
              <a:t>1969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$</a:t>
            </a:r>
            <a:r>
              <a:rPr lang="en-US" altLang="en-US" sz="2400" b="1" dirty="0" smtClean="0"/>
              <a:t>2,370,000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30kW, 6tons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10MHz, 2 MIPS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Up to 982 kilobytes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43" y="1230312"/>
            <a:ext cx="50006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157287"/>
            <a:ext cx="15001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74" name="Picture 2" descr="C:\Users\hamed\Dropbox\New\1398-1\MicroProc\Slides\CDC_6600.j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04" y="3352800"/>
            <a:ext cx="3810001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077199" cy="601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Electronic Computers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3</a:t>
            </a:r>
            <a:r>
              <a:rPr lang="en-US" altLang="en-US" sz="2400" b="1" baseline="30000" dirty="0" smtClean="0"/>
              <a:t>rd</a:t>
            </a:r>
            <a:r>
              <a:rPr lang="en-US" altLang="en-US" sz="2400" b="1" dirty="0" smtClean="0"/>
              <a:t> generation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integrated </a:t>
            </a:r>
            <a:r>
              <a:rPr lang="en-US" altLang="en-US" sz="2400" b="1" dirty="0"/>
              <a:t>circuits </a:t>
            </a:r>
            <a:r>
              <a:rPr lang="en-US" altLang="en-US" sz="2400" b="1" dirty="0" smtClean="0"/>
              <a:t>(1965-1974)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Intel </a:t>
            </a:r>
            <a:r>
              <a:rPr lang="en-US" altLang="en-US" sz="2400" b="1" dirty="0" smtClean="0"/>
              <a:t>4004 (1971)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The </a:t>
            </a:r>
            <a:r>
              <a:rPr lang="en-US" altLang="en-US" sz="2400" b="1" dirty="0"/>
              <a:t>first commercially available </a:t>
            </a:r>
            <a:r>
              <a:rPr lang="en-US" altLang="en-US" sz="2400" b="1" dirty="0" smtClean="0"/>
              <a:t>microprocessor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10 µm process </a:t>
            </a:r>
            <a:endParaRPr lang="en-US" altLang="en-US" sz="2400" b="1" dirty="0" smtClean="0"/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92,000 instructions per </a:t>
            </a:r>
            <a:r>
              <a:rPr lang="en-US" altLang="en-US" sz="2400" b="1" dirty="0" smtClean="0"/>
              <a:t>second</a:t>
            </a:r>
          </a:p>
          <a:p>
            <a:pPr marL="1657350" lvl="3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1 MHz </a:t>
            </a:r>
            <a:r>
              <a:rPr lang="en-US" altLang="en-US" sz="2400" b="1" dirty="0"/>
              <a:t>clock rate </a:t>
            </a:r>
            <a:endParaRPr lang="en-US" altLang="en-US" sz="2400" b="1" dirty="0" smtClean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4098" name="Picture 2" descr="C:\Users\hamed\Dropbox\New\1398-1\MicroProc\Slides\Intel_C4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49977"/>
            <a:ext cx="3238500" cy="21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Electronic Computers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4</a:t>
            </a:r>
            <a:r>
              <a:rPr lang="en-US" altLang="en-US" sz="2400" b="1" baseline="30000" dirty="0" smtClean="0"/>
              <a:t>th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generation: VLSI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1974-1989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5</a:t>
            </a:r>
            <a:r>
              <a:rPr lang="en-US" altLang="en-US" sz="2400" b="1" baseline="30000" dirty="0"/>
              <a:t>th</a:t>
            </a:r>
            <a:r>
              <a:rPr lang="en-US" altLang="en-US" sz="2400" b="1" dirty="0"/>
              <a:t> generation: ULSI 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1990-present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5122" name="Picture 2" descr="C:\Users\hamed\Dropbox\New\1398-1\MicroProc\Slides\A80502100_sy007_pentium_obse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1379"/>
            <a:ext cx="2095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amed\Dropbox\New\1398-1\MicroProc\Slides\220px-KL_Motorola_MC68000_CLC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1" t="10238" r="13734" b="11397"/>
          <a:stretch/>
        </p:blipFill>
        <p:spPr bwMode="auto">
          <a:xfrm>
            <a:off x="914400" y="3679954"/>
            <a:ext cx="2057400" cy="21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amed\Dropbox\New\1398-1\MicroProc\Slides\download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63" y="3793585"/>
            <a:ext cx="2095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hamed\Dropbox\New\1398-1\MicroProc\Slides\download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27" y="144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graphicFrame>
        <p:nvGraphicFramePr>
          <p:cNvPr id="1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67587"/>
              </p:ext>
            </p:extLst>
          </p:nvPr>
        </p:nvGraphicFramePr>
        <p:xfrm>
          <a:off x="762000" y="1752600"/>
          <a:ext cx="7848601" cy="4049711"/>
        </p:xfrm>
        <a:graphic>
          <a:graphicData uri="http://schemas.openxmlformats.org/drawingml/2006/table">
            <a:tbl>
              <a:tblPr/>
              <a:tblGrid>
                <a:gridCol w="1445794"/>
                <a:gridCol w="3354806"/>
                <a:gridCol w="3048001"/>
              </a:tblGrid>
              <a:tr h="737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Year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Technology Used in Computers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Relative Performance per unit cost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~1950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Vacuum tube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1960s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Transistor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7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1975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Integrated circuit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7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1995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Very large scale integrated circuit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2,400,000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7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2005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Ultra large scale integrated circuit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6,200,000,000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1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275627" cy="389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What happened from </a:t>
            </a:r>
            <a:r>
              <a:rPr lang="en-US" altLang="en-US" sz="2800" b="1" dirty="0" smtClean="0"/>
              <a:t>1970?</a:t>
            </a:r>
            <a:endParaRPr lang="en-US" altLang="en-US" sz="28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/>
              <a:t>Transistor count doubles every 24-month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pic>
        <p:nvPicPr>
          <p:cNvPr id="6147" name="Picture 3" descr="C:\Users\hamed\Dropbox\New\1398-1\MicroProc\Slides\moore-la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/>
          <a:stretch/>
        </p:blipFill>
        <p:spPr bwMode="auto">
          <a:xfrm>
            <a:off x="914400" y="1997574"/>
            <a:ext cx="7469233" cy="475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Instruction Set Architecture (ISA)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cs typeface="B Titr" panose="00000700000000000000" pitchFamily="2" charset="-78"/>
              </a:rPr>
              <a:t>A set of instructions used by a machine to run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Interface between hardware &amp; </a:t>
            </a:r>
            <a:r>
              <a:rPr lang="en-US" altLang="en-US" sz="2800" b="1" dirty="0" smtClean="0">
                <a:cs typeface="B Titr" panose="00000700000000000000" pitchFamily="2" charset="-78"/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Computer language </a:t>
            </a:r>
            <a:r>
              <a:rPr lang="en-US" altLang="en-US" sz="2800" b="1" dirty="0" smtClean="0">
                <a:cs typeface="B Titr" panose="00000700000000000000" pitchFamily="2" charset="-78"/>
              </a:rPr>
              <a:t>vocabulary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Provides an abstraction of </a:t>
            </a:r>
            <a:r>
              <a:rPr lang="en-US" altLang="en-US" sz="2800" b="1" dirty="0" smtClean="0">
                <a:cs typeface="B Titr" panose="00000700000000000000" pitchFamily="2" charset="-78"/>
              </a:rPr>
              <a:t/>
            </a:r>
            <a:br>
              <a:rPr lang="en-US" altLang="en-US" sz="2800" b="1" dirty="0" smtClean="0">
                <a:cs typeface="B Titr" panose="00000700000000000000" pitchFamily="2" charset="-78"/>
              </a:rPr>
            </a:br>
            <a:r>
              <a:rPr lang="en-US" altLang="en-US" sz="2800" b="1" dirty="0" smtClean="0">
                <a:cs typeface="B Titr" panose="00000700000000000000" pitchFamily="2" charset="-78"/>
              </a:rPr>
              <a:t>hardware </a:t>
            </a:r>
            <a:r>
              <a:rPr lang="en-US" altLang="en-US" sz="2800" b="1" dirty="0">
                <a:cs typeface="B Titr" panose="00000700000000000000" pitchFamily="2" charset="-78"/>
              </a:rPr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Hardware implementation </a:t>
            </a:r>
            <a:r>
              <a:rPr lang="en-US" altLang="en-US" sz="2400" b="1" dirty="0" smtClean="0">
                <a:cs typeface="B Titr" panose="00000700000000000000" pitchFamily="2" charset="-78"/>
              </a:rPr>
              <a:t/>
            </a:r>
            <a:br>
              <a:rPr lang="en-US" altLang="en-US" sz="2400" b="1" dirty="0" smtClean="0">
                <a:cs typeface="B Titr" panose="00000700000000000000" pitchFamily="2" charset="-78"/>
              </a:rPr>
            </a:br>
            <a:r>
              <a:rPr lang="en-US" altLang="en-US" sz="2400" b="1" dirty="0" smtClean="0">
                <a:cs typeface="B Titr" panose="00000700000000000000" pitchFamily="2" charset="-78"/>
              </a:rPr>
              <a:t>decides </a:t>
            </a:r>
            <a:r>
              <a:rPr lang="en-US" altLang="en-US" sz="2400" b="1" dirty="0">
                <a:cs typeface="B Titr" panose="00000700000000000000" pitchFamily="2" charset="-78"/>
              </a:rPr>
              <a:t>what and how </a:t>
            </a:r>
            <a:r>
              <a:rPr lang="en-US" altLang="en-US" sz="2400" b="1" dirty="0" smtClean="0">
                <a:cs typeface="B Titr" panose="00000700000000000000" pitchFamily="2" charset="-78"/>
              </a:rPr>
              <a:t/>
            </a:r>
            <a:br>
              <a:rPr lang="en-US" altLang="en-US" sz="2400" b="1" dirty="0" smtClean="0">
                <a:cs typeface="B Titr" panose="00000700000000000000" pitchFamily="2" charset="-78"/>
              </a:rPr>
            </a:br>
            <a:r>
              <a:rPr lang="en-US" altLang="en-US" sz="2400" b="1" dirty="0" smtClean="0">
                <a:cs typeface="B Titr" panose="00000700000000000000" pitchFamily="2" charset="-78"/>
              </a:rPr>
              <a:t>instructions </a:t>
            </a:r>
            <a:r>
              <a:rPr lang="en-US" altLang="en-US" sz="2400" b="1" dirty="0">
                <a:cs typeface="B Titr" panose="00000700000000000000" pitchFamily="2" charset="-78"/>
              </a:rPr>
              <a:t>are </a:t>
            </a:r>
            <a:r>
              <a:rPr lang="en-US" altLang="en-US" sz="2400" b="1" dirty="0" smtClean="0">
                <a:cs typeface="B Titr" panose="00000700000000000000" pitchFamily="2" charset="-78"/>
              </a:rPr>
              <a:t>implemented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ISA specifies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Instructions, Registers, </a:t>
            </a:r>
            <a:r>
              <a:rPr lang="en-US" altLang="en-US" sz="2400" b="1" dirty="0" smtClean="0">
                <a:cs typeface="B Titr" panose="00000700000000000000" pitchFamily="2" charset="-78"/>
              </a:rPr>
              <a:t/>
            </a:r>
            <a:br>
              <a:rPr lang="en-US" altLang="en-US" sz="2400" b="1" dirty="0" smtClean="0">
                <a:cs typeface="B Titr" panose="00000700000000000000" pitchFamily="2" charset="-78"/>
              </a:rPr>
            </a:br>
            <a:r>
              <a:rPr lang="en-US" altLang="en-US" sz="2400" b="1" dirty="0" smtClean="0">
                <a:cs typeface="B Titr" panose="00000700000000000000" pitchFamily="2" charset="-78"/>
              </a:rPr>
              <a:t>Memory </a:t>
            </a:r>
            <a:r>
              <a:rPr lang="en-US" altLang="en-US" sz="2400" b="1" dirty="0">
                <a:cs typeface="B Titr" panose="00000700000000000000" pitchFamily="2" charset="-78"/>
              </a:rPr>
              <a:t>access, </a:t>
            </a:r>
            <a:r>
              <a:rPr lang="en-US" altLang="en-US" sz="2400" b="1" dirty="0" smtClean="0">
                <a:cs typeface="B Titr" panose="00000700000000000000" pitchFamily="2" charset="-78"/>
              </a:rPr>
              <a:t>Input/output</a:t>
            </a:r>
            <a:endParaRPr lang="fa-IR" sz="2000" b="1" dirty="0">
              <a:cs typeface="B Nazanin" pitchFamily="2" charset="-78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897574" y="2667000"/>
            <a:ext cx="294162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Applications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897574" y="3124200"/>
            <a:ext cx="294162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+mj-lt"/>
              </a:rPr>
              <a:t>Compilers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897574" y="3570514"/>
            <a:ext cx="29416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Operating System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5897574" y="3962400"/>
            <a:ext cx="2941626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+mj-lt"/>
              </a:rPr>
              <a:t>Architecture (ISA)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897574" y="4419600"/>
            <a:ext cx="294162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Microarchitecture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897574" y="4876800"/>
            <a:ext cx="294162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+mj-lt"/>
              </a:rPr>
              <a:t>Digital Design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5897574" y="5334000"/>
            <a:ext cx="294162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+mj-lt"/>
              </a:rPr>
              <a:t>Circuit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5897574" y="5791200"/>
            <a:ext cx="294162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1443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Instruction Set Architecture (ISA)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B Titr" panose="00000700000000000000" pitchFamily="2" charset="-78"/>
              </a:rPr>
              <a:t>How many instructions needed?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cs typeface="B Titr" panose="00000700000000000000" pitchFamily="2" charset="-78"/>
              </a:rPr>
              <a:t>What functionalities required?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Load/store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Control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Arithmetic/logic</a:t>
            </a:r>
            <a:endParaRPr lang="en-US" altLang="en-US" sz="24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73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Instruction Set Architecture (ISA)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B Titr" panose="00000700000000000000" pitchFamily="2" charset="-78"/>
              </a:rPr>
              <a:t>Key ISA decisions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Instruction length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Number, length, and types of registers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Where operands reside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How to access memory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Instruction format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Operand format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How many and how big</a:t>
            </a:r>
            <a:endParaRPr lang="fa-IR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68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Instruction Set Architecture (ISA)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cs typeface="B Titr" panose="00000700000000000000" pitchFamily="2" charset="-78"/>
              </a:rPr>
              <a:t>Instruction length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>
              <a:cs typeface="B Titr" panose="00000700000000000000" pitchFamily="2" charset="-78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431925" y="1828800"/>
            <a:ext cx="1336675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solidFill>
                  <a:schemeClr val="tx1"/>
                </a:solidFill>
                <a:latin typeface="+mj-lt"/>
              </a:rPr>
              <a:t>Variable</a:t>
            </a: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:</a:t>
            </a:r>
            <a:endParaRPr lang="en-US" altLang="en-US" sz="2400" b="1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90838" y="4587875"/>
            <a:ext cx="3263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895600" y="1924050"/>
            <a:ext cx="1435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909888" y="2478087"/>
            <a:ext cx="31115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909888" y="3021012"/>
            <a:ext cx="4940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822575" y="3333750"/>
            <a:ext cx="607942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400" b="1" dirty="0">
                <a:solidFill>
                  <a:schemeClr val="tx1"/>
                </a:solidFill>
                <a:latin typeface="+mj-lt"/>
              </a:rPr>
              <a:t>x86 – Instructions vary from 1 to 17 Bytes long</a:t>
            </a:r>
          </a:p>
          <a:p>
            <a:pPr>
              <a:buFontTx/>
              <a:buNone/>
            </a:pPr>
            <a:r>
              <a:rPr kumimoji="1" lang="en-US" altLang="en-US" sz="2400" b="1" dirty="0">
                <a:solidFill>
                  <a:schemeClr val="tx1"/>
                </a:solidFill>
                <a:latin typeface="+mj-lt"/>
              </a:rPr>
              <a:t>VAX – from 1 to 54 Bytes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816225" y="5065712"/>
            <a:ext cx="41449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>
              <a:buFontTx/>
              <a:buNone/>
            </a:pPr>
            <a:r>
              <a:rPr kumimoji="1" lang="en-US" altLang="en-US" sz="2400" b="1" dirty="0">
                <a:solidFill>
                  <a:schemeClr val="tx1"/>
                </a:solidFill>
                <a:latin typeface="+mj-lt"/>
              </a:rPr>
              <a:t>MIPS, </a:t>
            </a:r>
            <a:r>
              <a:rPr kumimoji="1" lang="en-US" altLang="en-US" sz="2400" b="1" dirty="0" smtClean="0">
                <a:solidFill>
                  <a:schemeClr val="tx1"/>
                </a:solidFill>
                <a:latin typeface="+mj-lt"/>
              </a:rPr>
              <a:t>PowerPC, ARM: </a:t>
            </a:r>
            <a:endParaRPr kumimoji="1" lang="en-US" altLang="en-US" sz="2400" b="1" dirty="0">
              <a:solidFill>
                <a:schemeClr val="tx1"/>
              </a:solidFill>
              <a:latin typeface="+mj-lt"/>
            </a:endParaRPr>
          </a:p>
          <a:p>
            <a:pPr>
              <a:buFontTx/>
              <a:buNone/>
            </a:pPr>
            <a:r>
              <a:rPr kumimoji="1" lang="en-US" altLang="en-US" sz="2400" b="1" dirty="0">
                <a:solidFill>
                  <a:schemeClr val="tx1"/>
                </a:solidFill>
                <a:latin typeface="+mj-lt"/>
              </a:rPr>
              <a:t>all instruction are 4 Bytes long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482725" y="4495800"/>
            <a:ext cx="1184275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>
                <a:solidFill>
                  <a:schemeClr val="tx1"/>
                </a:solidFill>
                <a:latin typeface="+mj-lt"/>
              </a:rPr>
              <a:t>Fixed</a:t>
            </a:r>
            <a:r>
              <a:rPr lang="en-US" altLang="en-US" sz="2400" b="1">
                <a:solidFill>
                  <a:schemeClr val="tx1"/>
                </a:solidFill>
                <a:latin typeface="+mj-lt"/>
              </a:rPr>
              <a:t>:</a:t>
            </a:r>
            <a:endParaRPr lang="en-US" altLang="en-US" sz="2400" b="1" u="sng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9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Grading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Final Exam: 40%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Midterm Exam: 30%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Homework: 20%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Final Project: 10%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FF0000"/>
                </a:solidFill>
                <a:cs typeface="B Nazanin" pitchFamily="2" charset="-78"/>
              </a:rPr>
              <a:t>AND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B Nazanin" pitchFamily="2" charset="-78"/>
              </a:rPr>
              <a:t>Lab</a:t>
            </a:r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8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Instruction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length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cs typeface="B Titr" panose="00000700000000000000" pitchFamily="2" charset="-78"/>
              </a:rPr>
              <a:t>Variable-length </a:t>
            </a:r>
            <a:r>
              <a:rPr lang="en-US" altLang="en-US" sz="2800" b="1" dirty="0">
                <a:cs typeface="B Titr" panose="00000700000000000000" pitchFamily="2" charset="-78"/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Require multi-step fetch and decode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Allow for a more flexible and compact instruction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CISC processors like x86 &amp; VAX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cs typeface="B Titr" panose="00000700000000000000" pitchFamily="2" charset="-78"/>
              </a:rPr>
              <a:t>Complex Instruction Set </a:t>
            </a:r>
            <a:r>
              <a:rPr lang="en-US" altLang="en-US" sz="2400" b="1" dirty="0" smtClean="0">
                <a:solidFill>
                  <a:srgbClr val="C00000"/>
                </a:solidFill>
                <a:cs typeface="B Titr" panose="00000700000000000000" pitchFamily="2" charset="-78"/>
              </a:rPr>
              <a:t>Computing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 smtClean="0">
              <a:cs typeface="B Titr" panose="000007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Fixed-length </a:t>
            </a:r>
            <a:r>
              <a:rPr lang="en-US" altLang="en-US" sz="2800" b="1" dirty="0" smtClean="0">
                <a:cs typeface="B Titr" panose="00000700000000000000" pitchFamily="2" charset="-78"/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Allow easy fetch and decode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Simplify pipelining and parallelism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RISC processors like MIPS &amp; PowerPC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cs typeface="B Titr" panose="00000700000000000000" pitchFamily="2" charset="-78"/>
              </a:rPr>
              <a:t>Reduced Instruction Set </a:t>
            </a:r>
            <a:r>
              <a:rPr lang="en-US" altLang="en-US" sz="2400" b="1" dirty="0" smtClean="0">
                <a:solidFill>
                  <a:srgbClr val="C00000"/>
                </a:solidFill>
                <a:cs typeface="B Titr" panose="00000700000000000000" pitchFamily="2" charset="-78"/>
              </a:rPr>
              <a:t>Computing</a:t>
            </a:r>
            <a:endParaRPr lang="en-US" altLang="en-US" sz="2800" b="1" dirty="0" smtClean="0">
              <a:solidFill>
                <a:srgbClr val="C0000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494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RISC vs. CISC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Early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Adding more instructions to next generation CPUs to do more complicated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VAX arch had an instruction to multiply polynomials</a:t>
            </a:r>
            <a:r>
              <a:rPr lang="en-US" altLang="en-US" sz="2400" b="1" dirty="0" smtClean="0">
                <a:cs typeface="B Titr" panose="00000700000000000000" pitchFamily="2" charset="-78"/>
              </a:rPr>
              <a:t>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 smtClean="0">
              <a:cs typeface="B Titr" panose="000007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 smtClean="0">
              <a:cs typeface="B Titr" panose="000007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CISC Philosophy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Limited main memory + immature compilers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More dense instructions, highly encoded, variable length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Data loading as well as calculation </a:t>
            </a:r>
            <a:endParaRPr lang="en-US" altLang="en-US" sz="2800" b="1" dirty="0" smtClean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21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RISC vs. CISC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RISC Philosophy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Keep ISA small and simple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cs typeface="B Titr" panose="00000700000000000000" pitchFamily="2" charset="-78"/>
              </a:rPr>
              <a:t>Makes it easier to build faster 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Let SW do complicated operations by composing simpler </a:t>
            </a:r>
            <a:r>
              <a:rPr lang="en-US" altLang="en-US" sz="2400" b="1" dirty="0" smtClean="0">
                <a:cs typeface="B Titr" panose="00000700000000000000" pitchFamily="2" charset="-78"/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 smtClean="0">
              <a:cs typeface="B Titr" panose="000007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 smtClean="0">
              <a:cs typeface="B Titr" panose="000007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Note on “Reduced" in RISC Phrase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Amount of work any single instruction accomplishes reduced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cs typeface="B Titr" panose="00000700000000000000" pitchFamily="2" charset="-78"/>
              </a:rPr>
              <a:t>Single ALU operation, single memory access, …</a:t>
            </a:r>
          </a:p>
        </p:txBody>
      </p:sp>
    </p:spTree>
    <p:extLst>
      <p:ext uri="{BB962C8B-B14F-4D97-AF65-F5344CB8AC3E}">
        <p14:creationId xmlns:p14="http://schemas.microsoft.com/office/powerpoint/2010/main" val="22622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RISC vs. CISC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CISC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Performance tuning challenging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cs typeface="B Titr" panose="00000700000000000000" pitchFamily="2" charset="-78"/>
              </a:rPr>
              <a:t>Complex/high-level instructions rarely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Slower clock rates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Longer time-to-market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cs typeface="B Titr" panose="00000700000000000000" pitchFamily="2" charset="-78"/>
              </a:rPr>
              <a:t>Due to prolonged design time </a:t>
            </a:r>
            <a:endParaRPr lang="en-US" altLang="en-US" sz="2000" b="1" dirty="0" smtClean="0">
              <a:cs typeface="B Titr" panose="000007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>
              <a:cs typeface="B Titr" panose="00000700000000000000" pitchFamily="2" charset="-7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CISC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Ease compiler implementation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cs typeface="B Titr" panose="00000700000000000000" pitchFamily="2" charset="-78"/>
              </a:rPr>
              <a:t>HW supports all kind of addressing modes </a:t>
            </a:r>
          </a:p>
        </p:txBody>
      </p:sp>
    </p:spTree>
    <p:extLst>
      <p:ext uri="{BB962C8B-B14F-4D97-AF65-F5344CB8AC3E}">
        <p14:creationId xmlns:p14="http://schemas.microsoft.com/office/powerpoint/2010/main" val="24623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RISC vs. CISC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RISC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Low complexity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Less error-prone HW </a:t>
            </a:r>
            <a:r>
              <a:rPr lang="en-US" altLang="en-US" sz="2400" b="1" dirty="0" smtClean="0">
                <a:cs typeface="B Titr" panose="00000700000000000000" pitchFamily="2" charset="-78"/>
              </a:rPr>
              <a:t>implementation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en-US" sz="2400" b="1" dirty="0">
              <a:cs typeface="B Titr" panose="000007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Implementation advantages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Less transistors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Extra space: more registers, </a:t>
            </a:r>
            <a:r>
              <a:rPr lang="en-US" altLang="en-US" sz="2400" b="1" dirty="0" smtClean="0">
                <a:cs typeface="B Titr" panose="00000700000000000000" pitchFamily="2" charset="-78"/>
              </a:rPr>
              <a:t>cache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en-US" sz="2400" b="1" dirty="0">
              <a:cs typeface="B Titr" panose="000007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Marketing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Reduced design time</a:t>
            </a:r>
          </a:p>
        </p:txBody>
      </p:sp>
    </p:spTree>
    <p:extLst>
      <p:ext uri="{BB962C8B-B14F-4D97-AF65-F5344CB8AC3E}">
        <p14:creationId xmlns:p14="http://schemas.microsoft.com/office/powerpoint/2010/main" val="18616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How Many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Registers?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Advantages of a </a:t>
            </a:r>
            <a:r>
              <a:rPr lang="en-US" altLang="en-US" sz="2800" b="1" dirty="0" smtClean="0">
                <a:cs typeface="B Titr" panose="00000700000000000000" pitchFamily="2" charset="-78"/>
              </a:rPr>
              <a:t>small number </a:t>
            </a:r>
            <a:r>
              <a:rPr lang="en-US" altLang="en-US" sz="2800" b="1" dirty="0">
                <a:cs typeface="B Titr" panose="00000700000000000000" pitchFamily="2" charset="-78"/>
              </a:rPr>
              <a:t>of </a:t>
            </a:r>
            <a:r>
              <a:rPr lang="en-US" altLang="en-US" sz="2800" b="1" dirty="0" smtClean="0">
                <a:cs typeface="B Titr" panose="00000700000000000000" pitchFamily="2" charset="-78"/>
              </a:rPr>
              <a:t>registers</a:t>
            </a:r>
            <a:endParaRPr lang="en-US" altLang="en-US" sz="2800" b="1" dirty="0">
              <a:cs typeface="B Titr" panose="00000700000000000000" pitchFamily="2" charset="-78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Requires fewer bits to specify which 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Less hardware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Faster access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Shorter wires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Faster index decoding (fewer logic levels)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Faster </a:t>
            </a:r>
            <a:r>
              <a:rPr lang="en-US" altLang="en-US" sz="2400" b="1" dirty="0">
                <a:cs typeface="B Titr" panose="00000700000000000000" pitchFamily="2" charset="-78"/>
              </a:rPr>
              <a:t>context </a:t>
            </a:r>
            <a:r>
              <a:rPr lang="en-US" altLang="en-US" sz="2400" b="1" dirty="0" smtClean="0">
                <a:cs typeface="B Titr" panose="00000700000000000000" pitchFamily="2" charset="-78"/>
              </a:rPr>
              <a:t>switch (your OS course!)</a:t>
            </a:r>
            <a:endParaRPr lang="en-US" altLang="en-US" sz="2400" b="1" dirty="0">
              <a:cs typeface="B Titr" panose="00000700000000000000" pitchFamily="2" charset="-78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cs typeface="B Titr" panose="00000700000000000000" pitchFamily="2" charset="-78"/>
              </a:rPr>
              <a:t>When </a:t>
            </a:r>
            <a:r>
              <a:rPr lang="en-US" altLang="en-US" sz="2400" b="1" dirty="0">
                <a:cs typeface="B Titr" panose="00000700000000000000" pitchFamily="2" charset="-78"/>
              </a:rPr>
              <a:t>all registers need saving</a:t>
            </a:r>
          </a:p>
        </p:txBody>
      </p:sp>
    </p:spTree>
    <p:extLst>
      <p:ext uri="{BB962C8B-B14F-4D97-AF65-F5344CB8AC3E}">
        <p14:creationId xmlns:p14="http://schemas.microsoft.com/office/powerpoint/2010/main" val="10736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How Many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Registers?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Advantages of a </a:t>
            </a:r>
            <a:r>
              <a:rPr lang="en-US" altLang="en-US" sz="2800" b="1" dirty="0" smtClean="0">
                <a:cs typeface="B Titr" panose="00000700000000000000" pitchFamily="2" charset="-78"/>
              </a:rPr>
              <a:t>larger number </a:t>
            </a:r>
            <a:r>
              <a:rPr lang="en-US" altLang="en-US" sz="2800" b="1" dirty="0">
                <a:cs typeface="B Titr" panose="00000700000000000000" pitchFamily="2" charset="-78"/>
              </a:rPr>
              <a:t>of </a:t>
            </a:r>
            <a:r>
              <a:rPr lang="en-US" altLang="en-US" sz="2800" b="1" dirty="0" smtClean="0">
                <a:cs typeface="B Titr" panose="00000700000000000000" pitchFamily="2" charset="-78"/>
              </a:rPr>
              <a:t>registers</a:t>
            </a:r>
            <a:endParaRPr lang="en-US" altLang="en-US" sz="2800" b="1" dirty="0">
              <a:cs typeface="B Titr" panose="00000700000000000000" pitchFamily="2" charset="-78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Fewer loads and stores needed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Less data transfer between CPU &amp; memory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cs typeface="B Titr" panose="00000700000000000000" pitchFamily="2" charset="-78"/>
              </a:rPr>
              <a:t>Easier to do several operations at once</a:t>
            </a:r>
            <a:endParaRPr lang="en-US" altLang="en-US" sz="2000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97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Where Operands Reside?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143000"/>
            <a:ext cx="8275627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cs typeface="B Titr" panose="00000700000000000000" pitchFamily="2" charset="-78"/>
              </a:rPr>
              <a:t>Stack</a:t>
            </a:r>
            <a:r>
              <a:rPr lang="en-US" altLang="en-US" sz="2800" b="1" dirty="0">
                <a:cs typeface="B Titr" panose="00000700000000000000" pitchFamily="2" charset="-78"/>
              </a:rPr>
              <a:t> Machine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cs typeface="B Titr" panose="00000700000000000000" pitchFamily="2" charset="-78"/>
              </a:rPr>
              <a:t>Accumulator</a:t>
            </a:r>
            <a:r>
              <a:rPr lang="en-US" altLang="en-US" sz="2800" b="1" dirty="0">
                <a:cs typeface="B Titr" panose="00000700000000000000" pitchFamily="2" charset="-78"/>
              </a:rPr>
              <a:t> Machine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cs typeface="B Titr" panose="00000700000000000000" pitchFamily="2" charset="-78"/>
              </a:rPr>
              <a:t>Register-Memory</a:t>
            </a:r>
            <a:r>
              <a:rPr lang="en-US" altLang="en-US" sz="2800" b="1" dirty="0">
                <a:cs typeface="B Titr" panose="00000700000000000000" pitchFamily="2" charset="-78"/>
              </a:rPr>
              <a:t> Machine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cs typeface="B Titr" panose="00000700000000000000" pitchFamily="2" charset="-78"/>
              </a:rPr>
              <a:t>Load-Store</a:t>
            </a:r>
            <a:r>
              <a:rPr lang="en-US" altLang="en-US" sz="2800" b="1" dirty="0">
                <a:cs typeface="B Titr" panose="00000700000000000000" pitchFamily="2" charset="-78"/>
              </a:rPr>
              <a:t> Machine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B Titr" panose="00000700000000000000" pitchFamily="2" charset="-78"/>
              </a:rPr>
              <a:t>aka Register-Register Machine</a:t>
            </a:r>
          </a:p>
        </p:txBody>
      </p:sp>
    </p:spTree>
    <p:extLst>
      <p:ext uri="{BB962C8B-B14F-4D97-AF65-F5344CB8AC3E}">
        <p14:creationId xmlns:p14="http://schemas.microsoft.com/office/powerpoint/2010/main" val="336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ISA: Where Operands Reside?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76400" y="977900"/>
            <a:ext cx="440601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800" dirty="0">
                <a:solidFill>
                  <a:srgbClr val="C00000"/>
                </a:solidFill>
                <a:latin typeface="+mj-lt"/>
                <a:cs typeface="Arial" pitchFamily="34" charset="0"/>
              </a:rPr>
              <a:t>Code sequence for  C = A + B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3875" y="2725738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en-US" sz="1800">
              <a:latin typeface="+mj-lt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7213" y="2590800"/>
            <a:ext cx="74770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 u="sng">
                <a:solidFill>
                  <a:srgbClr val="000066"/>
                </a:solidFill>
                <a:latin typeface="+mj-lt"/>
                <a:cs typeface="Arial" pitchFamily="34" charset="0"/>
              </a:rPr>
              <a:t>Stack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67550" y="2590800"/>
            <a:ext cx="15388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 u="sng">
                <a:solidFill>
                  <a:srgbClr val="000066"/>
                </a:solidFill>
                <a:latin typeface="+mj-lt"/>
                <a:cs typeface="Arial" pitchFamily="34" charset="0"/>
              </a:rPr>
              <a:t>Accumulator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048750" y="2590800"/>
            <a:ext cx="209448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 u="sng">
                <a:solidFill>
                  <a:srgbClr val="000066"/>
                </a:solidFill>
                <a:latin typeface="+mj-lt"/>
                <a:cs typeface="Arial" pitchFamily="34" charset="0"/>
              </a:rPr>
              <a:t>Register-Memory</a:t>
            </a:r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717338" y="2590800"/>
            <a:ext cx="139403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 u="sng">
                <a:solidFill>
                  <a:srgbClr val="000066"/>
                </a:solidFill>
                <a:latin typeface="+mj-lt"/>
                <a:cs typeface="Arial" pitchFamily="34" charset="0"/>
              </a:rPr>
              <a:t>Load-Store</a:t>
            </a:r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37213" y="3333750"/>
            <a:ext cx="91050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Push A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21538" y="3333750"/>
            <a:ext cx="96500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Load  A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717338" y="3333750"/>
            <a:ext cx="13086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Load  R1,A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37213" y="3705225"/>
            <a:ext cx="89928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Push B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221538" y="3705225"/>
            <a:ext cx="9313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Add   B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17338" y="3705225"/>
            <a:ext cx="12936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Load  R2,B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7213" y="4076700"/>
            <a:ext cx="61395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Add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219950" y="4076700"/>
            <a:ext cx="94038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Store C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201150" y="3390900"/>
            <a:ext cx="135678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Add C, A, B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717338" y="4076700"/>
            <a:ext cx="174086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Add   R3,R1,R2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37213" y="4448175"/>
            <a:ext cx="842283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Pop  C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715750" y="4448175"/>
            <a:ext cx="12793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en-US" sz="2000">
                <a:solidFill>
                  <a:srgbClr val="000066"/>
                </a:solidFill>
                <a:latin typeface="+mj-lt"/>
                <a:cs typeface="Arial" pitchFamily="34" charset="0"/>
              </a:rPr>
              <a:t>Store C,R3</a:t>
            </a:r>
          </a:p>
        </p:txBody>
      </p:sp>
    </p:spTree>
    <p:extLst>
      <p:ext uri="{BB962C8B-B14F-4D97-AF65-F5344CB8AC3E}">
        <p14:creationId xmlns:p14="http://schemas.microsoft.com/office/powerpoint/2010/main" val="13795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Harvard vs. Von Neumann Arch.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9" y="1447799"/>
            <a:ext cx="8367802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Course Outline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33400" y="964823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Microprocessors </a:t>
            </a:r>
            <a:r>
              <a:rPr lang="en-US" sz="2800" b="1" dirty="0"/>
              <a:t>and microcontrollers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they </a:t>
            </a:r>
            <a:r>
              <a:rPr lang="en-US" sz="2800" b="1" dirty="0" smtClean="0">
                <a:solidFill>
                  <a:srgbClr val="FF0000"/>
                </a:solidFill>
              </a:rPr>
              <a:t>work</a:t>
            </a:r>
          </a:p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AND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</a:t>
            </a:r>
            <a:r>
              <a:rPr lang="en-US" sz="2800" b="1" dirty="0" smtClean="0">
                <a:solidFill>
                  <a:srgbClr val="FF0000"/>
                </a:solidFill>
              </a:rPr>
              <a:t>to </a:t>
            </a:r>
            <a:r>
              <a:rPr lang="en-US" sz="2800" b="1" dirty="0">
                <a:solidFill>
                  <a:srgbClr val="FF0000"/>
                </a:solidFill>
              </a:rPr>
              <a:t>work </a:t>
            </a:r>
            <a:r>
              <a:rPr lang="en-US" sz="2800" dirty="0" smtClean="0"/>
              <a:t>with them</a:t>
            </a:r>
            <a:endParaRPr lang="fa-IR" sz="2800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90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Types of Computer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Desktops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/>
              <a:t>General </a:t>
            </a:r>
            <a:r>
              <a:rPr lang="en-US" altLang="en-US" sz="2400" b="1" dirty="0" smtClean="0"/>
              <a:t>purpose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/>
              <a:t>Market dominated by </a:t>
            </a:r>
            <a:r>
              <a:rPr lang="en-US" altLang="en-US" sz="2400" b="1" dirty="0" smtClean="0"/>
              <a:t>x86 processors</a:t>
            </a:r>
            <a:endParaRPr lang="en-US" alt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Various software</a:t>
            </a:r>
            <a:endParaRPr lang="en-US" alt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For </a:t>
            </a:r>
            <a:r>
              <a:rPr lang="en-US" altLang="en-US" sz="2400" b="1" dirty="0"/>
              <a:t>use by individuals 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Servers </a:t>
            </a:r>
            <a:r>
              <a:rPr lang="en-US" altLang="en-US" sz="2800" b="1" dirty="0" smtClean="0"/>
              <a:t>and Warehouse-Scale </a:t>
            </a:r>
            <a:r>
              <a:rPr lang="en-US" altLang="en-US" sz="2800" b="1" dirty="0"/>
              <a:t>Computers (WSCs</a:t>
            </a:r>
            <a:r>
              <a:rPr lang="en-US" altLang="en-US" sz="2800" b="1" dirty="0" smtClean="0"/>
              <a:t>)</a:t>
            </a:r>
            <a:endParaRPr lang="en-US" altLang="en-US" sz="28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Thousands of cores and disks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Market dominated by x86-compatible server </a:t>
            </a:r>
            <a:r>
              <a:rPr lang="en-US" sz="2400" b="1" dirty="0" smtClean="0"/>
              <a:t>chips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Dedicated apps, plus cloud hosting of virtual </a:t>
            </a:r>
            <a:r>
              <a:rPr lang="en-US" sz="2400" b="1" dirty="0" smtClean="0"/>
              <a:t>machines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Increasing </a:t>
            </a:r>
            <a:r>
              <a:rPr lang="en-US" sz="2400" b="1" dirty="0"/>
              <a:t>use of GPUs, FPGAs, </a:t>
            </a:r>
            <a:r>
              <a:rPr lang="en-US" sz="2400" b="1" dirty="0" smtClean="0"/>
              <a:t>and custom </a:t>
            </a:r>
            <a:r>
              <a:rPr lang="en-US" sz="2400" b="1" dirty="0"/>
              <a:t>hardware to accelerate workloads</a:t>
            </a: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20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Types of Computer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66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Mobile (smartphone/tablet)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&gt;1 billion sold/year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Market dominated by </a:t>
            </a:r>
            <a:r>
              <a:rPr lang="en-US" sz="2400" b="1" dirty="0">
                <a:solidFill>
                  <a:srgbClr val="FF0000"/>
                </a:solidFill>
              </a:rPr>
              <a:t>ARM</a:t>
            </a:r>
            <a:r>
              <a:rPr lang="en-US" sz="2400" b="1" dirty="0"/>
              <a:t>-ISA-compatible general-purpose processor in system-on-a-chip (</a:t>
            </a:r>
            <a:r>
              <a:rPr lang="en-US" sz="2400" b="1" dirty="0" err="1"/>
              <a:t>SoC</a:t>
            </a:r>
            <a:r>
              <a:rPr lang="en-US" sz="2400" b="1" dirty="0"/>
              <a:t>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Plus sea of custom accelerators (radio, image, video, graphics, audio, motion, location, security, etc</a:t>
            </a:r>
            <a:r>
              <a:rPr lang="en-US" sz="2400" b="1" dirty="0" smtClean="0"/>
              <a:t>.)</a:t>
            </a:r>
          </a:p>
          <a:p>
            <a:pPr marL="8001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Anything Else?</a:t>
            </a:r>
            <a:endParaRPr lang="en-US" sz="32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04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Types of Computer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417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Embedded systems</a:t>
            </a:r>
            <a:endParaRPr lang="en-US" sz="3200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pic>
        <p:nvPicPr>
          <p:cNvPr id="7170" name="Picture 2" descr="C:\Users\hamed\Dropbox\New\1398-1\MicroProc\Slides\n00035995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89" y="1143000"/>
            <a:ext cx="1981199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amed\Dropbox\New\1398-1\MicroProc\Slides\10396163_2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63799"/>
            <a:ext cx="2060563" cy="13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amed\Dropbox\New\1398-1\MicroProc\Slides\14263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6"/>
          <a:stretch/>
        </p:blipFill>
        <p:spPr bwMode="auto">
          <a:xfrm>
            <a:off x="6952803" y="3823078"/>
            <a:ext cx="1791593" cy="232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hamed\Dropbox\New\1398-1\MicroProc\Slides\267872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4" r="3806"/>
          <a:stretch/>
        </p:blipFill>
        <p:spPr bwMode="auto">
          <a:xfrm>
            <a:off x="4595012" y="1359067"/>
            <a:ext cx="2106691" cy="1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hamed\Dropbox\New\1398-1\MicroProc\Slides\images (1)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5" b="24137"/>
          <a:stretch/>
        </p:blipFill>
        <p:spPr bwMode="auto">
          <a:xfrm>
            <a:off x="4410075" y="2989024"/>
            <a:ext cx="2143125" cy="138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hamed\Dropbox\New\1398-1\MicroProc\Slides\download (3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12" y="4394896"/>
            <a:ext cx="1500988" cy="17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hamed\Dropbox\New\1398-1\MicroProc\Slides\image_1397082028022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136" y="42750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hamed\Dropbox\New\1398-1\MicroProc\Slides\cng-ikc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4468248"/>
            <a:ext cx="2636045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C:\Users\hamed\Dropbox\New\1398-1\MicroProc\Slides\images (2)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842320"/>
            <a:ext cx="1576388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:\Users\hamed\Dropbox\New\1398-1\MicroProc\Slides\download (4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20614"/>
            <a:ext cx="2606937" cy="14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C:\Users\hamed\Dropbox\New\1398-1\MicroProc\Slides\8866642_217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40"/>
          <a:stretch/>
        </p:blipFill>
        <p:spPr bwMode="auto">
          <a:xfrm>
            <a:off x="1519499" y="2086881"/>
            <a:ext cx="3830394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 descr="C:\Users\hamed\Dropbox\New\1398-1\MicroProc\Slides\download (5)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2000" r="10666" b="9856"/>
          <a:stretch/>
        </p:blipFill>
        <p:spPr bwMode="auto">
          <a:xfrm>
            <a:off x="549535" y="1704274"/>
            <a:ext cx="1104183" cy="11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5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esign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Criteria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Power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Energy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Design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Implementation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Time to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Maintainability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…</a:t>
            </a:r>
            <a:endParaRPr lang="fa-IR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4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Options for Building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45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Dedicated </a:t>
            </a:r>
            <a:r>
              <a:rPr lang="en-US" altLang="en-US" sz="2800" b="1" dirty="0" smtClean="0"/>
              <a:t>hardware</a:t>
            </a:r>
            <a:endParaRPr lang="en-US" altLang="en-US" sz="28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ASIC </a:t>
            </a:r>
            <a:r>
              <a:rPr lang="en-US" altLang="en-US" sz="2400" b="1" dirty="0"/>
              <a:t>(Application-specific integrated </a:t>
            </a:r>
            <a:r>
              <a:rPr lang="en-US" altLang="en-US" sz="2400" b="1" dirty="0" smtClean="0"/>
              <a:t>circuit)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/>
              <a:t>Programmable logic </a:t>
            </a:r>
            <a:r>
              <a:rPr lang="en-US" altLang="en-US" sz="2400" b="1" dirty="0" smtClean="0"/>
              <a:t>(FPGA</a:t>
            </a:r>
            <a:r>
              <a:rPr lang="en-US" altLang="en-US" sz="2400" b="1" dirty="0"/>
              <a:t>, </a:t>
            </a:r>
            <a:r>
              <a:rPr lang="en-US" altLang="en-US" sz="2400" b="1" dirty="0" smtClean="0"/>
              <a:t>PLD)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/>
              <a:t>Software </a:t>
            </a:r>
            <a:r>
              <a:rPr lang="en-US" altLang="en-US" sz="2400" b="1" dirty="0" smtClean="0"/>
              <a:t>running on generic hardware</a:t>
            </a:r>
            <a:endParaRPr lang="en-US" alt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/>
              <a:t>Microprocessor + memory + </a:t>
            </a:r>
            <a:r>
              <a:rPr lang="en-US" altLang="en-US" sz="2400" b="1" dirty="0" smtClean="0"/>
              <a:t>peripherals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</a:rPr>
              <a:t>Microcontroller</a:t>
            </a:r>
            <a:r>
              <a:rPr lang="en-US" altLang="en-US" sz="2400" b="1" dirty="0"/>
              <a:t> (</a:t>
            </a:r>
            <a:r>
              <a:rPr lang="en-US" altLang="en-US" sz="2400" b="1" dirty="0" smtClean="0"/>
              <a:t>internal </a:t>
            </a:r>
            <a:r>
              <a:rPr lang="en-US" altLang="en-US" sz="2400" b="1" dirty="0"/>
              <a:t>memory &amp; peripherals</a:t>
            </a:r>
            <a:r>
              <a:rPr lang="en-US" altLang="en-US" sz="2400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A combination of all options (Complex systems)</a:t>
            </a:r>
            <a:endParaRPr lang="en-US" altLang="en-US" sz="2400" b="1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8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Microprocessor vs. Microcontroller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B Titr" panose="00000700000000000000" pitchFamily="2" charset="-78"/>
              </a:rPr>
              <a:t>Microprocessor</a:t>
            </a:r>
            <a:endParaRPr lang="en-US" altLang="en-US" sz="28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An </a:t>
            </a:r>
            <a:r>
              <a:rPr lang="en-US" altLang="en-US" sz="2400" b="1" dirty="0"/>
              <a:t>IC </a:t>
            </a:r>
            <a:r>
              <a:rPr lang="en-US" altLang="en-US" sz="2400" b="1" dirty="0" smtClean="0"/>
              <a:t>that has </a:t>
            </a:r>
            <a:r>
              <a:rPr lang="en-US" altLang="en-US" sz="2400" b="1" dirty="0"/>
              <a:t>only </a:t>
            </a:r>
            <a:r>
              <a:rPr lang="en-US" altLang="en-US" sz="2400" b="1" dirty="0" smtClean="0"/>
              <a:t>CPUs </a:t>
            </a:r>
            <a:r>
              <a:rPr lang="en-US" altLang="en-US" sz="2400" b="1" dirty="0"/>
              <a:t>inside </a:t>
            </a:r>
            <a:r>
              <a:rPr lang="en-US" altLang="en-US" sz="2400" b="1" dirty="0" smtClean="0"/>
              <a:t>it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/>
              <a:t>No RAM</a:t>
            </a:r>
            <a:r>
              <a:rPr lang="en-US" altLang="en-US" sz="2400" b="1" dirty="0"/>
              <a:t>, ROM, </a:t>
            </a:r>
            <a:r>
              <a:rPr lang="en-US" altLang="en-US" sz="2400" b="1" dirty="0" smtClean="0"/>
              <a:t>or other </a:t>
            </a:r>
            <a:r>
              <a:rPr lang="en-US" altLang="en-US" sz="2400" b="1" dirty="0"/>
              <a:t>peripheral </a:t>
            </a:r>
            <a:endParaRPr lang="en-US" altLang="en-US" sz="24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Microcontroller (MCU)</a:t>
            </a: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pic>
        <p:nvPicPr>
          <p:cNvPr id="8195" name="Picture 3" descr="C:\Users\hamed\Dropbox\New\1398-1\MicroProc\Slides\Intel-Core-i7-cache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67" y="2252662"/>
            <a:ext cx="341088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hamed\Dropbox\New\1398-1\MicroProc\Slides\8c2acbb3d9c4ab2807cec1275225fe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5552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Microprocessor vs. Microcontroller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438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B Titr" panose="00000700000000000000" pitchFamily="2" charset="-78"/>
              </a:rPr>
              <a:t>Microprocessor</a:t>
            </a:r>
            <a:endParaRPr lang="en-US" altLang="en-US" sz="28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b="1" dirty="0" smtClean="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/>
              <a:t>Microcontroller (MCU)</a:t>
            </a: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pic>
        <p:nvPicPr>
          <p:cNvPr id="9" name="Content Placeholder 4" descr="Microprocessor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8093" y="1688717"/>
            <a:ext cx="6905625" cy="1476375"/>
          </a:xfrm>
          <a:prstGeom prst="rect">
            <a:avLst/>
          </a:prstGeom>
        </p:spPr>
      </p:pic>
      <p:pic>
        <p:nvPicPr>
          <p:cNvPr id="10" name="Content Placeholder 4" descr="Microcontroller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8092" y="4033422"/>
            <a:ext cx="6905626" cy="22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Microprocessor vs. Microcontroller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143000"/>
            <a:ext cx="8275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5599"/>
              </p:ext>
            </p:extLst>
          </p:nvPr>
        </p:nvGraphicFramePr>
        <p:xfrm>
          <a:off x="304800" y="1143000"/>
          <a:ext cx="8534400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/>
                <a:gridCol w="4267200"/>
              </a:tblGrid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Microprocessor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Microcontroller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Heart of computer systems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Heart of embedded systems</a:t>
                      </a:r>
                      <a:endParaRPr lang="en-US" b="1" dirty="0"/>
                    </a:p>
                  </a:txBody>
                  <a:tcPr/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</a:t>
                      </a:r>
                      <a:r>
                        <a:rPr lang="en-US" b="1" baseline="0" dirty="0" smtClean="0"/>
                        <a:t> is just a processor. Memory and I/O components are connected externally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Has processor along</a:t>
                      </a:r>
                      <a:r>
                        <a:rPr lang="en-US" b="1" baseline="0" dirty="0" smtClean="0"/>
                        <a:t> with internal memory and I/O components</a:t>
                      </a:r>
                      <a:endParaRPr lang="en-US" b="1" dirty="0"/>
                    </a:p>
                  </a:txBody>
                  <a:tcPr/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Since memory and I/O</a:t>
                      </a:r>
                      <a:r>
                        <a:rPr lang="en-US" b="1" baseline="0" dirty="0" smtClean="0"/>
                        <a:t> have to be connected externally, the circuit becomes larger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Since memory and I/O</a:t>
                      </a:r>
                      <a:r>
                        <a:rPr lang="en-US" b="1" baseline="0" dirty="0" smtClean="0"/>
                        <a:t> have to be connected externally, the circuit is small</a:t>
                      </a:r>
                      <a:endParaRPr lang="en-US" b="1" dirty="0"/>
                    </a:p>
                  </a:txBody>
                  <a:tcPr/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Cannot be</a:t>
                      </a:r>
                      <a:r>
                        <a:rPr lang="en-US" b="1" baseline="0" dirty="0" smtClean="0"/>
                        <a:t> used in compact system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</a:t>
                      </a:r>
                      <a:r>
                        <a:rPr lang="en-US" b="1" baseline="0" dirty="0" smtClean="0"/>
                        <a:t> efficient for compact systems</a:t>
                      </a:r>
                      <a:endParaRPr lang="en-US" b="1" dirty="0"/>
                    </a:p>
                  </a:txBody>
                  <a:tcPr/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entire energy consumption</a:t>
                      </a:r>
                      <a:r>
                        <a:rPr lang="en-US" b="1" baseline="0" dirty="0" smtClean="0"/>
                        <a:t> is high due to external components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Suitable</a:t>
                      </a:r>
                      <a:r>
                        <a:rPr lang="en-US" b="1" baseline="0" dirty="0" smtClean="0"/>
                        <a:t> for battery-operated systems</a:t>
                      </a:r>
                      <a:endParaRPr lang="en-US" b="1" dirty="0"/>
                    </a:p>
                  </a:txBody>
                  <a:tcPr/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Slow memory access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Fast memory access</a:t>
                      </a:r>
                      <a:endParaRPr lang="en-US" b="1" dirty="0"/>
                    </a:p>
                  </a:txBody>
                  <a:tcPr/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Is based on Von</a:t>
                      </a:r>
                      <a:r>
                        <a:rPr lang="en-US" b="1" baseline="0" dirty="0" smtClean="0"/>
                        <a:t> Neumann architecture (program and data are stored in the same memory module)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Is based on Harvard </a:t>
                      </a:r>
                      <a:r>
                        <a:rPr lang="en-US" b="1" baseline="0" dirty="0" smtClean="0"/>
                        <a:t>architecture (program and data memory are separate)</a:t>
                      </a:r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References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64823"/>
            <a:ext cx="82756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b="1" i="1" dirty="0" smtClean="0">
                <a:solidFill>
                  <a:srgbClr val="FF0000"/>
                </a:solidFill>
              </a:rPr>
              <a:t>Main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/>
                </a:solidFill>
              </a:rPr>
              <a:t>Arm </a:t>
            </a:r>
            <a:r>
              <a:rPr lang="en-US" sz="2400" b="1" i="1" dirty="0">
                <a:solidFill>
                  <a:prstClr val="black"/>
                </a:solidFill>
              </a:rPr>
              <a:t>Assembly Language Programming and Architecture</a:t>
            </a:r>
            <a:r>
              <a:rPr lang="en-US" sz="2400" b="1" dirty="0" smtClean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prstClr val="black"/>
                </a:solidFill>
              </a:rPr>
              <a:t> Volume </a:t>
            </a:r>
            <a:r>
              <a:rPr lang="en-US" sz="2400" b="1" dirty="0" smtClean="0">
                <a:solidFill>
                  <a:prstClr val="black"/>
                </a:solidFill>
              </a:rPr>
              <a:t>1, 1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st</a:t>
            </a:r>
            <a:r>
              <a:rPr lang="en-US" sz="2400" b="1" dirty="0" smtClean="0">
                <a:solidFill>
                  <a:prstClr val="black"/>
                </a:solidFill>
              </a:rPr>
              <a:t> edition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</a:rPr>
              <a:t>Muhammad </a:t>
            </a:r>
            <a:r>
              <a:rPr lang="en-US" sz="2400" b="1" dirty="0">
                <a:solidFill>
                  <a:prstClr val="black"/>
                </a:solidFill>
              </a:rPr>
              <a:t>Ali </a:t>
            </a:r>
            <a:r>
              <a:rPr lang="en-US" sz="2400" b="1" dirty="0" err="1">
                <a:solidFill>
                  <a:prstClr val="black"/>
                </a:solidFill>
              </a:rPr>
              <a:t>Mazidi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Sarmad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Naimi</a:t>
            </a:r>
            <a:r>
              <a:rPr lang="en-US" sz="2400" b="1" dirty="0">
                <a:solidFill>
                  <a:prstClr val="black"/>
                </a:solidFill>
              </a:rPr>
              <a:t>, and </a:t>
            </a:r>
            <a:r>
              <a:rPr lang="en-US" sz="2400" b="1" dirty="0" err="1">
                <a:solidFill>
                  <a:prstClr val="black"/>
                </a:solidFill>
              </a:rPr>
              <a:t>Sepehr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Naimi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MicroDigitalEd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</a:rPr>
              <a:t>2013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prstClr val="black"/>
              </a:solid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b="1" i="1" dirty="0">
                <a:solidFill>
                  <a:srgbClr val="FF0000"/>
                </a:solidFill>
              </a:rPr>
              <a:t>Complementary </a:t>
            </a:r>
            <a:r>
              <a:rPr lang="en-US" sz="2400" b="1" i="1" dirty="0" smtClean="0">
                <a:solidFill>
                  <a:srgbClr val="FF0000"/>
                </a:solidFill>
              </a:rPr>
              <a:t>material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prstClr val="black"/>
                </a:solidFill>
              </a:rPr>
              <a:t>ARM Assembly </a:t>
            </a:r>
            <a:r>
              <a:rPr lang="en-US" sz="2400" b="1" i="1" dirty="0" smtClean="0">
                <a:solidFill>
                  <a:prstClr val="black"/>
                </a:solidFill>
              </a:rPr>
              <a:t>Language: Fundamentals </a:t>
            </a:r>
            <a:r>
              <a:rPr lang="en-US" sz="2400" b="1" i="1" dirty="0">
                <a:solidFill>
                  <a:prstClr val="black"/>
                </a:solidFill>
              </a:rPr>
              <a:t>and Techniques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</a:rPr>
              <a:t>2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nd</a:t>
            </a:r>
            <a:r>
              <a:rPr lang="en-US" sz="2400" b="1" dirty="0" smtClean="0">
                <a:solidFill>
                  <a:prstClr val="black"/>
                </a:solidFill>
              </a:rPr>
              <a:t> Ed., William </a:t>
            </a:r>
            <a:r>
              <a:rPr lang="en-US" sz="2400" b="1" dirty="0" err="1">
                <a:solidFill>
                  <a:prstClr val="black"/>
                </a:solidFill>
              </a:rPr>
              <a:t>Hohl</a:t>
            </a:r>
            <a:r>
              <a:rPr lang="en-US" sz="2400" b="1" dirty="0">
                <a:solidFill>
                  <a:prstClr val="black"/>
                </a:solidFill>
              </a:rPr>
              <a:t>, Christopher Hinds, </a:t>
            </a:r>
            <a:r>
              <a:rPr lang="en-US" sz="2400" b="1" dirty="0" smtClean="0">
                <a:solidFill>
                  <a:prstClr val="black"/>
                </a:solidFill>
              </a:rPr>
              <a:t>CRC Press, 2014.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Modern Assembly </a:t>
            </a:r>
            <a:r>
              <a:rPr lang="en-US" sz="2400" b="1" dirty="0" smtClean="0">
                <a:solidFill>
                  <a:prstClr val="black"/>
                </a:solidFill>
              </a:rPr>
              <a:t>Language Programming </a:t>
            </a:r>
            <a:r>
              <a:rPr lang="en-US" sz="2400" b="1" dirty="0">
                <a:solidFill>
                  <a:prstClr val="black"/>
                </a:solidFill>
              </a:rPr>
              <a:t>with the ARM Processor, Larry D. </a:t>
            </a:r>
            <a:r>
              <a:rPr lang="en-US" sz="2400" b="1" dirty="0" err="1" smtClean="0">
                <a:solidFill>
                  <a:prstClr val="black"/>
                </a:solidFill>
              </a:rPr>
              <a:t>Pyeatt</a:t>
            </a:r>
            <a:r>
              <a:rPr lang="en-US" sz="2400" b="1" dirty="0" smtClean="0">
                <a:solidFill>
                  <a:prstClr val="black"/>
                </a:solidFill>
              </a:rPr>
              <a:t>, Elsevier</a:t>
            </a:r>
            <a:r>
              <a:rPr lang="en-US" sz="2400" b="1" dirty="0">
                <a:solidFill>
                  <a:prstClr val="black"/>
                </a:solidFill>
              </a:rPr>
              <a:t>, 2016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</a:rPr>
              <a:t>Embedded </a:t>
            </a:r>
            <a:r>
              <a:rPr lang="en-US" sz="2400" b="1" dirty="0" err="1" smtClean="0">
                <a:solidFill>
                  <a:prstClr val="black"/>
                </a:solidFill>
              </a:rPr>
              <a:t>Systems:Introduction</a:t>
            </a:r>
            <a:r>
              <a:rPr lang="en-US" sz="2400" b="1" dirty="0" smtClean="0">
                <a:solidFill>
                  <a:prstClr val="black"/>
                </a:solidFill>
              </a:rPr>
              <a:t> to ARM®CORTEX-M Microcontrollers, Vol. 1, 5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th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Ed., Jonathan W. </a:t>
            </a:r>
            <a:r>
              <a:rPr lang="en-US" sz="2400" b="1" dirty="0" err="1" smtClean="0">
                <a:solidFill>
                  <a:prstClr val="black"/>
                </a:solidFill>
              </a:rPr>
              <a:t>Valvano</a:t>
            </a:r>
            <a:r>
              <a:rPr lang="en-US" sz="2400" b="1" dirty="0" smtClean="0">
                <a:solidFill>
                  <a:prstClr val="black"/>
                </a:solidFill>
              </a:rPr>
              <a:t>, 2014. 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Computer Organization &amp; Design, The Hardware/Software Interface, 3rd Edition, by  D. Patterson and J. Hennessey, Morgan Kaufmann publishing, 2005.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“Computer Organization &amp; Design” handouts, by Prof. Kumar, UIUC, Fall 2007.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“Computer Organization I” handouts, FSU, Fall 2007.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“Machine Structures” handouts, by Prof. D. Garcia, UCB, Spring 2010</a:t>
            </a:r>
            <a:r>
              <a:rPr lang="en-US" sz="2000" b="1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Arm 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“Computer Organization &amp; Language” handouts, Dept. of CE, SUT, by Prof. H. Asadi, 2016.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Mechanical Computers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Electro-Mechanical Computers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Electronic Computers</a:t>
            </a:r>
          </a:p>
          <a:p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Mechanical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Abacus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Mechanical </a:t>
            </a:r>
            <a:r>
              <a:rPr lang="en-US" sz="2400" b="1" dirty="0" smtClean="0"/>
              <a:t>calculators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Pascal’s calculator (</a:t>
            </a:r>
            <a:r>
              <a:rPr lang="en-US" sz="2400" b="1" dirty="0" smtClean="0"/>
              <a:t>1652)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Curta</a:t>
            </a:r>
            <a:r>
              <a:rPr lang="en-US" sz="2400" b="1" dirty="0"/>
              <a:t> (1930s)</a:t>
            </a:r>
            <a:endParaRPr lang="en-US" sz="24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Punched-card </a:t>
            </a:r>
            <a:r>
              <a:rPr lang="en-US" sz="2400" b="1" dirty="0"/>
              <a:t>data </a:t>
            </a:r>
            <a:r>
              <a:rPr lang="en-US" sz="2400" b="1" dirty="0" smtClean="0"/>
              <a:t>processing</a:t>
            </a:r>
            <a:br>
              <a:rPr lang="en-US" sz="2400" b="1" dirty="0" smtClean="0"/>
            </a:br>
            <a:r>
              <a:rPr lang="en-US" sz="2400" b="1" dirty="0" smtClean="0"/>
              <a:t>(1725, 1800s, 1900s)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4" y="988658"/>
            <a:ext cx="2588170" cy="1525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4" y="3709540"/>
            <a:ext cx="1914525" cy="2390775"/>
          </a:xfrm>
          <a:prstGeom prst="rect">
            <a:avLst/>
          </a:prstGeom>
        </p:spPr>
      </p:pic>
      <p:pic>
        <p:nvPicPr>
          <p:cNvPr id="1026" name="Picture 2" descr="C:\Users\hamed\Dropbox\New\1398-1\MicroProc\Slide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82" y="2223451"/>
            <a:ext cx="222384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med\Dropbox\New\1398-1\MicroProc\Slides\220px-Curta_-_National_Museum_of_Comput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971" y="3296466"/>
            <a:ext cx="1418234" cy="19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</p:spTree>
    <p:extLst>
      <p:ext uri="{BB962C8B-B14F-4D97-AF65-F5344CB8AC3E}">
        <p14:creationId xmlns:p14="http://schemas.microsoft.com/office/powerpoint/2010/main" val="33513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Mechanical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Difference engine: </a:t>
            </a:r>
            <a:r>
              <a:rPr lang="en-US" sz="2400" dirty="0" smtClean="0"/>
              <a:t>Charles </a:t>
            </a:r>
            <a:r>
              <a:rPr lang="en-US" sz="2400" dirty="0"/>
              <a:t>Babbage (1791-1871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First general-purpose computing device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Analytical </a:t>
            </a:r>
            <a:r>
              <a:rPr lang="en-US" sz="2400" b="1" dirty="0" smtClean="0"/>
              <a:t>engine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12" y="2743200"/>
            <a:ext cx="2602713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64491"/>
            <a:ext cx="4800600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Computer History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Electro-Mechanical Computers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Switches, relays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Early 1900s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Zuse’s</a:t>
            </a:r>
            <a:r>
              <a:rPr lang="en-US" sz="2400" b="1" dirty="0" smtClean="0"/>
              <a:t> Z2, Z3</a:t>
            </a:r>
            <a:r>
              <a:rPr lang="en-US" sz="2400" b="1" dirty="0"/>
              <a:t>, </a:t>
            </a:r>
            <a:r>
              <a:rPr lang="en-US" sz="2400" b="1" dirty="0" smtClean="0"/>
              <a:t>Z4 (world's </a:t>
            </a:r>
            <a:r>
              <a:rPr lang="en-US" sz="2400" b="1" dirty="0"/>
              <a:t>first commercial digital computer,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mechanical memory</a:t>
            </a:r>
            <a:r>
              <a:rPr lang="en-US" sz="2400" b="1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3505200"/>
            <a:ext cx="3703627" cy="27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35394</TotalTime>
  <Words>1724</Words>
  <Application>Microsoft Office PowerPoint</Application>
  <PresentationFormat>On-screen Show (4:3)</PresentationFormat>
  <Paragraphs>464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굴림</vt:lpstr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Grading</vt:lpstr>
      <vt:lpstr>Course Outline</vt:lpstr>
      <vt:lpstr>References</vt:lpstr>
      <vt:lpstr>Copyright Notice</vt:lpstr>
      <vt:lpstr>Computer History </vt:lpstr>
      <vt:lpstr>Computer History </vt:lpstr>
      <vt:lpstr>Computer History </vt:lpstr>
      <vt:lpstr>Computer History </vt:lpstr>
      <vt:lpstr>Computer History </vt:lpstr>
      <vt:lpstr>Computer History </vt:lpstr>
      <vt:lpstr>Computer History </vt:lpstr>
      <vt:lpstr>Computer History </vt:lpstr>
      <vt:lpstr>Computer History </vt:lpstr>
      <vt:lpstr>Computer History </vt:lpstr>
      <vt:lpstr>Instruction Set Architecture (ISA)</vt:lpstr>
      <vt:lpstr>Instruction Set Architecture (ISA)</vt:lpstr>
      <vt:lpstr>Instruction Set Architecture (ISA)</vt:lpstr>
      <vt:lpstr>Instruction Set Architecture (ISA)</vt:lpstr>
      <vt:lpstr>ISA: Instruction length</vt:lpstr>
      <vt:lpstr>ISA: RISC vs. CISC</vt:lpstr>
      <vt:lpstr>ISA: RISC vs. CISC</vt:lpstr>
      <vt:lpstr>ISA: RISC vs. CISC</vt:lpstr>
      <vt:lpstr>ISA: RISC vs. CISC</vt:lpstr>
      <vt:lpstr>ISA: How Many Registers?</vt:lpstr>
      <vt:lpstr>ISA: How Many Registers?</vt:lpstr>
      <vt:lpstr>ISA: Where Operands Reside?</vt:lpstr>
      <vt:lpstr>ISA: Where Operands Reside?</vt:lpstr>
      <vt:lpstr>Harvard vs. Von Neumann Arch.</vt:lpstr>
      <vt:lpstr>Types of Computer Systems</vt:lpstr>
      <vt:lpstr>Types of Computer Systems</vt:lpstr>
      <vt:lpstr>Types of Computer Systems</vt:lpstr>
      <vt:lpstr>Design Criteria </vt:lpstr>
      <vt:lpstr>Options for Building Embedded Systems</vt:lpstr>
      <vt:lpstr>Microprocessor vs. Microcontroller  </vt:lpstr>
      <vt:lpstr>Microprocessor vs. Microcontroller  </vt:lpstr>
      <vt:lpstr>Microprocessor vs. Microcontroller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elhamcheshmikhani@gmail.com</cp:lastModifiedBy>
  <cp:revision>559</cp:revision>
  <cp:lastPrinted>2017-02-07T08:08:08Z</cp:lastPrinted>
  <dcterms:created xsi:type="dcterms:W3CDTF">2006-08-16T00:00:00Z</dcterms:created>
  <dcterms:modified xsi:type="dcterms:W3CDTF">2019-09-20T14:57:47Z</dcterms:modified>
</cp:coreProperties>
</file>