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13"/>
  </p:notesMasterIdLst>
  <p:handoutMasterIdLst>
    <p:handoutMasterId r:id="rId14"/>
  </p:handoutMasterIdLst>
  <p:sldIdLst>
    <p:sldId id="290" r:id="rId3"/>
    <p:sldId id="258" r:id="rId4"/>
    <p:sldId id="386" r:id="rId5"/>
    <p:sldId id="393" r:id="rId6"/>
    <p:sldId id="450" r:id="rId7"/>
    <p:sldId id="451" r:id="rId8"/>
    <p:sldId id="452" r:id="rId9"/>
    <p:sldId id="453" r:id="rId10"/>
    <p:sldId id="454" r:id="rId11"/>
    <p:sldId id="415" r:id="rId12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208">
          <p15:clr>
            <a:srgbClr val="A4A3A4"/>
          </p15:clr>
        </p15:guide>
        <p15:guide id="4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0BB"/>
    <a:srgbClr val="034ABD"/>
    <a:srgbClr val="0B5CB5"/>
    <a:srgbClr val="130868"/>
    <a:srgbClr val="210DB3"/>
    <a:srgbClr val="1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3" autoAdjust="0"/>
    <p:restoredTop sz="91826" autoAdjust="0"/>
  </p:normalViewPr>
  <p:slideViewPr>
    <p:cSldViewPr>
      <p:cViewPr varScale="1">
        <p:scale>
          <a:sx n="68" d="100"/>
          <a:sy n="68" d="100"/>
        </p:scale>
        <p:origin x="8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1026" y="60"/>
      </p:cViewPr>
      <p:guideLst>
        <p:guide orient="horz" pos="2880"/>
        <p:guide pos="2160"/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3A2C78E-1418-4D80-911C-2F94FB99BDBC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04ED39F-E263-4FB0-A586-54AF6DEA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0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79DE93-9629-4701-8E4D-06B6CC932194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CADB150-CC80-4D38-9C9E-4D16188A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0281FD0-B2DB-4ECA-ADAD-7146D3D1D0F9}" type="datetime1">
              <a:rPr lang="en-US" smtClean="0"/>
              <a:t>10/29/2019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F6BC-C327-4940-9830-49E66FCBC3F0}" type="datetime1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5183-C90F-4867-BE66-12679E27E67F}" type="datetime1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7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A59B0B-27CB-4279-84EE-13F34D832C20}" type="datetime1">
              <a:rPr lang="en-US" smtClean="0"/>
              <a:t>10/29/2019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7946A9-DE9C-4C0F-8CC5-C706728E934F}" type="datetime1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7" y="434163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237A1E-E215-416E-8D25-5F336D5B557C}" type="datetime1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FD8B5B-8A46-412C-A2D2-8F2B1B2EC62B}" type="datetime1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72D1A0-E9CE-4C54-8D41-8DBB9F509117}" type="datetime1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84E1B4-9FAF-4C2A-A5AC-8C7F175CBD59}" type="datetime1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306DEF-8BC5-4D1A-A84F-BC32AA802BDD}" type="datetime1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3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4" y="930145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8B8A3B-8A96-493A-9055-E95E174A1B57}" type="datetime1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>
            <a:lvl1pPr algn="l">
              <a:defRPr sz="36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52596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1100" y="6406402"/>
            <a:ext cx="678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rtl="1"/>
            <a:r>
              <a:rPr lang="en-US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2100" y="6419101"/>
            <a:ext cx="543128" cy="365125"/>
          </a:xfrm>
        </p:spPr>
        <p:txBody>
          <a:bodyPr lIns="0" tIns="0" rIns="0" bIns="0"/>
          <a:lstStyle>
            <a:lvl1pPr algn="ctr" rtl="0">
              <a:defRPr sz="1400" b="1" baseline="0">
                <a:solidFill>
                  <a:schemeClr val="tx1"/>
                </a:solidFill>
                <a:latin typeface="+mn-lt"/>
                <a:cs typeface="الشهيد محمد الدره" pitchFamily="2" charset="-78"/>
              </a:defRPr>
            </a:lvl1pPr>
          </a:lstStyle>
          <a:p>
            <a:pPr rtl="1"/>
            <a:fld id="{E9D5068C-74C1-4D4E-ACBE-89391498AE93}" type="slidenum">
              <a:rPr lang="en-US" smtClean="0"/>
              <a:pPr rtl="1"/>
              <a:t>‹#›</a:t>
            </a:fld>
            <a:endParaRPr lang="en-US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1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3F6010-06C4-4772-A873-F0169484628B}" type="datetime1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8C875-1C6F-4BBA-A49D-A655DE5157F6}" type="datetime1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5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3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7C28B-237A-4A16-A330-F744D93506D6}" type="datetime1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AE1-CBD5-460D-A0C9-6147C2D4C470}" type="datetime1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B3A9-0A90-4E79-85FA-03828B308331}" type="datetime1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B4FA-0F9A-436F-AA41-B89FAC163798}" type="datetime1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8B55-203E-4F94-AE03-50CFB6BD790A}" type="datetime1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36A8-DE7E-4A16-B194-971EA3CF9026}" type="datetime1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6671-0698-4B48-8CC8-45A9BDA6F14F}" type="datetime1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AABE3-8527-4979-BA7D-5506EF11427A}" type="datetime1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7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27B6C89-3F9A-4856-B9C8-0FA30DF0136D}" type="datetime1">
              <a:rPr lang="en-US" smtClean="0"/>
              <a:t>10/29/2019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18691"/>
            <a:ext cx="8229600" cy="1254448"/>
          </a:xfrm>
        </p:spPr>
        <p:txBody>
          <a:bodyPr lIns="0" tIns="0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Microprocessors and Assembly </a:t>
            </a:r>
            <a:r>
              <a:rPr lang="en-US" sz="32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Language</a:t>
            </a: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/>
            </a:r>
            <a:b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</a:b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 </a:t>
            </a:r>
            <a:r>
              <a:rPr lang="en-US" sz="2000" b="0" dirty="0" smtClean="0">
                <a:solidFill>
                  <a:srgbClr val="130868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Fall 2019</a:t>
            </a:r>
            <a:endParaRPr lang="en-US" sz="1600" b="0" dirty="0">
              <a:solidFill>
                <a:srgbClr val="130868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4507" y="610740"/>
            <a:ext cx="1334986" cy="137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6"/>
          <p:cNvSpPr txBox="1">
            <a:spLocks noChangeArrowheads="1"/>
          </p:cNvSpPr>
          <p:nvPr/>
        </p:nvSpPr>
        <p:spPr bwMode="auto">
          <a:xfrm>
            <a:off x="457200" y="3810000"/>
            <a:ext cx="8382000" cy="27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sz="2400" b="1" dirty="0" smtClean="0">
                <a:latin typeface="Calibri" panose="020F0502020204030204" pitchFamily="34" charset="0"/>
                <a:cs typeface="B Titr" pitchFamily="2" charset="-78"/>
              </a:rPr>
              <a:t>Hamed Farbeh</a:t>
            </a:r>
          </a:p>
          <a:p>
            <a:pPr algn="ctr" eaLnBrk="1" hangingPunct="1">
              <a:spcAft>
                <a:spcPts val="600"/>
              </a:spcAft>
            </a:pPr>
            <a:r>
              <a:rPr lang="en-US" b="1" dirty="0" smtClean="0">
                <a:latin typeface="Calibri" panose="020F0502020204030204" pitchFamily="34" charset="0"/>
                <a:cs typeface="B Titr" pitchFamily="2" charset="-78"/>
              </a:rPr>
              <a:t>farbeh@aut.ac.ir</a:t>
            </a:r>
            <a:endParaRPr lang="fa-IR" b="1" dirty="0">
              <a:latin typeface="Calibri" panose="020F0502020204030204" pitchFamily="34" charset="0"/>
              <a:cs typeface="B Titr" pitchFamily="2" charset="-78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Department of Computer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Engineering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Amirkabir University of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Technology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Lecture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10</a:t>
            </a:r>
            <a:endParaRPr lang="en-US" sz="2000" dirty="0" smtClean="0">
              <a:latin typeface="Calibri" panose="020F0502020204030204" pitchFamily="34" charset="0"/>
              <a:cs typeface="B Titr" pitchFamily="2" charset="-78"/>
            </a:endParaRPr>
          </a:p>
          <a:p>
            <a:pPr algn="ctr" eaLnBrk="1" hangingPunct="1"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9118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10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482570"/>
            <a:ext cx="8458200" cy="92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 smtClean="0"/>
              <a:t>End of </a:t>
            </a:r>
            <a:r>
              <a:rPr lang="en-US" sz="4000" b="1" dirty="0" smtClean="0"/>
              <a:t>Appendix C!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825356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Copyright Notice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Parts (text &amp; figures) of this lecture are adopted from: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 smtClean="0"/>
              <a:t>Arm </a:t>
            </a:r>
            <a:r>
              <a:rPr lang="en-US" sz="2000" b="1" dirty="0"/>
              <a:t>Assembly Language Programming and Architecture,  Volume 1, 1st edition, Muhammad Ali </a:t>
            </a:r>
            <a:r>
              <a:rPr lang="en-US" sz="2000" b="1" dirty="0" err="1"/>
              <a:t>Mazidi</a:t>
            </a:r>
            <a:r>
              <a:rPr lang="en-US" sz="2000" b="1" dirty="0"/>
              <a:t>, </a:t>
            </a:r>
            <a:r>
              <a:rPr lang="en-US" sz="2000" b="1" dirty="0" err="1"/>
              <a:t>Sarmad</a:t>
            </a:r>
            <a:r>
              <a:rPr lang="en-US" sz="2000" b="1" dirty="0"/>
              <a:t> </a:t>
            </a:r>
            <a:r>
              <a:rPr lang="en-US" sz="2000" b="1" dirty="0" err="1"/>
              <a:t>Naimi</a:t>
            </a:r>
            <a:r>
              <a:rPr lang="en-US" sz="2000" b="1" dirty="0"/>
              <a:t>, and </a:t>
            </a:r>
            <a:r>
              <a:rPr lang="en-US" sz="2000" b="1" dirty="0" err="1"/>
              <a:t>Sepehr</a:t>
            </a:r>
            <a:r>
              <a:rPr lang="en-US" sz="2000" b="1" dirty="0"/>
              <a:t> </a:t>
            </a:r>
            <a:r>
              <a:rPr lang="en-US" sz="2000" b="1" dirty="0" err="1"/>
              <a:t>Naimi</a:t>
            </a:r>
            <a:r>
              <a:rPr lang="en-US" sz="2000" b="1" dirty="0"/>
              <a:t>, </a:t>
            </a:r>
            <a:r>
              <a:rPr lang="en-US" sz="2000" b="1" dirty="0" err="1"/>
              <a:t>MicroDigitalEd</a:t>
            </a:r>
            <a:r>
              <a:rPr lang="en-US" sz="2000" b="1" dirty="0"/>
              <a:t>, </a:t>
            </a:r>
            <a:r>
              <a:rPr lang="en-US" sz="2000" b="1" dirty="0" smtClean="0"/>
              <a:t>2013.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endParaRPr lang="en-US" sz="2000" b="1" dirty="0"/>
          </a:p>
          <a:p>
            <a:pPr algn="l"/>
            <a:endParaRPr lang="en-US" sz="20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16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7319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2667000"/>
            <a:ext cx="845820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/>
              <a:t>Appendix C: Macros</a:t>
            </a:r>
            <a:endParaRPr lang="en-US" sz="2800" b="1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1932805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Macro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Write </a:t>
            </a:r>
            <a:r>
              <a:rPr lang="en-US" sz="2400" b="1" dirty="0"/>
              <a:t>the task </a:t>
            </a:r>
            <a:r>
              <a:rPr lang="en-US" sz="2400" b="1" dirty="0" smtClean="0"/>
              <a:t>once and invoke </a:t>
            </a:r>
            <a:r>
              <a:rPr lang="en-US" sz="2400" b="1" dirty="0"/>
              <a:t>it whenever it is </a:t>
            </a:r>
            <a:r>
              <a:rPr lang="en-US" sz="2400" b="1" dirty="0" smtClean="0"/>
              <a:t>needed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MACRO definition</a:t>
            </a:r>
          </a:p>
          <a:p>
            <a:pPr lvl="2"/>
            <a:r>
              <a:rPr lang="en-US" sz="2000" b="1" dirty="0" smtClean="0">
                <a:solidFill>
                  <a:srgbClr val="C00000"/>
                </a:solidFill>
              </a:rPr>
              <a:t>	MACRO</a:t>
            </a: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[$label] </a:t>
            </a:r>
            <a:r>
              <a:rPr lang="en-US" sz="2000" b="1" dirty="0" err="1">
                <a:solidFill>
                  <a:srgbClr val="C00000"/>
                </a:solidFill>
              </a:rPr>
              <a:t>macroName</a:t>
            </a:r>
            <a:r>
              <a:rPr lang="en-US" sz="2000" b="1" dirty="0">
                <a:solidFill>
                  <a:srgbClr val="C00000"/>
                </a:solidFill>
              </a:rPr>
              <a:t> parameter1, parameter2, ..., </a:t>
            </a:r>
            <a:r>
              <a:rPr lang="en-US" sz="2000" b="1" dirty="0" err="1">
                <a:solidFill>
                  <a:srgbClr val="C00000"/>
                </a:solidFill>
              </a:rPr>
              <a:t>parameterN</a:t>
            </a: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</a:rPr>
              <a:t>... </a:t>
            </a:r>
            <a:r>
              <a:rPr lang="en-US" sz="2000" b="1" dirty="0">
                <a:solidFill>
                  <a:srgbClr val="C00000"/>
                </a:solidFill>
              </a:rPr>
              <a:t>...</a:t>
            </a: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</a:rPr>
              <a:t>... </a:t>
            </a:r>
            <a:r>
              <a:rPr lang="en-US" sz="2000" b="1" dirty="0">
                <a:solidFill>
                  <a:srgbClr val="C00000"/>
                </a:solidFill>
              </a:rPr>
              <a:t>...</a:t>
            </a: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smtClean="0">
                <a:solidFill>
                  <a:srgbClr val="C00000"/>
                </a:solidFill>
              </a:rPr>
              <a:t>	</a:t>
            </a:r>
            <a:r>
              <a:rPr lang="en-US" sz="2000" b="1" dirty="0" smtClean="0">
                <a:solidFill>
                  <a:srgbClr val="C00000"/>
                </a:solidFill>
              </a:rPr>
              <a:t>MEND</a:t>
            </a:r>
          </a:p>
          <a:p>
            <a:pPr lvl="2"/>
            <a:endParaRPr lang="en-US" sz="2000" b="1" dirty="0" smtClean="0">
              <a:solidFill>
                <a:srgbClr val="C00000"/>
              </a:solidFill>
            </a:endParaRPr>
          </a:p>
          <a:p>
            <a:r>
              <a:rPr lang="en-US" sz="2000" b="1" dirty="0" smtClean="0">
                <a:solidFill>
                  <a:srgbClr val="0530BB"/>
                </a:solidFill>
              </a:rPr>
              <a:t>MACRO</a:t>
            </a: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b="1" dirty="0" smtClean="0">
                <a:solidFill>
                  <a:srgbClr val="00B050"/>
                </a:solidFill>
              </a:rPr>
              <a:t>ADD3VAL  $</a:t>
            </a:r>
            <a:r>
              <a:rPr lang="en-US" sz="2000" b="1" dirty="0">
                <a:solidFill>
                  <a:srgbClr val="00B050"/>
                </a:solidFill>
              </a:rPr>
              <a:t>DEST, $ARG1, $ARG2, $ARG3</a:t>
            </a: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ADD $DEST, $ARG1, $ARG2</a:t>
            </a: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ADD $DEST, $DEST, $ARG3</a:t>
            </a: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b="1" dirty="0" smtClean="0">
                <a:solidFill>
                  <a:srgbClr val="0530BB"/>
                </a:solidFill>
              </a:rPr>
              <a:t>MEND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To distinguish </a:t>
            </a:r>
            <a:r>
              <a:rPr lang="en-US" sz="2400" b="1" dirty="0"/>
              <a:t>parameters, they must start with $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b="1" dirty="0" smtClean="0">
              <a:solidFill>
                <a:srgbClr val="00B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05400" y="4191000"/>
            <a:ext cx="3810000" cy="1200329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 wrap="square" lIns="91440" rIns="0">
            <a:spAutoFit/>
          </a:bodyPr>
          <a:lstStyle/>
          <a:p>
            <a:r>
              <a:rPr lang="pt-BR" b="1" dirty="0">
                <a:solidFill>
                  <a:srgbClr val="008000"/>
                </a:solidFill>
                <a:latin typeface="LiberationSerif-Bold"/>
              </a:rPr>
              <a:t>AREA </a:t>
            </a:r>
            <a:r>
              <a:rPr lang="pt-BR" b="1" dirty="0" smtClean="0">
                <a:solidFill>
                  <a:srgbClr val="008000"/>
                </a:solidFill>
                <a:latin typeface="LiberationSerif-Bold"/>
              </a:rPr>
              <a:t>CODE1, </a:t>
            </a:r>
            <a:r>
              <a:rPr lang="pt-BR" b="1" dirty="0">
                <a:solidFill>
                  <a:srgbClr val="008000"/>
                </a:solidFill>
                <a:latin typeface="LiberationSerif-Bold"/>
              </a:rPr>
              <a:t>READONLY, CODE</a:t>
            </a:r>
            <a:r>
              <a:rPr lang="pt-BR" dirty="0">
                <a:solidFill>
                  <a:srgbClr val="008000"/>
                </a:solidFill>
                <a:latin typeface="LiberationSerif-Bold"/>
              </a:rPr>
              <a:t/>
            </a:r>
            <a:br>
              <a:rPr lang="pt-BR" dirty="0">
                <a:solidFill>
                  <a:srgbClr val="008000"/>
                </a:solidFill>
                <a:latin typeface="LiberationSerif-Bold"/>
              </a:rPr>
            </a:br>
            <a:r>
              <a:rPr lang="pt-BR" b="1" dirty="0">
                <a:solidFill>
                  <a:srgbClr val="008000"/>
                </a:solidFill>
                <a:latin typeface="LiberationSerif-Bold"/>
              </a:rPr>
              <a:t>MOV R1, #5</a:t>
            </a:r>
            <a:r>
              <a:rPr lang="pt-BR" dirty="0">
                <a:solidFill>
                  <a:srgbClr val="008000"/>
                </a:solidFill>
                <a:latin typeface="LiberationSerif-Bold"/>
              </a:rPr>
              <a:t/>
            </a:r>
            <a:br>
              <a:rPr lang="pt-BR" dirty="0">
                <a:solidFill>
                  <a:srgbClr val="008000"/>
                </a:solidFill>
                <a:latin typeface="LiberationSerif-Bold"/>
              </a:rPr>
            </a:br>
            <a:r>
              <a:rPr lang="pt-BR" b="1" dirty="0">
                <a:solidFill>
                  <a:srgbClr val="008000"/>
                </a:solidFill>
                <a:latin typeface="LiberationSerif-Bold"/>
              </a:rPr>
              <a:t>MOV R2, #2</a:t>
            </a:r>
            <a:r>
              <a:rPr lang="pt-BR" dirty="0">
                <a:solidFill>
                  <a:srgbClr val="008000"/>
                </a:solidFill>
                <a:latin typeface="LiberationSerif-Bold"/>
              </a:rPr>
              <a:t/>
            </a:r>
            <a:br>
              <a:rPr lang="pt-BR" dirty="0">
                <a:solidFill>
                  <a:srgbClr val="008000"/>
                </a:solidFill>
                <a:latin typeface="LiberationSerif-Bold"/>
              </a:rPr>
            </a:br>
            <a:r>
              <a:rPr lang="pt-BR" b="1" dirty="0">
                <a:solidFill>
                  <a:srgbClr val="C00000"/>
                </a:solidFill>
                <a:latin typeface="LiberationSerif-Bold"/>
              </a:rPr>
              <a:t>ADD3VAL R0, R1, R2, #</a:t>
            </a:r>
            <a:r>
              <a:rPr lang="pt-BR" b="1" dirty="0" smtClean="0">
                <a:solidFill>
                  <a:srgbClr val="C00000"/>
                </a:solidFill>
                <a:latin typeface="LiberationSerif-Bold"/>
              </a:rPr>
              <a:t>5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17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Macro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Default Values for </a:t>
            </a:r>
            <a:r>
              <a:rPr lang="en-US" sz="2400" b="1" dirty="0" smtClean="0"/>
              <a:t>parameters</a:t>
            </a:r>
          </a:p>
          <a:p>
            <a:pPr lvl="2">
              <a:lnSpc>
                <a:spcPct val="150000"/>
              </a:lnSpc>
            </a:pPr>
            <a:r>
              <a:rPr lang="en-US" sz="2000" b="1" dirty="0" smtClean="0">
                <a:solidFill>
                  <a:srgbClr val="C00000"/>
                </a:solidFill>
              </a:rPr>
              <a:t>MACRO</a:t>
            </a: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ADD3VAL $DEST, </a:t>
            </a:r>
            <a:r>
              <a:rPr lang="en-US" sz="2000" b="1" dirty="0">
                <a:solidFill>
                  <a:srgbClr val="00B050"/>
                </a:solidFill>
              </a:rPr>
              <a:t>$ARG1=R3</a:t>
            </a:r>
            <a:r>
              <a:rPr lang="en-US" sz="2000" b="1" dirty="0">
                <a:solidFill>
                  <a:srgbClr val="C00000"/>
                </a:solidFill>
              </a:rPr>
              <a:t>, $ARG2, </a:t>
            </a:r>
            <a:r>
              <a:rPr lang="en-US" sz="2000" b="1" dirty="0">
                <a:solidFill>
                  <a:srgbClr val="00B050"/>
                </a:solidFill>
              </a:rPr>
              <a:t>$ARG3=#5</a:t>
            </a: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ADD $DEST, $ARG1, $ARG2</a:t>
            </a: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ADD $DEST, $DEST, $ARG3</a:t>
            </a: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b="1" dirty="0" smtClean="0">
                <a:solidFill>
                  <a:srgbClr val="C00000"/>
                </a:solidFill>
              </a:rPr>
              <a:t>MEND</a:t>
            </a:r>
          </a:p>
          <a:p>
            <a:pPr lvl="2">
              <a:lnSpc>
                <a:spcPct val="150000"/>
              </a:lnSpc>
            </a:pPr>
            <a:endParaRPr lang="en-US" sz="20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To use the default value, </a:t>
            </a:r>
            <a:r>
              <a:rPr lang="en-US" sz="2000" b="1" dirty="0" smtClean="0"/>
              <a:t>put </a:t>
            </a:r>
            <a:r>
              <a:rPr lang="en-US" sz="2000" b="1" dirty="0"/>
              <a:t>a ‘|’ instead of the </a:t>
            </a:r>
            <a:r>
              <a:rPr lang="en-US" sz="2000" b="1" dirty="0" smtClean="0"/>
              <a:t>parameter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ADD3VAL R0, R1, R2, </a:t>
            </a:r>
            <a:r>
              <a:rPr lang="en-US" sz="2000" b="1" dirty="0" smtClean="0">
                <a:solidFill>
                  <a:srgbClr val="C00000"/>
                </a:solidFill>
              </a:rPr>
              <a:t>|</a:t>
            </a:r>
            <a:endParaRPr lang="en-US" sz="20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10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Using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Labels 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in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Macros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Labels must be unique</a:t>
            </a:r>
          </a:p>
          <a:p>
            <a:pPr lvl="2"/>
            <a:r>
              <a:rPr lang="en-US" sz="2000" b="1" dirty="0" smtClean="0">
                <a:solidFill>
                  <a:srgbClr val="0530BB"/>
                </a:solidFill>
              </a:rPr>
              <a:t>MACRO</a:t>
            </a:r>
          </a:p>
          <a:p>
            <a:pPr lvl="1"/>
            <a:r>
              <a:rPr lang="en-US" sz="2000" b="1" dirty="0" smtClean="0">
                <a:solidFill>
                  <a:srgbClr val="00B050"/>
                </a:solidFill>
              </a:rPr>
              <a:t>$</a:t>
            </a:r>
            <a:r>
              <a:rPr lang="en-US" sz="2000" b="1" dirty="0" err="1" smtClean="0">
                <a:solidFill>
                  <a:srgbClr val="00B050"/>
                </a:solidFill>
              </a:rPr>
              <a:t>lbl</a:t>
            </a:r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rgbClr val="0530BB"/>
                </a:solidFill>
              </a:rPr>
              <a:t>OUR_MACRO</a:t>
            </a:r>
          </a:p>
          <a:p>
            <a:pPr lvl="2"/>
            <a:r>
              <a:rPr lang="en-US" sz="2000" b="1" dirty="0">
                <a:solidFill>
                  <a:srgbClr val="0530BB"/>
                </a:solidFill>
              </a:rPr>
              <a:t>CMP R1,#5</a:t>
            </a:r>
          </a:p>
          <a:p>
            <a:pPr lvl="2"/>
            <a:r>
              <a:rPr lang="en-US" sz="2000" b="1" dirty="0">
                <a:solidFill>
                  <a:srgbClr val="0530BB"/>
                </a:solidFill>
              </a:rPr>
              <a:t>BEQ $</a:t>
            </a:r>
            <a:r>
              <a:rPr lang="en-US" sz="2000" b="1" dirty="0" err="1">
                <a:solidFill>
                  <a:srgbClr val="0530BB"/>
                </a:solidFill>
              </a:rPr>
              <a:t>lbl</a:t>
            </a:r>
            <a:endParaRPr lang="en-US" sz="2000" b="1" dirty="0">
              <a:solidFill>
                <a:srgbClr val="0530BB"/>
              </a:solidFill>
            </a:endParaRPr>
          </a:p>
          <a:p>
            <a:pPr lvl="2"/>
            <a:r>
              <a:rPr lang="en-US" sz="2000" b="1" dirty="0">
                <a:solidFill>
                  <a:srgbClr val="0530BB"/>
                </a:solidFill>
              </a:rPr>
              <a:t>MOV R1, #1</a:t>
            </a:r>
          </a:p>
          <a:p>
            <a:pPr lvl="1"/>
            <a:r>
              <a:rPr lang="en-US" sz="2000" b="1" dirty="0">
                <a:solidFill>
                  <a:srgbClr val="00B050"/>
                </a:solidFill>
              </a:rPr>
              <a:t>$</a:t>
            </a:r>
            <a:r>
              <a:rPr lang="en-US" sz="2000" b="1" dirty="0" err="1">
                <a:solidFill>
                  <a:srgbClr val="00B050"/>
                </a:solidFill>
              </a:rPr>
              <a:t>lbl</a:t>
            </a:r>
            <a:endParaRPr lang="en-US" sz="2000" b="1" dirty="0">
              <a:solidFill>
                <a:srgbClr val="00B050"/>
              </a:solidFill>
            </a:endParaRPr>
          </a:p>
          <a:p>
            <a:pPr lvl="2"/>
            <a:r>
              <a:rPr lang="en-US" sz="2000" b="1" dirty="0">
                <a:solidFill>
                  <a:srgbClr val="0530BB"/>
                </a:solidFill>
              </a:rPr>
              <a:t>MEND</a:t>
            </a:r>
          </a:p>
          <a:p>
            <a:pPr lvl="2"/>
            <a:r>
              <a:rPr lang="en-US" sz="2000" b="1" dirty="0">
                <a:solidFill>
                  <a:srgbClr val="C00000"/>
                </a:solidFill>
              </a:rPr>
              <a:t>AREA OURCODE, READONLY, CODE</a:t>
            </a:r>
          </a:p>
          <a:p>
            <a:pPr lvl="2"/>
            <a:r>
              <a:rPr lang="en-US" sz="2000" b="1" dirty="0">
                <a:solidFill>
                  <a:srgbClr val="C00000"/>
                </a:solidFill>
              </a:rPr>
              <a:t>ENTRY</a:t>
            </a:r>
          </a:p>
          <a:p>
            <a:pPr lvl="2"/>
            <a:r>
              <a:rPr lang="en-US" sz="2000" b="1" dirty="0">
                <a:solidFill>
                  <a:srgbClr val="C00000"/>
                </a:solidFill>
              </a:rPr>
              <a:t>MOV R1, #3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Label1</a:t>
            </a:r>
            <a:r>
              <a:rPr lang="en-US" sz="2000" b="1" dirty="0" smtClean="0">
                <a:solidFill>
                  <a:srgbClr val="C00000"/>
                </a:solidFill>
              </a:rPr>
              <a:t>    OUR_MACRO</a:t>
            </a:r>
            <a:endParaRPr lang="en-US" sz="2000" b="1" dirty="0">
              <a:solidFill>
                <a:srgbClr val="C00000"/>
              </a:solidFill>
            </a:endParaRPr>
          </a:p>
          <a:p>
            <a:pPr lvl="2"/>
            <a:r>
              <a:rPr lang="en-US" sz="2000" b="1" dirty="0">
                <a:solidFill>
                  <a:srgbClr val="C00000"/>
                </a:solidFill>
              </a:rPr>
              <a:t>MOV R1, #5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Label2</a:t>
            </a:r>
            <a:r>
              <a:rPr lang="en-US" sz="2000" b="1" dirty="0" smtClean="0">
                <a:solidFill>
                  <a:srgbClr val="C00000"/>
                </a:solidFill>
              </a:rPr>
              <a:t>    OUR_MACRO</a:t>
            </a:r>
            <a:endParaRPr lang="en-US" sz="2000" b="1" dirty="0">
              <a:solidFill>
                <a:srgbClr val="C00000"/>
              </a:solidFill>
            </a:endParaRPr>
          </a:p>
          <a:p>
            <a:pPr lvl="2"/>
            <a:r>
              <a:rPr lang="en-US" sz="2000" b="1" dirty="0">
                <a:solidFill>
                  <a:srgbClr val="C00000"/>
                </a:solidFill>
              </a:rPr>
              <a:t>HERE B HERE</a:t>
            </a:r>
            <a:endParaRPr lang="en-US" sz="20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383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83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charRg st="83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112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charRg st="112" end="1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118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charRg st="118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129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charRg st="129" end="1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149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charRg st="149" end="1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160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charRg st="160" end="1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180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charRg st="180" end="1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Using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Labels 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in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Macros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7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Multiple labels inside a macro</a:t>
            </a:r>
          </a:p>
          <a:p>
            <a:pPr lvl="2"/>
            <a:r>
              <a:rPr lang="en-US" b="1" dirty="0">
                <a:solidFill>
                  <a:srgbClr val="0530BB"/>
                </a:solidFill>
              </a:rPr>
              <a:t>MACRO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$</a:t>
            </a:r>
            <a:r>
              <a:rPr lang="en-US" b="1" dirty="0" err="1">
                <a:solidFill>
                  <a:srgbClr val="00B050"/>
                </a:solidFill>
              </a:rPr>
              <a:t>lbl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530BB"/>
                </a:solidFill>
              </a:rPr>
              <a:t>OUR_MACRO</a:t>
            </a:r>
          </a:p>
          <a:p>
            <a:pPr lvl="2"/>
            <a:r>
              <a:rPr lang="en-US" b="1" dirty="0">
                <a:solidFill>
                  <a:srgbClr val="0530BB"/>
                </a:solidFill>
              </a:rPr>
              <a:t>CMP R1, #5</a:t>
            </a:r>
          </a:p>
          <a:p>
            <a:pPr lvl="2"/>
            <a:r>
              <a:rPr lang="en-US" b="1" dirty="0">
                <a:solidFill>
                  <a:srgbClr val="0530BB"/>
                </a:solidFill>
              </a:rPr>
              <a:t>BEQ $</a:t>
            </a:r>
            <a:r>
              <a:rPr lang="en-US" b="1" dirty="0" err="1">
                <a:solidFill>
                  <a:srgbClr val="0530BB"/>
                </a:solidFill>
              </a:rPr>
              <a:t>lbl.equal</a:t>
            </a:r>
            <a:endParaRPr lang="en-US" b="1" dirty="0">
              <a:solidFill>
                <a:srgbClr val="0530BB"/>
              </a:solidFill>
            </a:endParaRPr>
          </a:p>
          <a:p>
            <a:pPr lvl="2"/>
            <a:r>
              <a:rPr lang="en-US" b="1" dirty="0">
                <a:solidFill>
                  <a:srgbClr val="0530BB"/>
                </a:solidFill>
              </a:rPr>
              <a:t>MOV R1, #1</a:t>
            </a:r>
          </a:p>
          <a:p>
            <a:pPr lvl="2"/>
            <a:r>
              <a:rPr lang="en-US" b="1" dirty="0">
                <a:solidFill>
                  <a:srgbClr val="0530BB"/>
                </a:solidFill>
              </a:rPr>
              <a:t>B $</a:t>
            </a:r>
            <a:r>
              <a:rPr lang="en-US" b="1" dirty="0" err="1">
                <a:solidFill>
                  <a:srgbClr val="0530BB"/>
                </a:solidFill>
              </a:rPr>
              <a:t>lbl.next</a:t>
            </a:r>
            <a:endParaRPr lang="en-US" b="1" dirty="0">
              <a:solidFill>
                <a:srgbClr val="0530BB"/>
              </a:solidFill>
            </a:endParaRP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$</a:t>
            </a:r>
            <a:r>
              <a:rPr lang="en-US" b="1" dirty="0" err="1">
                <a:solidFill>
                  <a:srgbClr val="00B050"/>
                </a:solidFill>
              </a:rPr>
              <a:t>lbl.equal</a:t>
            </a:r>
            <a:endParaRPr lang="en-US" b="1" dirty="0">
              <a:solidFill>
                <a:srgbClr val="00B050"/>
              </a:solidFill>
            </a:endParaRPr>
          </a:p>
          <a:p>
            <a:pPr lvl="2"/>
            <a:r>
              <a:rPr lang="en-US" b="1" dirty="0">
                <a:solidFill>
                  <a:srgbClr val="0530BB"/>
                </a:solidFill>
              </a:rPr>
              <a:t>MOV R1, #2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$</a:t>
            </a:r>
            <a:r>
              <a:rPr lang="en-US" b="1" dirty="0" err="1">
                <a:solidFill>
                  <a:srgbClr val="00B050"/>
                </a:solidFill>
              </a:rPr>
              <a:t>lbl.next</a:t>
            </a:r>
            <a:endParaRPr lang="en-US" b="1" dirty="0">
              <a:solidFill>
                <a:srgbClr val="00B050"/>
              </a:solidFill>
            </a:endParaRPr>
          </a:p>
          <a:p>
            <a:pPr lvl="2"/>
            <a:r>
              <a:rPr lang="en-US" b="1" dirty="0">
                <a:solidFill>
                  <a:srgbClr val="0530BB"/>
                </a:solidFill>
              </a:rPr>
              <a:t>MEND</a:t>
            </a:r>
          </a:p>
          <a:p>
            <a:pPr lvl="2"/>
            <a:r>
              <a:rPr lang="en-US" b="1" dirty="0">
                <a:solidFill>
                  <a:srgbClr val="C00000"/>
                </a:solidFill>
              </a:rPr>
              <a:t>AREA OURCODE, READONLY, CODE</a:t>
            </a:r>
          </a:p>
          <a:p>
            <a:pPr lvl="2"/>
            <a:r>
              <a:rPr lang="en-US" b="1" dirty="0">
                <a:solidFill>
                  <a:srgbClr val="C00000"/>
                </a:solidFill>
              </a:rPr>
              <a:t>MOV R1, #3</a:t>
            </a:r>
          </a:p>
          <a:p>
            <a:r>
              <a:rPr lang="en-US" b="1" dirty="0">
                <a:solidFill>
                  <a:srgbClr val="00B050"/>
                </a:solidFill>
              </a:rPr>
              <a:t>label1 </a:t>
            </a:r>
            <a:r>
              <a:rPr lang="en-US" b="1" dirty="0" smtClean="0">
                <a:solidFill>
                  <a:srgbClr val="00B050"/>
                </a:solidFill>
              </a:rPr>
              <a:t>     </a:t>
            </a:r>
            <a:r>
              <a:rPr lang="en-US" b="1" dirty="0" smtClean="0">
                <a:solidFill>
                  <a:srgbClr val="C00000"/>
                </a:solidFill>
              </a:rPr>
              <a:t>OUR_MACRO</a:t>
            </a:r>
            <a:endParaRPr lang="en-US" b="1" dirty="0">
              <a:solidFill>
                <a:srgbClr val="C00000"/>
              </a:solidFill>
            </a:endParaRPr>
          </a:p>
          <a:p>
            <a:pPr lvl="2"/>
            <a:r>
              <a:rPr lang="en-US" b="1" dirty="0">
                <a:solidFill>
                  <a:srgbClr val="C00000"/>
                </a:solidFill>
              </a:rPr>
              <a:t>MOV R1, #5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Label2     </a:t>
            </a:r>
            <a:r>
              <a:rPr lang="en-US" b="1" dirty="0">
                <a:solidFill>
                  <a:srgbClr val="C00000"/>
                </a:solidFill>
              </a:rPr>
              <a:t>OUR_MACRO</a:t>
            </a:r>
          </a:p>
          <a:p>
            <a:pPr lvl="2"/>
            <a:r>
              <a:rPr lang="en-US" b="1" dirty="0">
                <a:solidFill>
                  <a:srgbClr val="C00000"/>
                </a:solidFill>
              </a:rPr>
              <a:t>HERE B HERE</a:t>
            </a:r>
            <a:endParaRPr lang="en-US" b="1" dirty="0" smtClean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10200" y="2133600"/>
            <a:ext cx="40528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LiberationSerif-Bold"/>
              </a:rPr>
              <a:t>	     MOV </a:t>
            </a:r>
            <a:r>
              <a:rPr lang="en-US" sz="1600" b="1" dirty="0">
                <a:solidFill>
                  <a:srgbClr val="C00000"/>
                </a:solidFill>
                <a:latin typeface="LiberationSerif-Bold"/>
              </a:rPr>
              <a:t>R1, #3</a:t>
            </a:r>
            <a:r>
              <a:rPr lang="en-US" sz="1600" dirty="0">
                <a:solidFill>
                  <a:srgbClr val="C00000"/>
                </a:solidFill>
                <a:latin typeface="LiberationSerif-Bold"/>
              </a:rPr>
              <a:t/>
            </a:r>
            <a:br>
              <a:rPr lang="en-US" sz="1600" dirty="0">
                <a:solidFill>
                  <a:srgbClr val="C00000"/>
                </a:solidFill>
                <a:latin typeface="LiberationSerif-Bold"/>
              </a:rPr>
            </a:br>
            <a:r>
              <a:rPr lang="en-US" sz="1600" dirty="0" smtClean="0">
                <a:solidFill>
                  <a:srgbClr val="C00000"/>
                </a:solidFill>
                <a:latin typeface="LiberationSerif-Bold"/>
              </a:rPr>
              <a:t>	     </a:t>
            </a:r>
            <a:r>
              <a:rPr lang="en-US" sz="1600" b="1" dirty="0" smtClean="0">
                <a:solidFill>
                  <a:srgbClr val="0530BB"/>
                </a:solidFill>
                <a:latin typeface="LiberationSerif-Bold"/>
              </a:rPr>
              <a:t>CMP </a:t>
            </a:r>
            <a:r>
              <a:rPr lang="en-US" sz="1600" b="1" dirty="0">
                <a:solidFill>
                  <a:srgbClr val="0530BB"/>
                </a:solidFill>
                <a:latin typeface="LiberationSerif-Bold"/>
              </a:rPr>
              <a:t>R1, #5</a:t>
            </a:r>
            <a:r>
              <a:rPr lang="en-US" sz="1600" dirty="0">
                <a:solidFill>
                  <a:srgbClr val="0530BB"/>
                </a:solidFill>
                <a:latin typeface="LiberationSerif-Bold"/>
              </a:rPr>
              <a:t/>
            </a:r>
            <a:br>
              <a:rPr lang="en-US" sz="1600" dirty="0">
                <a:solidFill>
                  <a:srgbClr val="0530BB"/>
                </a:solidFill>
                <a:latin typeface="LiberationSerif-Bold"/>
              </a:rPr>
            </a:br>
            <a:r>
              <a:rPr lang="en-US" sz="1600" dirty="0" smtClean="0">
                <a:solidFill>
                  <a:srgbClr val="0530BB"/>
                </a:solidFill>
                <a:latin typeface="LiberationSerif-Bold"/>
              </a:rPr>
              <a:t>	     </a:t>
            </a:r>
            <a:r>
              <a:rPr lang="en-US" sz="1600" b="1" dirty="0" smtClean="0">
                <a:solidFill>
                  <a:srgbClr val="0530BB"/>
                </a:solidFill>
                <a:latin typeface="LiberationSerif-Bold"/>
              </a:rPr>
              <a:t>BEQ </a:t>
            </a:r>
            <a:r>
              <a:rPr lang="en-US" sz="1600" b="1" dirty="0">
                <a:solidFill>
                  <a:srgbClr val="00B050"/>
                </a:solidFill>
                <a:latin typeface="LiberationSerif-Bold"/>
              </a:rPr>
              <a:t>label1equal</a:t>
            </a:r>
            <a:r>
              <a:rPr lang="en-US" sz="1600" dirty="0">
                <a:solidFill>
                  <a:srgbClr val="0530BB"/>
                </a:solidFill>
                <a:latin typeface="LiberationSerif-Bold"/>
              </a:rPr>
              <a:t/>
            </a:r>
            <a:br>
              <a:rPr lang="en-US" sz="1600" dirty="0">
                <a:solidFill>
                  <a:srgbClr val="0530BB"/>
                </a:solidFill>
                <a:latin typeface="LiberationSerif-Bold"/>
              </a:rPr>
            </a:br>
            <a:r>
              <a:rPr lang="en-US" sz="1600" dirty="0" smtClean="0">
                <a:solidFill>
                  <a:srgbClr val="0530BB"/>
                </a:solidFill>
                <a:latin typeface="LiberationSerif-Bold"/>
              </a:rPr>
              <a:t>	     </a:t>
            </a:r>
            <a:r>
              <a:rPr lang="en-US" sz="1600" b="1" dirty="0" smtClean="0">
                <a:solidFill>
                  <a:srgbClr val="0530BB"/>
                </a:solidFill>
                <a:latin typeface="LiberationSerif-Bold"/>
              </a:rPr>
              <a:t>MOV R1, #1</a:t>
            </a:r>
            <a:r>
              <a:rPr lang="en-US" sz="1600" dirty="0" smtClean="0">
                <a:solidFill>
                  <a:srgbClr val="0530BB"/>
                </a:solidFill>
                <a:latin typeface="LiberationSerif-Bold"/>
              </a:rPr>
              <a:t/>
            </a:r>
            <a:br>
              <a:rPr lang="en-US" sz="1600" dirty="0" smtClean="0">
                <a:solidFill>
                  <a:srgbClr val="0530BB"/>
                </a:solidFill>
                <a:latin typeface="LiberationSerif-Bold"/>
              </a:rPr>
            </a:br>
            <a:r>
              <a:rPr lang="en-US" sz="1600" dirty="0" smtClean="0">
                <a:solidFill>
                  <a:srgbClr val="0530BB"/>
                </a:solidFill>
                <a:latin typeface="LiberationSerif-Bold"/>
              </a:rPr>
              <a:t>	     </a:t>
            </a:r>
            <a:r>
              <a:rPr lang="en-US" sz="1600" b="1" dirty="0" smtClean="0">
                <a:solidFill>
                  <a:srgbClr val="0530BB"/>
                </a:solidFill>
                <a:latin typeface="LiberationSerif-Bold"/>
              </a:rPr>
              <a:t>B </a:t>
            </a:r>
            <a:r>
              <a:rPr lang="en-US" sz="1600" b="1" dirty="0" smtClean="0">
                <a:solidFill>
                  <a:srgbClr val="00B050"/>
                </a:solidFill>
                <a:latin typeface="LiberationSerif-Bold"/>
              </a:rPr>
              <a:t>label1next</a:t>
            </a:r>
            <a:r>
              <a:rPr lang="en-US" sz="1600" dirty="0" smtClean="0">
                <a:solidFill>
                  <a:srgbClr val="0530BB"/>
                </a:solidFill>
                <a:latin typeface="LiberationSerif-Bold"/>
              </a:rPr>
              <a:t/>
            </a:r>
            <a:br>
              <a:rPr lang="en-US" sz="1600" dirty="0" smtClean="0">
                <a:solidFill>
                  <a:srgbClr val="0530BB"/>
                </a:solidFill>
                <a:latin typeface="LiberationSerif-Bold"/>
              </a:rPr>
            </a:br>
            <a:r>
              <a:rPr lang="en-US" sz="1600" b="1" dirty="0" smtClean="0">
                <a:solidFill>
                  <a:srgbClr val="00B050"/>
                </a:solidFill>
                <a:latin typeface="LiberationSerif-Bold"/>
              </a:rPr>
              <a:t>label1equal</a:t>
            </a:r>
            <a:r>
              <a:rPr lang="en-US" sz="1600" dirty="0" smtClean="0">
                <a:solidFill>
                  <a:srgbClr val="0530BB"/>
                </a:solidFill>
                <a:latin typeface="LiberationSerif-Bold"/>
              </a:rPr>
              <a:t>  </a:t>
            </a:r>
            <a:r>
              <a:rPr lang="en-US" sz="1600" b="1" dirty="0" smtClean="0">
                <a:solidFill>
                  <a:srgbClr val="0530BB"/>
                </a:solidFill>
                <a:latin typeface="LiberationSerif-Bold"/>
              </a:rPr>
              <a:t>MOV </a:t>
            </a:r>
            <a:r>
              <a:rPr lang="en-US" sz="1600" b="1" dirty="0">
                <a:solidFill>
                  <a:srgbClr val="0530BB"/>
                </a:solidFill>
                <a:latin typeface="LiberationSerif-Bold"/>
              </a:rPr>
              <a:t>R1, #2</a:t>
            </a:r>
            <a:r>
              <a:rPr lang="en-US" sz="1600" dirty="0">
                <a:solidFill>
                  <a:srgbClr val="0530BB"/>
                </a:solidFill>
                <a:latin typeface="LiberationSerif-Bold"/>
              </a:rPr>
              <a:t/>
            </a:r>
            <a:br>
              <a:rPr lang="en-US" sz="1600" dirty="0">
                <a:solidFill>
                  <a:srgbClr val="0530BB"/>
                </a:solidFill>
                <a:latin typeface="LiberationSerif-Bold"/>
              </a:rPr>
            </a:br>
            <a:r>
              <a:rPr lang="en-US" sz="1600" b="1" dirty="0" smtClean="0">
                <a:solidFill>
                  <a:srgbClr val="C00000"/>
                </a:solidFill>
                <a:latin typeface="LiberationSerif-Bold"/>
              </a:rPr>
              <a:t>label1next    MOV </a:t>
            </a:r>
            <a:r>
              <a:rPr lang="en-US" sz="1600" b="1" dirty="0">
                <a:solidFill>
                  <a:srgbClr val="C00000"/>
                </a:solidFill>
                <a:latin typeface="LiberationSerif-Bold"/>
              </a:rPr>
              <a:t>R1, #5</a:t>
            </a:r>
            <a:r>
              <a:rPr lang="en-US" sz="1600" dirty="0">
                <a:solidFill>
                  <a:srgbClr val="C00000"/>
                </a:solidFill>
                <a:latin typeface="LiberationSerif-Bold"/>
              </a:rPr>
              <a:t/>
            </a:r>
            <a:br>
              <a:rPr lang="en-US" sz="1600" dirty="0">
                <a:solidFill>
                  <a:srgbClr val="C00000"/>
                </a:solidFill>
                <a:latin typeface="LiberationSerif-Bold"/>
              </a:rPr>
            </a:br>
            <a:r>
              <a:rPr lang="en-US" sz="1600" dirty="0" smtClean="0">
                <a:solidFill>
                  <a:srgbClr val="C00000"/>
                </a:solidFill>
                <a:latin typeface="LiberationSerif-Bold"/>
              </a:rPr>
              <a:t>	     </a:t>
            </a:r>
            <a:r>
              <a:rPr lang="en-US" sz="1600" b="1" dirty="0" smtClean="0">
                <a:solidFill>
                  <a:srgbClr val="0530BB"/>
                </a:solidFill>
                <a:latin typeface="LiberationSerif-Bold"/>
              </a:rPr>
              <a:t>CMP </a:t>
            </a:r>
            <a:r>
              <a:rPr lang="en-US" sz="1600" b="1" dirty="0">
                <a:solidFill>
                  <a:srgbClr val="0530BB"/>
                </a:solidFill>
                <a:latin typeface="LiberationSerif-Bold"/>
              </a:rPr>
              <a:t>R1, #5</a:t>
            </a:r>
            <a:r>
              <a:rPr lang="en-US" sz="1600" dirty="0">
                <a:solidFill>
                  <a:srgbClr val="0530BB"/>
                </a:solidFill>
                <a:latin typeface="LiberationSerif-Bold"/>
              </a:rPr>
              <a:t/>
            </a:r>
            <a:br>
              <a:rPr lang="en-US" sz="1600" dirty="0">
                <a:solidFill>
                  <a:srgbClr val="0530BB"/>
                </a:solidFill>
                <a:latin typeface="LiberationSerif-Bold"/>
              </a:rPr>
            </a:br>
            <a:r>
              <a:rPr lang="en-US" sz="1600" dirty="0" smtClean="0">
                <a:solidFill>
                  <a:srgbClr val="0530BB"/>
                </a:solidFill>
                <a:latin typeface="LiberationSerif-Bold"/>
              </a:rPr>
              <a:t>	     </a:t>
            </a:r>
            <a:r>
              <a:rPr lang="en-US" sz="1600" b="1" dirty="0" smtClean="0">
                <a:solidFill>
                  <a:srgbClr val="0530BB"/>
                </a:solidFill>
                <a:latin typeface="LiberationSerif-Bold"/>
              </a:rPr>
              <a:t>BEQ </a:t>
            </a:r>
            <a:r>
              <a:rPr lang="en-US" sz="1600" b="1" dirty="0">
                <a:solidFill>
                  <a:srgbClr val="00B050"/>
                </a:solidFill>
                <a:latin typeface="LiberationSerif-Bold"/>
              </a:rPr>
              <a:t>label2equal</a:t>
            </a:r>
            <a:r>
              <a:rPr lang="en-US" sz="1600" dirty="0">
                <a:solidFill>
                  <a:srgbClr val="0530BB"/>
                </a:solidFill>
                <a:latin typeface="LiberationSerif-Bold"/>
              </a:rPr>
              <a:t/>
            </a:r>
            <a:br>
              <a:rPr lang="en-US" sz="1600" dirty="0">
                <a:solidFill>
                  <a:srgbClr val="0530BB"/>
                </a:solidFill>
                <a:latin typeface="LiberationSerif-Bold"/>
              </a:rPr>
            </a:br>
            <a:r>
              <a:rPr lang="en-US" sz="1600" dirty="0" smtClean="0">
                <a:solidFill>
                  <a:srgbClr val="0530BB"/>
                </a:solidFill>
                <a:latin typeface="LiberationSerif-Bold"/>
              </a:rPr>
              <a:t>	</a:t>
            </a:r>
            <a:r>
              <a:rPr lang="en-US" sz="1600" dirty="0">
                <a:solidFill>
                  <a:srgbClr val="0530BB"/>
                </a:solidFill>
                <a:latin typeface="LiberationSerif-Bold"/>
              </a:rPr>
              <a:t> </a:t>
            </a:r>
            <a:r>
              <a:rPr lang="en-US" sz="1600" dirty="0" smtClean="0">
                <a:solidFill>
                  <a:srgbClr val="0530BB"/>
                </a:solidFill>
                <a:latin typeface="LiberationSerif-Bold"/>
              </a:rPr>
              <a:t>    </a:t>
            </a:r>
            <a:r>
              <a:rPr lang="en-US" sz="1600" b="1" dirty="0" smtClean="0">
                <a:solidFill>
                  <a:srgbClr val="0530BB"/>
                </a:solidFill>
                <a:latin typeface="LiberationSerif-Bold"/>
              </a:rPr>
              <a:t>MOV </a:t>
            </a:r>
            <a:r>
              <a:rPr lang="en-US" sz="1600" b="1" dirty="0">
                <a:solidFill>
                  <a:srgbClr val="0530BB"/>
                </a:solidFill>
                <a:latin typeface="LiberationSerif-Bold"/>
              </a:rPr>
              <a:t>R1, #1</a:t>
            </a:r>
            <a:r>
              <a:rPr lang="en-US" sz="1600" dirty="0">
                <a:solidFill>
                  <a:srgbClr val="0530BB"/>
                </a:solidFill>
                <a:latin typeface="LiberationSerif-Bold"/>
              </a:rPr>
              <a:t/>
            </a:r>
            <a:br>
              <a:rPr lang="en-US" sz="1600" dirty="0">
                <a:solidFill>
                  <a:srgbClr val="0530BB"/>
                </a:solidFill>
                <a:latin typeface="LiberationSerif-Bold"/>
              </a:rPr>
            </a:br>
            <a:r>
              <a:rPr lang="en-US" sz="1600" dirty="0" smtClean="0">
                <a:solidFill>
                  <a:srgbClr val="0530BB"/>
                </a:solidFill>
                <a:latin typeface="LiberationSerif-Bold"/>
              </a:rPr>
              <a:t>	     </a:t>
            </a:r>
            <a:r>
              <a:rPr lang="en-US" sz="1600" b="1" dirty="0" smtClean="0">
                <a:solidFill>
                  <a:srgbClr val="0530BB"/>
                </a:solidFill>
                <a:latin typeface="LiberationSerif-Bold"/>
              </a:rPr>
              <a:t>B </a:t>
            </a:r>
            <a:r>
              <a:rPr lang="en-US" sz="1600" b="1" dirty="0">
                <a:solidFill>
                  <a:srgbClr val="00B050"/>
                </a:solidFill>
                <a:latin typeface="LiberationSerif-Bold"/>
              </a:rPr>
              <a:t>label2next</a:t>
            </a:r>
            <a:r>
              <a:rPr lang="en-US" sz="1600" dirty="0">
                <a:solidFill>
                  <a:srgbClr val="0530BB"/>
                </a:solidFill>
                <a:latin typeface="LiberationSerif-Bold"/>
              </a:rPr>
              <a:t/>
            </a:r>
            <a:br>
              <a:rPr lang="en-US" sz="1600" dirty="0">
                <a:solidFill>
                  <a:srgbClr val="0530BB"/>
                </a:solidFill>
                <a:latin typeface="LiberationSerif-Bold"/>
              </a:rPr>
            </a:br>
            <a:r>
              <a:rPr lang="en-US" sz="1600" b="1" dirty="0" smtClean="0">
                <a:solidFill>
                  <a:srgbClr val="00B050"/>
                </a:solidFill>
                <a:latin typeface="LiberationSerif-Bold"/>
              </a:rPr>
              <a:t>label2equal</a:t>
            </a:r>
            <a:r>
              <a:rPr lang="en-US" sz="1600" b="1" dirty="0" smtClean="0">
                <a:solidFill>
                  <a:srgbClr val="0530BB"/>
                </a:solidFill>
                <a:latin typeface="LiberationSerif-Bold"/>
              </a:rPr>
              <a:t>  MOV </a:t>
            </a:r>
            <a:r>
              <a:rPr lang="en-US" sz="1600" b="1" dirty="0">
                <a:solidFill>
                  <a:srgbClr val="0530BB"/>
                </a:solidFill>
                <a:latin typeface="LiberationSerif-Bold"/>
              </a:rPr>
              <a:t>R1, #2</a:t>
            </a:r>
            <a:r>
              <a:rPr lang="en-US" sz="1600" dirty="0">
                <a:solidFill>
                  <a:srgbClr val="0530BB"/>
                </a:solidFill>
                <a:latin typeface="LiberationSerif-Bold"/>
              </a:rPr>
              <a:t/>
            </a:r>
            <a:br>
              <a:rPr lang="en-US" sz="1600" dirty="0">
                <a:solidFill>
                  <a:srgbClr val="0530BB"/>
                </a:solidFill>
                <a:latin typeface="LiberationSerif-Bold"/>
              </a:rPr>
            </a:br>
            <a:r>
              <a:rPr lang="en-US" sz="1600" b="1" dirty="0" smtClean="0">
                <a:solidFill>
                  <a:srgbClr val="00B050"/>
                </a:solidFill>
                <a:latin typeface="LiberationSerif-Bold"/>
              </a:rPr>
              <a:t>label2next</a:t>
            </a:r>
            <a:r>
              <a:rPr lang="en-US" sz="1600" b="1" dirty="0" smtClean="0">
                <a:solidFill>
                  <a:srgbClr val="C00000"/>
                </a:solidFill>
                <a:latin typeface="LiberationSerif-Bold"/>
              </a:rPr>
              <a:t>    HERE </a:t>
            </a:r>
            <a:r>
              <a:rPr lang="en-US" sz="1600" b="1" dirty="0">
                <a:solidFill>
                  <a:srgbClr val="C00000"/>
                </a:solidFill>
                <a:latin typeface="LiberationSerif-Bold"/>
              </a:rPr>
              <a:t>B HERE</a:t>
            </a:r>
            <a:r>
              <a:rPr lang="en-US" sz="1600" dirty="0">
                <a:solidFill>
                  <a:srgbClr val="008000"/>
                </a:solidFill>
                <a:latin typeface="LiberationSerif-Bold"/>
              </a:rPr>
              <a:t/>
            </a:r>
            <a:br>
              <a:rPr lang="en-US" sz="1600" dirty="0">
                <a:solidFill>
                  <a:srgbClr val="008000"/>
                </a:solidFill>
                <a:latin typeface="LiberationSerif-Bold"/>
              </a:rPr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16676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  <a:cs typeface="B Titr" panose="00000700000000000000" pitchFamily="2" charset="-78"/>
              </a:rPr>
              <a:t>Conditional </a:t>
            </a:r>
            <a:r>
              <a:rPr lang="en-US" sz="3200" dirty="0" smtClean="0">
                <a:latin typeface="+mj-lt"/>
                <a:cs typeface="B Titr" panose="00000700000000000000" pitchFamily="2" charset="-78"/>
              </a:rPr>
              <a:t>Macros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8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We can pass condition into </a:t>
            </a:r>
            <a:r>
              <a:rPr lang="en-US" sz="2400" b="1" dirty="0" smtClean="0"/>
              <a:t>macros</a:t>
            </a:r>
          </a:p>
          <a:p>
            <a:pPr lvl="1"/>
            <a:r>
              <a:rPr lang="en-US" b="1" dirty="0">
                <a:solidFill>
                  <a:srgbClr val="0530BB"/>
                </a:solidFill>
              </a:rPr>
              <a:t>MACRO</a:t>
            </a:r>
          </a:p>
          <a:p>
            <a:r>
              <a:rPr lang="en-US" b="1" dirty="0">
                <a:solidFill>
                  <a:srgbClr val="0530BB"/>
                </a:solidFill>
              </a:rPr>
              <a:t>$</a:t>
            </a:r>
            <a:r>
              <a:rPr lang="en-US" b="1" dirty="0" err="1">
                <a:solidFill>
                  <a:srgbClr val="0530BB"/>
                </a:solidFill>
              </a:rPr>
              <a:t>lbl</a:t>
            </a:r>
            <a:r>
              <a:rPr lang="en-US" b="1" dirty="0">
                <a:solidFill>
                  <a:srgbClr val="0530BB"/>
                </a:solidFill>
              </a:rPr>
              <a:t> </a:t>
            </a:r>
            <a:r>
              <a:rPr lang="en-US" b="1" dirty="0" err="1">
                <a:solidFill>
                  <a:srgbClr val="0530BB"/>
                </a:solidFill>
              </a:rPr>
              <a:t>OurMacro</a:t>
            </a:r>
            <a:r>
              <a:rPr lang="en-US" b="1" dirty="0" err="1">
                <a:solidFill>
                  <a:srgbClr val="00B050"/>
                </a:solidFill>
              </a:rPr>
              <a:t>$cond</a:t>
            </a:r>
            <a:endParaRPr lang="en-US" b="1" dirty="0">
              <a:solidFill>
                <a:srgbClr val="00B050"/>
              </a:solidFill>
            </a:endParaRPr>
          </a:p>
          <a:p>
            <a:pPr lvl="1"/>
            <a:r>
              <a:rPr lang="en-US" b="1" dirty="0">
                <a:solidFill>
                  <a:srgbClr val="0530BB"/>
                </a:solidFill>
              </a:rPr>
              <a:t>CMP R1, #5</a:t>
            </a:r>
          </a:p>
          <a:p>
            <a:pPr lvl="1"/>
            <a:r>
              <a:rPr lang="en-US" b="1" dirty="0" err="1">
                <a:solidFill>
                  <a:srgbClr val="0530BB"/>
                </a:solidFill>
              </a:rPr>
              <a:t>B</a:t>
            </a:r>
            <a:r>
              <a:rPr lang="en-US" b="1" dirty="0" err="1">
                <a:solidFill>
                  <a:srgbClr val="00B050"/>
                </a:solidFill>
              </a:rPr>
              <a:t>$cond</a:t>
            </a:r>
            <a:r>
              <a:rPr lang="en-US" b="1" dirty="0">
                <a:solidFill>
                  <a:srgbClr val="0530BB"/>
                </a:solidFill>
              </a:rPr>
              <a:t> $</a:t>
            </a:r>
            <a:r>
              <a:rPr lang="en-US" b="1" dirty="0" err="1">
                <a:solidFill>
                  <a:srgbClr val="0530BB"/>
                </a:solidFill>
              </a:rPr>
              <a:t>lbl.equal</a:t>
            </a:r>
            <a:endParaRPr lang="en-US" b="1" dirty="0">
              <a:solidFill>
                <a:srgbClr val="0530BB"/>
              </a:solidFill>
            </a:endParaRPr>
          </a:p>
          <a:p>
            <a:pPr lvl="1"/>
            <a:r>
              <a:rPr lang="en-US" b="1" dirty="0">
                <a:solidFill>
                  <a:srgbClr val="0530BB"/>
                </a:solidFill>
              </a:rPr>
              <a:t>MOV R1, #1</a:t>
            </a:r>
          </a:p>
          <a:p>
            <a:r>
              <a:rPr lang="en-US" b="1" dirty="0">
                <a:solidFill>
                  <a:srgbClr val="0530BB"/>
                </a:solidFill>
              </a:rPr>
              <a:t>$</a:t>
            </a:r>
            <a:r>
              <a:rPr lang="en-US" b="1" dirty="0" err="1">
                <a:solidFill>
                  <a:srgbClr val="0530BB"/>
                </a:solidFill>
              </a:rPr>
              <a:t>lbl.equal</a:t>
            </a:r>
            <a:endParaRPr lang="en-US" b="1" dirty="0">
              <a:solidFill>
                <a:srgbClr val="0530BB"/>
              </a:solidFill>
            </a:endParaRPr>
          </a:p>
          <a:p>
            <a:pPr lvl="1"/>
            <a:r>
              <a:rPr lang="en-US" b="1" dirty="0" smtClean="0">
                <a:solidFill>
                  <a:srgbClr val="0530BB"/>
                </a:solidFill>
              </a:rPr>
              <a:t>MEND</a:t>
            </a:r>
          </a:p>
          <a:p>
            <a:pPr lvl="1"/>
            <a:endParaRPr lang="en-US" b="1" dirty="0">
              <a:solidFill>
                <a:srgbClr val="0530BB"/>
              </a:solidFill>
            </a:endParaRP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   AREA </a:t>
            </a:r>
            <a:r>
              <a:rPr lang="en-US" b="1" dirty="0">
                <a:solidFill>
                  <a:srgbClr val="C00000"/>
                </a:solidFill>
              </a:rPr>
              <a:t>OURCODE, READONLY, CODE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   MOV </a:t>
            </a:r>
            <a:r>
              <a:rPr lang="en-US" b="1" dirty="0">
                <a:solidFill>
                  <a:srgbClr val="C00000"/>
                </a:solidFill>
              </a:rPr>
              <a:t>R1, #3</a:t>
            </a:r>
          </a:p>
          <a:p>
            <a:r>
              <a:rPr lang="en-US" b="1" dirty="0">
                <a:solidFill>
                  <a:srgbClr val="C00000"/>
                </a:solidFill>
              </a:rPr>
              <a:t>label1 </a:t>
            </a:r>
            <a:r>
              <a:rPr lang="en-US" b="1" dirty="0" err="1">
                <a:solidFill>
                  <a:srgbClr val="C00000"/>
                </a:solidFill>
              </a:rPr>
              <a:t>OurMacro</a:t>
            </a:r>
            <a:r>
              <a:rPr lang="en-US" b="1" dirty="0" err="1">
                <a:solidFill>
                  <a:srgbClr val="00B050"/>
                </a:solidFill>
              </a:rPr>
              <a:t>EQ</a:t>
            </a:r>
            <a:r>
              <a:rPr lang="en-US" b="1" dirty="0">
                <a:solidFill>
                  <a:srgbClr val="C00000"/>
                </a:solidFill>
              </a:rPr>
              <a:t> ; in the macro check equality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   MOV </a:t>
            </a:r>
            <a:r>
              <a:rPr lang="en-US" b="1" dirty="0">
                <a:solidFill>
                  <a:srgbClr val="C00000"/>
                </a:solidFill>
              </a:rPr>
              <a:t>R1, #3</a:t>
            </a:r>
          </a:p>
          <a:p>
            <a:r>
              <a:rPr lang="en-US" b="1" dirty="0">
                <a:solidFill>
                  <a:srgbClr val="C00000"/>
                </a:solidFill>
              </a:rPr>
              <a:t>label2 </a:t>
            </a:r>
            <a:r>
              <a:rPr lang="en-US" b="1" dirty="0" err="1">
                <a:solidFill>
                  <a:srgbClr val="C00000"/>
                </a:solidFill>
              </a:rPr>
              <a:t>OurMacro</a:t>
            </a:r>
            <a:r>
              <a:rPr lang="en-US" b="1" dirty="0" err="1">
                <a:solidFill>
                  <a:srgbClr val="00B050"/>
                </a:solidFill>
              </a:rPr>
              <a:t>LO</a:t>
            </a:r>
            <a:r>
              <a:rPr lang="en-US" b="1" dirty="0">
                <a:solidFill>
                  <a:srgbClr val="C00000"/>
                </a:solidFill>
              </a:rPr>
              <a:t> ; in the macro check if is lower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   HERE </a:t>
            </a:r>
            <a:r>
              <a:rPr lang="en-US" b="1" dirty="0">
                <a:solidFill>
                  <a:srgbClr val="C00000"/>
                </a:solidFill>
              </a:rPr>
              <a:t>B HERE</a:t>
            </a:r>
            <a:endParaRPr lang="en-US" b="1" dirty="0" smtClean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10200" y="2133600"/>
            <a:ext cx="344328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LiberationSerif-Bold"/>
              </a:rPr>
              <a:t>	    </a:t>
            </a:r>
            <a:r>
              <a:rPr lang="pt-BR" sz="1600" b="1" dirty="0">
                <a:solidFill>
                  <a:srgbClr val="C00000"/>
                </a:solidFill>
                <a:latin typeface="LiberationSerif-Bold"/>
              </a:rPr>
              <a:t> MOV R1, #3</a:t>
            </a:r>
          </a:p>
          <a:p>
            <a:r>
              <a:rPr lang="pt-BR" sz="1600" b="1" dirty="0" smtClean="0">
                <a:solidFill>
                  <a:srgbClr val="C00000"/>
                </a:solidFill>
                <a:latin typeface="LiberationSerif-Bold"/>
              </a:rPr>
              <a:t>label1 	OurMacro</a:t>
            </a:r>
            <a:r>
              <a:rPr lang="pt-BR" sz="1600" b="1" dirty="0" smtClean="0">
                <a:solidFill>
                  <a:srgbClr val="00B050"/>
                </a:solidFill>
                <a:latin typeface="LiberationSerif-Bold"/>
              </a:rPr>
              <a:t>EQ</a:t>
            </a:r>
            <a:endParaRPr lang="pt-BR" sz="1600" b="1" dirty="0">
              <a:solidFill>
                <a:srgbClr val="00B050"/>
              </a:solidFill>
              <a:latin typeface="LiberationSerif-Bold"/>
            </a:endParaRPr>
          </a:p>
          <a:p>
            <a:r>
              <a:rPr lang="pt-BR" sz="1600" b="1" dirty="0" smtClean="0">
                <a:solidFill>
                  <a:srgbClr val="C00000"/>
                </a:solidFill>
                <a:latin typeface="LiberationSerif-Bold"/>
              </a:rPr>
              <a:t>	CMP </a:t>
            </a:r>
            <a:r>
              <a:rPr lang="pt-BR" sz="1600" b="1" dirty="0">
                <a:solidFill>
                  <a:srgbClr val="C00000"/>
                </a:solidFill>
                <a:latin typeface="LiberationSerif-Bold"/>
              </a:rPr>
              <a:t>R1, #5</a:t>
            </a:r>
          </a:p>
          <a:p>
            <a:r>
              <a:rPr lang="pt-BR" sz="1600" b="1" dirty="0" smtClean="0">
                <a:solidFill>
                  <a:srgbClr val="C00000"/>
                </a:solidFill>
                <a:latin typeface="LiberationSerif-Bold"/>
              </a:rPr>
              <a:t>	B</a:t>
            </a:r>
            <a:r>
              <a:rPr lang="pt-BR" sz="1600" b="1" dirty="0" smtClean="0">
                <a:solidFill>
                  <a:srgbClr val="00B050"/>
                </a:solidFill>
                <a:latin typeface="LiberationSerif-Bold"/>
              </a:rPr>
              <a:t>EQ</a:t>
            </a:r>
            <a:r>
              <a:rPr lang="pt-BR" sz="1600" b="1" dirty="0" smtClean="0">
                <a:solidFill>
                  <a:srgbClr val="C00000"/>
                </a:solidFill>
                <a:latin typeface="LiberationSerif-Bold"/>
              </a:rPr>
              <a:t> </a:t>
            </a:r>
            <a:r>
              <a:rPr lang="pt-BR" sz="1600" b="1" dirty="0">
                <a:solidFill>
                  <a:srgbClr val="C00000"/>
                </a:solidFill>
                <a:latin typeface="LiberationSerif-Bold"/>
              </a:rPr>
              <a:t>label1equal</a:t>
            </a:r>
          </a:p>
          <a:p>
            <a:r>
              <a:rPr lang="pt-BR" sz="1600" b="1" dirty="0" smtClean="0">
                <a:solidFill>
                  <a:srgbClr val="C00000"/>
                </a:solidFill>
                <a:latin typeface="LiberationSerif-Bold"/>
              </a:rPr>
              <a:t>	MOV </a:t>
            </a:r>
            <a:r>
              <a:rPr lang="pt-BR" sz="1600" b="1" dirty="0">
                <a:solidFill>
                  <a:srgbClr val="C00000"/>
                </a:solidFill>
                <a:latin typeface="LiberationSerif-Bold"/>
              </a:rPr>
              <a:t>R1, #1</a:t>
            </a:r>
          </a:p>
          <a:p>
            <a:r>
              <a:rPr lang="pt-BR" sz="1600" b="1" dirty="0" smtClean="0">
                <a:solidFill>
                  <a:srgbClr val="C00000"/>
                </a:solidFill>
                <a:latin typeface="LiberationSerif-Bold"/>
              </a:rPr>
              <a:t>label1equal</a:t>
            </a:r>
            <a:endParaRPr lang="pt-BR" sz="1600" b="1" dirty="0">
              <a:solidFill>
                <a:srgbClr val="C00000"/>
              </a:solidFill>
              <a:latin typeface="LiberationSerif-Bold"/>
            </a:endParaRPr>
          </a:p>
          <a:p>
            <a:r>
              <a:rPr lang="pt-BR" sz="1600" b="1" dirty="0" smtClean="0">
                <a:solidFill>
                  <a:srgbClr val="C00000"/>
                </a:solidFill>
                <a:latin typeface="LiberationSerif-Bold"/>
              </a:rPr>
              <a:t>	MOV </a:t>
            </a:r>
            <a:r>
              <a:rPr lang="pt-BR" sz="1600" b="1" dirty="0">
                <a:solidFill>
                  <a:srgbClr val="C00000"/>
                </a:solidFill>
                <a:latin typeface="LiberationSerif-Bold"/>
              </a:rPr>
              <a:t>R1, #3</a:t>
            </a:r>
          </a:p>
          <a:p>
            <a:r>
              <a:rPr lang="pt-BR" sz="1600" b="1" dirty="0" smtClean="0">
                <a:solidFill>
                  <a:srgbClr val="C00000"/>
                </a:solidFill>
                <a:latin typeface="LiberationSerif-Bold"/>
              </a:rPr>
              <a:t>label2 	OurMacro</a:t>
            </a:r>
            <a:r>
              <a:rPr lang="pt-BR" sz="1600" b="1" dirty="0" smtClean="0">
                <a:solidFill>
                  <a:srgbClr val="00B050"/>
                </a:solidFill>
                <a:latin typeface="LiberationSerif-Bold"/>
              </a:rPr>
              <a:t>LO</a:t>
            </a:r>
            <a:endParaRPr lang="pt-BR" sz="1600" b="1" dirty="0">
              <a:solidFill>
                <a:srgbClr val="00B050"/>
              </a:solidFill>
              <a:latin typeface="LiberationSerif-Bold"/>
            </a:endParaRPr>
          </a:p>
          <a:p>
            <a:r>
              <a:rPr lang="pt-BR" sz="1600" b="1" dirty="0" smtClean="0">
                <a:solidFill>
                  <a:srgbClr val="C00000"/>
                </a:solidFill>
                <a:latin typeface="LiberationSerif-Bold"/>
              </a:rPr>
              <a:t>	CMP </a:t>
            </a:r>
            <a:r>
              <a:rPr lang="pt-BR" sz="1600" b="1" dirty="0">
                <a:solidFill>
                  <a:srgbClr val="C00000"/>
                </a:solidFill>
                <a:latin typeface="LiberationSerif-Bold"/>
              </a:rPr>
              <a:t>R1, #5</a:t>
            </a:r>
          </a:p>
          <a:p>
            <a:r>
              <a:rPr lang="pt-BR" sz="1600" b="1" dirty="0" smtClean="0">
                <a:solidFill>
                  <a:srgbClr val="C00000"/>
                </a:solidFill>
                <a:latin typeface="LiberationSerif-Bold"/>
              </a:rPr>
              <a:t>	B</a:t>
            </a:r>
            <a:r>
              <a:rPr lang="pt-BR" sz="1600" b="1" dirty="0" smtClean="0">
                <a:solidFill>
                  <a:srgbClr val="00B050"/>
                </a:solidFill>
                <a:latin typeface="LiberationSerif-Bold"/>
              </a:rPr>
              <a:t>LO</a:t>
            </a:r>
            <a:r>
              <a:rPr lang="pt-BR" sz="1600" b="1" dirty="0" smtClean="0">
                <a:solidFill>
                  <a:srgbClr val="C00000"/>
                </a:solidFill>
                <a:latin typeface="LiberationSerif-Bold"/>
              </a:rPr>
              <a:t> </a:t>
            </a:r>
            <a:r>
              <a:rPr lang="pt-BR" sz="1600" b="1" dirty="0">
                <a:solidFill>
                  <a:srgbClr val="C00000"/>
                </a:solidFill>
                <a:latin typeface="LiberationSerif-Bold"/>
              </a:rPr>
              <a:t>label2equal</a:t>
            </a:r>
          </a:p>
          <a:p>
            <a:r>
              <a:rPr lang="pt-BR" sz="1600" b="1" dirty="0" smtClean="0">
                <a:solidFill>
                  <a:srgbClr val="C00000"/>
                </a:solidFill>
                <a:latin typeface="LiberationSerif-Bold"/>
              </a:rPr>
              <a:t>	MOV </a:t>
            </a:r>
            <a:r>
              <a:rPr lang="pt-BR" sz="1600" b="1" dirty="0">
                <a:solidFill>
                  <a:srgbClr val="C00000"/>
                </a:solidFill>
                <a:latin typeface="LiberationSerif-Bold"/>
              </a:rPr>
              <a:t>R1, #</a:t>
            </a:r>
            <a:r>
              <a:rPr lang="pt-BR" sz="1600" b="1" dirty="0" smtClean="0">
                <a:solidFill>
                  <a:srgbClr val="C00000"/>
                </a:solidFill>
                <a:latin typeface="LiberationSerif-Bold"/>
              </a:rPr>
              <a:t>1</a:t>
            </a:r>
            <a:r>
              <a:rPr lang="en-US" sz="1600" dirty="0">
                <a:solidFill>
                  <a:srgbClr val="0530BB"/>
                </a:solidFill>
                <a:latin typeface="LiberationSerif-Bold"/>
              </a:rPr>
              <a:t/>
            </a:r>
            <a:br>
              <a:rPr lang="en-US" sz="1600" dirty="0">
                <a:solidFill>
                  <a:srgbClr val="0530BB"/>
                </a:solidFill>
                <a:latin typeface="LiberationSerif-Bold"/>
              </a:rPr>
            </a:br>
            <a:r>
              <a:rPr lang="en-US" sz="1600" b="1" dirty="0" smtClean="0">
                <a:solidFill>
                  <a:srgbClr val="C00000"/>
                </a:solidFill>
                <a:latin typeface="LiberationSerif-Bold"/>
              </a:rPr>
              <a:t>label2equal    HERE </a:t>
            </a:r>
            <a:r>
              <a:rPr lang="en-US" sz="1600" b="1" dirty="0">
                <a:solidFill>
                  <a:srgbClr val="C00000"/>
                </a:solidFill>
                <a:latin typeface="LiberationSerif-Bold"/>
              </a:rPr>
              <a:t>B HERE</a:t>
            </a:r>
            <a:r>
              <a:rPr lang="en-US" sz="1600" dirty="0">
                <a:solidFill>
                  <a:srgbClr val="008000"/>
                </a:solidFill>
                <a:latin typeface="LiberationSerif-Bold"/>
              </a:rPr>
              <a:t/>
            </a:r>
            <a:br>
              <a:rPr lang="en-US" sz="1600" dirty="0">
                <a:solidFill>
                  <a:srgbClr val="008000"/>
                </a:solidFill>
                <a:latin typeface="LiberationSerif-Bold"/>
              </a:rPr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8696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j-lt"/>
                <a:cs typeface="B Titr" panose="00000700000000000000" pitchFamily="2" charset="-78"/>
              </a:rPr>
              <a:t>MACRO from Files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9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Microprocessors and Assembly Language, Fall 2019, 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066800"/>
            <a:ext cx="845820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Include Directive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65" y="2438400"/>
            <a:ext cx="8758035" cy="243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9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37382</TotalTime>
  <Words>387</Words>
  <Application>Microsoft Office PowerPoint</Application>
  <PresentationFormat>On-screen Show (4:3)</PresentationFormat>
  <Paragraphs>112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B Nazanin</vt:lpstr>
      <vt:lpstr>B Titr</vt:lpstr>
      <vt:lpstr>Calibri</vt:lpstr>
      <vt:lpstr>LiberationSerif-Bold</vt:lpstr>
      <vt:lpstr>Times New Roman</vt:lpstr>
      <vt:lpstr>Verdana</vt:lpstr>
      <vt:lpstr>Wingdings 2</vt:lpstr>
      <vt:lpstr>الشهيد محمد الدره</vt:lpstr>
      <vt:lpstr>Office Theme</vt:lpstr>
      <vt:lpstr>Aspect</vt:lpstr>
      <vt:lpstr>Microprocessors and Assembly Language  Fall 2019</vt:lpstr>
      <vt:lpstr>Copyright Notice</vt:lpstr>
      <vt:lpstr>PowerPoint Presentation</vt:lpstr>
      <vt:lpstr>Macro</vt:lpstr>
      <vt:lpstr>Macro</vt:lpstr>
      <vt:lpstr>Using Labels in Macros</vt:lpstr>
      <vt:lpstr>Using Labels in Macros</vt:lpstr>
      <vt:lpstr>Conditional Macros</vt:lpstr>
      <vt:lpstr>MACRO from Files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MMSPM</dc:title>
  <dc:creator>FT_DSL</dc:creator>
  <cp:lastModifiedBy>hamed farbeh</cp:lastModifiedBy>
  <cp:revision>694</cp:revision>
  <cp:lastPrinted>2017-02-07T08:08:08Z</cp:lastPrinted>
  <dcterms:created xsi:type="dcterms:W3CDTF">2006-08-16T00:00:00Z</dcterms:created>
  <dcterms:modified xsi:type="dcterms:W3CDTF">2019-10-29T08:29:37Z</dcterms:modified>
</cp:coreProperties>
</file>