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90" r:id="rId3"/>
    <p:sldId id="258" r:id="rId4"/>
    <p:sldId id="386" r:id="rId5"/>
    <p:sldId id="393" r:id="rId6"/>
    <p:sldId id="455" r:id="rId7"/>
    <p:sldId id="456" r:id="rId8"/>
    <p:sldId id="457" r:id="rId9"/>
    <p:sldId id="458" r:id="rId10"/>
    <p:sldId id="459" r:id="rId11"/>
    <p:sldId id="415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10/29/2019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11</a:t>
            </a:r>
            <a:endParaRPr lang="en-US" sz="2000" dirty="0" smtClean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Appendix </a:t>
            </a:r>
            <a:r>
              <a:rPr lang="en-US" sz="4000" b="1" dirty="0" smtClean="0"/>
              <a:t>E!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Appendix E: Passing Arguments into Functions</a:t>
            </a:r>
            <a:endParaRPr lang="en-US" sz="28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Passing Arguments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90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Three ways </a:t>
            </a:r>
            <a:r>
              <a:rPr lang="en-US" sz="2400" b="1" dirty="0"/>
              <a:t>to pass arguments (parameters) to </a:t>
            </a:r>
            <a:r>
              <a:rPr lang="en-US" sz="2400" b="1" dirty="0" smtClean="0"/>
              <a:t>functions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Through </a:t>
            </a:r>
            <a:r>
              <a:rPr lang="en-US" sz="2000" b="1" dirty="0"/>
              <a:t>registers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Through </a:t>
            </a:r>
            <a:r>
              <a:rPr lang="en-US" sz="2000" b="1" dirty="0"/>
              <a:t>memory using references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Using </a:t>
            </a:r>
            <a:r>
              <a:rPr lang="en-US" sz="2000" b="1" dirty="0"/>
              <a:t>stack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Passing Arguments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Passing arguments through registers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AREA </a:t>
            </a:r>
            <a:r>
              <a:rPr lang="en-US" sz="2000" b="1" dirty="0">
                <a:solidFill>
                  <a:srgbClr val="C00000"/>
                </a:solidFill>
              </a:rPr>
              <a:t>OUR_PROG, CODE, READONLY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MOV </a:t>
            </a:r>
            <a:r>
              <a:rPr lang="en-US" sz="2000" b="1" dirty="0">
                <a:solidFill>
                  <a:srgbClr val="0530BB"/>
                </a:solidFill>
              </a:rPr>
              <a:t>R0</a:t>
            </a:r>
            <a:r>
              <a:rPr lang="en-US" sz="2000" b="1" dirty="0">
                <a:solidFill>
                  <a:srgbClr val="C00000"/>
                </a:solidFill>
              </a:rPr>
              <a:t>, #5 ; R0 = 5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MOV </a:t>
            </a:r>
            <a:r>
              <a:rPr lang="en-US" sz="2000" b="1" dirty="0">
                <a:solidFill>
                  <a:srgbClr val="0530BB"/>
                </a:solidFill>
              </a:rPr>
              <a:t>R1</a:t>
            </a:r>
            <a:r>
              <a:rPr lang="en-US" sz="2000" b="1" dirty="0">
                <a:solidFill>
                  <a:srgbClr val="C00000"/>
                </a:solidFill>
              </a:rPr>
              <a:t>, #7 ; R1 = 7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BL </a:t>
            </a:r>
            <a:r>
              <a:rPr lang="en-US" sz="2000" b="1" dirty="0">
                <a:solidFill>
                  <a:srgbClr val="C00000"/>
                </a:solidFill>
              </a:rPr>
              <a:t>BIGGER ; BIGGER(5, 7)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HERE </a:t>
            </a:r>
            <a:r>
              <a:rPr lang="en-US" sz="2000" b="1" dirty="0">
                <a:solidFill>
                  <a:srgbClr val="C00000"/>
                </a:solidFill>
              </a:rPr>
              <a:t>B HERE ; stay here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; =======================================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; BIGGER returns the bigger </a:t>
            </a:r>
            <a:r>
              <a:rPr lang="en-US" sz="2000" b="1" dirty="0" smtClean="0">
                <a:solidFill>
                  <a:srgbClr val="C00000"/>
                </a:solidFill>
              </a:rPr>
              <a:t>value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; </a:t>
            </a:r>
            <a:r>
              <a:rPr lang="en-US" sz="2000" b="1" dirty="0">
                <a:solidFill>
                  <a:srgbClr val="C00000"/>
                </a:solidFill>
              </a:rPr>
              <a:t>Parameters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R0 and R1: the values to be compared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; </a:t>
            </a:r>
            <a:r>
              <a:rPr lang="en-US" sz="2000" b="1" dirty="0">
                <a:solidFill>
                  <a:srgbClr val="C00000"/>
                </a:solidFill>
              </a:rPr>
              <a:t>Returns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R0: containing the bigger value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; </a:t>
            </a:r>
            <a:r>
              <a:rPr lang="en-US" sz="2000" b="1" dirty="0">
                <a:solidFill>
                  <a:srgbClr val="C00000"/>
                </a:solidFill>
              </a:rPr>
              <a:t>=======================================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BIGGER	CMP </a:t>
            </a:r>
            <a:r>
              <a:rPr lang="en-US" sz="2000" b="1" dirty="0">
                <a:solidFill>
                  <a:srgbClr val="0530BB"/>
                </a:solidFill>
              </a:rPr>
              <a:t>R0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>
                <a:solidFill>
                  <a:srgbClr val="0530BB"/>
                </a:solidFill>
              </a:rPr>
              <a:t>R1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BHI </a:t>
            </a:r>
            <a:r>
              <a:rPr lang="en-US" sz="2000" b="1" dirty="0" smtClean="0">
                <a:solidFill>
                  <a:srgbClr val="0530BB"/>
                </a:solidFill>
              </a:rPr>
              <a:t>L1</a:t>
            </a:r>
            <a:r>
              <a:rPr lang="en-US" sz="2000" b="1" dirty="0" smtClean="0">
                <a:solidFill>
                  <a:srgbClr val="C00000"/>
                </a:solidFill>
              </a:rPr>
              <a:t> ; if R0 &gt; R1 go to L1</a:t>
            </a: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MOV </a:t>
            </a:r>
            <a:r>
              <a:rPr lang="en-US" sz="2000" b="1" dirty="0" smtClean="0">
                <a:solidFill>
                  <a:srgbClr val="0530BB"/>
                </a:solidFill>
              </a:rPr>
              <a:t>R0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0530BB"/>
                </a:solidFill>
              </a:rPr>
              <a:t>R1</a:t>
            </a:r>
            <a:r>
              <a:rPr lang="en-US" sz="2000" b="1" dirty="0" smtClean="0">
                <a:solidFill>
                  <a:srgbClr val="C00000"/>
                </a:solidFill>
              </a:rPr>
              <a:t> ; R0 = R1</a:t>
            </a: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L1	 	BX LR ; return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END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Passing Arguments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Passing through memory using </a:t>
            </a:r>
            <a:r>
              <a:rPr lang="en-US" sz="2400" b="1" dirty="0" smtClean="0"/>
              <a:t>references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Store </a:t>
            </a:r>
            <a:r>
              <a:rPr lang="en-US" sz="2000" b="1" dirty="0"/>
              <a:t>the data in memory and pass its address through a register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ADR	</a:t>
            </a:r>
            <a:r>
              <a:rPr lang="en-US" sz="2000" b="1" dirty="0" smtClean="0">
                <a:solidFill>
                  <a:srgbClr val="0530BB"/>
                </a:solidFill>
              </a:rPr>
              <a:t>R0</a:t>
            </a:r>
            <a:r>
              <a:rPr lang="en-US" sz="2000" b="1" dirty="0">
                <a:solidFill>
                  <a:srgbClr val="0530BB"/>
                </a:solidFill>
              </a:rPr>
              <a:t>, OUR_STR </a:t>
            </a:r>
            <a:r>
              <a:rPr lang="en-US" sz="2000" b="1" dirty="0">
                <a:solidFill>
                  <a:srgbClr val="00B050"/>
                </a:solidFill>
              </a:rPr>
              <a:t>; R0 = </a:t>
            </a:r>
            <a:r>
              <a:rPr lang="en-US" sz="2000" b="1" dirty="0" err="1">
                <a:solidFill>
                  <a:srgbClr val="00B050"/>
                </a:solidFill>
              </a:rPr>
              <a:t>addr</a:t>
            </a:r>
            <a:r>
              <a:rPr lang="en-US" sz="2000" b="1" dirty="0">
                <a:solidFill>
                  <a:srgbClr val="00B050"/>
                </a:solidFill>
              </a:rPr>
              <a:t>. of OUR_STR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0530BB"/>
                </a:solidFill>
              </a:rPr>
              <a:t>BL</a:t>
            </a:r>
            <a:r>
              <a:rPr lang="en-US" sz="2000" b="1" dirty="0" smtClean="0">
                <a:solidFill>
                  <a:srgbClr val="C00000"/>
                </a:solidFill>
              </a:rPr>
              <a:t> 	STR_LENGTH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; STR_LENGTH(&amp;OUR_STR)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HERE	B </a:t>
            </a:r>
            <a:r>
              <a:rPr lang="en-US" sz="2000" b="1" dirty="0">
                <a:solidFill>
                  <a:srgbClr val="C00000"/>
                </a:solidFill>
              </a:rPr>
              <a:t>HERE </a:t>
            </a:r>
            <a:r>
              <a:rPr lang="en-US" sz="2000" b="1" dirty="0">
                <a:solidFill>
                  <a:srgbClr val="00B050"/>
                </a:solidFill>
              </a:rPr>
              <a:t>; stay here</a:t>
            </a:r>
          </a:p>
          <a:p>
            <a:pPr lvl="1"/>
            <a:r>
              <a:rPr lang="en-US" sz="2000" b="1" dirty="0">
                <a:solidFill>
                  <a:srgbClr val="0530BB"/>
                </a:solidFill>
              </a:rPr>
              <a:t>OUR_STR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	DCB 	"</a:t>
            </a:r>
            <a:r>
              <a:rPr lang="en-US" sz="2000" b="1" dirty="0">
                <a:solidFill>
                  <a:srgbClr val="C00000"/>
                </a:solidFill>
              </a:rPr>
              <a:t>HELLO!"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; </a:t>
            </a:r>
            <a:r>
              <a:rPr lang="en-US" sz="2000" b="1" dirty="0">
                <a:solidFill>
                  <a:srgbClr val="C00000"/>
                </a:solidFill>
              </a:rPr>
              <a:t>=======================================</a:t>
            </a:r>
          </a:p>
          <a:p>
            <a:pPr lvl="1"/>
            <a:r>
              <a:rPr lang="en-US" sz="2000" b="1" dirty="0" smtClean="0">
                <a:solidFill>
                  <a:srgbClr val="0530BB"/>
                </a:solidFill>
              </a:rPr>
              <a:t>STR_LENGTH</a:t>
            </a:r>
            <a:r>
              <a:rPr lang="en-US" sz="2000" b="1" dirty="0" smtClean="0">
                <a:solidFill>
                  <a:srgbClr val="C00000"/>
                </a:solidFill>
              </a:rPr>
              <a:t> MOV </a:t>
            </a:r>
            <a:r>
              <a:rPr lang="en-US" sz="2000" b="1" dirty="0">
                <a:solidFill>
                  <a:srgbClr val="C00000"/>
                </a:solidFill>
              </a:rPr>
              <a:t>R1, </a:t>
            </a:r>
            <a:r>
              <a:rPr lang="en-US" sz="2000" b="1" dirty="0">
                <a:solidFill>
                  <a:srgbClr val="0530BB"/>
                </a:solidFill>
              </a:rPr>
              <a:t>R0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; move string pointer to R1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MOV </a:t>
            </a:r>
            <a:r>
              <a:rPr lang="en-US" sz="2000" b="1" dirty="0">
                <a:solidFill>
                  <a:srgbClr val="C00000"/>
                </a:solidFill>
              </a:rPr>
              <a:t>R0, #0 </a:t>
            </a:r>
            <a:r>
              <a:rPr lang="en-US" sz="2000" b="1" dirty="0">
                <a:solidFill>
                  <a:srgbClr val="00B050"/>
                </a:solidFill>
              </a:rPr>
              <a:t>; use R0 as string length counter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L_BEGIN	LDRB </a:t>
            </a:r>
            <a:r>
              <a:rPr lang="en-US" sz="2000" b="1" dirty="0">
                <a:solidFill>
                  <a:srgbClr val="C00000"/>
                </a:solidFill>
              </a:rPr>
              <a:t>R2, [R1] </a:t>
            </a:r>
            <a:r>
              <a:rPr lang="en-US" sz="2000" b="1" dirty="0">
                <a:solidFill>
                  <a:srgbClr val="00B050"/>
                </a:solidFill>
              </a:rPr>
              <a:t>; fetch a character from string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CMP </a:t>
            </a:r>
            <a:r>
              <a:rPr lang="en-US" sz="2000" b="1" dirty="0">
                <a:solidFill>
                  <a:srgbClr val="C00000"/>
                </a:solidFill>
              </a:rPr>
              <a:t>R2, #0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BXEQ </a:t>
            </a:r>
            <a:r>
              <a:rPr lang="en-US" sz="2000" b="1" dirty="0">
                <a:solidFill>
                  <a:srgbClr val="C00000"/>
                </a:solidFill>
              </a:rPr>
              <a:t>LR </a:t>
            </a:r>
            <a:r>
              <a:rPr lang="en-US" sz="2000" b="1" dirty="0">
                <a:solidFill>
                  <a:srgbClr val="00B050"/>
                </a:solidFill>
              </a:rPr>
              <a:t>; return if character is null (end of string)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ADD </a:t>
            </a:r>
            <a:r>
              <a:rPr lang="en-US" sz="2000" b="1" dirty="0">
                <a:solidFill>
                  <a:srgbClr val="C00000"/>
                </a:solidFill>
              </a:rPr>
              <a:t>R1, R1, #1 </a:t>
            </a:r>
            <a:r>
              <a:rPr lang="en-US" sz="2000" b="1" dirty="0">
                <a:solidFill>
                  <a:srgbClr val="00B050"/>
                </a:solidFill>
              </a:rPr>
              <a:t>; point to next character in string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ADD </a:t>
            </a:r>
            <a:r>
              <a:rPr lang="en-US" sz="2000" b="1" dirty="0">
                <a:solidFill>
                  <a:srgbClr val="C00000"/>
                </a:solidFill>
              </a:rPr>
              <a:t>R0, R0, #1 </a:t>
            </a:r>
            <a:r>
              <a:rPr lang="en-US" sz="2000" b="1" dirty="0">
                <a:solidFill>
                  <a:srgbClr val="00B050"/>
                </a:solidFill>
              </a:rPr>
              <a:t>; increment the counter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	B L_BEGIN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1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Passing Arguments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Passing arguments through </a:t>
            </a:r>
            <a:r>
              <a:rPr lang="en-US" sz="2400" b="1" dirty="0" smtClean="0"/>
              <a:t>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arguments are pushed onto the stack just before calling the function </a:t>
            </a:r>
            <a:r>
              <a:rPr lang="en-US" sz="2000" b="1" dirty="0" smtClean="0"/>
              <a:t>and popped </a:t>
            </a:r>
            <a:r>
              <a:rPr lang="en-US" sz="2000" b="1" dirty="0"/>
              <a:t>off after </a:t>
            </a:r>
            <a:r>
              <a:rPr lang="en-US" sz="2000" b="1" dirty="0" smtClean="0"/>
              <a:t>returning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LDR	 </a:t>
            </a:r>
            <a:r>
              <a:rPr lang="en-US" b="1" dirty="0">
                <a:solidFill>
                  <a:srgbClr val="C00000"/>
                </a:solidFill>
              </a:rPr>
              <a:t>SP, =(0x40000000+(16*1024</a:t>
            </a:r>
            <a:r>
              <a:rPr lang="en-US" b="1" dirty="0" smtClean="0">
                <a:solidFill>
                  <a:srgbClr val="C00000"/>
                </a:solidFill>
              </a:rPr>
              <a:t>)) 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  <a:r>
              <a:rPr lang="en-US" b="1" dirty="0" err="1">
                <a:solidFill>
                  <a:srgbClr val="00B050"/>
                </a:solidFill>
              </a:rPr>
              <a:t>init</a:t>
            </a:r>
            <a:r>
              <a:rPr lang="en-US" b="1" dirty="0">
                <a:solidFill>
                  <a:srgbClr val="00B050"/>
                </a:solidFill>
              </a:rPr>
              <a:t> stack </a:t>
            </a:r>
            <a:r>
              <a:rPr lang="en-US" b="1" dirty="0" smtClean="0">
                <a:solidFill>
                  <a:srgbClr val="00B050"/>
                </a:solidFill>
              </a:rPr>
              <a:t>pointer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MOV	 R0, #5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PUSH 	{R0} </a:t>
            </a:r>
            <a:r>
              <a:rPr lang="en-US" b="1" dirty="0" smtClean="0">
                <a:solidFill>
                  <a:srgbClr val="00B050"/>
                </a:solidFill>
              </a:rPr>
              <a:t>; push Arg1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MOV	R0, #7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PUSH 	{R0} </a:t>
            </a:r>
            <a:r>
              <a:rPr lang="en-US" b="1" dirty="0" smtClean="0">
                <a:solidFill>
                  <a:srgbClr val="00B050"/>
                </a:solidFill>
              </a:rPr>
              <a:t>; push Arg2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BL 	</a:t>
            </a:r>
            <a:r>
              <a:rPr lang="en-US" b="1" dirty="0" smtClean="0">
                <a:solidFill>
                  <a:srgbClr val="0530BB"/>
                </a:solidFill>
              </a:rPr>
              <a:t>BIGGER </a:t>
            </a:r>
            <a:r>
              <a:rPr lang="en-US" b="1" dirty="0">
                <a:solidFill>
                  <a:srgbClr val="00B050"/>
                </a:solidFill>
              </a:rPr>
              <a:t>; BIGGER(5, 7)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ADD 	SP</a:t>
            </a:r>
            <a:r>
              <a:rPr lang="en-US" b="1" dirty="0">
                <a:solidFill>
                  <a:srgbClr val="C00000"/>
                </a:solidFill>
              </a:rPr>
              <a:t>, SP, #8 </a:t>
            </a:r>
            <a:r>
              <a:rPr lang="en-US" b="1" dirty="0">
                <a:solidFill>
                  <a:srgbClr val="00B050"/>
                </a:solidFill>
              </a:rPr>
              <a:t>; adjust the stack pointer to remove the arguments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HERE 	B HERE </a:t>
            </a:r>
            <a:r>
              <a:rPr lang="en-US" b="1" dirty="0" smtClean="0">
                <a:solidFill>
                  <a:srgbClr val="00B050"/>
                </a:solidFill>
              </a:rPr>
              <a:t>; stay here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C00000"/>
                </a:solidFill>
              </a:rPr>
              <a:t>=======================================</a:t>
            </a:r>
          </a:p>
          <a:p>
            <a:pPr lvl="1"/>
            <a:r>
              <a:rPr lang="en-US" b="1" dirty="0" smtClean="0">
                <a:solidFill>
                  <a:srgbClr val="0530BB"/>
                </a:solidFill>
              </a:rPr>
              <a:t>BIGGER</a:t>
            </a:r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LDR 	R0</a:t>
            </a:r>
            <a:r>
              <a:rPr lang="en-US" b="1" dirty="0">
                <a:solidFill>
                  <a:srgbClr val="C00000"/>
                </a:solidFill>
              </a:rPr>
              <a:t>, [SP, #4] </a:t>
            </a:r>
            <a:r>
              <a:rPr lang="en-US" b="1" dirty="0">
                <a:solidFill>
                  <a:srgbClr val="00B050"/>
                </a:solidFill>
              </a:rPr>
              <a:t>; R0 = arg1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LDR 	R1</a:t>
            </a:r>
            <a:r>
              <a:rPr lang="en-US" b="1" dirty="0">
                <a:solidFill>
                  <a:srgbClr val="C00000"/>
                </a:solidFill>
              </a:rPr>
              <a:t>, [SP, #0] </a:t>
            </a:r>
            <a:r>
              <a:rPr lang="en-US" b="1" dirty="0">
                <a:solidFill>
                  <a:srgbClr val="00B050"/>
                </a:solidFill>
              </a:rPr>
              <a:t>; R1 = arg2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CMP 	R0</a:t>
            </a:r>
            <a:r>
              <a:rPr lang="en-US" b="1" dirty="0">
                <a:solidFill>
                  <a:srgbClr val="C00000"/>
                </a:solidFill>
              </a:rPr>
              <a:t>, R1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MOVLO 	R0</a:t>
            </a:r>
            <a:r>
              <a:rPr lang="en-US" b="1" dirty="0">
                <a:solidFill>
                  <a:srgbClr val="C00000"/>
                </a:solidFill>
              </a:rPr>
              <a:t>, R1 </a:t>
            </a:r>
            <a:r>
              <a:rPr lang="en-US" b="1" dirty="0">
                <a:solidFill>
                  <a:srgbClr val="00B050"/>
                </a:solidFill>
              </a:rPr>
              <a:t>; if R0 &lt; R1 move R1 into R0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	L1 	BX </a:t>
            </a:r>
            <a:r>
              <a:rPr lang="en-US" b="1" dirty="0">
                <a:solidFill>
                  <a:srgbClr val="C00000"/>
                </a:solidFill>
              </a:rPr>
              <a:t>LR 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  <a:r>
              <a:rPr lang="en-US" b="1" dirty="0" smtClean="0">
                <a:solidFill>
                  <a:srgbClr val="00B050"/>
                </a:solidFill>
              </a:rPr>
              <a:t>return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80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Passing Arguments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 ARM CPU, the arguments are </a:t>
            </a:r>
            <a:r>
              <a:rPr lang="en-US" sz="2400" b="1" dirty="0" smtClean="0"/>
              <a:t>passed in </a:t>
            </a:r>
            <a:r>
              <a:rPr lang="en-US" sz="2400" b="1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first four registers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there are </a:t>
            </a:r>
            <a:r>
              <a:rPr lang="en-US" sz="2000" b="1" dirty="0">
                <a:solidFill>
                  <a:srgbClr val="C00000"/>
                </a:solidFill>
              </a:rPr>
              <a:t>four</a:t>
            </a:r>
            <a:r>
              <a:rPr lang="en-US" sz="2000" b="1" dirty="0"/>
              <a:t> or fewer </a:t>
            </a:r>
            <a:r>
              <a:rPr lang="en-US" sz="2000" b="1" dirty="0" smtClean="0"/>
              <a:t>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If </a:t>
            </a:r>
            <a:r>
              <a:rPr lang="en-US" sz="2400" b="1" dirty="0"/>
              <a:t>there are </a:t>
            </a:r>
            <a:r>
              <a:rPr lang="en-US" sz="2400" b="1" dirty="0" smtClean="0">
                <a:solidFill>
                  <a:srgbClr val="C00000"/>
                </a:solidFill>
              </a:rPr>
              <a:t>more than </a:t>
            </a:r>
            <a:r>
              <a:rPr lang="en-US" sz="2400" b="1" dirty="0">
                <a:solidFill>
                  <a:srgbClr val="C00000"/>
                </a:solidFill>
              </a:rPr>
              <a:t>four </a:t>
            </a:r>
            <a:r>
              <a:rPr lang="en-US" sz="2400" b="1" dirty="0" smtClean="0"/>
              <a:t>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</a:t>
            </a:r>
            <a:r>
              <a:rPr lang="en-US" sz="2000" b="1" dirty="0" smtClean="0"/>
              <a:t>he </a:t>
            </a:r>
            <a:r>
              <a:rPr lang="en-US" sz="2000" b="1" dirty="0">
                <a:solidFill>
                  <a:srgbClr val="C00000"/>
                </a:solidFill>
              </a:rPr>
              <a:t>first four </a:t>
            </a:r>
            <a:r>
              <a:rPr lang="en-US" sz="2000" b="1" dirty="0"/>
              <a:t>are passed in the first four </a:t>
            </a:r>
            <a:r>
              <a:rPr lang="en-US" sz="2000" b="1" dirty="0" smtClean="0">
                <a:solidFill>
                  <a:srgbClr val="C00000"/>
                </a:solidFill>
              </a:rPr>
              <a:t>registers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rest</a:t>
            </a:r>
            <a:r>
              <a:rPr lang="en-US" sz="2000" b="1" dirty="0" smtClean="0"/>
              <a:t> </a:t>
            </a:r>
            <a:r>
              <a:rPr lang="en-US" sz="2000" b="1" dirty="0"/>
              <a:t>are passed on the </a:t>
            </a:r>
            <a:r>
              <a:rPr lang="en-US" sz="2000" b="1" dirty="0" smtClean="0">
                <a:solidFill>
                  <a:srgbClr val="C00000"/>
                </a:solidFill>
              </a:rPr>
              <a:t>stack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3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ARM Application Procedure Call Standard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AAPCS</a:t>
            </a:r>
            <a:r>
              <a:rPr lang="en-US" sz="2400" b="1" dirty="0"/>
              <a:t> provides a standard for implementing the </a:t>
            </a:r>
            <a:r>
              <a:rPr lang="en-US" sz="2400" b="1" dirty="0" smtClean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Some rules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arguments must be sent through </a:t>
            </a:r>
            <a:r>
              <a:rPr lang="en-US" sz="2000" b="1" dirty="0">
                <a:solidFill>
                  <a:srgbClr val="C00000"/>
                </a:solidFill>
              </a:rPr>
              <a:t>R0 to </a:t>
            </a:r>
            <a:r>
              <a:rPr lang="en-US" sz="2000" b="1" dirty="0" smtClean="0">
                <a:solidFill>
                  <a:srgbClr val="C00000"/>
                </a:solidFill>
              </a:rPr>
              <a:t>R3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return value must be returned in </a:t>
            </a:r>
            <a:r>
              <a:rPr lang="en-US" sz="2000" b="1" dirty="0">
                <a:solidFill>
                  <a:srgbClr val="C00000"/>
                </a:solidFill>
              </a:rPr>
              <a:t>R0</a:t>
            </a:r>
            <a:r>
              <a:rPr lang="en-US" sz="2000" b="1" dirty="0"/>
              <a:t> (and </a:t>
            </a:r>
            <a:r>
              <a:rPr lang="en-US" sz="2000" b="1" dirty="0">
                <a:solidFill>
                  <a:srgbClr val="C00000"/>
                </a:solidFill>
              </a:rPr>
              <a:t>R1</a:t>
            </a:r>
            <a:r>
              <a:rPr lang="en-US" sz="2000" b="1" dirty="0"/>
              <a:t> </a:t>
            </a:r>
            <a:r>
              <a:rPr lang="en-US" sz="2000" b="1" dirty="0" smtClean="0"/>
              <a:t>for return a 64-bit)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functions can use </a:t>
            </a:r>
            <a:r>
              <a:rPr lang="en-US" sz="2000" b="1" dirty="0">
                <a:solidFill>
                  <a:srgbClr val="C00000"/>
                </a:solidFill>
              </a:rPr>
              <a:t>R4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to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R8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R10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R11</a:t>
            </a:r>
            <a:r>
              <a:rPr lang="en-US" sz="2000" b="1" dirty="0"/>
              <a:t> for temporary </a:t>
            </a:r>
            <a:r>
              <a:rPr lang="en-US" sz="2000" b="1" dirty="0" smtClean="0"/>
              <a:t>storage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Their </a:t>
            </a:r>
            <a:r>
              <a:rPr lang="en-US" sz="2000" b="1" dirty="0"/>
              <a:t>values must be </a:t>
            </a:r>
            <a:r>
              <a:rPr lang="en-US" sz="2000" b="1" dirty="0" smtClean="0">
                <a:solidFill>
                  <a:srgbClr val="00B050"/>
                </a:solidFill>
              </a:rPr>
              <a:t>saved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upon </a:t>
            </a:r>
            <a:r>
              <a:rPr lang="en-US" sz="2000" b="1" dirty="0">
                <a:solidFill>
                  <a:srgbClr val="C00000"/>
                </a:solidFill>
              </a:rPr>
              <a:t>entering </a:t>
            </a:r>
            <a:r>
              <a:rPr lang="en-US" sz="2000" b="1" dirty="0"/>
              <a:t>the function and </a:t>
            </a:r>
            <a:r>
              <a:rPr lang="en-US" sz="2000" b="1" dirty="0">
                <a:solidFill>
                  <a:srgbClr val="00B050"/>
                </a:solidFill>
              </a:rPr>
              <a:t>restored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before </a:t>
            </a:r>
            <a:r>
              <a:rPr lang="en-US" sz="2000" b="1" dirty="0" smtClean="0">
                <a:solidFill>
                  <a:srgbClr val="C00000"/>
                </a:solidFill>
              </a:rPr>
              <a:t>returning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stack must be used as </a:t>
            </a:r>
            <a:r>
              <a:rPr lang="en-US" sz="2000" b="1" dirty="0">
                <a:solidFill>
                  <a:srgbClr val="C00000"/>
                </a:solidFill>
              </a:rPr>
              <a:t>Full Descending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41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13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charRg st="113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82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charRg st="182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48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charRg st="248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32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charRg st="332" end="3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37411</TotalTime>
  <Words>366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Passing Arguments</vt:lpstr>
      <vt:lpstr>Passing Arguments</vt:lpstr>
      <vt:lpstr>Passing Arguments</vt:lpstr>
      <vt:lpstr>Passing Arguments</vt:lpstr>
      <vt:lpstr>Passing Arguments</vt:lpstr>
      <vt:lpstr>ARM Application Procedure Call Standard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698</cp:revision>
  <cp:lastPrinted>2017-02-07T08:08:08Z</cp:lastPrinted>
  <dcterms:created xsi:type="dcterms:W3CDTF">2006-08-16T00:00:00Z</dcterms:created>
  <dcterms:modified xsi:type="dcterms:W3CDTF">2019-10-29T08:59:40Z</dcterms:modified>
</cp:coreProperties>
</file>