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90" r:id="rId3"/>
    <p:sldId id="258" r:id="rId4"/>
    <p:sldId id="386" r:id="rId5"/>
    <p:sldId id="393" r:id="rId6"/>
    <p:sldId id="461" r:id="rId7"/>
    <p:sldId id="460" r:id="rId8"/>
    <p:sldId id="462" r:id="rId9"/>
    <p:sldId id="463" r:id="rId10"/>
    <p:sldId id="464" r:id="rId11"/>
    <p:sldId id="465" r:id="rId12"/>
    <p:sldId id="466" r:id="rId13"/>
    <p:sldId id="415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BB"/>
    <a:srgbClr val="034ABD"/>
    <a:srgbClr val="0B5CB5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11/8/2019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12</a:t>
            </a: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Real-time Clock (RTC)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RTC </a:t>
            </a:r>
            <a:r>
              <a:rPr lang="en-US" sz="2400" b="1" dirty="0"/>
              <a:t>peripheral is designed for very low power </a:t>
            </a:r>
            <a:r>
              <a:rPr lang="en-US" sz="2400" b="1" dirty="0" smtClean="0"/>
              <a:t>consumption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Combines </a:t>
            </a:r>
            <a:r>
              <a:rPr lang="en-US" sz="2000" b="1" dirty="0"/>
              <a:t>a complete time-of-day clock with alarm and a </a:t>
            </a:r>
            <a:r>
              <a:rPr lang="en-US" sz="2000" b="1" dirty="0" smtClean="0"/>
              <a:t>200-year </a:t>
            </a:r>
            <a:r>
              <a:rPr lang="en-US" sz="2000" b="1" dirty="0"/>
              <a:t>Gregorian </a:t>
            </a:r>
            <a:r>
              <a:rPr lang="en-US" sz="2000" b="1" dirty="0" smtClean="0"/>
              <a:t>calendar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Programmable </a:t>
            </a:r>
            <a:r>
              <a:rPr lang="en-US" sz="2000" b="1" dirty="0"/>
              <a:t>periodic </a:t>
            </a:r>
            <a:r>
              <a:rPr lang="en-US" sz="2000" b="1" dirty="0" smtClean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83450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Watchdog Timer (WDT)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Used </a:t>
            </a:r>
            <a:r>
              <a:rPr lang="en-US" sz="2400" b="1" dirty="0"/>
              <a:t>to prevent system lock-up </a:t>
            </a:r>
            <a:endParaRPr lang="en-US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</a:t>
            </a:r>
            <a:r>
              <a:rPr lang="en-US" sz="2000" b="1" dirty="0"/>
              <a:t>the software becomes trapped in a </a:t>
            </a:r>
            <a:r>
              <a:rPr lang="en-US" sz="2000" b="1" dirty="0" smtClean="0"/>
              <a:t>deadlock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Is </a:t>
            </a:r>
            <a:r>
              <a:rPr lang="en-US" sz="2000" b="1" dirty="0"/>
              <a:t>loaded with an initial value greater than the worst case time </a:t>
            </a:r>
            <a:r>
              <a:rPr lang="en-US" sz="2000" b="1" dirty="0" smtClean="0"/>
              <a:t>delay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not reinitialized before reaching 0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An </a:t>
            </a:r>
            <a:r>
              <a:rPr lang="en-US" sz="2000" b="1" dirty="0"/>
              <a:t>interrupt is generated to reset the processor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 </a:t>
            </a:r>
            <a:r>
              <a:rPr lang="en-US" sz="2400" b="1" dirty="0"/>
              <a:t>12-bit down counter </a:t>
            </a:r>
            <a:endParaRPr lang="en-US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Watchdog </a:t>
            </a:r>
            <a:r>
              <a:rPr lang="en-US" sz="2000" b="1" dirty="0"/>
              <a:t>period of up to 16 seconds 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8010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The End </a:t>
            </a:r>
            <a:r>
              <a:rPr lang="en-US" sz="3200" b="1" dirty="0" smtClean="0"/>
              <a:t>(for now)</a:t>
            </a:r>
            <a:r>
              <a:rPr lang="en-US" sz="4000" b="1" dirty="0" smtClean="0"/>
              <a:t>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Atmel | SMART ARM-based MCU DATASHEET, SAM3X / SAM3A Series, Atmel-11057C-ATARM-SAM3X-SAM3A-Datasheet_23-Mar-15</a:t>
            </a: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/>
              <a:t>SAM3X8E Specifications </a:t>
            </a:r>
            <a:endParaRPr lang="en-US" sz="36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Configuration 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4438"/>
            <a:ext cx="7772400" cy="584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SAM3X8E Operating Modes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Active </a:t>
            </a:r>
            <a:r>
              <a:rPr lang="en-US" sz="2800" b="1" dirty="0" smtClean="0"/>
              <a:t>Mode</a:t>
            </a:r>
            <a:endParaRPr lang="en-US" sz="28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Normal running mode with the core clock running from the fast RC oscillator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Low Power </a:t>
            </a:r>
            <a:r>
              <a:rPr lang="en-US" sz="2400" b="1" dirty="0" smtClean="0"/>
              <a:t>Modes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Backup </a:t>
            </a:r>
            <a:r>
              <a:rPr lang="en-US" sz="2000" b="1" dirty="0" smtClean="0"/>
              <a:t>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Wait 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Sleep </a:t>
            </a:r>
            <a:r>
              <a:rPr lang="en-US" sz="2000" b="1" dirty="0"/>
              <a:t>Mode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0126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SAM3X8E Operating Modes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Low </a:t>
            </a:r>
            <a:r>
              <a:rPr lang="en-US" sz="2400" b="1" dirty="0"/>
              <a:t>Power </a:t>
            </a:r>
            <a:r>
              <a:rPr lang="en-US" sz="2400" b="1" dirty="0" smtClean="0"/>
              <a:t>Modes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Backup </a:t>
            </a:r>
            <a:r>
              <a:rPr lang="en-US" sz="2000" b="1" dirty="0" smtClean="0">
                <a:solidFill>
                  <a:srgbClr val="FF0000"/>
                </a:solidFill>
              </a:rPr>
              <a:t>Mode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Achieve </a:t>
            </a:r>
            <a:r>
              <a:rPr lang="en-US" b="1" dirty="0"/>
              <a:t>the lowest power consumption possible in a </a:t>
            </a:r>
            <a:r>
              <a:rPr lang="en-US" b="1" dirty="0" smtClean="0"/>
              <a:t>system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For tasks not </a:t>
            </a:r>
            <a:r>
              <a:rPr lang="en-US" b="1" dirty="0"/>
              <a:t>requiring fast startup time (&lt; 0.5 </a:t>
            </a:r>
            <a:r>
              <a:rPr lang="en-US" b="1" dirty="0" err="1"/>
              <a:t>ms</a:t>
            </a:r>
            <a:r>
              <a:rPr lang="en-US" b="1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core is off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Wait </a:t>
            </a:r>
            <a:r>
              <a:rPr lang="en-US" sz="2000" b="1" dirty="0" smtClean="0">
                <a:solidFill>
                  <a:srgbClr val="FF0000"/>
                </a:solidFill>
              </a:rPr>
              <a:t>Mode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Very </a:t>
            </a:r>
            <a:r>
              <a:rPr lang="en-US" b="1" dirty="0"/>
              <a:t>low power </a:t>
            </a:r>
            <a:r>
              <a:rPr lang="en-US" b="1" dirty="0" smtClean="0"/>
              <a:t>while </a:t>
            </a:r>
            <a:r>
              <a:rPr lang="en-US" b="1" dirty="0"/>
              <a:t>maintaining the whole device in </a:t>
            </a:r>
            <a:r>
              <a:rPr lang="en-US" b="1" dirty="0" smtClean="0"/>
              <a:t>a powered </a:t>
            </a:r>
            <a:r>
              <a:rPr lang="en-US" b="1" dirty="0"/>
              <a:t>state for a startup time of less than 10 </a:t>
            </a:r>
            <a:r>
              <a:rPr lang="en-US" b="1" dirty="0" smtClean="0"/>
              <a:t>µs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clocks of the core, peripherals and memories are </a:t>
            </a:r>
            <a:r>
              <a:rPr lang="en-US" b="1" dirty="0" smtClean="0"/>
              <a:t>stopped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The </a:t>
            </a:r>
            <a:r>
              <a:rPr lang="en-US" b="1" dirty="0"/>
              <a:t>core, </a:t>
            </a:r>
            <a:r>
              <a:rPr lang="en-US" b="1" dirty="0" smtClean="0"/>
              <a:t>peripherals, and memories </a:t>
            </a:r>
            <a:r>
              <a:rPr lang="en-US" b="1" dirty="0"/>
              <a:t>power supplies are still powered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Sleep </a:t>
            </a:r>
            <a:r>
              <a:rPr lang="en-US" sz="2000" b="1" dirty="0" smtClean="0">
                <a:solidFill>
                  <a:srgbClr val="FF0000"/>
                </a:solidFill>
              </a:rPr>
              <a:t>Mode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Only </a:t>
            </a:r>
            <a:r>
              <a:rPr lang="en-US" sz="2000" b="1" dirty="0"/>
              <a:t>the core clock is stopped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4588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SAM3X8E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Input/Output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General Purpose I/O Lines (GPIO</a:t>
            </a:r>
            <a:r>
              <a:rPr lang="en-US" sz="2000" b="1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Managed </a:t>
            </a:r>
            <a:r>
              <a:rPr lang="en-US" sz="2000" b="1" dirty="0"/>
              <a:t>by Parallel </a:t>
            </a:r>
            <a:r>
              <a:rPr lang="en-US" sz="2000" b="1" dirty="0" err="1"/>
              <a:t>Input/Output</a:t>
            </a:r>
            <a:r>
              <a:rPr lang="en-US" sz="2000" b="1" dirty="0"/>
              <a:t> </a:t>
            </a:r>
            <a:r>
              <a:rPr lang="en-US" sz="2000" b="1" dirty="0" smtClean="0"/>
              <a:t>(PIO) Controllers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I/O Modes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pull-up</a:t>
            </a:r>
            <a:r>
              <a:rPr lang="en-US" sz="2000" b="1" dirty="0"/>
              <a:t>, </a:t>
            </a:r>
            <a:r>
              <a:rPr lang="en-US" sz="2000" b="1" dirty="0" smtClean="0"/>
              <a:t>input Schmitt </a:t>
            </a:r>
            <a:r>
              <a:rPr lang="en-US" sz="2000" b="1" dirty="0"/>
              <a:t>triggers, multi-drive (open-drain), glitch filters, </a:t>
            </a:r>
            <a:r>
              <a:rPr lang="en-US" sz="2000" b="1" dirty="0" err="1"/>
              <a:t>debouncing</a:t>
            </a:r>
            <a:r>
              <a:rPr lang="en-US" sz="2000" b="1" dirty="0"/>
              <a:t> or input change </a:t>
            </a:r>
            <a:r>
              <a:rPr lang="en-US" sz="2000" b="1" dirty="0" smtClean="0"/>
              <a:t>interrupt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System I/O </a:t>
            </a:r>
            <a:r>
              <a:rPr lang="en-US" sz="2000" b="1" dirty="0" smtClean="0"/>
              <a:t>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Shared </a:t>
            </a:r>
            <a:r>
              <a:rPr lang="en-US" sz="2000" b="1" dirty="0"/>
              <a:t>with PIO </a:t>
            </a:r>
            <a:r>
              <a:rPr lang="en-US" sz="2000" b="1" dirty="0" smtClean="0"/>
              <a:t>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NRST </a:t>
            </a:r>
            <a:r>
              <a:rPr lang="en-US" sz="2000" b="1" dirty="0" smtClean="0"/>
              <a:t>Pin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Handled </a:t>
            </a:r>
            <a:r>
              <a:rPr lang="en-US" sz="2000" b="1" dirty="0"/>
              <a:t>by the on-chip reset controller (bidirectional)</a:t>
            </a:r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provide a </a:t>
            </a:r>
            <a:r>
              <a:rPr lang="en-US" sz="2000" b="1" dirty="0" smtClean="0"/>
              <a:t>reset signal </a:t>
            </a:r>
            <a:r>
              <a:rPr lang="en-US" sz="2000" b="1" dirty="0"/>
              <a:t>to the external </a:t>
            </a:r>
            <a:r>
              <a:rPr lang="en-US" sz="2000" b="1" dirty="0" smtClean="0"/>
              <a:t>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Is asserted </a:t>
            </a:r>
            <a:r>
              <a:rPr lang="en-US" sz="2000" b="1" dirty="0"/>
              <a:t>low externally to reset the </a:t>
            </a:r>
            <a:r>
              <a:rPr lang="en-US" sz="2000" b="1" dirty="0" smtClean="0"/>
              <a:t>microcontroller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NRSTB </a:t>
            </a:r>
            <a:r>
              <a:rPr lang="en-US" sz="2000" b="1" dirty="0" smtClean="0"/>
              <a:t>Pin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Asynchronous </a:t>
            </a:r>
            <a:r>
              <a:rPr lang="en-US" sz="2000" b="1" dirty="0"/>
              <a:t>reset of the SAM3X/A series when asserted </a:t>
            </a:r>
            <a:r>
              <a:rPr lang="en-US" sz="2000" b="1" dirty="0" smtClean="0"/>
              <a:t>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ERASE </a:t>
            </a:r>
            <a:r>
              <a:rPr lang="en-US" sz="2000" b="1" dirty="0" smtClean="0"/>
              <a:t>Pin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b="1" dirty="0" smtClean="0"/>
              <a:t>einitialize </a:t>
            </a:r>
            <a:r>
              <a:rPr lang="en-US" sz="2000" b="1" dirty="0"/>
              <a:t>the Flash </a:t>
            </a:r>
            <a:r>
              <a:rPr lang="en-US" sz="2000" b="1" dirty="0" smtClean="0"/>
              <a:t>content </a:t>
            </a:r>
            <a:r>
              <a:rPr lang="en-US" sz="2000" b="1" dirty="0"/>
              <a:t>to an erased state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54464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SAM3X8E External Memories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External Memory </a:t>
            </a:r>
            <a:r>
              <a:rPr lang="en-US" sz="2400" b="1" dirty="0" smtClean="0"/>
              <a:t>Bus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Integrates Four External Memory Controllers</a:t>
            </a:r>
            <a:endParaRPr lang="en-US" sz="2000" b="1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Static Memory </a:t>
            </a:r>
            <a:r>
              <a:rPr lang="en-US" sz="2000" b="1" dirty="0" smtClean="0"/>
              <a:t>Controller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NAND Flash </a:t>
            </a:r>
            <a:r>
              <a:rPr lang="en-US" sz="2000" b="1" dirty="0" smtClean="0"/>
              <a:t>Controller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SLC NAND Flash ECC </a:t>
            </a:r>
            <a:r>
              <a:rPr lang="en-US" sz="2000" b="1" dirty="0" smtClean="0"/>
              <a:t>Controller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Single Data Rate Synchronous Dynamic Random Access Memory (SDR-SDRAM</a:t>
            </a:r>
            <a:r>
              <a:rPr lang="en-US" sz="2000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Up to 24-bit Address Bus (up to 16 Mbytes linear per chip select</a:t>
            </a:r>
            <a:r>
              <a:rPr lang="en-US" sz="2000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Up to 8 chip selects, Configurable </a:t>
            </a:r>
            <a:r>
              <a:rPr lang="en-US" sz="2000" b="1" dirty="0" smtClean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414045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Real-time Timer (RTT)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A </a:t>
            </a:r>
            <a:r>
              <a:rPr lang="en-US" sz="2400" b="1" dirty="0"/>
              <a:t>32-bit counter </a:t>
            </a: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For counting </a:t>
            </a:r>
            <a:r>
              <a:rPr lang="en-US" sz="2000" b="1" dirty="0"/>
              <a:t>elapsed </a:t>
            </a:r>
            <a:r>
              <a:rPr lang="en-US" sz="2000" b="1" dirty="0" smtClean="0"/>
              <a:t>seconds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Generates </a:t>
            </a:r>
            <a:r>
              <a:rPr lang="en-US" sz="2000" b="1" dirty="0"/>
              <a:t>a </a:t>
            </a:r>
            <a:r>
              <a:rPr lang="en-US" sz="2000" b="1" dirty="0" smtClean="0"/>
              <a:t>periodic interrupt </a:t>
            </a:r>
            <a:r>
              <a:rPr lang="en-US" sz="2000" b="1" dirty="0"/>
              <a:t>and/or triggers an </a:t>
            </a:r>
            <a:r>
              <a:rPr lang="en-US" sz="2000" b="1" dirty="0" smtClean="0"/>
              <a:t>alarm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Real-time Timer Value </a:t>
            </a:r>
            <a:r>
              <a:rPr lang="en-US" sz="2000" b="1" dirty="0" smtClean="0"/>
              <a:t>Register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Name: RTT_VR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Address: 0x400E1A38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Access: Read-only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1972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37561</TotalTime>
  <Words>574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 Nazanin</vt:lpstr>
      <vt:lpstr>B Titr</vt:lpstr>
      <vt:lpstr>Calibri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PowerPoint Presentation</vt:lpstr>
      <vt:lpstr>Configuration Summary</vt:lpstr>
      <vt:lpstr>SAM3X8E Operating Modes</vt:lpstr>
      <vt:lpstr>SAM3X8E Operating Modes</vt:lpstr>
      <vt:lpstr>SAM3X8E Input/Output Lines</vt:lpstr>
      <vt:lpstr>SAM3X8E External Memories</vt:lpstr>
      <vt:lpstr>Real-time Timer (RTT)</vt:lpstr>
      <vt:lpstr>Real-time Clock (RTC)</vt:lpstr>
      <vt:lpstr>Watchdog Timer (WDT)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707</cp:revision>
  <cp:lastPrinted>2017-02-07T08:08:08Z</cp:lastPrinted>
  <dcterms:created xsi:type="dcterms:W3CDTF">2006-08-16T00:00:00Z</dcterms:created>
  <dcterms:modified xsi:type="dcterms:W3CDTF">2019-11-08T20:22:44Z</dcterms:modified>
</cp:coreProperties>
</file>