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heme/themeOverride15.xml" ContentType="application/vnd.openxmlformats-officedocument.themeOverride+xml"/>
  <Override PartName="/ppt/theme/themeOverride16.xml" ContentType="application/vnd.openxmlformats-officedocument.themeOverride+xml"/>
  <Override PartName="/ppt/tags/tag3.xml" ContentType="application/vnd.openxmlformats-officedocument.presentationml.tags+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Lst>
  <p:notesMasterIdLst>
    <p:notesMasterId r:id="rId22"/>
  </p:notesMasterIdLst>
  <p:handoutMasterIdLst>
    <p:handoutMasterId r:id="rId23"/>
  </p:handoutMasterIdLst>
  <p:sldIdLst>
    <p:sldId id="290" r:id="rId3"/>
    <p:sldId id="258" r:id="rId4"/>
    <p:sldId id="386" r:id="rId5"/>
    <p:sldId id="393" r:id="rId6"/>
    <p:sldId id="416" r:id="rId7"/>
    <p:sldId id="417" r:id="rId8"/>
    <p:sldId id="418" r:id="rId9"/>
    <p:sldId id="419" r:id="rId10"/>
    <p:sldId id="420" r:id="rId11"/>
    <p:sldId id="421" r:id="rId12"/>
    <p:sldId id="422" r:id="rId13"/>
    <p:sldId id="424" r:id="rId14"/>
    <p:sldId id="423" r:id="rId15"/>
    <p:sldId id="425" r:id="rId16"/>
    <p:sldId id="427" r:id="rId17"/>
    <p:sldId id="426" r:id="rId18"/>
    <p:sldId id="428" r:id="rId19"/>
    <p:sldId id="429" r:id="rId20"/>
    <p:sldId id="415" r:id="rId2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CB5"/>
    <a:srgbClr val="0530BB"/>
    <a:srgbClr val="034ABD"/>
    <a:srgbClr val="130868"/>
    <a:srgbClr val="210DB3"/>
    <a:srgbClr val="106F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91826" autoAdjust="0"/>
  </p:normalViewPr>
  <p:slideViewPr>
    <p:cSldViewPr>
      <p:cViewPr varScale="1">
        <p:scale>
          <a:sx n="67" d="100"/>
          <a:sy n="67" d="100"/>
        </p:scale>
        <p:origin x="-912" y="-108"/>
      </p:cViewPr>
      <p:guideLst>
        <p:guide orient="horz" pos="2160"/>
        <p:guide pos="2880"/>
      </p:guideLst>
    </p:cSldViewPr>
  </p:slideViewPr>
  <p:notesTextViewPr>
    <p:cViewPr>
      <p:scale>
        <a:sx n="100" d="100"/>
        <a:sy n="100" d="100"/>
      </p:scale>
      <p:origin x="0" y="0"/>
    </p:cViewPr>
  </p:notesTextViewPr>
  <p:notesViewPr>
    <p:cSldViewPr>
      <p:cViewPr varScale="1">
        <p:scale>
          <a:sx n="74" d="100"/>
          <a:sy n="74" d="100"/>
        </p:scale>
        <p:origin x="1026" y="60"/>
      </p:cViewPr>
      <p:guideLst>
        <p:guide orient="horz" pos="2880"/>
        <p:guide orient="horz" pos="2208"/>
        <p:guide pos="2160"/>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33A2C78E-1418-4D80-911C-2F94FB99BDBC}" type="datetimeFigureOut">
              <a:rPr lang="en-US" smtClean="0"/>
              <a:t>12/7/2019</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804ED39F-E263-4FB0-A586-54AF6DEA89A5}" type="slidenum">
              <a:rPr lang="en-US" smtClean="0"/>
              <a:t>‹#›</a:t>
            </a:fld>
            <a:endParaRPr lang="en-US"/>
          </a:p>
        </p:txBody>
      </p:sp>
    </p:spTree>
    <p:extLst>
      <p:ext uri="{BB962C8B-B14F-4D97-AF65-F5344CB8AC3E}">
        <p14:creationId xmlns:p14="http://schemas.microsoft.com/office/powerpoint/2010/main" val="2326050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1479DE93-9629-4701-8E4D-06B6CC932194}" type="datetimeFigureOut">
              <a:rPr lang="en-US" smtClean="0"/>
              <a:t>12/7/2019</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CADB150-CC80-4D38-9C9E-4D16188A4FB3}" type="slidenum">
              <a:rPr lang="en-US" smtClean="0"/>
              <a:t>‹#›</a:t>
            </a:fld>
            <a:endParaRPr lang="en-US"/>
          </a:p>
        </p:txBody>
      </p:sp>
    </p:spTree>
    <p:extLst>
      <p:ext uri="{BB962C8B-B14F-4D97-AF65-F5344CB8AC3E}">
        <p14:creationId xmlns:p14="http://schemas.microsoft.com/office/powerpoint/2010/main" val="413757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z="1400" b="1">
                <a:latin typeface="Times New Roman" pitchFamily="18" charset="0"/>
                <a:cs typeface="Times New Roman" pitchFamily="18" charset="0"/>
              </a:defRPr>
            </a:lvl1pPr>
          </a:lstStyle>
          <a:p>
            <a:fld id="{40281FD0-B2DB-4ECA-ADAD-7146D3D1D0F9}" type="datetime1">
              <a:rPr lang="en-US" smtClean="0"/>
              <a:t>12/7/2019</a:t>
            </a:fld>
            <a:endParaRPr lang="en-US" dirty="0"/>
          </a:p>
        </p:txBody>
      </p:sp>
      <p:sp>
        <p:nvSpPr>
          <p:cNvPr id="5" name="Footer Placeholder 4"/>
          <p:cNvSpPr>
            <a:spLocks noGrp="1"/>
          </p:cNvSpPr>
          <p:nvPr>
            <p:ph type="ftr" sz="quarter" idx="11"/>
          </p:nvPr>
        </p:nvSpPr>
        <p:spPr/>
        <p:txBody>
          <a:bodyPr/>
          <a:lstStyle/>
          <a:p>
            <a:r>
              <a:rPr lang="en-US" smtClean="0"/>
              <a:t>Memory-Mapped SPM</a:t>
            </a:r>
            <a:endParaRPr lang="en-US" dirty="0"/>
          </a:p>
        </p:txBody>
      </p:sp>
      <p:sp>
        <p:nvSpPr>
          <p:cNvPr id="6" name="Slide Number Placeholder 5"/>
          <p:cNvSpPr>
            <a:spLocks noGrp="1"/>
          </p:cNvSpPr>
          <p:nvPr>
            <p:ph type="sldNum" sz="quarter" idx="12"/>
          </p:nvPr>
        </p:nvSpPr>
        <p:spPr/>
        <p:txBody>
          <a:bodyPr/>
          <a:lstStyle>
            <a:lvl1pPr>
              <a:defRPr sz="1400" b="1">
                <a:latin typeface="Times New Roman" pitchFamily="18" charset="0"/>
                <a:cs typeface="Times New Roman" pitchFamily="18" charset="0"/>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AF6BC-C327-4940-9830-49E66FCBC3F0}" type="datetime1">
              <a:rPr lang="en-US" smtClean="0"/>
              <a:t>12/7/2019</a:t>
            </a:fld>
            <a:endParaRPr lang="en-US"/>
          </a:p>
        </p:txBody>
      </p:sp>
      <p:sp>
        <p:nvSpPr>
          <p:cNvPr id="5" name="Footer Placeholder 4"/>
          <p:cNvSpPr>
            <a:spLocks noGrp="1"/>
          </p:cNvSpPr>
          <p:nvPr>
            <p:ph type="ftr" sz="quarter" idx="11"/>
          </p:nvPr>
        </p:nvSpPr>
        <p:spPr/>
        <p:txBody>
          <a:bodyPr/>
          <a:lstStyle/>
          <a:p>
            <a:r>
              <a:rPr lang="en-US" smtClean="0"/>
              <a:t>Memory-Mapped SPM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95183-C90F-4867-BE66-12679E27E67F}" type="datetime1">
              <a:rPr lang="en-US" smtClean="0"/>
              <a:t>12/7/2019</a:t>
            </a:fld>
            <a:endParaRPr lang="en-US"/>
          </a:p>
        </p:txBody>
      </p:sp>
      <p:sp>
        <p:nvSpPr>
          <p:cNvPr id="5" name="Footer Placeholder 4"/>
          <p:cNvSpPr>
            <a:spLocks noGrp="1"/>
          </p:cNvSpPr>
          <p:nvPr>
            <p:ph type="ftr" sz="quarter" idx="11"/>
          </p:nvPr>
        </p:nvSpPr>
        <p:spPr/>
        <p:txBody>
          <a:bodyPr/>
          <a:lstStyle/>
          <a:p>
            <a:r>
              <a:rPr lang="en-US" smtClean="0"/>
              <a:t>Memory-Mapped SPM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7"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6A59B0B-27CB-4279-84EE-13F34D832C20}" type="datetime1">
              <a:rPr lang="en-US" smtClean="0"/>
              <a:t>12/7/2019</a:t>
            </a:fld>
            <a:endParaRPr lang="en-US" dirty="0"/>
          </a:p>
        </p:txBody>
      </p:sp>
      <p:sp>
        <p:nvSpPr>
          <p:cNvPr id="8" name="Footer Placeholder 7"/>
          <p:cNvSpPr>
            <a:spLocks noGrp="1"/>
          </p:cNvSpPr>
          <p:nvPr>
            <p:ph type="ftr" sz="quarter" idx="11"/>
          </p:nvPr>
        </p:nvSpPr>
        <p:spPr/>
        <p:txBody>
          <a:bodyPr/>
          <a:lstStyle>
            <a:extLst/>
          </a:lstStyle>
          <a:p>
            <a:r>
              <a:rPr lang="en-US" smtClean="0"/>
              <a:t>Memory-Mapped SPM</a:t>
            </a:r>
            <a:endParaRPr lang="en-US" dirty="0"/>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7946A9-DE9C-4C0F-8CC5-C706728E934F}" type="datetime1">
              <a:rPr lang="en-US" smtClean="0"/>
              <a:t>12/7/2019</a:t>
            </a:fld>
            <a:endParaRPr lang="en-US"/>
          </a:p>
        </p:txBody>
      </p:sp>
      <p:sp>
        <p:nvSpPr>
          <p:cNvPr id="5" name="Footer Placeholder 4"/>
          <p:cNvSpPr>
            <a:spLocks noGrp="1"/>
          </p:cNvSpPr>
          <p:nvPr>
            <p:ph type="ftr" sz="quarter" idx="11"/>
          </p:nvPr>
        </p:nvSpPr>
        <p:spPr/>
        <p:txBody>
          <a:bodyPr/>
          <a:lstStyle>
            <a:extLst/>
          </a:lstStyle>
          <a:p>
            <a:r>
              <a:rPr lang="en-US" smtClean="0"/>
              <a:t>Memory-Mapped SPM</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7" y="434163"/>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8237A1E-E215-416E-8D25-5F336D5B557C}" type="datetime1">
              <a:rPr lang="en-US" smtClean="0"/>
              <a:t>12/7/2019</a:t>
            </a:fld>
            <a:endParaRPr lang="en-US"/>
          </a:p>
        </p:txBody>
      </p:sp>
      <p:sp>
        <p:nvSpPr>
          <p:cNvPr id="5" name="Footer Placeholder 4"/>
          <p:cNvSpPr>
            <a:spLocks noGrp="1"/>
          </p:cNvSpPr>
          <p:nvPr>
            <p:ph type="ftr" sz="quarter" idx="11"/>
          </p:nvPr>
        </p:nvSpPr>
        <p:spPr/>
        <p:txBody>
          <a:bodyPr/>
          <a:lstStyle>
            <a:extLst/>
          </a:lstStyle>
          <a:p>
            <a:r>
              <a:rPr lang="en-US" smtClean="0"/>
              <a:t>Memory-Mapped SPM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FD8B5B-8A46-412C-A2D2-8F2B1B2EC62B}" type="datetime1">
              <a:rPr lang="en-US" smtClean="0"/>
              <a:t>12/7/2019</a:t>
            </a:fld>
            <a:endParaRPr lang="en-US"/>
          </a:p>
        </p:txBody>
      </p:sp>
      <p:sp>
        <p:nvSpPr>
          <p:cNvPr id="6" name="Footer Placeholder 5"/>
          <p:cNvSpPr>
            <a:spLocks noGrp="1"/>
          </p:cNvSpPr>
          <p:nvPr>
            <p:ph type="ftr" sz="quarter" idx="11"/>
          </p:nvPr>
        </p:nvSpPr>
        <p:spPr/>
        <p:txBody>
          <a:bodyPr/>
          <a:lstStyle>
            <a:extLst/>
          </a:lstStyle>
          <a:p>
            <a:r>
              <a:rPr lang="en-US" smtClean="0"/>
              <a:t>Memory-Mapped SPM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D72D1A0-E9CE-4C54-8D41-8DBB9F509117}" type="datetime1">
              <a:rPr lang="en-US" smtClean="0"/>
              <a:t>12/7/2019</a:t>
            </a:fld>
            <a:endParaRPr lang="en-US"/>
          </a:p>
        </p:txBody>
      </p:sp>
      <p:sp>
        <p:nvSpPr>
          <p:cNvPr id="8" name="Footer Placeholder 7"/>
          <p:cNvSpPr>
            <a:spLocks noGrp="1"/>
          </p:cNvSpPr>
          <p:nvPr>
            <p:ph type="ftr" sz="quarter" idx="11"/>
          </p:nvPr>
        </p:nvSpPr>
        <p:spPr/>
        <p:txBody>
          <a:bodyPr/>
          <a:lstStyle>
            <a:extLst/>
          </a:lstStyle>
          <a:p>
            <a:r>
              <a:rPr lang="en-US" smtClean="0"/>
              <a:t>Memory-Mapped SPM</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384E1B4-9FAF-4C2A-A5AC-8C7F175CBD59}" type="datetime1">
              <a:rPr lang="en-US" smtClean="0"/>
              <a:t>12/7/2019</a:t>
            </a:fld>
            <a:endParaRPr lang="en-US"/>
          </a:p>
        </p:txBody>
      </p:sp>
      <p:sp>
        <p:nvSpPr>
          <p:cNvPr id="4" name="Footer Placeholder 3"/>
          <p:cNvSpPr>
            <a:spLocks noGrp="1"/>
          </p:cNvSpPr>
          <p:nvPr>
            <p:ph type="ftr" sz="quarter" idx="11"/>
          </p:nvPr>
        </p:nvSpPr>
        <p:spPr/>
        <p:txBody>
          <a:bodyPr/>
          <a:lstStyle>
            <a:extLst/>
          </a:lstStyle>
          <a:p>
            <a:r>
              <a:rPr lang="en-US" smtClean="0"/>
              <a:t>Memory-Mapped SPM</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2306DEF-8BC5-4D1A-A84F-BC32AA802BDD}" type="datetime1">
              <a:rPr lang="en-US" smtClean="0"/>
              <a:t>12/7/2019</a:t>
            </a:fld>
            <a:endParaRPr lang="en-US"/>
          </a:p>
        </p:txBody>
      </p:sp>
      <p:sp>
        <p:nvSpPr>
          <p:cNvPr id="3" name="Footer Placeholder 2"/>
          <p:cNvSpPr>
            <a:spLocks noGrp="1"/>
          </p:cNvSpPr>
          <p:nvPr>
            <p:ph type="ftr" sz="quarter" idx="11"/>
          </p:nvPr>
        </p:nvSpPr>
        <p:spPr/>
        <p:txBody>
          <a:bodyPr/>
          <a:lstStyle>
            <a:extLst/>
          </a:lstStyle>
          <a:p>
            <a:r>
              <a:rPr lang="en-US" smtClean="0"/>
              <a:t>Memory-Mapped SPM</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3"/>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4" y="930145"/>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8B8A3B-8A96-493A-9055-E95E174A1B57}" type="datetime1">
              <a:rPr lang="en-US" smtClean="0"/>
              <a:t>12/7/2019</a:t>
            </a:fld>
            <a:endParaRPr lang="en-US"/>
          </a:p>
        </p:txBody>
      </p:sp>
      <p:sp>
        <p:nvSpPr>
          <p:cNvPr id="6" name="Footer Placeholder 5"/>
          <p:cNvSpPr>
            <a:spLocks noGrp="1"/>
          </p:cNvSpPr>
          <p:nvPr>
            <p:ph type="ftr" sz="quarter" idx="11"/>
          </p:nvPr>
        </p:nvSpPr>
        <p:spPr/>
        <p:txBody>
          <a:bodyPr/>
          <a:lstStyle>
            <a:extLst/>
          </a:lstStyle>
          <a:p>
            <a:r>
              <a:rPr lang="en-US" smtClean="0"/>
              <a:t>Memory-Mapped SPM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lvl1pPr algn="l">
              <a:defRPr sz="3600" b="1">
                <a:latin typeface="Times New Roman" pitchFamily="18" charset="0"/>
                <a:cs typeface="Times New Roman"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143001"/>
            <a:ext cx="8229600" cy="4525963"/>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181100" y="6406402"/>
            <a:ext cx="6781800" cy="365125"/>
          </a:xfrm>
        </p:spPr>
        <p:txBody>
          <a:bodyPr/>
          <a:lstStyle>
            <a:lvl1pPr>
              <a:defRPr>
                <a:solidFill>
                  <a:schemeClr val="tx1"/>
                </a:solidFill>
                <a:latin typeface="Times New Roman" pitchFamily="18" charset="0"/>
                <a:cs typeface="Times New Roman" pitchFamily="18" charset="0"/>
              </a:defRPr>
            </a:lvl1pPr>
          </a:lstStyle>
          <a:p>
            <a:pPr rtl="1"/>
            <a:r>
              <a:rPr lang="en-US" dirty="0" smtClean="0">
                <a:cs typeface="B Titr" panose="00000700000000000000" pitchFamily="2" charset="-78"/>
              </a:rPr>
              <a:t>Microprocessors and Assembly Language, Fall 2019, AUT, Tehran, Iran </a:t>
            </a:r>
            <a:endParaRPr lang="en-US" sz="1100" dirty="0">
              <a:cs typeface="B Titr" panose="00000700000000000000" pitchFamily="2" charset="-78"/>
            </a:endParaRPr>
          </a:p>
        </p:txBody>
      </p:sp>
      <p:sp>
        <p:nvSpPr>
          <p:cNvPr id="6" name="Slide Number Placeholder 5"/>
          <p:cNvSpPr>
            <a:spLocks noGrp="1"/>
          </p:cNvSpPr>
          <p:nvPr>
            <p:ph type="sldNum" sz="quarter" idx="12"/>
          </p:nvPr>
        </p:nvSpPr>
        <p:spPr>
          <a:xfrm>
            <a:off x="292100" y="6419101"/>
            <a:ext cx="543128" cy="365125"/>
          </a:xfrm>
        </p:spPr>
        <p:txBody>
          <a:bodyPr lIns="0" tIns="0" rIns="0" bIns="0"/>
          <a:lstStyle>
            <a:lvl1pPr algn="ctr" rtl="0">
              <a:defRPr sz="1400" b="1" baseline="0">
                <a:solidFill>
                  <a:schemeClr val="tx1"/>
                </a:solidFill>
                <a:latin typeface="+mn-lt"/>
                <a:cs typeface="الشهيد محمد الدره" pitchFamily="2" charset="-78"/>
              </a:defRPr>
            </a:lvl1pPr>
          </a:lstStyle>
          <a:p>
            <a:pPr rtl="1"/>
            <a:fld id="{E9D5068C-74C1-4D4E-ACBE-89391498AE93}" type="slidenum">
              <a:rPr lang="en-US" smtClean="0"/>
              <a:pPr rtl="1"/>
              <a:t>‹#›</a:t>
            </a:fld>
            <a:endParaRPr lang="en-US" dirty="0">
              <a:cs typeface="B Nazanin" panose="00000400000000000000" pitchFamily="2" charset="-78"/>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1"/>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3F6010-06C4-4772-A873-F0169484628B}" type="datetime1">
              <a:rPr lang="en-US" smtClean="0"/>
              <a:t>12/7/2019</a:t>
            </a:fld>
            <a:endParaRPr lang="en-US"/>
          </a:p>
        </p:txBody>
      </p:sp>
      <p:sp>
        <p:nvSpPr>
          <p:cNvPr id="6" name="Footer Placeholder 5"/>
          <p:cNvSpPr>
            <a:spLocks noGrp="1"/>
          </p:cNvSpPr>
          <p:nvPr>
            <p:ph type="ftr" sz="quarter" idx="11"/>
          </p:nvPr>
        </p:nvSpPr>
        <p:spPr/>
        <p:txBody>
          <a:bodyPr/>
          <a:lstStyle>
            <a:extLst/>
          </a:lstStyle>
          <a:p>
            <a:r>
              <a:rPr lang="en-US" smtClean="0"/>
              <a:t>Memory-Mapped SPM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38C875-1C6F-4BBA-A49D-A655DE5157F6}" type="datetime1">
              <a:rPr lang="en-US" smtClean="0"/>
              <a:t>12/7/2019</a:t>
            </a:fld>
            <a:endParaRPr lang="en-US"/>
          </a:p>
        </p:txBody>
      </p:sp>
      <p:sp>
        <p:nvSpPr>
          <p:cNvPr id="5" name="Footer Placeholder 4"/>
          <p:cNvSpPr>
            <a:spLocks noGrp="1"/>
          </p:cNvSpPr>
          <p:nvPr>
            <p:ph type="ftr" sz="quarter" idx="11"/>
          </p:nvPr>
        </p:nvSpPr>
        <p:spPr/>
        <p:txBody>
          <a:bodyPr/>
          <a:lstStyle>
            <a:extLst/>
          </a:lstStyle>
          <a:p>
            <a:r>
              <a:rPr lang="en-US" smtClean="0"/>
              <a:t>Memory-Mapped SPM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5"/>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3"/>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A7C28B-237A-4A16-A330-F744D93506D6}" type="datetime1">
              <a:rPr lang="en-US" smtClean="0"/>
              <a:t>12/7/2019</a:t>
            </a:fld>
            <a:endParaRPr lang="en-US"/>
          </a:p>
        </p:txBody>
      </p:sp>
      <p:sp>
        <p:nvSpPr>
          <p:cNvPr id="5" name="Footer Placeholder 4"/>
          <p:cNvSpPr>
            <a:spLocks noGrp="1"/>
          </p:cNvSpPr>
          <p:nvPr>
            <p:ph type="ftr" sz="quarter" idx="11"/>
          </p:nvPr>
        </p:nvSpPr>
        <p:spPr/>
        <p:txBody>
          <a:bodyPr/>
          <a:lstStyle>
            <a:extLst/>
          </a:lstStyle>
          <a:p>
            <a:r>
              <a:rPr lang="en-US" smtClean="0"/>
              <a:t>Memory-Mapped SPM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E2AE1-CBD5-460D-A0C9-6147C2D4C470}" type="datetime1">
              <a:rPr lang="en-US" smtClean="0"/>
              <a:t>12/7/2019</a:t>
            </a:fld>
            <a:endParaRPr lang="en-US"/>
          </a:p>
        </p:txBody>
      </p:sp>
      <p:sp>
        <p:nvSpPr>
          <p:cNvPr id="5" name="Footer Placeholder 4"/>
          <p:cNvSpPr>
            <a:spLocks noGrp="1"/>
          </p:cNvSpPr>
          <p:nvPr>
            <p:ph type="ftr" sz="quarter" idx="11"/>
          </p:nvPr>
        </p:nvSpPr>
        <p:spPr/>
        <p:txBody>
          <a:bodyPr/>
          <a:lstStyle/>
          <a:p>
            <a:r>
              <a:rPr lang="en-US" smtClean="0"/>
              <a:t>Memory-Mapped SPM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CFB3A9-0A90-4E79-85FA-03828B308331}" type="datetime1">
              <a:rPr lang="en-US" smtClean="0"/>
              <a:t>12/7/2019</a:t>
            </a:fld>
            <a:endParaRPr lang="en-US"/>
          </a:p>
        </p:txBody>
      </p:sp>
      <p:sp>
        <p:nvSpPr>
          <p:cNvPr id="8" name="Footer Placeholder 7"/>
          <p:cNvSpPr>
            <a:spLocks noGrp="1"/>
          </p:cNvSpPr>
          <p:nvPr>
            <p:ph type="ftr" sz="quarter" idx="11"/>
          </p:nvPr>
        </p:nvSpPr>
        <p:spPr/>
        <p:txBody>
          <a:bodyPr/>
          <a:lstStyle/>
          <a:p>
            <a:r>
              <a:rPr lang="en-US" smtClean="0"/>
              <a:t>Memory-Mapped SPM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A5B4FA-0F9A-436F-AA41-B89FAC163798}" type="datetime1">
              <a:rPr lang="en-US" smtClean="0"/>
              <a:t>12/7/2019</a:t>
            </a:fld>
            <a:endParaRPr lang="en-US"/>
          </a:p>
        </p:txBody>
      </p:sp>
      <p:sp>
        <p:nvSpPr>
          <p:cNvPr id="4" name="Footer Placeholder 3"/>
          <p:cNvSpPr>
            <a:spLocks noGrp="1"/>
          </p:cNvSpPr>
          <p:nvPr>
            <p:ph type="ftr" sz="quarter" idx="11"/>
          </p:nvPr>
        </p:nvSpPr>
        <p:spPr/>
        <p:txBody>
          <a:bodyPr/>
          <a:lstStyle/>
          <a:p>
            <a:r>
              <a:rPr lang="en-US" smtClean="0"/>
              <a:t>Memory-Mapped SPM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C8B55-203E-4F94-AE03-50CFB6BD790A}" type="datetime1">
              <a:rPr lang="en-US" smtClean="0"/>
              <a:t>12/7/2019</a:t>
            </a:fld>
            <a:endParaRPr lang="en-US"/>
          </a:p>
        </p:txBody>
      </p:sp>
      <p:sp>
        <p:nvSpPr>
          <p:cNvPr id="3" name="Footer Placeholder 2"/>
          <p:cNvSpPr>
            <a:spLocks noGrp="1"/>
          </p:cNvSpPr>
          <p:nvPr>
            <p:ph type="ftr" sz="quarter" idx="11"/>
          </p:nvPr>
        </p:nvSpPr>
        <p:spPr/>
        <p:txBody>
          <a:bodyPr/>
          <a:lstStyle/>
          <a:p>
            <a:r>
              <a:rPr lang="en-US" smtClean="0"/>
              <a:t>Memory-Mapped SPM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7536A8-DE7E-4A16-B194-971EA3CF9026}" type="datetime1">
              <a:rPr lang="en-US" smtClean="0"/>
              <a:t>12/7/2019</a:t>
            </a:fld>
            <a:endParaRPr lang="en-US"/>
          </a:p>
        </p:txBody>
      </p:sp>
      <p:sp>
        <p:nvSpPr>
          <p:cNvPr id="6" name="Footer Placeholder 5"/>
          <p:cNvSpPr>
            <a:spLocks noGrp="1"/>
          </p:cNvSpPr>
          <p:nvPr>
            <p:ph type="ftr" sz="quarter" idx="11"/>
          </p:nvPr>
        </p:nvSpPr>
        <p:spPr/>
        <p:txBody>
          <a:bodyPr/>
          <a:lstStyle/>
          <a:p>
            <a:r>
              <a:rPr lang="en-US" smtClean="0"/>
              <a:t>Memory-Mapped SPM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96671-0698-4B48-8CC8-45A9BDA6F14F}" type="datetime1">
              <a:rPr lang="en-US" smtClean="0"/>
              <a:t>12/7/2019</a:t>
            </a:fld>
            <a:endParaRPr lang="en-US"/>
          </a:p>
        </p:txBody>
      </p:sp>
      <p:sp>
        <p:nvSpPr>
          <p:cNvPr id="6" name="Footer Placeholder 5"/>
          <p:cNvSpPr>
            <a:spLocks noGrp="1"/>
          </p:cNvSpPr>
          <p:nvPr>
            <p:ph type="ftr" sz="quarter" idx="11"/>
          </p:nvPr>
        </p:nvSpPr>
        <p:spPr/>
        <p:txBody>
          <a:bodyPr/>
          <a:lstStyle/>
          <a:p>
            <a:r>
              <a:rPr lang="en-US" smtClean="0"/>
              <a:t>Memory-Mapped SPM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AABE3-8527-4979-BA7D-5506EF11427A}" type="datetime1">
              <a:rPr lang="en-US" smtClean="0"/>
              <a:t>12/7/2019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Memory-Mapped SPM</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7"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27B6C89-3F9A-4856-B9C8-0FA30DF0136D}" type="datetime1">
              <a:rPr lang="en-US" smtClean="0"/>
              <a:t>12/7/2019</a:t>
            </a:fld>
            <a:endParaRPr lang="en-US"/>
          </a:p>
        </p:txBody>
      </p:sp>
      <p:sp>
        <p:nvSpPr>
          <p:cNvPr id="18" name="Footer Placeholder 17"/>
          <p:cNvSpPr>
            <a:spLocks noGrp="1"/>
          </p:cNvSpPr>
          <p:nvPr>
            <p:ph type="ftr" sz="quarter" idx="3"/>
          </p:nvPr>
        </p:nvSpPr>
        <p:spPr>
          <a:xfrm>
            <a:off x="6062328"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smtClean="0"/>
              <a:t>Memory-Mapped SPM</a:t>
            </a:r>
            <a:endParaRPr lang="en-US"/>
          </a:p>
        </p:txBody>
      </p:sp>
      <p:sp>
        <p:nvSpPr>
          <p:cNvPr id="5" name="Slide Number Placeholder 4"/>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hyperlink" Target="https://www.keil.com/pack/doc/cmsis/Core/html/group__NVIC__gr.html#detail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hyperlink" Target="https://www.keil.com/pack/doc/cmsis/Core/html/group__NVIC__gr.html#detail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themeOverride" Target="../theme/themeOverride14.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hemeOverride" Target="../theme/themeOverride1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hyperlink" Target="https://www.keil.com/pack/doc/cmsis/Core/html/group__NVIC__gr.html#detail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hyperlink" Target="https://www.keil.com/pack/doc/cmsis/Core/html/group__NVIC__gr.html#detail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hyperlink" Target="https://www.keil.com/pack/doc/cmsis/Core/html/group__NVIC__gr.html#detail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hyperlink" Target="https://www.keil.com/pack/doc/cmsis/Core/html/group__NVIC__gr.html#detail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hyperlink" Target="https://www.keil.com/pack/doc/cmsis/Core/html/group__NVIC__gr.html#detail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hyperlink" Target="https://www.keil.com/pack/doc/cmsis/Core/html/group__NVIC__gr.html#details" TargetMode="External"/><Relationship Id="rId4" Type="http://schemas.openxmlformats.org/officeDocument/2006/relationships/hyperlink" Target="https://www.keil.com/pack/doc/cmsis/Core/html/using_VTOR_p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18691"/>
            <a:ext cx="8229600" cy="1254448"/>
          </a:xfrm>
        </p:spPr>
        <p:txBody>
          <a:bodyPr lIns="0" tIns="0">
            <a:normAutofit fontScale="90000"/>
          </a:bodyPr>
          <a:lstStyle/>
          <a:p>
            <a:pPr algn="ctr">
              <a:lnSpc>
                <a:spcPct val="150000"/>
              </a:lnSpc>
            </a:pPr>
            <a:r>
              <a:rPr lang="en-US" sz="3200" dirty="0">
                <a:solidFill>
                  <a:srgbClr val="C00000"/>
                </a:solidFill>
                <a:effectLst/>
                <a:latin typeface="Times New Roman" pitchFamily="18" charset="0"/>
                <a:cs typeface="B Titr" panose="00000700000000000000" pitchFamily="2" charset="-78"/>
              </a:rPr>
              <a:t>Microprocessors and Assembly </a:t>
            </a:r>
            <a:r>
              <a:rPr lang="en-US" sz="3200" dirty="0" smtClean="0">
                <a:solidFill>
                  <a:srgbClr val="C00000"/>
                </a:solidFill>
                <a:effectLst/>
                <a:latin typeface="Times New Roman" pitchFamily="18" charset="0"/>
                <a:cs typeface="B Titr" panose="00000700000000000000" pitchFamily="2" charset="-78"/>
              </a:rPr>
              <a:t>Language</a:t>
            </a:r>
            <a:r>
              <a:rPr lang="en-US" sz="2400" dirty="0" smtClean="0">
                <a:solidFill>
                  <a:srgbClr val="C00000"/>
                </a:solidFill>
                <a:effectLst/>
                <a:latin typeface="Times New Roman" pitchFamily="18" charset="0"/>
                <a:cs typeface="B Titr" panose="00000700000000000000" pitchFamily="2" charset="-78"/>
              </a:rPr>
              <a:t/>
            </a:r>
            <a:br>
              <a:rPr lang="en-US" sz="2400" dirty="0" smtClean="0">
                <a:solidFill>
                  <a:srgbClr val="C00000"/>
                </a:solidFill>
                <a:effectLst/>
                <a:latin typeface="Times New Roman" pitchFamily="18" charset="0"/>
                <a:cs typeface="B Titr" panose="00000700000000000000" pitchFamily="2" charset="-78"/>
              </a:rPr>
            </a:br>
            <a:r>
              <a:rPr lang="en-US" sz="2400" dirty="0" smtClean="0">
                <a:solidFill>
                  <a:srgbClr val="C00000"/>
                </a:solidFill>
                <a:effectLst/>
                <a:latin typeface="Times New Roman" pitchFamily="18" charset="0"/>
                <a:cs typeface="B Titr" panose="00000700000000000000" pitchFamily="2" charset="-78"/>
              </a:rPr>
              <a:t> </a:t>
            </a:r>
            <a:r>
              <a:rPr lang="en-US" sz="2000" b="0" dirty="0" smtClean="0">
                <a:solidFill>
                  <a:srgbClr val="130868"/>
                </a:solidFill>
                <a:effectLst/>
                <a:latin typeface="Times New Roman" pitchFamily="18" charset="0"/>
                <a:cs typeface="B Titr" panose="00000700000000000000" pitchFamily="2" charset="-78"/>
              </a:rPr>
              <a:t>Fall 2019</a:t>
            </a:r>
            <a:endParaRPr lang="en-US" sz="1600" b="0" dirty="0">
              <a:solidFill>
                <a:srgbClr val="130868"/>
              </a:solidFill>
              <a:effectLst/>
              <a:latin typeface="Times New Roman" pitchFamily="18" charset="0"/>
              <a:cs typeface="Times New Roman" pitchFamily="18" charset="0"/>
            </a:endParaRPr>
          </a:p>
        </p:txBody>
      </p:sp>
      <p:pic>
        <p:nvPicPr>
          <p:cNvPr id="6"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904507" y="610740"/>
            <a:ext cx="1334986" cy="137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6"/>
          <p:cNvSpPr txBox="1">
            <a:spLocks noChangeArrowheads="1"/>
          </p:cNvSpPr>
          <p:nvPr/>
        </p:nvSpPr>
        <p:spPr bwMode="auto">
          <a:xfrm>
            <a:off x="457200" y="3810000"/>
            <a:ext cx="8382000"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600"/>
              </a:spcAft>
            </a:pPr>
            <a:r>
              <a:rPr lang="en-US" sz="2400" b="1" dirty="0" smtClean="0">
                <a:latin typeface="Calibri" panose="020F0502020204030204" pitchFamily="34" charset="0"/>
                <a:cs typeface="B Titr" pitchFamily="2" charset="-78"/>
              </a:rPr>
              <a:t>Hamed Farbeh</a:t>
            </a:r>
          </a:p>
          <a:p>
            <a:pPr algn="ctr" eaLnBrk="1" hangingPunct="1">
              <a:spcAft>
                <a:spcPts val="600"/>
              </a:spcAft>
            </a:pPr>
            <a:r>
              <a:rPr lang="en-US" b="1" dirty="0" smtClean="0">
                <a:latin typeface="Calibri" panose="020F0502020204030204" pitchFamily="34" charset="0"/>
                <a:cs typeface="B Titr" pitchFamily="2" charset="-78"/>
              </a:rPr>
              <a:t>farbeh@aut.ac.ir</a:t>
            </a:r>
            <a:endParaRPr lang="fa-IR" b="1" dirty="0">
              <a:latin typeface="Calibri" panose="020F0502020204030204" pitchFamily="34" charset="0"/>
              <a:cs typeface="B Titr" pitchFamily="2" charset="-78"/>
            </a:endParaRPr>
          </a:p>
          <a:p>
            <a:pPr algn="ctr" eaLnBrk="1" hangingPunct="1">
              <a:lnSpc>
                <a:spcPct val="150000"/>
              </a:lnSpc>
            </a:pPr>
            <a:r>
              <a:rPr lang="en-US" sz="2000" dirty="0">
                <a:latin typeface="Calibri" panose="020F0502020204030204" pitchFamily="34" charset="0"/>
                <a:cs typeface="B Titr" pitchFamily="2" charset="-78"/>
              </a:rPr>
              <a:t>Department of Computer </a:t>
            </a:r>
            <a:r>
              <a:rPr lang="en-US" sz="2000" dirty="0" smtClean="0">
                <a:latin typeface="Calibri" panose="020F0502020204030204" pitchFamily="34" charset="0"/>
                <a:cs typeface="B Titr" pitchFamily="2" charset="-78"/>
              </a:rPr>
              <a:t>Engineering</a:t>
            </a:r>
          </a:p>
          <a:p>
            <a:pPr algn="ctr" eaLnBrk="1" hangingPunct="1">
              <a:lnSpc>
                <a:spcPct val="150000"/>
              </a:lnSpc>
            </a:pPr>
            <a:r>
              <a:rPr lang="en-US" sz="2000" dirty="0">
                <a:latin typeface="Calibri" panose="020F0502020204030204" pitchFamily="34" charset="0"/>
                <a:cs typeface="B Titr" pitchFamily="2" charset="-78"/>
              </a:rPr>
              <a:t>Amirkabir University of </a:t>
            </a:r>
            <a:r>
              <a:rPr lang="en-US" sz="2000" dirty="0" smtClean="0">
                <a:latin typeface="Calibri" panose="020F0502020204030204" pitchFamily="34" charset="0"/>
                <a:cs typeface="B Titr" pitchFamily="2" charset="-78"/>
              </a:rPr>
              <a:t>Technology</a:t>
            </a:r>
          </a:p>
          <a:p>
            <a:pPr algn="ctr" eaLnBrk="1" hangingPunct="1">
              <a:lnSpc>
                <a:spcPct val="150000"/>
              </a:lnSpc>
            </a:pPr>
            <a:r>
              <a:rPr lang="en-US" sz="2000" dirty="0" smtClean="0">
                <a:latin typeface="Calibri" panose="020F0502020204030204" pitchFamily="34" charset="0"/>
                <a:cs typeface="B Titr" pitchFamily="2" charset="-78"/>
              </a:rPr>
              <a:t>Lecture 14</a:t>
            </a:r>
            <a:endParaRPr lang="en-US" sz="2000" dirty="0">
              <a:latin typeface="Calibri" panose="020F0502020204030204" pitchFamily="34" charset="0"/>
              <a:cs typeface="B Titr" pitchFamily="2" charset="-78"/>
            </a:endParaRPr>
          </a:p>
        </p:txBody>
      </p:sp>
    </p:spTree>
    <p:extLst>
      <p:ext uri="{BB962C8B-B14F-4D97-AF65-F5344CB8AC3E}">
        <p14:creationId xmlns:p14="http://schemas.microsoft.com/office/powerpoint/2010/main" val="3591189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a:latin typeface="+mj-lt"/>
                <a:cs typeface="B Titr" panose="00000700000000000000" pitchFamily="2" charset="-78"/>
              </a:rPr>
              <a:t>interrupt handler function</a:t>
            </a: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10</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5170646"/>
          </a:xfrm>
          <a:prstGeom prst="rect">
            <a:avLst/>
          </a:prstGeom>
          <a:noFill/>
        </p:spPr>
        <p:txBody>
          <a:bodyPr wrap="square" rtlCol="0">
            <a:spAutoFit/>
          </a:bodyPr>
          <a:lstStyle/>
          <a:p>
            <a:pPr lvl="2"/>
            <a:r>
              <a:rPr lang="en-US" sz="1600" b="1" dirty="0" err="1">
                <a:solidFill>
                  <a:srgbClr val="034ABD"/>
                </a:solidFill>
              </a:rPr>
              <a:t>Default_Handler</a:t>
            </a:r>
            <a:r>
              <a:rPr lang="en-US" sz="1600" b="1" dirty="0">
                <a:solidFill>
                  <a:srgbClr val="034ABD"/>
                </a:solidFill>
              </a:rPr>
              <a:t> PROC</a:t>
            </a:r>
          </a:p>
          <a:p>
            <a:pPr lvl="2"/>
            <a:r>
              <a:rPr lang="en-US" sz="1600" b="1" dirty="0">
                <a:solidFill>
                  <a:srgbClr val="034ABD"/>
                </a:solidFill>
              </a:rPr>
              <a:t>                EXPORT </a:t>
            </a:r>
            <a:r>
              <a:rPr lang="en-US" sz="1600" b="1" dirty="0" err="1">
                <a:solidFill>
                  <a:srgbClr val="034ABD"/>
                </a:solidFill>
              </a:rPr>
              <a:t>WWDG_IRQHandler</a:t>
            </a:r>
            <a:r>
              <a:rPr lang="en-US" sz="1600" b="1" dirty="0">
                <a:solidFill>
                  <a:srgbClr val="034ABD"/>
                </a:solidFill>
              </a:rPr>
              <a:t>   [WEAK]</a:t>
            </a:r>
          </a:p>
          <a:p>
            <a:pPr lvl="2"/>
            <a:r>
              <a:rPr lang="en-US" sz="1600" b="1" dirty="0">
                <a:solidFill>
                  <a:srgbClr val="034ABD"/>
                </a:solidFill>
              </a:rPr>
              <a:t>                EXPORT </a:t>
            </a:r>
            <a:r>
              <a:rPr lang="en-US" sz="1600" b="1" dirty="0" err="1">
                <a:solidFill>
                  <a:srgbClr val="034ABD"/>
                </a:solidFill>
              </a:rPr>
              <a:t>PVD_IRQHandler</a:t>
            </a:r>
            <a:r>
              <a:rPr lang="en-US" sz="1600" b="1" dirty="0">
                <a:solidFill>
                  <a:srgbClr val="034ABD"/>
                </a:solidFill>
              </a:rPr>
              <a:t>    [WEAK]</a:t>
            </a:r>
          </a:p>
          <a:p>
            <a:pPr lvl="2"/>
            <a:r>
              <a:rPr lang="en-US" sz="1600" b="1" dirty="0">
                <a:solidFill>
                  <a:srgbClr val="034ABD"/>
                </a:solidFill>
              </a:rPr>
              <a:t>                EXPORT </a:t>
            </a:r>
            <a:r>
              <a:rPr lang="en-US" sz="1600" b="1" dirty="0" err="1">
                <a:solidFill>
                  <a:srgbClr val="034ABD"/>
                </a:solidFill>
              </a:rPr>
              <a:t>TAMPER_IRQHandler</a:t>
            </a:r>
            <a:r>
              <a:rPr lang="en-US" sz="1600" b="1" dirty="0">
                <a:solidFill>
                  <a:srgbClr val="034ABD"/>
                </a:solidFill>
              </a:rPr>
              <a:t> [WEAK]</a:t>
            </a:r>
          </a:p>
          <a:p>
            <a:pPr lvl="2"/>
            <a:r>
              <a:rPr lang="en-US" sz="1600" b="1" dirty="0">
                <a:solidFill>
                  <a:srgbClr val="034ABD"/>
                </a:solidFill>
              </a:rPr>
              <a:t>                :</a:t>
            </a:r>
          </a:p>
          <a:p>
            <a:pPr lvl="2"/>
            <a:r>
              <a:rPr lang="en-US" sz="1600" b="1" dirty="0">
                <a:solidFill>
                  <a:srgbClr val="034ABD"/>
                </a:solidFill>
              </a:rPr>
              <a:t>                :</a:t>
            </a:r>
          </a:p>
          <a:p>
            <a:pPr lvl="2"/>
            <a:r>
              <a:rPr lang="en-US" sz="1600" b="1" dirty="0">
                <a:solidFill>
                  <a:srgbClr val="034ABD"/>
                </a:solidFill>
              </a:rPr>
              <a:t>                </a:t>
            </a:r>
            <a:r>
              <a:rPr lang="en-US" sz="1600" b="1" dirty="0" err="1">
                <a:solidFill>
                  <a:srgbClr val="034ABD"/>
                </a:solidFill>
              </a:rPr>
              <a:t>WWDG_IRQHandler</a:t>
            </a:r>
            <a:endParaRPr lang="en-US" sz="1600" b="1" dirty="0">
              <a:solidFill>
                <a:srgbClr val="034ABD"/>
              </a:solidFill>
            </a:endParaRPr>
          </a:p>
          <a:p>
            <a:pPr lvl="2"/>
            <a:r>
              <a:rPr lang="en-US" sz="1600" b="1" dirty="0">
                <a:solidFill>
                  <a:srgbClr val="034ABD"/>
                </a:solidFill>
              </a:rPr>
              <a:t>                </a:t>
            </a:r>
            <a:r>
              <a:rPr lang="en-US" sz="1600" b="1" dirty="0" err="1">
                <a:solidFill>
                  <a:srgbClr val="034ABD"/>
                </a:solidFill>
              </a:rPr>
              <a:t>PVD_IRQHandler</a:t>
            </a:r>
            <a:endParaRPr lang="en-US" sz="1600" b="1" dirty="0">
              <a:solidFill>
                <a:srgbClr val="034ABD"/>
              </a:solidFill>
            </a:endParaRPr>
          </a:p>
          <a:p>
            <a:pPr lvl="2"/>
            <a:r>
              <a:rPr lang="en-US" sz="1600" b="1" dirty="0">
                <a:solidFill>
                  <a:srgbClr val="034ABD"/>
                </a:solidFill>
              </a:rPr>
              <a:t>                </a:t>
            </a:r>
            <a:r>
              <a:rPr lang="en-US" sz="1600" b="1" dirty="0" err="1">
                <a:solidFill>
                  <a:srgbClr val="034ABD"/>
                </a:solidFill>
              </a:rPr>
              <a:t>TAMPER_IRQHandler</a:t>
            </a:r>
            <a:endParaRPr lang="en-US" sz="1600" b="1" dirty="0">
              <a:solidFill>
                <a:srgbClr val="034ABD"/>
              </a:solidFill>
            </a:endParaRPr>
          </a:p>
          <a:p>
            <a:pPr lvl="2"/>
            <a:r>
              <a:rPr lang="en-US" sz="1600" b="1" dirty="0">
                <a:solidFill>
                  <a:srgbClr val="034ABD"/>
                </a:solidFill>
              </a:rPr>
              <a:t>                :</a:t>
            </a:r>
          </a:p>
          <a:p>
            <a:pPr lvl="2"/>
            <a:r>
              <a:rPr lang="en-US" sz="1600" b="1" dirty="0">
                <a:solidFill>
                  <a:srgbClr val="034ABD"/>
                </a:solidFill>
              </a:rPr>
              <a:t>                :</a:t>
            </a:r>
          </a:p>
          <a:p>
            <a:pPr lvl="2"/>
            <a:r>
              <a:rPr lang="en-US" sz="1600" b="1" dirty="0">
                <a:solidFill>
                  <a:srgbClr val="034ABD"/>
                </a:solidFill>
              </a:rPr>
              <a:t>                B .</a:t>
            </a:r>
          </a:p>
          <a:p>
            <a:pPr lvl="2"/>
            <a:r>
              <a:rPr lang="en-US" sz="1600" b="1" dirty="0">
                <a:solidFill>
                  <a:srgbClr val="034ABD"/>
                </a:solidFill>
              </a:rPr>
              <a:t>                </a:t>
            </a:r>
            <a:r>
              <a:rPr lang="en-US" sz="1600" b="1" dirty="0" smtClean="0">
                <a:solidFill>
                  <a:srgbClr val="034ABD"/>
                </a:solidFill>
              </a:rPr>
              <a:t>ENDP</a:t>
            </a:r>
          </a:p>
          <a:p>
            <a:pPr lvl="2"/>
            <a:endParaRPr lang="en-US" sz="1600" b="1" dirty="0">
              <a:solidFill>
                <a:srgbClr val="034ABD"/>
              </a:solidFill>
            </a:endParaRPr>
          </a:p>
          <a:p>
            <a:pPr marL="285750" indent="-285750">
              <a:buFont typeface="Arial" panose="020B0604020202020204" pitchFamily="34" charset="0"/>
              <a:buChar char="•"/>
            </a:pPr>
            <a:r>
              <a:rPr lang="en-US" sz="2000" b="1" dirty="0"/>
              <a:t>The user application may simply define an interrupt handler function </a:t>
            </a:r>
            <a:r>
              <a:rPr lang="en-US" sz="2000" b="1" dirty="0" smtClean="0"/>
              <a:t>by </a:t>
            </a:r>
            <a:r>
              <a:rPr lang="en-US" sz="2000" b="1" dirty="0"/>
              <a:t>using the handler </a:t>
            </a:r>
            <a:r>
              <a:rPr lang="en-US" sz="2000" b="1" dirty="0" smtClean="0"/>
              <a:t>name</a:t>
            </a:r>
          </a:p>
          <a:p>
            <a:pPr lvl="4"/>
            <a:r>
              <a:rPr lang="en-US" sz="1600" b="1" dirty="0">
                <a:solidFill>
                  <a:srgbClr val="0530BB"/>
                </a:solidFill>
              </a:rPr>
              <a:t>void </a:t>
            </a:r>
            <a:r>
              <a:rPr lang="en-US" sz="1600" b="1" dirty="0" err="1">
                <a:solidFill>
                  <a:srgbClr val="0530BB"/>
                </a:solidFill>
              </a:rPr>
              <a:t>WWDG_IRQHandler</a:t>
            </a:r>
            <a:r>
              <a:rPr lang="en-US" sz="1600" b="1" dirty="0">
                <a:solidFill>
                  <a:srgbClr val="0530BB"/>
                </a:solidFill>
              </a:rPr>
              <a:t>(void)</a:t>
            </a:r>
          </a:p>
          <a:p>
            <a:pPr lvl="4"/>
            <a:r>
              <a:rPr lang="en-US" sz="1600" b="1" dirty="0">
                <a:solidFill>
                  <a:srgbClr val="0530BB"/>
                </a:solidFill>
              </a:rPr>
              <a:t>{</a:t>
            </a:r>
          </a:p>
          <a:p>
            <a:pPr lvl="4"/>
            <a:r>
              <a:rPr lang="en-US" sz="1600" b="1" dirty="0">
                <a:solidFill>
                  <a:srgbClr val="0530BB"/>
                </a:solidFill>
              </a:rPr>
              <a:t>  ...</a:t>
            </a:r>
          </a:p>
          <a:p>
            <a:pPr lvl="4"/>
            <a:r>
              <a:rPr lang="en-US" sz="1600" b="1" dirty="0">
                <a:solidFill>
                  <a:srgbClr val="0530BB"/>
                </a:solidFill>
              </a:rPr>
              <a:t>}</a:t>
            </a:r>
          </a:p>
        </p:txBody>
      </p:sp>
      <p:sp>
        <p:nvSpPr>
          <p:cNvPr id="2" name="Rectangle 1"/>
          <p:cNvSpPr/>
          <p:nvPr/>
        </p:nvSpPr>
        <p:spPr>
          <a:xfrm>
            <a:off x="2819400" y="6019800"/>
            <a:ext cx="8610600" cy="307777"/>
          </a:xfrm>
          <a:prstGeom prst="rect">
            <a:avLst/>
          </a:prstGeom>
        </p:spPr>
        <p:txBody>
          <a:bodyPr wrap="square">
            <a:spAutoFit/>
          </a:bodyPr>
          <a:lstStyle/>
          <a:p>
            <a:r>
              <a:rPr lang="en-US" sz="1400" dirty="0">
                <a:hlinkClick r:id="rId4"/>
              </a:rPr>
              <a:t>https://www.keil.com/pack/doc/cmsis/Core/html/group__NVIC__gr.html#details</a:t>
            </a:r>
            <a:endParaRPr lang="en-US" sz="1400" dirty="0"/>
          </a:p>
        </p:txBody>
      </p:sp>
    </p:spTree>
    <p:extLst>
      <p:ext uri="{BB962C8B-B14F-4D97-AF65-F5344CB8AC3E}">
        <p14:creationId xmlns:p14="http://schemas.microsoft.com/office/powerpoint/2010/main" val="36316832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a:latin typeface="+mj-lt"/>
                <a:cs typeface="B Titr" panose="00000700000000000000" pitchFamily="2" charset="-78"/>
              </a:rPr>
              <a:t>interrupt handler function</a:t>
            </a: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11</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4031873"/>
          </a:xfrm>
          <a:prstGeom prst="rect">
            <a:avLst/>
          </a:prstGeom>
          <a:noFill/>
        </p:spPr>
        <p:txBody>
          <a:bodyPr wrap="square" rtlCol="0">
            <a:spAutoFit/>
          </a:bodyPr>
          <a:lstStyle/>
          <a:p>
            <a:pPr lvl="1"/>
            <a:r>
              <a:rPr lang="en-US" sz="1600" b="1" dirty="0">
                <a:solidFill>
                  <a:srgbClr val="034ABD"/>
                </a:solidFill>
              </a:rPr>
              <a:t>#include "LPC17xx.h</a:t>
            </a:r>
            <a:r>
              <a:rPr lang="en-US" sz="1600" b="1" dirty="0" smtClean="0">
                <a:solidFill>
                  <a:srgbClr val="034ABD"/>
                </a:solidFill>
              </a:rPr>
              <a:t>"</a:t>
            </a:r>
          </a:p>
          <a:p>
            <a:pPr lvl="1"/>
            <a:r>
              <a:rPr lang="en-US" sz="1600" b="1" dirty="0" smtClean="0">
                <a:solidFill>
                  <a:srgbClr val="034ABD"/>
                </a:solidFill>
              </a:rPr>
              <a:t> uint32_t active;                                            </a:t>
            </a:r>
            <a:r>
              <a:rPr lang="en-US" sz="1600" b="1" dirty="0" smtClean="0">
                <a:solidFill>
                  <a:srgbClr val="00B050"/>
                </a:solidFill>
              </a:rPr>
              <a:t>/* Variable to store interrupt active state */</a:t>
            </a:r>
          </a:p>
          <a:p>
            <a:pPr lvl="1"/>
            <a:r>
              <a:rPr lang="en-US" sz="1600" b="1" dirty="0" smtClean="0">
                <a:solidFill>
                  <a:srgbClr val="034ABD"/>
                </a:solidFill>
              </a:rPr>
              <a:t> void </a:t>
            </a:r>
            <a:r>
              <a:rPr lang="en-US" sz="1600" b="1" dirty="0">
                <a:solidFill>
                  <a:srgbClr val="FF0000"/>
                </a:solidFill>
              </a:rPr>
              <a:t>TIMER0_IRQHandler</a:t>
            </a:r>
            <a:r>
              <a:rPr lang="en-US" sz="1600" b="1" dirty="0">
                <a:solidFill>
                  <a:srgbClr val="034ABD"/>
                </a:solidFill>
              </a:rPr>
              <a:t>(void)  {                            </a:t>
            </a:r>
            <a:r>
              <a:rPr lang="en-US" sz="1600" b="1" dirty="0">
                <a:solidFill>
                  <a:srgbClr val="00B050"/>
                </a:solidFill>
              </a:rPr>
              <a:t> /* Timer 0 interrupt handler  */</a:t>
            </a:r>
          </a:p>
          <a:p>
            <a:pPr lvl="2"/>
            <a:r>
              <a:rPr lang="en-US" sz="1600" b="1" dirty="0" smtClean="0">
                <a:solidFill>
                  <a:srgbClr val="034ABD"/>
                </a:solidFill>
              </a:rPr>
              <a:t>if </a:t>
            </a:r>
            <a:r>
              <a:rPr lang="en-US" sz="1600" b="1" dirty="0">
                <a:solidFill>
                  <a:srgbClr val="034ABD"/>
                </a:solidFill>
              </a:rPr>
              <a:t>(LPC_TIM0-&gt;IR &amp; (1 &lt;&lt; 0))  {         </a:t>
            </a:r>
            <a:r>
              <a:rPr lang="en-US" sz="1600" b="1" dirty="0" smtClean="0">
                <a:solidFill>
                  <a:srgbClr val="034ABD"/>
                </a:solidFill>
              </a:rPr>
              <a:t> </a:t>
            </a:r>
            <a:r>
              <a:rPr lang="en-US" sz="1600" b="1" dirty="0">
                <a:solidFill>
                  <a:srgbClr val="00B050"/>
                </a:solidFill>
              </a:rPr>
              <a:t>/* Check if interrupt for match channel 0 </a:t>
            </a:r>
            <a:r>
              <a:rPr lang="en-US" sz="1600" b="1" dirty="0" err="1">
                <a:solidFill>
                  <a:srgbClr val="00B050"/>
                </a:solidFill>
              </a:rPr>
              <a:t>occured</a:t>
            </a:r>
            <a:r>
              <a:rPr lang="en-US" sz="1600" b="1" dirty="0">
                <a:solidFill>
                  <a:srgbClr val="00B050"/>
                </a:solidFill>
              </a:rPr>
              <a:t> */ </a:t>
            </a:r>
          </a:p>
          <a:p>
            <a:pPr lvl="2"/>
            <a:r>
              <a:rPr lang="en-US" sz="1600" b="1" dirty="0">
                <a:solidFill>
                  <a:srgbClr val="034ABD"/>
                </a:solidFill>
              </a:rPr>
              <a:t>    LPC_TIM0-&gt;IR |= (1 &lt;&lt; 0); </a:t>
            </a:r>
            <a:r>
              <a:rPr lang="en-US" sz="1600" b="1" dirty="0" smtClean="0">
                <a:solidFill>
                  <a:srgbClr val="034ABD"/>
                </a:solidFill>
              </a:rPr>
              <a:t> </a:t>
            </a:r>
            <a:r>
              <a:rPr lang="en-US" sz="1600" b="1" dirty="0" smtClean="0">
                <a:solidFill>
                  <a:srgbClr val="00B050"/>
                </a:solidFill>
              </a:rPr>
              <a:t>/* </a:t>
            </a:r>
            <a:r>
              <a:rPr lang="en-US" sz="1600" b="1" dirty="0">
                <a:solidFill>
                  <a:srgbClr val="00B050"/>
                </a:solidFill>
              </a:rPr>
              <a:t>Acknowledge interrupt for match channel 0 </a:t>
            </a:r>
            <a:r>
              <a:rPr lang="en-US" sz="1600" b="1" dirty="0" err="1">
                <a:solidFill>
                  <a:srgbClr val="00B050"/>
                </a:solidFill>
              </a:rPr>
              <a:t>occured</a:t>
            </a:r>
            <a:r>
              <a:rPr lang="en-US" sz="1600" b="1" dirty="0">
                <a:solidFill>
                  <a:srgbClr val="00B050"/>
                </a:solidFill>
              </a:rPr>
              <a:t> */</a:t>
            </a:r>
          </a:p>
          <a:p>
            <a:pPr lvl="2"/>
            <a:r>
              <a:rPr lang="en-US" sz="1600" b="1" dirty="0">
                <a:solidFill>
                  <a:srgbClr val="034ABD"/>
                </a:solidFill>
              </a:rPr>
              <a:t>  }</a:t>
            </a:r>
          </a:p>
          <a:p>
            <a:pPr lvl="2"/>
            <a:r>
              <a:rPr lang="en-US" sz="1600" b="1" dirty="0">
                <a:solidFill>
                  <a:srgbClr val="034ABD"/>
                </a:solidFill>
              </a:rPr>
              <a:t>  active = </a:t>
            </a:r>
            <a:r>
              <a:rPr lang="en-US" sz="1600" b="1" dirty="0" err="1">
                <a:solidFill>
                  <a:srgbClr val="034ABD"/>
                </a:solidFill>
              </a:rPr>
              <a:t>NVIC_GetActive</a:t>
            </a:r>
            <a:r>
              <a:rPr lang="en-US" sz="1600" b="1" dirty="0">
                <a:solidFill>
                  <a:srgbClr val="034ABD"/>
                </a:solidFill>
              </a:rPr>
              <a:t>(TIMER0_IRQn);       </a:t>
            </a:r>
            <a:r>
              <a:rPr lang="en-US" sz="1600" b="1" dirty="0" smtClean="0">
                <a:solidFill>
                  <a:srgbClr val="00B050"/>
                </a:solidFill>
              </a:rPr>
              <a:t>/* </a:t>
            </a:r>
            <a:r>
              <a:rPr lang="en-US" sz="1600" b="1" dirty="0">
                <a:solidFill>
                  <a:srgbClr val="00B050"/>
                </a:solidFill>
              </a:rPr>
              <a:t>Get interrupt active state of timer 0 */</a:t>
            </a:r>
          </a:p>
          <a:p>
            <a:pPr lvl="1"/>
            <a:r>
              <a:rPr lang="en-US" sz="1600" b="1" dirty="0">
                <a:solidFill>
                  <a:srgbClr val="034ABD"/>
                </a:solidFill>
              </a:rPr>
              <a:t>}</a:t>
            </a:r>
          </a:p>
          <a:p>
            <a:pPr lvl="1"/>
            <a:r>
              <a:rPr lang="en-US" sz="1600" b="1" dirty="0">
                <a:solidFill>
                  <a:srgbClr val="034ABD"/>
                </a:solidFill>
              </a:rPr>
              <a:t> </a:t>
            </a:r>
            <a:r>
              <a:rPr lang="en-US" sz="1600" b="1" dirty="0" err="1" smtClean="0">
                <a:solidFill>
                  <a:srgbClr val="034ABD"/>
                </a:solidFill>
              </a:rPr>
              <a:t>int</a:t>
            </a:r>
            <a:r>
              <a:rPr lang="en-US" sz="1600" b="1" dirty="0" smtClean="0">
                <a:solidFill>
                  <a:srgbClr val="034ABD"/>
                </a:solidFill>
              </a:rPr>
              <a:t> </a:t>
            </a:r>
            <a:r>
              <a:rPr lang="en-US" sz="1600" b="1" dirty="0">
                <a:solidFill>
                  <a:srgbClr val="034ABD"/>
                </a:solidFill>
              </a:rPr>
              <a:t>main (void) {</a:t>
            </a:r>
          </a:p>
          <a:p>
            <a:pPr lvl="2"/>
            <a:r>
              <a:rPr lang="en-US" sz="1600" b="1" dirty="0">
                <a:solidFill>
                  <a:srgbClr val="034ABD"/>
                </a:solidFill>
              </a:rPr>
              <a:t>                                                            </a:t>
            </a:r>
            <a:r>
              <a:rPr lang="en-US" sz="1600" b="1" dirty="0">
                <a:solidFill>
                  <a:srgbClr val="00B050"/>
                </a:solidFill>
              </a:rPr>
              <a:t>/* Set match channel register MR0 to 1 millisecond */</a:t>
            </a:r>
          </a:p>
          <a:p>
            <a:pPr lvl="2"/>
            <a:r>
              <a:rPr lang="en-US" sz="1600" b="1" dirty="0">
                <a:solidFill>
                  <a:srgbClr val="034ABD"/>
                </a:solidFill>
              </a:rPr>
              <a:t>  LPC_TIM0-&gt;MR0 = (((</a:t>
            </a:r>
            <a:r>
              <a:rPr lang="en-US" sz="1600" b="1" dirty="0" err="1">
                <a:solidFill>
                  <a:srgbClr val="034ABD"/>
                </a:solidFill>
              </a:rPr>
              <a:t>SystemCoreClock</a:t>
            </a:r>
            <a:r>
              <a:rPr lang="en-US" sz="1600" b="1" dirty="0">
                <a:solidFill>
                  <a:srgbClr val="034ABD"/>
                </a:solidFill>
              </a:rPr>
              <a:t> / 1000) / 4) - 1);     </a:t>
            </a:r>
            <a:r>
              <a:rPr lang="en-US" sz="1600" b="1" dirty="0">
                <a:solidFill>
                  <a:srgbClr val="00B050"/>
                </a:solidFill>
              </a:rPr>
              <a:t>/* 1 </a:t>
            </a:r>
            <a:r>
              <a:rPr lang="en-US" sz="1600" b="1" dirty="0" err="1">
                <a:solidFill>
                  <a:srgbClr val="00B050"/>
                </a:solidFill>
              </a:rPr>
              <a:t>ms</a:t>
            </a:r>
            <a:r>
              <a:rPr lang="en-US" sz="1600" b="1" dirty="0">
                <a:solidFill>
                  <a:srgbClr val="00B050"/>
                </a:solidFill>
              </a:rPr>
              <a:t>? */</a:t>
            </a:r>
          </a:p>
          <a:p>
            <a:pPr lvl="2"/>
            <a:r>
              <a:rPr lang="en-US" sz="1600" b="1" dirty="0">
                <a:solidFill>
                  <a:srgbClr val="034ABD"/>
                </a:solidFill>
              </a:rPr>
              <a:t> </a:t>
            </a:r>
            <a:r>
              <a:rPr lang="en-US" sz="1600" b="1" dirty="0" smtClean="0">
                <a:solidFill>
                  <a:srgbClr val="034ABD"/>
                </a:solidFill>
              </a:rPr>
              <a:t>  </a:t>
            </a:r>
            <a:r>
              <a:rPr lang="en-US" sz="1600" b="1" dirty="0">
                <a:solidFill>
                  <a:srgbClr val="034ABD"/>
                </a:solidFill>
              </a:rPr>
              <a:t>LPC_TIM0-&gt;MCR = (3 &lt;&lt; 0</a:t>
            </a:r>
            <a:r>
              <a:rPr lang="en-US" sz="1600" b="1" dirty="0" smtClean="0">
                <a:solidFill>
                  <a:srgbClr val="034ABD"/>
                </a:solidFill>
              </a:rPr>
              <a:t>);    </a:t>
            </a:r>
            <a:r>
              <a:rPr lang="en-US" sz="1600" b="1" dirty="0">
                <a:solidFill>
                  <a:srgbClr val="00B050"/>
                </a:solidFill>
              </a:rPr>
              <a:t>/* Enable interrupt and reset for match channel MR0 */</a:t>
            </a:r>
          </a:p>
          <a:p>
            <a:pPr lvl="2"/>
            <a:r>
              <a:rPr lang="en-US" sz="1600" b="1" dirty="0">
                <a:solidFill>
                  <a:srgbClr val="034ABD"/>
                </a:solidFill>
              </a:rPr>
              <a:t>  </a:t>
            </a:r>
            <a:r>
              <a:rPr lang="en-US" sz="1600" b="1" dirty="0" err="1">
                <a:solidFill>
                  <a:srgbClr val="FF0000"/>
                </a:solidFill>
              </a:rPr>
              <a:t>NVIC_EnableIRQ</a:t>
            </a:r>
            <a:r>
              <a:rPr lang="en-US" sz="1600" b="1" dirty="0">
                <a:solidFill>
                  <a:srgbClr val="FF0000"/>
                </a:solidFill>
              </a:rPr>
              <a:t>(TIMER0_IRQn);        </a:t>
            </a:r>
            <a:r>
              <a:rPr lang="en-US" sz="1600" b="1" dirty="0" smtClean="0">
                <a:solidFill>
                  <a:srgbClr val="FF0000"/>
                </a:solidFill>
              </a:rPr>
              <a:t>        </a:t>
            </a:r>
            <a:r>
              <a:rPr lang="en-US" sz="1600" b="1" dirty="0">
                <a:solidFill>
                  <a:srgbClr val="00B050"/>
                </a:solidFill>
              </a:rPr>
              <a:t>/* Enable NVIC interrupt for timer 0 */</a:t>
            </a:r>
          </a:p>
          <a:p>
            <a:pPr lvl="2"/>
            <a:r>
              <a:rPr lang="en-US" sz="1600" b="1" dirty="0">
                <a:solidFill>
                  <a:srgbClr val="034ABD"/>
                </a:solidFill>
              </a:rPr>
              <a:t>  LPC_TIM0-&gt;TCR = (1 &lt;&lt; 0);                      </a:t>
            </a:r>
            <a:r>
              <a:rPr lang="en-US" sz="1600" b="1" dirty="0" smtClean="0">
                <a:solidFill>
                  <a:srgbClr val="034ABD"/>
                </a:solidFill>
              </a:rPr>
              <a:t>     </a:t>
            </a:r>
            <a:r>
              <a:rPr lang="en-US" sz="1600" b="1" dirty="0" smtClean="0">
                <a:solidFill>
                  <a:srgbClr val="00B050"/>
                </a:solidFill>
              </a:rPr>
              <a:t> </a:t>
            </a:r>
            <a:r>
              <a:rPr lang="en-US" sz="1600" b="1" dirty="0">
                <a:solidFill>
                  <a:srgbClr val="00B050"/>
                </a:solidFill>
              </a:rPr>
              <a:t>/* Enable timer 0 */</a:t>
            </a:r>
          </a:p>
          <a:p>
            <a:pPr lvl="2"/>
            <a:r>
              <a:rPr lang="en-US" sz="1600" b="1" dirty="0">
                <a:solidFill>
                  <a:srgbClr val="034ABD"/>
                </a:solidFill>
              </a:rPr>
              <a:t> </a:t>
            </a:r>
            <a:r>
              <a:rPr lang="en-US" sz="1600" b="1" dirty="0" smtClean="0">
                <a:solidFill>
                  <a:srgbClr val="034ABD"/>
                </a:solidFill>
              </a:rPr>
              <a:t>  </a:t>
            </a:r>
            <a:r>
              <a:rPr lang="en-US" sz="1600" b="1" dirty="0">
                <a:solidFill>
                  <a:srgbClr val="034ABD"/>
                </a:solidFill>
              </a:rPr>
              <a:t>while(1);</a:t>
            </a:r>
          </a:p>
          <a:p>
            <a:pPr lvl="1"/>
            <a:r>
              <a:rPr lang="en-US" sz="1600" b="1" dirty="0">
                <a:solidFill>
                  <a:srgbClr val="034ABD"/>
                </a:solidFill>
              </a:rPr>
              <a:t>}</a:t>
            </a:r>
            <a:endParaRPr lang="en-US" b="1" dirty="0">
              <a:solidFill>
                <a:srgbClr val="0530BB"/>
              </a:solidFill>
            </a:endParaRPr>
          </a:p>
        </p:txBody>
      </p:sp>
      <p:sp>
        <p:nvSpPr>
          <p:cNvPr id="2" name="Rectangle 1"/>
          <p:cNvSpPr/>
          <p:nvPr/>
        </p:nvSpPr>
        <p:spPr>
          <a:xfrm>
            <a:off x="2819400" y="6019800"/>
            <a:ext cx="8610600" cy="307777"/>
          </a:xfrm>
          <a:prstGeom prst="rect">
            <a:avLst/>
          </a:prstGeom>
        </p:spPr>
        <p:txBody>
          <a:bodyPr wrap="square">
            <a:spAutoFit/>
          </a:bodyPr>
          <a:lstStyle/>
          <a:p>
            <a:r>
              <a:rPr lang="en-US" sz="1400" dirty="0">
                <a:hlinkClick r:id="rId4"/>
              </a:rPr>
              <a:t>https://www.keil.com/pack/doc/cmsis/Core/html/group__NVIC__gr.html#details</a:t>
            </a:r>
            <a:endParaRPr lang="en-US" sz="1400" dirty="0"/>
          </a:p>
        </p:txBody>
      </p:sp>
    </p:spTree>
    <p:extLst>
      <p:ext uri="{BB962C8B-B14F-4D97-AF65-F5344CB8AC3E}">
        <p14:creationId xmlns:p14="http://schemas.microsoft.com/office/powerpoint/2010/main" val="3893451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smtClean="0">
                <a:latin typeface="+mj-lt"/>
                <a:cs typeface="B Titr" panose="00000700000000000000" pitchFamily="2" charset="-78"/>
              </a:rPr>
              <a:t>Masking Exception</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12</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4955203"/>
          </a:xfrm>
          <a:prstGeom prst="rect">
            <a:avLst/>
          </a:prstGeom>
          <a:noFill/>
        </p:spPr>
        <p:txBody>
          <a:bodyPr wrap="square" rtlCol="0">
            <a:spAutoFit/>
          </a:bodyPr>
          <a:lstStyle/>
          <a:p>
            <a:pPr marL="285750" indent="-285750">
              <a:buFont typeface="Arial" panose="020B0604020202020204" pitchFamily="34" charset="0"/>
              <a:buChar char="•"/>
            </a:pPr>
            <a:r>
              <a:rPr lang="it-IT" sz="2000" b="1" dirty="0" smtClean="0">
                <a:solidFill>
                  <a:srgbClr val="FF0000"/>
                </a:solidFill>
              </a:rPr>
              <a:t>PRIMASK</a:t>
            </a:r>
            <a:r>
              <a:rPr lang="it-IT" sz="2000" b="1" dirty="0" smtClean="0"/>
              <a:t>: Exception </a:t>
            </a:r>
            <a:r>
              <a:rPr lang="it-IT" sz="2000" b="1" dirty="0"/>
              <a:t>mask register (CPU core)</a:t>
            </a:r>
          </a:p>
          <a:p>
            <a:pPr marL="742950" lvl="1" indent="-285750">
              <a:buFont typeface="Arial" panose="020B0604020202020204" pitchFamily="34" charset="0"/>
              <a:buChar char="•"/>
            </a:pPr>
            <a:r>
              <a:rPr lang="en-US" sz="2000" b="1" dirty="0"/>
              <a:t>Register to mask out configurable exceptions</a:t>
            </a:r>
            <a:endParaRPr lang="it-IT" sz="2000" b="1" dirty="0" smtClean="0"/>
          </a:p>
          <a:p>
            <a:pPr marL="742950" lvl="1" indent="-285750">
              <a:buFont typeface="Arial" panose="020B0604020202020204" pitchFamily="34" charset="0"/>
              <a:buChar char="•"/>
            </a:pPr>
            <a:r>
              <a:rPr lang="en-US" b="1" dirty="0" smtClean="0"/>
              <a:t>A </a:t>
            </a:r>
            <a:r>
              <a:rPr lang="en-US" b="1" dirty="0"/>
              <a:t>1-bit </a:t>
            </a:r>
            <a:r>
              <a:rPr lang="en-US" b="1" dirty="0" smtClean="0"/>
              <a:t>register</a:t>
            </a:r>
          </a:p>
          <a:p>
            <a:pPr marL="742950" lvl="1" indent="-285750">
              <a:buFont typeface="Arial" panose="020B0604020202020204" pitchFamily="34" charset="0"/>
              <a:buChar char="•"/>
            </a:pPr>
            <a:r>
              <a:rPr lang="en-US" b="1" dirty="0"/>
              <a:t>Setting PRIMASK to 1 raises the </a:t>
            </a:r>
            <a:r>
              <a:rPr lang="en-US" b="1" dirty="0" smtClean="0"/>
              <a:t>execution priority </a:t>
            </a:r>
            <a:r>
              <a:rPr lang="en-US" b="1" dirty="0"/>
              <a:t>to </a:t>
            </a:r>
            <a:r>
              <a:rPr lang="en-US" b="1" dirty="0" smtClean="0"/>
              <a:t>0</a:t>
            </a:r>
          </a:p>
          <a:p>
            <a:pPr marL="742950" lvl="1" indent="-285750">
              <a:buFont typeface="Arial" panose="020B0604020202020204" pitchFamily="34" charset="0"/>
              <a:buChar char="•"/>
            </a:pPr>
            <a:r>
              <a:rPr lang="en-US" b="1" dirty="0" smtClean="0"/>
              <a:t>CMSIS-CORE </a:t>
            </a:r>
            <a:r>
              <a:rPr lang="en-US" b="1" dirty="0"/>
              <a:t>API</a:t>
            </a:r>
          </a:p>
          <a:p>
            <a:pPr lvl="2"/>
            <a:r>
              <a:rPr lang="en-US" sz="1400" b="1" dirty="0">
                <a:solidFill>
                  <a:srgbClr val="0B5CB5"/>
                </a:solidFill>
              </a:rPr>
              <a:t>void </a:t>
            </a:r>
            <a:r>
              <a:rPr lang="en-US" sz="1400" b="1" dirty="0" smtClean="0">
                <a:solidFill>
                  <a:srgbClr val="0B5CB5"/>
                </a:solidFill>
              </a:rPr>
              <a:t>  	__</a:t>
            </a:r>
            <a:r>
              <a:rPr lang="en-US" sz="1400" b="1" dirty="0" err="1">
                <a:solidFill>
                  <a:srgbClr val="0B5CB5"/>
                </a:solidFill>
              </a:rPr>
              <a:t>enable_irq</a:t>
            </a:r>
            <a:r>
              <a:rPr lang="en-US" sz="1400" b="1" dirty="0">
                <a:solidFill>
                  <a:srgbClr val="0B5CB5"/>
                </a:solidFill>
              </a:rPr>
              <a:t>() </a:t>
            </a:r>
            <a:r>
              <a:rPr lang="en-US" sz="1400" b="1" dirty="0" smtClean="0">
                <a:solidFill>
                  <a:srgbClr val="0B5CB5"/>
                </a:solidFill>
              </a:rPr>
              <a:t>		</a:t>
            </a:r>
            <a:r>
              <a:rPr lang="en-US" sz="1400" b="1" dirty="0" smtClean="0">
                <a:solidFill>
                  <a:srgbClr val="00B050"/>
                </a:solidFill>
              </a:rPr>
              <a:t>// </a:t>
            </a:r>
            <a:r>
              <a:rPr lang="en-US" sz="1400" b="1" dirty="0">
                <a:solidFill>
                  <a:srgbClr val="00B050"/>
                </a:solidFill>
              </a:rPr>
              <a:t>clears PM flag</a:t>
            </a:r>
          </a:p>
          <a:p>
            <a:pPr lvl="2"/>
            <a:r>
              <a:rPr lang="en-US" sz="1400" b="1" dirty="0">
                <a:solidFill>
                  <a:srgbClr val="0B5CB5"/>
                </a:solidFill>
              </a:rPr>
              <a:t>void </a:t>
            </a:r>
            <a:r>
              <a:rPr lang="en-US" sz="1400" b="1" dirty="0" smtClean="0">
                <a:solidFill>
                  <a:srgbClr val="0B5CB5"/>
                </a:solidFill>
              </a:rPr>
              <a:t> 	__</a:t>
            </a:r>
            <a:r>
              <a:rPr lang="en-US" sz="1400" b="1" dirty="0" err="1">
                <a:solidFill>
                  <a:srgbClr val="0B5CB5"/>
                </a:solidFill>
              </a:rPr>
              <a:t>disable_irq</a:t>
            </a:r>
            <a:r>
              <a:rPr lang="en-US" sz="1400" b="1" dirty="0">
                <a:solidFill>
                  <a:srgbClr val="0B5CB5"/>
                </a:solidFill>
              </a:rPr>
              <a:t>() </a:t>
            </a:r>
            <a:r>
              <a:rPr lang="en-US" sz="1400" b="1" dirty="0" smtClean="0">
                <a:solidFill>
                  <a:srgbClr val="0B5CB5"/>
                </a:solidFill>
              </a:rPr>
              <a:t>		</a:t>
            </a:r>
            <a:r>
              <a:rPr lang="en-US" sz="1400" b="1" dirty="0" smtClean="0">
                <a:solidFill>
                  <a:srgbClr val="00B050"/>
                </a:solidFill>
              </a:rPr>
              <a:t>// </a:t>
            </a:r>
            <a:r>
              <a:rPr lang="en-US" sz="1400" b="1" dirty="0">
                <a:solidFill>
                  <a:srgbClr val="00B050"/>
                </a:solidFill>
              </a:rPr>
              <a:t>sets PM flag</a:t>
            </a:r>
          </a:p>
          <a:p>
            <a:pPr lvl="2"/>
            <a:r>
              <a:rPr lang="en-US" sz="1400" b="1" dirty="0">
                <a:solidFill>
                  <a:srgbClr val="0B5CB5"/>
                </a:solidFill>
              </a:rPr>
              <a:t>uint32_t </a:t>
            </a:r>
            <a:r>
              <a:rPr lang="en-US" sz="1400" b="1" dirty="0" smtClean="0">
                <a:solidFill>
                  <a:srgbClr val="0B5CB5"/>
                </a:solidFill>
              </a:rPr>
              <a:t> __</a:t>
            </a:r>
            <a:r>
              <a:rPr lang="en-US" sz="1400" b="1" dirty="0" err="1">
                <a:solidFill>
                  <a:srgbClr val="0B5CB5"/>
                </a:solidFill>
              </a:rPr>
              <a:t>get_PRIMASK</a:t>
            </a:r>
            <a:r>
              <a:rPr lang="en-US" sz="1400" b="1" dirty="0">
                <a:solidFill>
                  <a:srgbClr val="0B5CB5"/>
                </a:solidFill>
              </a:rPr>
              <a:t>() </a:t>
            </a:r>
            <a:r>
              <a:rPr lang="en-US" sz="1400" b="1" dirty="0" smtClean="0">
                <a:solidFill>
                  <a:srgbClr val="0B5CB5"/>
                </a:solidFill>
              </a:rPr>
              <a:t>		</a:t>
            </a:r>
            <a:r>
              <a:rPr lang="en-US" sz="1400" b="1" dirty="0" smtClean="0">
                <a:solidFill>
                  <a:srgbClr val="00B050"/>
                </a:solidFill>
              </a:rPr>
              <a:t>// </a:t>
            </a:r>
            <a:r>
              <a:rPr lang="en-US" sz="1400" b="1" dirty="0">
                <a:solidFill>
                  <a:srgbClr val="00B050"/>
                </a:solidFill>
              </a:rPr>
              <a:t>returns value of PRIMASK</a:t>
            </a:r>
          </a:p>
          <a:p>
            <a:pPr lvl="2"/>
            <a:r>
              <a:rPr lang="en-US" sz="1400" b="1" dirty="0">
                <a:solidFill>
                  <a:srgbClr val="0B5CB5"/>
                </a:solidFill>
              </a:rPr>
              <a:t>void </a:t>
            </a:r>
            <a:r>
              <a:rPr lang="en-US" sz="1400" b="1" dirty="0" smtClean="0">
                <a:solidFill>
                  <a:srgbClr val="0B5CB5"/>
                </a:solidFill>
              </a:rPr>
              <a:t>  	__</a:t>
            </a:r>
            <a:r>
              <a:rPr lang="en-US" sz="1400" b="1" dirty="0" err="1">
                <a:solidFill>
                  <a:srgbClr val="0B5CB5"/>
                </a:solidFill>
              </a:rPr>
              <a:t>set_PRIMASK</a:t>
            </a:r>
            <a:r>
              <a:rPr lang="en-US" sz="1400" b="1" dirty="0">
                <a:solidFill>
                  <a:srgbClr val="0B5CB5"/>
                </a:solidFill>
              </a:rPr>
              <a:t>(uint32_t x) </a:t>
            </a:r>
            <a:r>
              <a:rPr lang="en-US" sz="1400" b="1" dirty="0" smtClean="0">
                <a:solidFill>
                  <a:srgbClr val="0B5CB5"/>
                </a:solidFill>
              </a:rPr>
              <a:t>	</a:t>
            </a:r>
            <a:r>
              <a:rPr lang="en-US" sz="1400" b="1" dirty="0" smtClean="0">
                <a:solidFill>
                  <a:srgbClr val="00B050"/>
                </a:solidFill>
              </a:rPr>
              <a:t>// </a:t>
            </a:r>
            <a:r>
              <a:rPr lang="en-US" sz="1400" b="1" dirty="0">
                <a:solidFill>
                  <a:srgbClr val="00B050"/>
                </a:solidFill>
              </a:rPr>
              <a:t>sets PRIMASK to x </a:t>
            </a:r>
            <a:endParaRPr lang="en-US" sz="1400" b="1" dirty="0" smtClean="0">
              <a:solidFill>
                <a:srgbClr val="00B050"/>
              </a:solidFill>
            </a:endParaRPr>
          </a:p>
          <a:p>
            <a:pPr marL="285750" lvl="2" indent="-285750">
              <a:buFont typeface="Arial" panose="020B0604020202020204" pitchFamily="34" charset="0"/>
              <a:buChar char="•"/>
            </a:pPr>
            <a:r>
              <a:rPr lang="en-US" sz="2000" b="1" dirty="0" smtClean="0">
                <a:solidFill>
                  <a:srgbClr val="FF0000"/>
                </a:solidFill>
              </a:rPr>
              <a:t>BASEPRI: </a:t>
            </a:r>
            <a:r>
              <a:rPr lang="en-US" sz="2000" b="1" dirty="0" smtClean="0"/>
              <a:t>Mask exception from a defined level</a:t>
            </a:r>
          </a:p>
          <a:p>
            <a:pPr marL="742950" lvl="3" indent="-285750">
              <a:buFont typeface="Arial" panose="020B0604020202020204" pitchFamily="34" charset="0"/>
              <a:buChar char="•"/>
            </a:pPr>
            <a:r>
              <a:rPr lang="en-US" b="1" dirty="0" smtClean="0"/>
              <a:t>An </a:t>
            </a:r>
            <a:r>
              <a:rPr lang="en-US" b="1" dirty="0"/>
              <a:t>8-bit </a:t>
            </a:r>
            <a:r>
              <a:rPr lang="en-US" b="1" dirty="0" smtClean="0"/>
              <a:t>register</a:t>
            </a:r>
          </a:p>
          <a:p>
            <a:pPr marL="742950" lvl="3" indent="-285750">
              <a:buFont typeface="Arial" panose="020B0604020202020204" pitchFamily="34" charset="0"/>
              <a:buChar char="•"/>
            </a:pPr>
            <a:r>
              <a:rPr lang="en-US" b="1" dirty="0"/>
              <a:t>BASEPRI changes the priority level required </a:t>
            </a:r>
            <a:r>
              <a:rPr lang="en-US" b="1" dirty="0" smtClean="0"/>
              <a:t>for exception preemption</a:t>
            </a:r>
          </a:p>
          <a:p>
            <a:pPr marL="742950" lvl="3" indent="-285750">
              <a:buFont typeface="Arial" panose="020B0604020202020204" pitchFamily="34" charset="0"/>
              <a:buChar char="•"/>
            </a:pPr>
            <a:r>
              <a:rPr lang="en-US" b="1" dirty="0"/>
              <a:t>A value of zero disables masking by </a:t>
            </a:r>
            <a:r>
              <a:rPr lang="en-US" b="1" dirty="0" smtClean="0"/>
              <a:t>BASEPRI</a:t>
            </a:r>
          </a:p>
          <a:p>
            <a:pPr marL="285750" lvl="2" indent="-285750">
              <a:buFont typeface="Arial" panose="020B0604020202020204" pitchFamily="34" charset="0"/>
              <a:buChar char="•"/>
            </a:pPr>
            <a:r>
              <a:rPr lang="en-US" sz="2000" b="1" dirty="0" smtClean="0">
                <a:solidFill>
                  <a:srgbClr val="FF0000"/>
                </a:solidFill>
              </a:rPr>
              <a:t>FAULTMASK</a:t>
            </a:r>
          </a:p>
          <a:p>
            <a:pPr marL="742950" lvl="3" indent="-285750">
              <a:buFont typeface="Arial" panose="020B0604020202020204" pitchFamily="34" charset="0"/>
              <a:buChar char="•"/>
            </a:pPr>
            <a:r>
              <a:rPr lang="en-US" b="1" dirty="0" smtClean="0"/>
              <a:t>A </a:t>
            </a:r>
            <a:r>
              <a:rPr lang="en-US" b="1" dirty="0"/>
              <a:t>1-bit </a:t>
            </a:r>
            <a:r>
              <a:rPr lang="en-US" b="1" dirty="0" smtClean="0"/>
              <a:t>register</a:t>
            </a:r>
          </a:p>
          <a:p>
            <a:pPr marL="742950" lvl="3" indent="-285750">
              <a:buFont typeface="Arial" panose="020B0604020202020204" pitchFamily="34" charset="0"/>
              <a:buChar char="•"/>
            </a:pPr>
            <a:r>
              <a:rPr lang="en-US" b="1" dirty="0" smtClean="0"/>
              <a:t>Raises </a:t>
            </a:r>
            <a:r>
              <a:rPr lang="en-US" b="1" dirty="0"/>
              <a:t>the execution </a:t>
            </a:r>
            <a:r>
              <a:rPr lang="en-US" b="1" dirty="0" smtClean="0"/>
              <a:t>priority to </a:t>
            </a:r>
            <a:r>
              <a:rPr lang="en-US" b="1" dirty="0"/>
              <a:t>-1 (the priority of </a:t>
            </a:r>
            <a:r>
              <a:rPr lang="en-US" b="1" dirty="0" err="1" smtClean="0"/>
              <a:t>HardFault</a:t>
            </a:r>
            <a:r>
              <a:rPr lang="en-US" b="1" dirty="0" smtClean="0"/>
              <a:t>)</a:t>
            </a:r>
          </a:p>
          <a:p>
            <a:pPr marL="742950" lvl="3" indent="-285750">
              <a:buFont typeface="Arial" panose="020B0604020202020204" pitchFamily="34" charset="0"/>
              <a:buChar char="•"/>
            </a:pPr>
            <a:r>
              <a:rPr lang="en-US" b="1" dirty="0"/>
              <a:t>Returning from any exception except NMI clears FAULTMASK to </a:t>
            </a:r>
            <a:r>
              <a:rPr lang="en-US" b="1" dirty="0" smtClean="0"/>
              <a:t>0</a:t>
            </a:r>
            <a:endParaRPr lang="en-US" b="1" dirty="0"/>
          </a:p>
          <a:p>
            <a:pPr lvl="2"/>
            <a:endParaRPr lang="en-US" b="1" dirty="0" smtClean="0">
              <a:solidFill>
                <a:srgbClr val="0B5CB5"/>
              </a:solidFill>
            </a:endParaRPr>
          </a:p>
        </p:txBody>
      </p:sp>
      <p:sp>
        <p:nvSpPr>
          <p:cNvPr id="2" name="Rectangle 1"/>
          <p:cNvSpPr/>
          <p:nvPr/>
        </p:nvSpPr>
        <p:spPr>
          <a:xfrm>
            <a:off x="2805112" y="6048376"/>
            <a:ext cx="6096000" cy="307777"/>
          </a:xfrm>
          <a:prstGeom prst="rect">
            <a:avLst/>
          </a:prstGeom>
        </p:spPr>
        <p:txBody>
          <a:bodyPr wrap="square">
            <a:spAutoFit/>
          </a:bodyPr>
          <a:lstStyle/>
          <a:p>
            <a:pPr algn="r"/>
            <a:r>
              <a:rPr lang="en-US" sz="1400" dirty="0" smtClean="0"/>
              <a:t>REF: ARMv7-M </a:t>
            </a:r>
            <a:r>
              <a:rPr lang="en-US" sz="1400" dirty="0"/>
              <a:t>Architecture Reference Manual</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629838"/>
            <a:ext cx="4710113" cy="114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75926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fade">
                                      <p:cBhvr>
                                        <p:cTn id="23" dur="500"/>
                                        <p:tgtEl>
                                          <p:spTgt spid="7">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fade">
                                      <p:cBhvr>
                                        <p:cTn id="26" dur="500"/>
                                        <p:tgtEl>
                                          <p:spTgt spid="7">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fade">
                                      <p:cBhvr>
                                        <p:cTn id="29" dur="500"/>
                                        <p:tgtEl>
                                          <p:spTgt spid="7">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500"/>
                                        <p:tgtEl>
                                          <p:spTgt spid="7">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fade">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fade">
                                      <p:cBhvr>
                                        <p:cTn id="42" dur="500"/>
                                        <p:tgtEl>
                                          <p:spTgt spid="7">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animEffect transition="in" filter="fade">
                                      <p:cBhvr>
                                        <p:cTn id="47" dur="500"/>
                                        <p:tgtEl>
                                          <p:spTgt spid="7">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3" end="13"/>
                                            </p:txEl>
                                          </p:spTgt>
                                        </p:tgtEl>
                                        <p:attrNameLst>
                                          <p:attrName>style.visibility</p:attrName>
                                        </p:attrNameLst>
                                      </p:cBhvr>
                                      <p:to>
                                        <p:strVal val="visible"/>
                                      </p:to>
                                    </p:set>
                                    <p:animEffect transition="in" filter="fade">
                                      <p:cBhvr>
                                        <p:cTn id="52" dur="500"/>
                                        <p:tgtEl>
                                          <p:spTgt spid="7">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7">
                                            <p:txEl>
                                              <p:pRg st="14" end="14"/>
                                            </p:txEl>
                                          </p:spTgt>
                                        </p:tgtEl>
                                        <p:attrNameLst>
                                          <p:attrName>style.visibility</p:attrName>
                                        </p:attrNameLst>
                                      </p:cBhvr>
                                      <p:to>
                                        <p:strVal val="visible"/>
                                      </p:to>
                                    </p:set>
                                    <p:animEffect transition="in" filter="fade">
                                      <p:cBhvr>
                                        <p:cTn id="55" dur="500"/>
                                        <p:tgtEl>
                                          <p:spTgt spid="7">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xEl>
                                              <p:pRg st="15" end="15"/>
                                            </p:txEl>
                                          </p:spTgt>
                                        </p:tgtEl>
                                        <p:attrNameLst>
                                          <p:attrName>style.visibility</p:attrName>
                                        </p:attrNameLst>
                                      </p:cBhvr>
                                      <p:to>
                                        <p:strVal val="visible"/>
                                      </p:to>
                                    </p:set>
                                    <p:animEffect transition="in" filter="fade">
                                      <p:cBhvr>
                                        <p:cTn id="60" dur="500"/>
                                        <p:tgtEl>
                                          <p:spTgt spid="7">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
                                            <p:txEl>
                                              <p:pRg st="16" end="16"/>
                                            </p:txEl>
                                          </p:spTgt>
                                        </p:tgtEl>
                                        <p:attrNameLst>
                                          <p:attrName>style.visibility</p:attrName>
                                        </p:attrNameLst>
                                      </p:cBhvr>
                                      <p:to>
                                        <p:strVal val="visible"/>
                                      </p:to>
                                    </p:set>
                                    <p:animEffect transition="in" filter="fade">
                                      <p:cBhvr>
                                        <p:cTn id="65" dur="500"/>
                                        <p:tgtEl>
                                          <p:spTgt spid="7">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a:latin typeface="+mj-lt"/>
                <a:cs typeface="B Titr" panose="00000700000000000000" pitchFamily="2" charset="-78"/>
              </a:rPr>
              <a:t>CMSIS </a:t>
            </a: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13</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4893647"/>
          </a:xfrm>
          <a:prstGeom prst="rect">
            <a:avLst/>
          </a:prstGeom>
          <a:noFill/>
        </p:spPr>
        <p:txBody>
          <a:bodyPr wrap="square" rtlCol="0">
            <a:spAutoFit/>
          </a:bodyPr>
          <a:lstStyle/>
          <a:p>
            <a:pPr marL="285750" indent="-285750">
              <a:buFont typeface="Arial" panose="020B0604020202020204" pitchFamily="34" charset="0"/>
              <a:buChar char="•"/>
            </a:pPr>
            <a:r>
              <a:rPr lang="it-IT" sz="2000" b="1" dirty="0" smtClean="0"/>
              <a:t>CMSIS: Cortex </a:t>
            </a:r>
            <a:r>
              <a:rPr lang="it-IT" sz="2000" b="1" dirty="0"/>
              <a:t>Microcontroller Software Interface </a:t>
            </a:r>
            <a:r>
              <a:rPr lang="it-IT" sz="2000" b="1" dirty="0" smtClean="0"/>
              <a:t>Standard</a:t>
            </a:r>
          </a:p>
          <a:p>
            <a:pPr marL="742950" lvl="1" indent="-285750">
              <a:buFont typeface="Arial" panose="020B0604020202020204" pitchFamily="34" charset="0"/>
              <a:buChar char="•"/>
            </a:pPr>
            <a:r>
              <a:rPr lang="en-US" b="1" dirty="0" smtClean="0"/>
              <a:t>Is </a:t>
            </a:r>
            <a:r>
              <a:rPr lang="en-US" b="1" dirty="0"/>
              <a:t>a vendor-independent hardware abstraction layer for microcontrollers that are based on Arm® Cortex® </a:t>
            </a:r>
            <a:r>
              <a:rPr lang="en-US" b="1" dirty="0" smtClean="0"/>
              <a:t>processors</a:t>
            </a:r>
          </a:p>
          <a:p>
            <a:pPr marL="742950" lvl="1" indent="-285750">
              <a:buFont typeface="Arial" panose="020B0604020202020204" pitchFamily="34" charset="0"/>
              <a:buChar char="•"/>
            </a:pPr>
            <a:r>
              <a:rPr lang="en-US" b="1" dirty="0" smtClean="0"/>
              <a:t>Defines </a:t>
            </a:r>
            <a:r>
              <a:rPr lang="en-US" b="1" dirty="0"/>
              <a:t>generic tool interfaces and enables consistent device </a:t>
            </a:r>
            <a:r>
              <a:rPr lang="en-US" b="1" dirty="0" smtClean="0"/>
              <a:t>support</a:t>
            </a:r>
          </a:p>
          <a:p>
            <a:pPr marL="742950" lvl="1" indent="-285750">
              <a:buFont typeface="Arial" panose="020B0604020202020204" pitchFamily="34" charset="0"/>
              <a:buChar char="•"/>
            </a:pPr>
            <a:r>
              <a:rPr lang="en-US" b="1" dirty="0" smtClean="0"/>
              <a:t>Provides </a:t>
            </a:r>
            <a:r>
              <a:rPr lang="en-US" b="1" dirty="0"/>
              <a:t>simple software interfaces to the processor and the </a:t>
            </a:r>
            <a:r>
              <a:rPr lang="en-US" b="1" dirty="0" smtClean="0"/>
              <a:t>peripherals</a:t>
            </a:r>
          </a:p>
          <a:p>
            <a:pPr marL="742950" lvl="1" indent="-285750">
              <a:buFont typeface="Arial" panose="020B0604020202020204" pitchFamily="34" charset="0"/>
              <a:buChar char="•"/>
            </a:pPr>
            <a:r>
              <a:rPr lang="en-US" b="1" dirty="0" smtClean="0"/>
              <a:t>Simplifies </a:t>
            </a:r>
            <a:r>
              <a:rPr lang="en-US" b="1" dirty="0"/>
              <a:t>software </a:t>
            </a:r>
            <a:r>
              <a:rPr lang="en-US" b="1" dirty="0" smtClean="0"/>
              <a:t>re-use</a:t>
            </a:r>
          </a:p>
          <a:p>
            <a:pPr marL="742950" lvl="1" indent="-285750">
              <a:buFont typeface="Arial" panose="020B0604020202020204" pitchFamily="34" charset="0"/>
              <a:buChar char="•"/>
            </a:pPr>
            <a:r>
              <a:rPr lang="en-US" b="1" dirty="0" smtClean="0"/>
              <a:t>Reduces </a:t>
            </a:r>
            <a:r>
              <a:rPr lang="en-US" b="1" dirty="0"/>
              <a:t>the learning curve for microcontroller developers</a:t>
            </a:r>
            <a:r>
              <a:rPr lang="en-US" b="1" dirty="0" smtClean="0"/>
              <a:t>,</a:t>
            </a:r>
          </a:p>
          <a:p>
            <a:pPr marL="742950" lvl="1" indent="-285750">
              <a:buFont typeface="Arial" panose="020B0604020202020204" pitchFamily="34" charset="0"/>
              <a:buChar char="•"/>
            </a:pPr>
            <a:r>
              <a:rPr lang="en-US" b="1" dirty="0" smtClean="0"/>
              <a:t>Reduces </a:t>
            </a:r>
            <a:r>
              <a:rPr lang="en-US" b="1" dirty="0"/>
              <a:t>the time to market for new </a:t>
            </a:r>
            <a:r>
              <a:rPr lang="en-US" b="1" dirty="0" smtClean="0"/>
              <a:t>devices</a:t>
            </a:r>
          </a:p>
          <a:p>
            <a:pPr marL="742950" lvl="1"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sz="2000" b="1" dirty="0" smtClean="0"/>
              <a:t>Has </a:t>
            </a:r>
            <a:r>
              <a:rPr lang="en-US" sz="2000" b="1" dirty="0"/>
              <a:t>been created to help the industry in </a:t>
            </a:r>
            <a:r>
              <a:rPr lang="en-US" sz="2000" b="1" dirty="0" smtClean="0"/>
              <a:t>standardization</a:t>
            </a:r>
          </a:p>
          <a:p>
            <a:pPr marL="285750" indent="-285750">
              <a:buFont typeface="Arial" panose="020B0604020202020204" pitchFamily="34" charset="0"/>
              <a:buChar char="•"/>
            </a:pPr>
            <a:r>
              <a:rPr lang="en-US" sz="2000" b="1" dirty="0" smtClean="0"/>
              <a:t>Enables </a:t>
            </a:r>
            <a:r>
              <a:rPr lang="en-US" sz="2000" b="1" dirty="0"/>
              <a:t>consistent software layers and device support across a wide range of development tools and </a:t>
            </a:r>
            <a:r>
              <a:rPr lang="en-US" sz="2000" b="1" dirty="0" smtClean="0"/>
              <a:t>microcontrollers</a:t>
            </a:r>
          </a:p>
          <a:p>
            <a:pPr marL="285750" indent="-285750">
              <a:buFont typeface="Arial" panose="020B0604020202020204" pitchFamily="34" charset="0"/>
              <a:buChar char="•"/>
            </a:pPr>
            <a:r>
              <a:rPr lang="en-US" b="1" dirty="0" smtClean="0"/>
              <a:t>The </a:t>
            </a:r>
            <a:r>
              <a:rPr lang="en-US" b="1" dirty="0"/>
              <a:t>CMSIS recommends the following conventions for identifiers:</a:t>
            </a:r>
          </a:p>
          <a:p>
            <a:pPr marL="742950" lvl="1" indent="-285750">
              <a:buFont typeface="Arial" panose="020B0604020202020204" pitchFamily="34" charset="0"/>
              <a:buChar char="•"/>
            </a:pPr>
            <a:r>
              <a:rPr lang="en-US" sz="1600" b="1" dirty="0" smtClean="0">
                <a:solidFill>
                  <a:srgbClr val="FF0000"/>
                </a:solidFill>
              </a:rPr>
              <a:t>CAPITAL </a:t>
            </a:r>
            <a:r>
              <a:rPr lang="en-US" sz="1600" b="1" dirty="0"/>
              <a:t>names to identify Core Registers, Peripheral Registers, and CPU Instructions.</a:t>
            </a:r>
          </a:p>
          <a:p>
            <a:pPr marL="742950" lvl="1" indent="-285750">
              <a:buFont typeface="Arial" panose="020B0604020202020204" pitchFamily="34" charset="0"/>
              <a:buChar char="•"/>
            </a:pPr>
            <a:r>
              <a:rPr lang="en-US" sz="1600" b="1" dirty="0" err="1">
                <a:solidFill>
                  <a:srgbClr val="FF0000"/>
                </a:solidFill>
              </a:rPr>
              <a:t>CamelCase</a:t>
            </a:r>
            <a:r>
              <a:rPr lang="en-US" sz="1600" b="1" dirty="0">
                <a:solidFill>
                  <a:srgbClr val="FF0000"/>
                </a:solidFill>
              </a:rPr>
              <a:t> </a:t>
            </a:r>
            <a:r>
              <a:rPr lang="en-US" sz="1600" b="1" dirty="0"/>
              <a:t>names to identify function names and interrupt functions.</a:t>
            </a:r>
          </a:p>
          <a:p>
            <a:pPr marL="742950" lvl="1" indent="-285750">
              <a:buFont typeface="Arial" panose="020B0604020202020204" pitchFamily="34" charset="0"/>
              <a:buChar char="•"/>
            </a:pPr>
            <a:r>
              <a:rPr lang="en-US" sz="1600" b="1" dirty="0">
                <a:solidFill>
                  <a:srgbClr val="FF0000"/>
                </a:solidFill>
              </a:rPr>
              <a:t>Namespace_</a:t>
            </a:r>
            <a:r>
              <a:rPr lang="en-US" sz="1600" b="1" dirty="0"/>
              <a:t> prefixes avoid clashes with user identifiers and provide functional groups (i.e. for peripherals, RTOS, or DSP Library</a:t>
            </a:r>
            <a:r>
              <a:rPr lang="en-US" sz="1600" b="1" dirty="0" smtClean="0"/>
              <a:t>)</a:t>
            </a:r>
            <a:endParaRPr lang="en-US" sz="1600" b="1" dirty="0"/>
          </a:p>
        </p:txBody>
      </p:sp>
      <p:sp>
        <p:nvSpPr>
          <p:cNvPr id="2" name="Rectangle 1"/>
          <p:cNvSpPr/>
          <p:nvPr/>
        </p:nvSpPr>
        <p:spPr>
          <a:xfrm>
            <a:off x="2819400" y="6019800"/>
            <a:ext cx="6096000" cy="307777"/>
          </a:xfrm>
          <a:prstGeom prst="rect">
            <a:avLst/>
          </a:prstGeom>
        </p:spPr>
        <p:txBody>
          <a:bodyPr wrap="square">
            <a:spAutoFit/>
          </a:bodyPr>
          <a:lstStyle/>
          <a:p>
            <a:pPr algn="r"/>
            <a:r>
              <a:rPr lang="en-US" sz="1400" dirty="0"/>
              <a:t>http://www.keil.com/pack/doc/CMSIS/General/html/index.html</a:t>
            </a:r>
          </a:p>
        </p:txBody>
      </p:sp>
    </p:spTree>
    <p:extLst>
      <p:ext uri="{BB962C8B-B14F-4D97-AF65-F5344CB8AC3E}">
        <p14:creationId xmlns:p14="http://schemas.microsoft.com/office/powerpoint/2010/main" val="32686752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500"/>
                                        <p:tgtEl>
                                          <p:spTgt spid="7">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animEffect transition="in" filter="fade">
                                      <p:cBhvr>
                                        <p:cTn id="50" dur="500"/>
                                        <p:tgtEl>
                                          <p:spTgt spid="7">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12" end="12"/>
                                            </p:txEl>
                                          </p:spTgt>
                                        </p:tgtEl>
                                        <p:attrNameLst>
                                          <p:attrName>style.visibility</p:attrName>
                                        </p:attrNameLst>
                                      </p:cBhvr>
                                      <p:to>
                                        <p:strVal val="visible"/>
                                      </p:to>
                                    </p:set>
                                    <p:animEffect transition="in" filter="fade">
                                      <p:cBhvr>
                                        <p:cTn id="53" dur="500"/>
                                        <p:tgtEl>
                                          <p:spTgt spid="7">
                                            <p:txEl>
                                              <p:pRg st="12" end="1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7">
                                            <p:txEl>
                                              <p:pRg st="13" end="13"/>
                                            </p:txEl>
                                          </p:spTgt>
                                        </p:tgtEl>
                                        <p:attrNameLst>
                                          <p:attrName>style.visibility</p:attrName>
                                        </p:attrNameLst>
                                      </p:cBhvr>
                                      <p:to>
                                        <p:strVal val="visible"/>
                                      </p:to>
                                    </p:set>
                                    <p:animEffect transition="in" filter="fade">
                                      <p:cBhvr>
                                        <p:cTn id="56"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a:latin typeface="+mj-lt"/>
                <a:cs typeface="B Titr" panose="00000700000000000000" pitchFamily="2" charset="-78"/>
              </a:rPr>
              <a:t>Maximum Interrupt Rate</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14</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446891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b="1" dirty="0"/>
              <a:t>We can only handle so many interrupts per second</a:t>
            </a:r>
            <a:endParaRPr lang="en-US" sz="2400" b="1" baseline="-25000" dirty="0"/>
          </a:p>
          <a:p>
            <a:pPr marL="800100" lvl="1" indent="-342900">
              <a:lnSpc>
                <a:spcPct val="90000"/>
              </a:lnSpc>
              <a:buFont typeface="Arial" panose="020B0604020202020204" pitchFamily="34" charset="0"/>
              <a:buChar char="•"/>
            </a:pPr>
            <a:r>
              <a:rPr lang="en-US" sz="2000" b="1" dirty="0" err="1"/>
              <a:t>F</a:t>
            </a:r>
            <a:r>
              <a:rPr lang="en-US" sz="2000" b="1" baseline="-25000" dirty="0" err="1"/>
              <a:t>Max_Int</a:t>
            </a:r>
            <a:r>
              <a:rPr lang="en-US" sz="2000" b="1" dirty="0"/>
              <a:t>: maximum interrupt frequency</a:t>
            </a:r>
          </a:p>
          <a:p>
            <a:pPr marL="800100" lvl="1" indent="-342900">
              <a:lnSpc>
                <a:spcPct val="90000"/>
              </a:lnSpc>
              <a:buFont typeface="Arial" panose="020B0604020202020204" pitchFamily="34" charset="0"/>
              <a:buChar char="•"/>
            </a:pPr>
            <a:r>
              <a:rPr lang="en-US" sz="2000" b="1" dirty="0"/>
              <a:t>F</a:t>
            </a:r>
            <a:r>
              <a:rPr lang="en-US" sz="2000" b="1" baseline="-25000" dirty="0"/>
              <a:t>CPU</a:t>
            </a:r>
            <a:r>
              <a:rPr lang="en-US" sz="2000" b="1" dirty="0"/>
              <a:t>: CPU clock frequency</a:t>
            </a:r>
          </a:p>
          <a:p>
            <a:pPr marL="800100" lvl="1" indent="-342900">
              <a:lnSpc>
                <a:spcPct val="90000"/>
              </a:lnSpc>
              <a:buFont typeface="Arial" panose="020B0604020202020204" pitchFamily="34" charset="0"/>
              <a:buChar char="•"/>
            </a:pPr>
            <a:r>
              <a:rPr lang="en-US" sz="2000" b="1" dirty="0"/>
              <a:t>C</a:t>
            </a:r>
            <a:r>
              <a:rPr lang="en-US" sz="2000" b="1" baseline="-25000" dirty="0"/>
              <a:t>ISR</a:t>
            </a:r>
            <a:r>
              <a:rPr lang="en-US" sz="2000" b="1" dirty="0"/>
              <a:t>: Number of cycles ISR takes to execute</a:t>
            </a:r>
          </a:p>
          <a:p>
            <a:pPr marL="800100" lvl="1" indent="-342900">
              <a:lnSpc>
                <a:spcPct val="90000"/>
              </a:lnSpc>
              <a:buFont typeface="Arial" panose="020B0604020202020204" pitchFamily="34" charset="0"/>
              <a:buChar char="•"/>
            </a:pPr>
            <a:r>
              <a:rPr lang="en-US" sz="2000" b="1" dirty="0" err="1"/>
              <a:t>C</a:t>
            </a:r>
            <a:r>
              <a:rPr lang="en-US" sz="2000" b="1" baseline="-25000" dirty="0" err="1"/>
              <a:t>Overhead</a:t>
            </a:r>
            <a:r>
              <a:rPr lang="en-US" sz="2000" b="1" baseline="-25000" dirty="0"/>
              <a:t>: </a:t>
            </a:r>
            <a:r>
              <a:rPr lang="en-US" sz="2000" b="1" dirty="0"/>
              <a:t>Number of cycles of overhead for saving state, vectoring, restoring state, etc.</a:t>
            </a:r>
            <a:endParaRPr lang="en-US" sz="2000" b="1" baseline="-25000" dirty="0"/>
          </a:p>
          <a:p>
            <a:pPr marL="800100" lvl="1" indent="-342900">
              <a:lnSpc>
                <a:spcPct val="90000"/>
              </a:lnSpc>
              <a:buFont typeface="Arial" panose="020B0604020202020204" pitchFamily="34" charset="0"/>
              <a:buChar char="•"/>
            </a:pPr>
            <a:r>
              <a:rPr lang="en-US" sz="2000" b="1" dirty="0" err="1"/>
              <a:t>F</a:t>
            </a:r>
            <a:r>
              <a:rPr lang="en-US" sz="2000" b="1" baseline="-25000" dirty="0" err="1"/>
              <a:t>Max_Int</a:t>
            </a:r>
            <a:r>
              <a:rPr lang="en-US" sz="2000" b="1" dirty="0"/>
              <a:t> = F</a:t>
            </a:r>
            <a:r>
              <a:rPr lang="en-US" sz="2000" b="1" baseline="-25000" dirty="0"/>
              <a:t>CPU</a:t>
            </a:r>
            <a:r>
              <a:rPr lang="en-US" sz="2000" b="1" dirty="0"/>
              <a:t>/(C</a:t>
            </a:r>
            <a:r>
              <a:rPr lang="en-US" sz="2000" b="1" baseline="-25000" dirty="0"/>
              <a:t>ISR+</a:t>
            </a:r>
            <a:r>
              <a:rPr lang="en-US" sz="2000" b="1" dirty="0"/>
              <a:t> </a:t>
            </a:r>
            <a:r>
              <a:rPr lang="en-US" sz="2000" b="1" dirty="0" err="1"/>
              <a:t>C</a:t>
            </a:r>
            <a:r>
              <a:rPr lang="en-US" sz="2000" b="1" baseline="-25000" dirty="0" err="1"/>
              <a:t>Overhead</a:t>
            </a:r>
            <a:r>
              <a:rPr lang="en-US" sz="2000" b="1" dirty="0"/>
              <a:t>)</a:t>
            </a:r>
          </a:p>
          <a:p>
            <a:pPr marL="800100" lvl="1" indent="-342900">
              <a:lnSpc>
                <a:spcPct val="90000"/>
              </a:lnSpc>
              <a:buFont typeface="Arial" panose="020B0604020202020204" pitchFamily="34" charset="0"/>
              <a:buChar char="•"/>
            </a:pPr>
            <a:r>
              <a:rPr lang="en-US" sz="2000" b="1" dirty="0"/>
              <a:t>Note that model applies only when there is one interrupt in the system</a:t>
            </a:r>
          </a:p>
          <a:p>
            <a:pPr marL="342900" indent="-342900">
              <a:lnSpc>
                <a:spcPct val="90000"/>
              </a:lnSpc>
              <a:buFont typeface="Arial" panose="020B0604020202020204" pitchFamily="34" charset="0"/>
              <a:buChar char="•"/>
            </a:pPr>
            <a:r>
              <a:rPr lang="en-US" sz="2400" b="1" dirty="0"/>
              <a:t>When processor is responding to interrupts, it isn’t executing our other code</a:t>
            </a:r>
          </a:p>
          <a:p>
            <a:pPr marL="800100" lvl="1" indent="-342900">
              <a:lnSpc>
                <a:spcPct val="90000"/>
              </a:lnSpc>
              <a:buFont typeface="Arial" panose="020B0604020202020204" pitchFamily="34" charset="0"/>
              <a:buChar char="•"/>
            </a:pPr>
            <a:r>
              <a:rPr lang="en-US" sz="2000" b="1" dirty="0" err="1"/>
              <a:t>U</a:t>
            </a:r>
            <a:r>
              <a:rPr lang="en-US" sz="2000" b="1" baseline="-25000" dirty="0" err="1"/>
              <a:t>Int</a:t>
            </a:r>
            <a:r>
              <a:rPr lang="en-US" sz="2000" b="1" dirty="0"/>
              <a:t>: Utilization (fraction of processor time) consumed by interrupt processing</a:t>
            </a:r>
          </a:p>
          <a:p>
            <a:pPr marL="800100" lvl="1" indent="-342900">
              <a:lnSpc>
                <a:spcPct val="90000"/>
              </a:lnSpc>
              <a:buFont typeface="Arial" panose="020B0604020202020204" pitchFamily="34" charset="0"/>
              <a:buChar char="•"/>
            </a:pPr>
            <a:r>
              <a:rPr lang="en-US" sz="2000" b="1" dirty="0" err="1"/>
              <a:t>U</a:t>
            </a:r>
            <a:r>
              <a:rPr lang="en-US" sz="2000" b="1" baseline="-25000" dirty="0" err="1"/>
              <a:t>Int</a:t>
            </a:r>
            <a:r>
              <a:rPr lang="en-US" sz="2000" b="1" dirty="0"/>
              <a:t> = 100%*</a:t>
            </a:r>
            <a:r>
              <a:rPr lang="en-US" sz="2000" b="1" dirty="0" err="1"/>
              <a:t>F</a:t>
            </a:r>
            <a:r>
              <a:rPr lang="en-US" sz="2000" b="1" baseline="-25000" dirty="0" err="1"/>
              <a:t>Int</a:t>
            </a:r>
            <a:r>
              <a:rPr lang="en-US" sz="2000" b="1" dirty="0"/>
              <a:t>* (</a:t>
            </a:r>
            <a:r>
              <a:rPr lang="en-US" sz="2000" b="1" dirty="0" err="1"/>
              <a:t>C</a:t>
            </a:r>
            <a:r>
              <a:rPr lang="en-US" sz="2000" b="1" baseline="-25000" dirty="0" err="1"/>
              <a:t>ISR</a:t>
            </a:r>
            <a:r>
              <a:rPr lang="en-US" sz="2000" b="1" dirty="0" err="1"/>
              <a:t>+C</a:t>
            </a:r>
            <a:r>
              <a:rPr lang="en-US" sz="2000" b="1" baseline="-25000" dirty="0" err="1"/>
              <a:t>Overhead</a:t>
            </a:r>
            <a:r>
              <a:rPr lang="en-US" sz="2000" b="1" dirty="0"/>
              <a:t>)/</a:t>
            </a:r>
            <a:r>
              <a:rPr lang="en-US" sz="2000" b="1" baseline="-25000" dirty="0"/>
              <a:t> </a:t>
            </a:r>
            <a:r>
              <a:rPr lang="en-US" sz="2000" b="1" dirty="0"/>
              <a:t>F</a:t>
            </a:r>
            <a:r>
              <a:rPr lang="en-US" sz="2000" b="1" baseline="-25000" dirty="0"/>
              <a:t>CPU</a:t>
            </a:r>
            <a:endParaRPr lang="en-US" sz="2000" b="1" baseline="30000" dirty="0"/>
          </a:p>
          <a:p>
            <a:pPr marL="800100" lvl="1" indent="-342900">
              <a:lnSpc>
                <a:spcPct val="90000"/>
              </a:lnSpc>
              <a:buFont typeface="Arial" panose="020B0604020202020204" pitchFamily="34" charset="0"/>
              <a:buChar char="•"/>
            </a:pPr>
            <a:r>
              <a:rPr lang="en-US" sz="2200" b="1" dirty="0"/>
              <a:t>CPU looks like it’s running the other code with CPU clock speed of (1-U</a:t>
            </a:r>
            <a:r>
              <a:rPr lang="en-US" sz="2200" b="1" baseline="-25000" dirty="0"/>
              <a:t>Int</a:t>
            </a:r>
            <a:r>
              <a:rPr lang="en-US" sz="2200" b="1" dirty="0"/>
              <a:t>)*F</a:t>
            </a:r>
            <a:r>
              <a:rPr lang="en-US" sz="2200" b="1" baseline="-25000" dirty="0"/>
              <a:t>CPU</a:t>
            </a:r>
            <a:endParaRPr lang="en-US" sz="2200" b="1" dirty="0"/>
          </a:p>
        </p:txBody>
      </p:sp>
    </p:spTree>
    <p:extLst>
      <p:ext uri="{BB962C8B-B14F-4D97-AF65-F5344CB8AC3E}">
        <p14:creationId xmlns:p14="http://schemas.microsoft.com/office/powerpoint/2010/main" val="5472256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200" dirty="0">
                <a:latin typeface="+mj-lt"/>
                <a:cs typeface="B Titr" panose="00000700000000000000" pitchFamily="2" charset="-78"/>
              </a:rPr>
              <a:t>Sharing Data Safely between ISRs and other Threads</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15</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330552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b="1" dirty="0">
                <a:solidFill>
                  <a:srgbClr val="FF0000"/>
                </a:solidFill>
              </a:rPr>
              <a:t>Volatile </a:t>
            </a:r>
            <a:r>
              <a:rPr lang="en-US" sz="2400" b="1" dirty="0" smtClean="0">
                <a:solidFill>
                  <a:srgbClr val="FF0000"/>
                </a:solidFill>
              </a:rPr>
              <a:t>data</a:t>
            </a:r>
            <a:r>
              <a:rPr lang="en-US" sz="2400" b="1" dirty="0" smtClean="0"/>
              <a:t>: </a:t>
            </a:r>
            <a:r>
              <a:rPr lang="en-US" sz="2400" b="1" dirty="0"/>
              <a:t>can be updated outside of the program’s immediate </a:t>
            </a:r>
            <a:r>
              <a:rPr lang="en-US" sz="2400" b="1" dirty="0" smtClean="0"/>
              <a:t>control</a:t>
            </a:r>
          </a:p>
          <a:p>
            <a:pPr marL="800100" lvl="1" indent="-342900">
              <a:lnSpc>
                <a:spcPct val="90000"/>
              </a:lnSpc>
              <a:buFont typeface="Arial" panose="020B0604020202020204" pitchFamily="34" charset="0"/>
              <a:buChar char="•"/>
            </a:pPr>
            <a:r>
              <a:rPr lang="en-US" sz="1400" b="1" dirty="0"/>
              <a:t>In computer programming, particularly in the C, C++, C#, and Java programming languages, the volatile keyword indicates that a value may change between different accesses, even if it does not appear to be modified. This keyword prevents an optimizing compiler from optimizing away subsequent reads or writes and thus incorrectly reusing a stale value or omitting writes. Volatile values primarily arise in hardware access (memory-mapped I/O), where reading from or writing to memory is used to communicate with peripheral devices, and in threading, where a different thread may have modified a value</a:t>
            </a:r>
            <a:r>
              <a:rPr lang="en-US" sz="1400" b="1" dirty="0" smtClean="0"/>
              <a:t>. [Wikipedia]</a:t>
            </a:r>
          </a:p>
          <a:p>
            <a:pPr marL="800100" lvl="1" indent="-342900">
              <a:lnSpc>
                <a:spcPct val="90000"/>
              </a:lnSpc>
              <a:buFont typeface="Arial" panose="020B0604020202020204" pitchFamily="34" charset="0"/>
              <a:buChar char="•"/>
            </a:pPr>
            <a:endParaRPr lang="en-US" sz="1400" b="1" dirty="0"/>
          </a:p>
          <a:p>
            <a:pPr marL="342900" indent="-342900">
              <a:lnSpc>
                <a:spcPct val="90000"/>
              </a:lnSpc>
              <a:buFont typeface="Arial" panose="020B0604020202020204" pitchFamily="34" charset="0"/>
              <a:buChar char="•"/>
            </a:pPr>
            <a:r>
              <a:rPr lang="en-US" sz="2400" b="1" dirty="0">
                <a:solidFill>
                  <a:srgbClr val="FF0000"/>
                </a:solidFill>
              </a:rPr>
              <a:t>Non-atomic shared </a:t>
            </a:r>
            <a:r>
              <a:rPr lang="en-US" sz="2400" b="1" dirty="0" smtClean="0">
                <a:solidFill>
                  <a:srgbClr val="FF0000"/>
                </a:solidFill>
              </a:rPr>
              <a:t>data</a:t>
            </a:r>
            <a:r>
              <a:rPr lang="en-US" sz="2400" b="1" dirty="0" smtClean="0"/>
              <a:t>: can </a:t>
            </a:r>
            <a:r>
              <a:rPr lang="en-US" sz="2400" b="1" dirty="0"/>
              <a:t>be interrupted partway through read or write, is vulnerable to </a:t>
            </a:r>
            <a:r>
              <a:rPr lang="en-US" sz="2400" b="1" dirty="0">
                <a:solidFill>
                  <a:srgbClr val="FF0000"/>
                </a:solidFill>
              </a:rPr>
              <a:t>race conditions</a:t>
            </a:r>
          </a:p>
          <a:p>
            <a:pPr marL="342900" indent="-342900">
              <a:lnSpc>
                <a:spcPct val="90000"/>
              </a:lnSpc>
              <a:buFont typeface="Arial" panose="020B0604020202020204" pitchFamily="34" charset="0"/>
              <a:buChar char="•"/>
            </a:pPr>
            <a:endParaRPr lang="en-US" sz="2400" b="1" dirty="0"/>
          </a:p>
        </p:txBody>
      </p:sp>
    </p:spTree>
    <p:extLst>
      <p:ext uri="{BB962C8B-B14F-4D97-AF65-F5344CB8AC3E}">
        <p14:creationId xmlns:p14="http://schemas.microsoft.com/office/powerpoint/2010/main" val="27816798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a:latin typeface="+mj-lt"/>
                <a:cs typeface="B Titr" panose="00000700000000000000" pitchFamily="2" charset="-78"/>
              </a:rPr>
              <a:t>Non-Atomic Shared Data</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16</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3505200" cy="4690515"/>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200" b="1" dirty="0"/>
              <a:t>Want to keep track of current time and date</a:t>
            </a:r>
          </a:p>
          <a:p>
            <a:pPr marL="342900" indent="-342900">
              <a:lnSpc>
                <a:spcPct val="90000"/>
              </a:lnSpc>
              <a:buFont typeface="Arial" panose="020B0604020202020204" pitchFamily="34" charset="0"/>
              <a:buChar char="•"/>
            </a:pPr>
            <a:endParaRPr lang="en-US" sz="2200" b="1" dirty="0" smtClean="0"/>
          </a:p>
          <a:p>
            <a:pPr marL="800100" lvl="1" indent="-342900">
              <a:lnSpc>
                <a:spcPct val="90000"/>
              </a:lnSpc>
              <a:buFont typeface="Arial" panose="020B0604020202020204" pitchFamily="34" charset="0"/>
              <a:buChar char="•"/>
            </a:pPr>
            <a:endParaRPr lang="en-US" sz="2200" b="1" dirty="0"/>
          </a:p>
          <a:p>
            <a:pPr marL="342900" indent="-342900">
              <a:lnSpc>
                <a:spcPct val="90000"/>
              </a:lnSpc>
              <a:buFont typeface="Arial" panose="020B0604020202020204" pitchFamily="34" charset="0"/>
              <a:buChar char="•"/>
            </a:pPr>
            <a:r>
              <a:rPr lang="en-US" sz="2200" b="1" dirty="0"/>
              <a:t>Use 1 Hz interrupt from </a:t>
            </a:r>
            <a:r>
              <a:rPr lang="en-US" sz="2200" b="1" dirty="0" smtClean="0"/>
              <a:t>timer</a:t>
            </a:r>
          </a:p>
          <a:p>
            <a:pPr marL="342900" indent="-342900">
              <a:lnSpc>
                <a:spcPct val="90000"/>
              </a:lnSpc>
              <a:buFont typeface="Arial" panose="020B0604020202020204" pitchFamily="34" charset="0"/>
              <a:buChar char="•"/>
            </a:pPr>
            <a:endParaRPr lang="en-US" sz="2200" b="1" dirty="0" smtClean="0"/>
          </a:p>
          <a:p>
            <a:pPr marL="342900" indent="-342900">
              <a:lnSpc>
                <a:spcPct val="90000"/>
              </a:lnSpc>
              <a:buFont typeface="Arial" panose="020B0604020202020204" pitchFamily="34" charset="0"/>
              <a:buChar char="•"/>
            </a:pPr>
            <a:r>
              <a:rPr lang="en-US" sz="2200" b="1" dirty="0"/>
              <a:t>System</a:t>
            </a:r>
          </a:p>
          <a:p>
            <a:pPr marL="800100" lvl="1" indent="-342900">
              <a:lnSpc>
                <a:spcPct val="90000"/>
              </a:lnSpc>
              <a:buFont typeface="Arial" panose="020B0604020202020204" pitchFamily="34" charset="0"/>
              <a:buChar char="•"/>
            </a:pPr>
            <a:r>
              <a:rPr lang="en-US" b="1" dirty="0" err="1">
                <a:solidFill>
                  <a:srgbClr val="FF0000"/>
                </a:solidFill>
              </a:rPr>
              <a:t>TimerVal</a:t>
            </a:r>
            <a:r>
              <a:rPr lang="en-US" b="1" dirty="0">
                <a:solidFill>
                  <a:srgbClr val="FF0000"/>
                </a:solidFill>
              </a:rPr>
              <a:t> </a:t>
            </a:r>
            <a:r>
              <a:rPr lang="en-US" b="1" dirty="0"/>
              <a:t>structure tracks time and days since some reference event</a:t>
            </a:r>
          </a:p>
          <a:p>
            <a:pPr marL="800100" lvl="1" indent="-342900">
              <a:lnSpc>
                <a:spcPct val="90000"/>
              </a:lnSpc>
              <a:buFont typeface="Arial" panose="020B0604020202020204" pitchFamily="34" charset="0"/>
              <a:buChar char="•"/>
            </a:pPr>
            <a:r>
              <a:rPr lang="en-US" b="1" dirty="0" err="1"/>
              <a:t>TimerVal’s</a:t>
            </a:r>
            <a:r>
              <a:rPr lang="en-US" b="1" dirty="0"/>
              <a:t> fields are updated by periodic 1 Hz timer ISR </a:t>
            </a:r>
          </a:p>
          <a:p>
            <a:pPr marL="342900" indent="-342900">
              <a:lnSpc>
                <a:spcPct val="90000"/>
              </a:lnSpc>
              <a:buFont typeface="Arial" panose="020B0604020202020204" pitchFamily="34" charset="0"/>
              <a:buChar char="•"/>
            </a:pPr>
            <a:endParaRPr lang="en-US" sz="2400" b="1" dirty="0"/>
          </a:p>
          <a:p>
            <a:pPr marL="342900" indent="-342900">
              <a:lnSpc>
                <a:spcPct val="90000"/>
              </a:lnSpc>
              <a:buFont typeface="Arial" panose="020B0604020202020204" pitchFamily="34" charset="0"/>
              <a:buChar char="•"/>
            </a:pPr>
            <a:endParaRPr lang="en-US" sz="2400" b="1" dirty="0"/>
          </a:p>
        </p:txBody>
      </p:sp>
      <p:sp>
        <p:nvSpPr>
          <p:cNvPr id="8" name="Text Box 4"/>
          <p:cNvSpPr txBox="1">
            <a:spLocks noChangeArrowheads="1"/>
          </p:cNvSpPr>
          <p:nvPr>
            <p:custDataLst>
              <p:tags r:id="rId2"/>
            </p:custDataLst>
          </p:nvPr>
        </p:nvSpPr>
        <p:spPr bwMode="auto">
          <a:xfrm>
            <a:off x="4343400" y="1003518"/>
            <a:ext cx="4648200" cy="1815882"/>
          </a:xfrm>
          <a:prstGeom prst="rect">
            <a:avLst/>
          </a:prstGeom>
          <a:solidFill>
            <a:srgbClr val="DDDDDD"/>
          </a:solidFill>
          <a:ln w="9525">
            <a:solidFill>
              <a:schemeClr val="accent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rgbClr val="0000FF"/>
              </a:buClr>
              <a:buFont typeface="Wingdings" pitchFamily="2" charset="2"/>
              <a:buNone/>
            </a:pPr>
            <a:r>
              <a:rPr lang="en-US" sz="1600" b="1" dirty="0">
                <a:latin typeface="Courier New" pitchFamily="49" charset="0"/>
              </a:rPr>
              <a:t>void </a:t>
            </a:r>
            <a:r>
              <a:rPr lang="en-US" sz="1600" b="1" dirty="0" err="1">
                <a:latin typeface="Courier New" pitchFamily="49" charset="0"/>
              </a:rPr>
              <a:t>GetDateTime</a:t>
            </a:r>
            <a:r>
              <a:rPr lang="en-US" sz="1600" b="1" dirty="0">
                <a:latin typeface="Courier New" pitchFamily="49" charset="0"/>
              </a:rPr>
              <a:t>(</a:t>
            </a:r>
            <a:r>
              <a:rPr lang="en-US" sz="1600" b="1" dirty="0" err="1">
                <a:latin typeface="Courier New" pitchFamily="49" charset="0"/>
              </a:rPr>
              <a:t>DateTimeType</a:t>
            </a:r>
            <a:r>
              <a:rPr lang="en-US" sz="1600" b="1" dirty="0">
                <a:latin typeface="Courier New" pitchFamily="49" charset="0"/>
              </a:rPr>
              <a:t> * DT){</a:t>
            </a:r>
          </a:p>
          <a:p>
            <a:pPr eaLnBrk="1" hangingPunct="1">
              <a:spcBef>
                <a:spcPct val="20000"/>
              </a:spcBef>
              <a:buClr>
                <a:srgbClr val="0000FF"/>
              </a:buClr>
              <a:buFont typeface="Wingdings" pitchFamily="2" charset="2"/>
              <a:buNone/>
            </a:pPr>
            <a:r>
              <a:rPr lang="en-US" sz="1600" b="1" dirty="0">
                <a:latin typeface="Courier New" pitchFamily="49" charset="0"/>
              </a:rPr>
              <a:t> DT-&gt;day = </a:t>
            </a:r>
            <a:r>
              <a:rPr lang="en-US" sz="1600" b="1" dirty="0" err="1">
                <a:latin typeface="Courier New" pitchFamily="49" charset="0"/>
              </a:rPr>
              <a:t>TimerVal.day</a:t>
            </a:r>
            <a:r>
              <a:rPr lang="en-US" sz="1600" b="1" dirty="0">
                <a:latin typeface="Courier New" pitchFamily="49" charset="0"/>
              </a:rPr>
              <a:t>;</a:t>
            </a:r>
          </a:p>
          <a:p>
            <a:pPr eaLnBrk="1" hangingPunct="1">
              <a:spcBef>
                <a:spcPct val="20000"/>
              </a:spcBef>
              <a:buClr>
                <a:srgbClr val="0000FF"/>
              </a:buClr>
              <a:buFont typeface="Wingdings" pitchFamily="2" charset="2"/>
              <a:buNone/>
            </a:pPr>
            <a:r>
              <a:rPr lang="en-US" sz="1600" b="1" dirty="0">
                <a:latin typeface="Courier New" pitchFamily="49" charset="0"/>
              </a:rPr>
              <a:t> DT-&gt;hour = </a:t>
            </a:r>
            <a:r>
              <a:rPr lang="en-US" sz="1600" b="1" dirty="0" err="1">
                <a:latin typeface="Courier New" pitchFamily="49" charset="0"/>
              </a:rPr>
              <a:t>TimerVal.hour</a:t>
            </a:r>
            <a:r>
              <a:rPr lang="en-US" sz="1600" b="1" dirty="0">
                <a:latin typeface="Courier New" pitchFamily="49" charset="0"/>
              </a:rPr>
              <a:t>;</a:t>
            </a:r>
          </a:p>
          <a:p>
            <a:pPr eaLnBrk="1" hangingPunct="1">
              <a:spcBef>
                <a:spcPct val="20000"/>
              </a:spcBef>
              <a:buClr>
                <a:srgbClr val="0000FF"/>
              </a:buClr>
            </a:pPr>
            <a:r>
              <a:rPr lang="en-US" sz="1600" b="1" dirty="0">
                <a:latin typeface="Courier New" pitchFamily="49" charset="0"/>
              </a:rPr>
              <a:t> DT-&gt;minute = </a:t>
            </a:r>
            <a:r>
              <a:rPr lang="en-US" sz="1600" b="1" dirty="0" err="1">
                <a:latin typeface="Courier New" pitchFamily="49" charset="0"/>
              </a:rPr>
              <a:t>TimerVal.minute</a:t>
            </a:r>
            <a:r>
              <a:rPr lang="en-US" sz="1600" b="1" dirty="0">
                <a:latin typeface="Courier New" pitchFamily="49" charset="0"/>
              </a:rPr>
              <a:t>;</a:t>
            </a:r>
          </a:p>
          <a:p>
            <a:pPr eaLnBrk="1" hangingPunct="1">
              <a:spcBef>
                <a:spcPct val="20000"/>
              </a:spcBef>
              <a:buClr>
                <a:srgbClr val="0000FF"/>
              </a:buClr>
            </a:pPr>
            <a:r>
              <a:rPr lang="en-US" sz="1600" b="1" dirty="0">
                <a:latin typeface="Courier New" pitchFamily="49" charset="0"/>
              </a:rPr>
              <a:t> DT-&gt;second = </a:t>
            </a:r>
            <a:r>
              <a:rPr lang="en-US" sz="1600" b="1" dirty="0" err="1">
                <a:latin typeface="Courier New" pitchFamily="49" charset="0"/>
              </a:rPr>
              <a:t>TimerVal.second</a:t>
            </a:r>
            <a:r>
              <a:rPr lang="en-US" sz="1600" b="1" dirty="0">
                <a:latin typeface="Courier New" pitchFamily="49" charset="0"/>
              </a:rPr>
              <a:t>;</a:t>
            </a:r>
          </a:p>
          <a:p>
            <a:pPr eaLnBrk="1" hangingPunct="1">
              <a:spcBef>
                <a:spcPct val="20000"/>
              </a:spcBef>
              <a:buClr>
                <a:srgbClr val="0000FF"/>
              </a:buClr>
            </a:pPr>
            <a:r>
              <a:rPr lang="en-US" sz="1600" b="1" dirty="0">
                <a:latin typeface="Courier New" pitchFamily="49" charset="0"/>
              </a:rPr>
              <a:t>}</a:t>
            </a:r>
          </a:p>
        </p:txBody>
      </p:sp>
      <p:sp>
        <p:nvSpPr>
          <p:cNvPr id="9" name="Text Box 4"/>
          <p:cNvSpPr txBox="1">
            <a:spLocks noChangeArrowheads="1"/>
          </p:cNvSpPr>
          <p:nvPr>
            <p:custDataLst>
              <p:tags r:id="rId3"/>
            </p:custDataLst>
          </p:nvPr>
        </p:nvSpPr>
        <p:spPr bwMode="auto">
          <a:xfrm>
            <a:off x="3962400" y="2971800"/>
            <a:ext cx="5105400" cy="3293209"/>
          </a:xfrm>
          <a:prstGeom prst="rect">
            <a:avLst/>
          </a:prstGeom>
          <a:solidFill>
            <a:srgbClr val="DDDDDD"/>
          </a:solidFill>
          <a:ln w="9525">
            <a:solidFill>
              <a:schemeClr val="accent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Clr>
                <a:srgbClr val="0000FF"/>
              </a:buClr>
              <a:buFont typeface="Wingdings" pitchFamily="2" charset="2"/>
              <a:buNone/>
            </a:pPr>
            <a:r>
              <a:rPr lang="en-US" sz="1600" b="1">
                <a:latin typeface="Courier New" pitchFamily="49" charset="0"/>
              </a:rPr>
              <a:t>void DateTimeISR(void){</a:t>
            </a:r>
          </a:p>
          <a:p>
            <a:pPr eaLnBrk="1" hangingPunct="1">
              <a:buClr>
                <a:srgbClr val="0000FF"/>
              </a:buClr>
            </a:pPr>
            <a:r>
              <a:rPr lang="en-US" sz="1600" b="1">
                <a:latin typeface="Courier New" pitchFamily="49" charset="0"/>
              </a:rPr>
              <a:t> TimerVal.second++;</a:t>
            </a:r>
          </a:p>
          <a:p>
            <a:pPr eaLnBrk="1" hangingPunct="1">
              <a:buClr>
                <a:srgbClr val="0000FF"/>
              </a:buClr>
            </a:pPr>
            <a:r>
              <a:rPr lang="en-US" sz="1600" b="1">
                <a:latin typeface="Courier New" pitchFamily="49" charset="0"/>
              </a:rPr>
              <a:t> if (TimerVal.second &gt; 59){</a:t>
            </a:r>
          </a:p>
          <a:p>
            <a:pPr eaLnBrk="1" hangingPunct="1">
              <a:buClr>
                <a:srgbClr val="0000FF"/>
              </a:buClr>
            </a:pPr>
            <a:r>
              <a:rPr lang="en-US" sz="1600" b="1">
                <a:latin typeface="Courier New" pitchFamily="49" charset="0"/>
              </a:rPr>
              <a:t>   TimerVal.second = 0;</a:t>
            </a:r>
          </a:p>
          <a:p>
            <a:pPr eaLnBrk="1" hangingPunct="1">
              <a:buClr>
                <a:srgbClr val="0000FF"/>
              </a:buClr>
            </a:pPr>
            <a:r>
              <a:rPr lang="en-US" sz="1600" b="1">
                <a:latin typeface="Courier New" pitchFamily="49" charset="0"/>
              </a:rPr>
              <a:t>   TimerVal.minute++;</a:t>
            </a:r>
          </a:p>
          <a:p>
            <a:pPr eaLnBrk="1" hangingPunct="1">
              <a:buClr>
                <a:srgbClr val="0000FF"/>
              </a:buClr>
              <a:buFont typeface="Wingdings" pitchFamily="2" charset="2"/>
              <a:buNone/>
            </a:pPr>
            <a:r>
              <a:rPr lang="en-US" sz="1600" b="1">
                <a:latin typeface="Courier New" pitchFamily="49" charset="0"/>
              </a:rPr>
              <a:t>   if (TimerVal.minute &gt; 59) {</a:t>
            </a:r>
          </a:p>
          <a:p>
            <a:pPr eaLnBrk="1" hangingPunct="1">
              <a:buClr>
                <a:srgbClr val="0000FF"/>
              </a:buClr>
              <a:buFont typeface="Wingdings" pitchFamily="2" charset="2"/>
              <a:buNone/>
            </a:pPr>
            <a:r>
              <a:rPr lang="en-US" sz="1600" b="1">
                <a:latin typeface="Courier New" pitchFamily="49" charset="0"/>
              </a:rPr>
              <a:t>     TimerVal.minute = 0;</a:t>
            </a:r>
          </a:p>
          <a:p>
            <a:pPr eaLnBrk="1" hangingPunct="1">
              <a:buClr>
                <a:srgbClr val="0000FF"/>
              </a:buClr>
              <a:buFont typeface="Wingdings" pitchFamily="2" charset="2"/>
              <a:buNone/>
            </a:pPr>
            <a:r>
              <a:rPr lang="en-US" sz="1600" b="1">
                <a:latin typeface="Courier New" pitchFamily="49" charset="0"/>
              </a:rPr>
              <a:t>     TimerVal.hour++;</a:t>
            </a:r>
          </a:p>
          <a:p>
            <a:pPr eaLnBrk="1" hangingPunct="1">
              <a:buClr>
                <a:srgbClr val="0000FF"/>
              </a:buClr>
            </a:pPr>
            <a:r>
              <a:rPr lang="en-US" sz="1600" b="1">
                <a:latin typeface="Courier New" pitchFamily="49" charset="0"/>
              </a:rPr>
              <a:t>     if (TimerVal.hour &gt; 23) {</a:t>
            </a:r>
          </a:p>
          <a:p>
            <a:pPr eaLnBrk="1" hangingPunct="1">
              <a:buClr>
                <a:srgbClr val="0000FF"/>
              </a:buClr>
            </a:pPr>
            <a:r>
              <a:rPr lang="en-US" sz="1600" b="1">
                <a:latin typeface="Courier New" pitchFamily="49" charset="0"/>
              </a:rPr>
              <a:t>	TimerVal.hour = 0;</a:t>
            </a:r>
          </a:p>
          <a:p>
            <a:pPr eaLnBrk="1" hangingPunct="1">
              <a:buClr>
                <a:srgbClr val="0000FF"/>
              </a:buClr>
            </a:pPr>
            <a:r>
              <a:rPr lang="en-US" sz="1600" b="1">
                <a:latin typeface="Courier New" pitchFamily="49" charset="0"/>
              </a:rPr>
              <a:t>       TimerVal.day++;</a:t>
            </a:r>
          </a:p>
          <a:p>
            <a:pPr eaLnBrk="1" hangingPunct="1">
              <a:buClr>
                <a:srgbClr val="0000FF"/>
              </a:buClr>
            </a:pPr>
            <a:r>
              <a:rPr lang="en-US" sz="1600" b="1">
                <a:latin typeface="Courier New" pitchFamily="49" charset="0"/>
              </a:rPr>
              <a:t>       … etc.</a:t>
            </a:r>
          </a:p>
          <a:p>
            <a:pPr eaLnBrk="1" hangingPunct="1">
              <a:buClr>
                <a:srgbClr val="0000FF"/>
              </a:buClr>
            </a:pPr>
            <a:r>
              <a:rPr lang="en-US" sz="1600" b="1">
                <a:latin typeface="Courier New" pitchFamily="49" charset="0"/>
              </a:rPr>
              <a:t>     }</a:t>
            </a:r>
          </a:p>
        </p:txBody>
      </p:sp>
    </p:spTree>
    <p:extLst>
      <p:ext uri="{BB962C8B-B14F-4D97-AF65-F5344CB8AC3E}">
        <p14:creationId xmlns:p14="http://schemas.microsoft.com/office/powerpoint/2010/main" val="22094668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a:latin typeface="+mj-lt"/>
                <a:cs typeface="B Titr" panose="00000700000000000000" pitchFamily="2" charset="-78"/>
              </a:rPr>
              <a:t>Non-Atomic Shared Data</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17</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4699748"/>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200" b="1" dirty="0"/>
              <a:t>Problem</a:t>
            </a:r>
          </a:p>
          <a:p>
            <a:pPr marL="800100" lvl="1" indent="-342900">
              <a:lnSpc>
                <a:spcPct val="90000"/>
              </a:lnSpc>
              <a:buFont typeface="Arial" panose="020B0604020202020204" pitchFamily="34" charset="0"/>
              <a:buChar char="•"/>
            </a:pPr>
            <a:r>
              <a:rPr lang="en-US" sz="2000" b="1" dirty="0"/>
              <a:t>An interrupt at the wrong time will lead to half-updated data in DT</a:t>
            </a:r>
          </a:p>
          <a:p>
            <a:pPr marL="342900" indent="-342900">
              <a:lnSpc>
                <a:spcPct val="90000"/>
              </a:lnSpc>
              <a:buFont typeface="Arial" panose="020B0604020202020204" pitchFamily="34" charset="0"/>
              <a:buChar char="•"/>
            </a:pPr>
            <a:endParaRPr lang="en-US" sz="2200" b="1" dirty="0" smtClean="0"/>
          </a:p>
          <a:p>
            <a:pPr marL="342900" indent="-342900">
              <a:lnSpc>
                <a:spcPct val="90000"/>
              </a:lnSpc>
              <a:buFont typeface="Arial" panose="020B0604020202020204" pitchFamily="34" charset="0"/>
              <a:buChar char="•"/>
            </a:pPr>
            <a:r>
              <a:rPr lang="en-US" sz="2200" b="1" dirty="0"/>
              <a:t>Failure Case</a:t>
            </a:r>
          </a:p>
          <a:p>
            <a:pPr marL="800100" lvl="1" indent="-342900">
              <a:lnSpc>
                <a:spcPct val="90000"/>
              </a:lnSpc>
              <a:buFont typeface="Arial" panose="020B0604020202020204" pitchFamily="34" charset="0"/>
              <a:buChar char="•"/>
            </a:pPr>
            <a:r>
              <a:rPr lang="en-US" b="1" dirty="0" err="1"/>
              <a:t>TimerVal</a:t>
            </a:r>
            <a:r>
              <a:rPr lang="en-US" b="1" dirty="0"/>
              <a:t> is {10, 23, 59, 59} (10th day, 23:59:59)</a:t>
            </a:r>
          </a:p>
          <a:p>
            <a:pPr marL="800100" lvl="1" indent="-342900">
              <a:lnSpc>
                <a:spcPct val="90000"/>
              </a:lnSpc>
              <a:buFont typeface="Arial" panose="020B0604020202020204" pitchFamily="34" charset="0"/>
              <a:buChar char="•"/>
            </a:pPr>
            <a:r>
              <a:rPr lang="en-US" b="1" dirty="0"/>
              <a:t>Task code calls </a:t>
            </a:r>
            <a:r>
              <a:rPr lang="en-US" b="1" dirty="0" err="1"/>
              <a:t>GetDateTime</a:t>
            </a:r>
            <a:r>
              <a:rPr lang="en-US" b="1" dirty="0"/>
              <a:t>(), which starts copying the </a:t>
            </a:r>
            <a:r>
              <a:rPr lang="en-US" b="1" dirty="0" err="1"/>
              <a:t>TimerVal</a:t>
            </a:r>
            <a:r>
              <a:rPr lang="en-US" b="1" dirty="0"/>
              <a:t> fields to DT: day = 10, hour = 23</a:t>
            </a:r>
          </a:p>
          <a:p>
            <a:pPr marL="800100" lvl="1" indent="-342900">
              <a:lnSpc>
                <a:spcPct val="90000"/>
              </a:lnSpc>
              <a:buFont typeface="Arial" panose="020B0604020202020204" pitchFamily="34" charset="0"/>
              <a:buChar char="•"/>
            </a:pPr>
            <a:r>
              <a:rPr lang="en-US" b="1" dirty="0"/>
              <a:t>A timer interrupt occurs, which updates </a:t>
            </a:r>
            <a:r>
              <a:rPr lang="en-US" b="1" dirty="0" err="1"/>
              <a:t>TimerVal</a:t>
            </a:r>
            <a:r>
              <a:rPr lang="en-US" b="1" dirty="0"/>
              <a:t> to {11, 0, 0, 0}</a:t>
            </a:r>
          </a:p>
          <a:p>
            <a:pPr marL="800100" lvl="1" indent="-342900">
              <a:lnSpc>
                <a:spcPct val="90000"/>
              </a:lnSpc>
              <a:buFont typeface="Arial" panose="020B0604020202020204" pitchFamily="34" charset="0"/>
              <a:buChar char="•"/>
            </a:pPr>
            <a:r>
              <a:rPr lang="en-US" b="1" dirty="0" err="1"/>
              <a:t>GetDateTime</a:t>
            </a:r>
            <a:r>
              <a:rPr lang="en-US" b="1" dirty="0"/>
              <a:t>() resumes executing, copying  the remaining </a:t>
            </a:r>
            <a:r>
              <a:rPr lang="en-US" b="1" dirty="0" err="1"/>
              <a:t>TimerVal</a:t>
            </a:r>
            <a:r>
              <a:rPr lang="en-US" b="1" dirty="0"/>
              <a:t> fields to DT: minute = 0, second = 0</a:t>
            </a:r>
          </a:p>
          <a:p>
            <a:pPr marL="800100" lvl="1" indent="-342900">
              <a:lnSpc>
                <a:spcPct val="90000"/>
              </a:lnSpc>
              <a:buFont typeface="Arial" panose="020B0604020202020204" pitchFamily="34" charset="0"/>
              <a:buChar char="•"/>
            </a:pPr>
            <a:r>
              <a:rPr lang="en-US" b="1" dirty="0"/>
              <a:t>DT now has a time stamp of {10, 23, 0, 0</a:t>
            </a:r>
            <a:r>
              <a:rPr lang="en-US" b="1" dirty="0" smtClean="0"/>
              <a:t>}</a:t>
            </a:r>
          </a:p>
          <a:p>
            <a:pPr marL="800100" lvl="1" indent="-342900">
              <a:lnSpc>
                <a:spcPct val="90000"/>
              </a:lnSpc>
              <a:buFont typeface="Arial" panose="020B0604020202020204" pitchFamily="34" charset="0"/>
              <a:buChar char="•"/>
            </a:pPr>
            <a:r>
              <a:rPr lang="en-US" b="1" dirty="0">
                <a:solidFill>
                  <a:srgbClr val="FF0000"/>
                </a:solidFill>
              </a:rPr>
              <a:t>The system thinks time just jumped backwards one hour</a:t>
            </a:r>
            <a:r>
              <a:rPr lang="en-US" b="1" dirty="0" smtClean="0">
                <a:solidFill>
                  <a:srgbClr val="FF0000"/>
                </a:solidFill>
              </a:rPr>
              <a:t>!</a:t>
            </a:r>
          </a:p>
          <a:p>
            <a:pPr marL="800100" lvl="1" indent="-342900">
              <a:lnSpc>
                <a:spcPct val="90000"/>
              </a:lnSpc>
              <a:buFont typeface="Arial" panose="020B0604020202020204" pitchFamily="34" charset="0"/>
              <a:buChar char="•"/>
            </a:pPr>
            <a:endParaRPr lang="en-US" b="1" dirty="0"/>
          </a:p>
          <a:p>
            <a:pPr marL="342900" indent="-342900">
              <a:buFont typeface="Arial" panose="020B0604020202020204" pitchFamily="34" charset="0"/>
              <a:buChar char="•"/>
            </a:pPr>
            <a:r>
              <a:rPr lang="en-US" sz="2200" b="1" dirty="0"/>
              <a:t>Fundamental problem – “race condition”</a:t>
            </a:r>
          </a:p>
          <a:p>
            <a:pPr marL="742950" lvl="1" indent="-285750">
              <a:buFont typeface="Arial" panose="020B0604020202020204" pitchFamily="34" charset="0"/>
              <a:buChar char="•"/>
            </a:pPr>
            <a:r>
              <a:rPr lang="en-US" b="1" dirty="0"/>
              <a:t>Preemption enables ISR to interrupt other code and possibly overwrite data</a:t>
            </a:r>
          </a:p>
          <a:p>
            <a:pPr marL="742950" lvl="1" indent="-285750">
              <a:buFont typeface="Arial" panose="020B0604020202020204" pitchFamily="34" charset="0"/>
              <a:buChar char="•"/>
            </a:pPr>
            <a:r>
              <a:rPr lang="en-US" b="1" dirty="0"/>
              <a:t>Must ensure </a:t>
            </a:r>
            <a:r>
              <a:rPr lang="en-US" b="1" i="1" dirty="0"/>
              <a:t>atomic (indivisible) </a:t>
            </a:r>
            <a:r>
              <a:rPr lang="en-US" b="1" dirty="0"/>
              <a:t>access to the object</a:t>
            </a:r>
          </a:p>
          <a:p>
            <a:pPr marL="800100" lvl="1" indent="-342900">
              <a:lnSpc>
                <a:spcPct val="90000"/>
              </a:lnSpc>
              <a:buFont typeface="Arial" panose="020B0604020202020204" pitchFamily="34" charset="0"/>
              <a:buChar char="•"/>
            </a:pPr>
            <a:endParaRPr lang="en-US" b="1" dirty="0"/>
          </a:p>
        </p:txBody>
      </p:sp>
    </p:spTree>
    <p:extLst>
      <p:ext uri="{BB962C8B-B14F-4D97-AF65-F5344CB8AC3E}">
        <p14:creationId xmlns:p14="http://schemas.microsoft.com/office/powerpoint/2010/main" val="5411245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2" end="12"/>
                                            </p:txEl>
                                          </p:spTgt>
                                        </p:tgtEl>
                                        <p:attrNameLst>
                                          <p:attrName>style.visibility</p:attrName>
                                        </p:attrNameLst>
                                      </p:cBhvr>
                                      <p:to>
                                        <p:strVal val="visible"/>
                                      </p:to>
                                    </p:set>
                                    <p:animEffect transition="in" filter="fade">
                                      <p:cBhvr>
                                        <p:cTn id="52" dur="500"/>
                                        <p:tgtEl>
                                          <p:spTgt spid="7">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13" end="13"/>
                                            </p:txEl>
                                          </p:spTgt>
                                        </p:tgtEl>
                                        <p:attrNameLst>
                                          <p:attrName>style.visibility</p:attrName>
                                        </p:attrNameLst>
                                      </p:cBhvr>
                                      <p:to>
                                        <p:strVal val="visible"/>
                                      </p:to>
                                    </p:set>
                                    <p:animEffect transition="in" filter="fade">
                                      <p:cBhvr>
                                        <p:cTn id="57"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a:latin typeface="+mj-lt"/>
                <a:cs typeface="B Titr" panose="00000700000000000000" pitchFamily="2" charset="-78"/>
              </a:rPr>
              <a:t>Examining the Problem More Closely</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18</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2086725"/>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200" b="1" dirty="0"/>
              <a:t>Must protect any data object which both</a:t>
            </a:r>
          </a:p>
          <a:p>
            <a:pPr marL="800100" lvl="1" indent="-342900">
              <a:lnSpc>
                <a:spcPct val="90000"/>
              </a:lnSpc>
              <a:buFont typeface="Arial" panose="020B0604020202020204" pitchFamily="34" charset="0"/>
              <a:buChar char="•"/>
            </a:pPr>
            <a:r>
              <a:rPr lang="en-US" sz="2000" b="1" dirty="0" smtClean="0"/>
              <a:t>requires </a:t>
            </a:r>
            <a:r>
              <a:rPr lang="en-US" sz="2000" b="1" dirty="0"/>
              <a:t>multiple instructions to read or write (non-atomic access), </a:t>
            </a:r>
          </a:p>
          <a:p>
            <a:pPr lvl="1">
              <a:lnSpc>
                <a:spcPct val="90000"/>
              </a:lnSpc>
            </a:pPr>
            <a:r>
              <a:rPr lang="en-US" sz="2000" b="1" dirty="0"/>
              <a:t>and</a:t>
            </a:r>
          </a:p>
          <a:p>
            <a:pPr marL="800100" lvl="1" indent="-342900">
              <a:lnSpc>
                <a:spcPct val="90000"/>
              </a:lnSpc>
              <a:buFont typeface="Arial" panose="020B0604020202020204" pitchFamily="34" charset="0"/>
              <a:buChar char="•"/>
            </a:pPr>
            <a:r>
              <a:rPr lang="en-US" sz="2000" b="1" dirty="0" smtClean="0"/>
              <a:t>is </a:t>
            </a:r>
            <a:r>
              <a:rPr lang="en-US" sz="2000" b="1" dirty="0"/>
              <a:t>potentially written by an ISR</a:t>
            </a:r>
          </a:p>
          <a:p>
            <a:pPr marL="342900" indent="-342900">
              <a:lnSpc>
                <a:spcPct val="90000"/>
              </a:lnSpc>
              <a:buFont typeface="Arial" panose="020B0604020202020204" pitchFamily="34" charset="0"/>
              <a:buChar char="•"/>
            </a:pPr>
            <a:endParaRPr lang="en-US" sz="2200" b="1" dirty="0"/>
          </a:p>
          <a:p>
            <a:pPr marL="342900" indent="-342900">
              <a:lnSpc>
                <a:spcPct val="90000"/>
              </a:lnSpc>
              <a:buFont typeface="Arial" panose="020B0604020202020204" pitchFamily="34" charset="0"/>
              <a:buChar char="•"/>
            </a:pPr>
            <a:endParaRPr lang="en-US" sz="2200" b="1" dirty="0" smtClean="0"/>
          </a:p>
          <a:p>
            <a:pPr marL="800100" lvl="1" indent="-342900">
              <a:lnSpc>
                <a:spcPct val="90000"/>
              </a:lnSpc>
              <a:buFont typeface="Arial" panose="020B0604020202020204" pitchFamily="34" charset="0"/>
              <a:buChar char="•"/>
            </a:pPr>
            <a:endParaRPr lang="en-US" b="1" dirty="0"/>
          </a:p>
        </p:txBody>
      </p:sp>
      <p:sp>
        <p:nvSpPr>
          <p:cNvPr id="8" name="Text Box 4"/>
          <p:cNvSpPr txBox="1">
            <a:spLocks noChangeArrowheads="1"/>
          </p:cNvSpPr>
          <p:nvPr>
            <p:custDataLst>
              <p:tags r:id="rId2"/>
            </p:custDataLst>
          </p:nvPr>
        </p:nvSpPr>
        <p:spPr bwMode="auto">
          <a:xfrm>
            <a:off x="1371600" y="2743200"/>
            <a:ext cx="5715000" cy="3527119"/>
          </a:xfrm>
          <a:prstGeom prst="rect">
            <a:avLst/>
          </a:prstGeom>
          <a:solidFill>
            <a:srgbClr val="DDDDDD"/>
          </a:solidFill>
          <a:ln w="9525">
            <a:solidFill>
              <a:schemeClr val="accent2"/>
            </a:solidFill>
            <a:miter lim="800000"/>
            <a:headEnd/>
            <a:tailEnd/>
          </a:ln>
          <a:effectLst/>
        </p:spPr>
        <p:txBody>
          <a:bodyPr wrap="square">
            <a:spAutoFit/>
          </a:bodyPr>
          <a:lstStyle/>
          <a:p>
            <a:pPr eaLnBrk="1" hangingPunct="1">
              <a:spcBef>
                <a:spcPct val="20000"/>
              </a:spcBef>
              <a:buClr>
                <a:srgbClr val="0000FF"/>
              </a:buClr>
              <a:buFont typeface="Wingdings" pitchFamily="2" charset="2"/>
              <a:buNone/>
              <a:defRPr/>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GetDateTime</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DateTimeType</a:t>
            </a:r>
            <a:r>
              <a:rPr lang="en-US" sz="1800" b="1" dirty="0">
                <a:latin typeface="Courier New" pitchFamily="49" charset="0"/>
                <a:cs typeface="Courier New" pitchFamily="49" charset="0"/>
              </a:rPr>
              <a:t> * DT</a:t>
            </a:r>
            <a:r>
              <a:rPr lang="en-US" sz="1800" b="1" dirty="0" smtClean="0">
                <a:latin typeface="Courier New" pitchFamily="49" charset="0"/>
                <a:cs typeface="Courier New" pitchFamily="49" charset="0"/>
              </a:rPr>
              <a:t>){</a:t>
            </a:r>
          </a:p>
          <a:p>
            <a:pPr eaLnBrk="1" hangingPunct="1">
              <a:spcBef>
                <a:spcPct val="20000"/>
              </a:spcBef>
              <a:buClr>
                <a:srgbClr val="0000FF"/>
              </a:buClr>
              <a:buFont typeface="Wingdings" pitchFamily="2" charset="2"/>
              <a:buNone/>
              <a:defRPr/>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uint32_t m;</a:t>
            </a:r>
          </a:p>
          <a:p>
            <a:pPr marL="342900" indent="-342900">
              <a:lnSpc>
                <a:spcPct val="90000"/>
              </a:lnSpc>
              <a:spcBef>
                <a:spcPct val="20000"/>
              </a:spcBef>
              <a:defRPr/>
            </a:pP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m = __</a:t>
            </a:r>
            <a:r>
              <a:rPr lang="en-US" sz="1800" b="1" dirty="0" err="1" smtClean="0">
                <a:latin typeface="Courier New" pitchFamily="49" charset="0"/>
                <a:cs typeface="Courier New" pitchFamily="49" charset="0"/>
              </a:rPr>
              <a:t>get_PRIMASK</a:t>
            </a:r>
            <a:r>
              <a:rPr lang="en-US" sz="1800" b="1" dirty="0" smtClean="0">
                <a:latin typeface="Courier New" pitchFamily="49" charset="0"/>
                <a:cs typeface="Courier New" pitchFamily="49" charset="0"/>
              </a:rPr>
              <a:t>();</a:t>
            </a:r>
          </a:p>
          <a:p>
            <a:pPr marL="342900" indent="-342900">
              <a:lnSpc>
                <a:spcPct val="90000"/>
              </a:lnSpc>
              <a:spcBef>
                <a:spcPct val="20000"/>
              </a:spcBef>
              <a:defRPr/>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__</a:t>
            </a:r>
            <a:r>
              <a:rPr lang="en-US" sz="1800" b="1" dirty="0" err="1" smtClean="0">
                <a:latin typeface="Courier New" pitchFamily="49" charset="0"/>
                <a:cs typeface="Courier New" pitchFamily="49" charset="0"/>
              </a:rPr>
              <a:t>disable_irq</a:t>
            </a:r>
            <a:r>
              <a:rPr lang="en-US" sz="1800" b="1" dirty="0" smtClean="0">
                <a:latin typeface="Courier New" pitchFamily="49" charset="0"/>
                <a:cs typeface="Courier New" pitchFamily="49" charset="0"/>
              </a:rPr>
              <a:t>(); </a:t>
            </a:r>
          </a:p>
          <a:p>
            <a:pPr marL="342900" indent="-342900">
              <a:lnSpc>
                <a:spcPct val="90000"/>
              </a:lnSpc>
              <a:spcBef>
                <a:spcPct val="20000"/>
              </a:spcBef>
              <a:defRPr/>
            </a:pPr>
            <a:endParaRPr lang="en-US" sz="1800" b="1" dirty="0" smtClean="0">
              <a:latin typeface="Courier New" pitchFamily="49" charset="0"/>
              <a:cs typeface="Courier New" pitchFamily="49" charset="0"/>
            </a:endParaRPr>
          </a:p>
          <a:p>
            <a:pPr marL="342900" indent="-342900">
              <a:lnSpc>
                <a:spcPct val="90000"/>
              </a:lnSpc>
              <a:spcBef>
                <a:spcPct val="20000"/>
              </a:spcBef>
              <a:defRPr/>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DT-</a:t>
            </a:r>
            <a:r>
              <a:rPr lang="en-US" sz="1800" b="1" dirty="0">
                <a:latin typeface="Courier New" pitchFamily="49" charset="0"/>
                <a:cs typeface="Courier New" pitchFamily="49" charset="0"/>
              </a:rPr>
              <a:t>&gt;day = </a:t>
            </a:r>
            <a:r>
              <a:rPr lang="en-US" sz="1800" b="1" dirty="0" err="1">
                <a:latin typeface="Courier New" pitchFamily="49" charset="0"/>
                <a:cs typeface="Courier New" pitchFamily="49" charset="0"/>
              </a:rPr>
              <a:t>TimerVal.day</a:t>
            </a:r>
            <a:r>
              <a:rPr lang="en-US" sz="1800" b="1" dirty="0">
                <a:latin typeface="Courier New" pitchFamily="49" charset="0"/>
                <a:cs typeface="Courier New" pitchFamily="49" charset="0"/>
              </a:rPr>
              <a:t>;</a:t>
            </a:r>
          </a:p>
          <a:p>
            <a:pPr eaLnBrk="1" hangingPunct="1">
              <a:spcBef>
                <a:spcPct val="20000"/>
              </a:spcBef>
              <a:buClr>
                <a:srgbClr val="0000FF"/>
              </a:buClr>
              <a:buFont typeface="Wingdings" pitchFamily="2" charset="2"/>
              <a:buNone/>
              <a:defRPr/>
            </a:pPr>
            <a:r>
              <a:rPr lang="en-US" sz="1800" b="1" dirty="0">
                <a:latin typeface="Courier New" pitchFamily="49" charset="0"/>
                <a:cs typeface="Courier New" pitchFamily="49" charset="0"/>
              </a:rPr>
              <a:t> DT-&gt;hour = </a:t>
            </a:r>
            <a:r>
              <a:rPr lang="en-US" sz="1800" b="1" dirty="0" err="1">
                <a:latin typeface="Courier New" pitchFamily="49" charset="0"/>
                <a:cs typeface="Courier New" pitchFamily="49" charset="0"/>
              </a:rPr>
              <a:t>TimerVal.hour</a:t>
            </a:r>
            <a:r>
              <a:rPr lang="en-US" sz="1800" b="1" dirty="0">
                <a:latin typeface="Courier New" pitchFamily="49" charset="0"/>
                <a:cs typeface="Courier New" pitchFamily="49" charset="0"/>
              </a:rPr>
              <a:t>;</a:t>
            </a:r>
          </a:p>
          <a:p>
            <a:pPr eaLnBrk="1" hangingPunct="1">
              <a:spcBef>
                <a:spcPct val="20000"/>
              </a:spcBef>
              <a:buClr>
                <a:srgbClr val="0000FF"/>
              </a:buClr>
              <a:defRPr/>
            </a:pPr>
            <a:r>
              <a:rPr lang="en-US" sz="1800" b="1" dirty="0">
                <a:latin typeface="Courier New" pitchFamily="49" charset="0"/>
                <a:cs typeface="Courier New" pitchFamily="49" charset="0"/>
              </a:rPr>
              <a:t> DT-&gt;minute = </a:t>
            </a:r>
            <a:r>
              <a:rPr lang="en-US" sz="1800" b="1" dirty="0" err="1">
                <a:latin typeface="Courier New" pitchFamily="49" charset="0"/>
                <a:cs typeface="Courier New" pitchFamily="49" charset="0"/>
              </a:rPr>
              <a:t>TimerVal.minute</a:t>
            </a:r>
            <a:r>
              <a:rPr lang="en-US" sz="1800" b="1" dirty="0">
                <a:latin typeface="Courier New" pitchFamily="49" charset="0"/>
                <a:cs typeface="Courier New" pitchFamily="49" charset="0"/>
              </a:rPr>
              <a:t>;</a:t>
            </a:r>
          </a:p>
          <a:p>
            <a:pPr eaLnBrk="1" hangingPunct="1">
              <a:spcBef>
                <a:spcPct val="20000"/>
              </a:spcBef>
              <a:buClr>
                <a:srgbClr val="0000FF"/>
              </a:buClr>
              <a:defRPr/>
            </a:pPr>
            <a:r>
              <a:rPr lang="en-US" sz="1800" b="1" dirty="0">
                <a:latin typeface="Courier New" pitchFamily="49" charset="0"/>
                <a:cs typeface="Courier New" pitchFamily="49" charset="0"/>
              </a:rPr>
              <a:t> DT-&gt;second = </a:t>
            </a:r>
            <a:r>
              <a:rPr lang="en-US" sz="1800" b="1" dirty="0" err="1">
                <a:latin typeface="Courier New" pitchFamily="49" charset="0"/>
                <a:cs typeface="Courier New" pitchFamily="49" charset="0"/>
              </a:rPr>
              <a:t>TimerVal.second</a:t>
            </a:r>
            <a:r>
              <a:rPr lang="en-US" sz="1800" b="1" dirty="0" smtClean="0">
                <a:latin typeface="Courier New" pitchFamily="49" charset="0"/>
                <a:cs typeface="Courier New" pitchFamily="49" charset="0"/>
              </a:rPr>
              <a:t>;</a:t>
            </a:r>
          </a:p>
          <a:p>
            <a:pPr marL="342900" indent="-342900">
              <a:lnSpc>
                <a:spcPct val="90000"/>
              </a:lnSpc>
              <a:spcBef>
                <a:spcPct val="20000"/>
              </a:spcBef>
              <a:defRPr/>
            </a:pPr>
            <a:r>
              <a:rPr lang="en-US" sz="1800" b="1" dirty="0" smtClean="0">
                <a:latin typeface="Courier New" pitchFamily="49" charset="0"/>
                <a:cs typeface="Courier New" pitchFamily="49" charset="0"/>
              </a:rPr>
              <a:t> __</a:t>
            </a:r>
            <a:r>
              <a:rPr lang="en-US" sz="1800" b="1" dirty="0" err="1" smtClean="0">
                <a:latin typeface="Courier New" pitchFamily="49" charset="0"/>
                <a:cs typeface="Courier New" pitchFamily="49" charset="0"/>
              </a:rPr>
              <a:t>set_PRIMASK</a:t>
            </a:r>
            <a:r>
              <a:rPr lang="en-US" sz="1800" b="1" dirty="0" smtClean="0">
                <a:latin typeface="Courier New" pitchFamily="49" charset="0"/>
                <a:cs typeface="Courier New" pitchFamily="49" charset="0"/>
              </a:rPr>
              <a:t>(m);</a:t>
            </a:r>
          </a:p>
          <a:p>
            <a:pPr marL="342900" indent="-342900">
              <a:lnSpc>
                <a:spcPct val="90000"/>
              </a:lnSpc>
              <a:spcBef>
                <a:spcPct val="20000"/>
              </a:spcBef>
              <a:defRPr/>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14483944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19</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8" name="TextBox 7"/>
          <p:cNvSpPr txBox="1"/>
          <p:nvPr/>
        </p:nvSpPr>
        <p:spPr>
          <a:xfrm>
            <a:off x="304800" y="2482570"/>
            <a:ext cx="8458200" cy="920252"/>
          </a:xfrm>
          <a:prstGeom prst="rect">
            <a:avLst/>
          </a:prstGeom>
          <a:noFill/>
        </p:spPr>
        <p:txBody>
          <a:bodyPr wrap="square" rtlCol="0">
            <a:spAutoFit/>
          </a:bodyPr>
          <a:lstStyle/>
          <a:p>
            <a:pPr algn="ctr">
              <a:lnSpc>
                <a:spcPct val="150000"/>
              </a:lnSpc>
            </a:pPr>
            <a:r>
              <a:rPr lang="en-US" sz="4000" b="1" dirty="0" smtClean="0"/>
              <a:t>The End </a:t>
            </a:r>
            <a:r>
              <a:rPr lang="en-US" sz="3200" b="1" dirty="0" smtClean="0"/>
              <a:t>(for now)</a:t>
            </a:r>
            <a:r>
              <a:rPr lang="en-US" sz="4000" b="1" dirty="0" smtClean="0"/>
              <a:t>!</a:t>
            </a:r>
            <a:endParaRPr lang="en-US" sz="3200" b="1" dirty="0" smtClean="0"/>
          </a:p>
        </p:txBody>
      </p:sp>
    </p:spTree>
    <p:extLst>
      <p:ext uri="{BB962C8B-B14F-4D97-AF65-F5344CB8AC3E}">
        <p14:creationId xmlns:p14="http://schemas.microsoft.com/office/powerpoint/2010/main" val="28253568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j-lt"/>
                <a:cs typeface="B Titr" panose="00000700000000000000" pitchFamily="2" charset="-78"/>
              </a:rPr>
              <a:t>Copyright Notice</a:t>
            </a: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2</a:t>
            </a:fld>
            <a:endParaRPr lang="en-US" dirty="0">
              <a:latin typeface="+mj-lt"/>
            </a:endParaRPr>
          </a:p>
        </p:txBody>
      </p:sp>
      <p:sp>
        <p:nvSpPr>
          <p:cNvPr id="206" name="TextBox 205"/>
          <p:cNvSpPr txBox="1"/>
          <p:nvPr/>
        </p:nvSpPr>
        <p:spPr>
          <a:xfrm>
            <a:off x="457200" y="1143000"/>
            <a:ext cx="8275627" cy="3123932"/>
          </a:xfrm>
          <a:prstGeom prst="rect">
            <a:avLst/>
          </a:prstGeom>
          <a:noFill/>
        </p:spPr>
        <p:txBody>
          <a:bodyPr wrap="square" rtlCol="0">
            <a:spAutoFit/>
          </a:bodyPr>
          <a:lstStyle/>
          <a:p>
            <a:r>
              <a:rPr lang="en-US" sz="2000" b="1" dirty="0" smtClean="0"/>
              <a:t>Parts (text &amp; figures) of this lecture are adopted from:</a:t>
            </a:r>
          </a:p>
          <a:p>
            <a:pPr marL="457200" indent="-457200">
              <a:lnSpc>
                <a:spcPct val="150000"/>
              </a:lnSpc>
              <a:buFont typeface="Arial" panose="020B0604020202020204" pitchFamily="34" charset="0"/>
              <a:buChar char="•"/>
            </a:pPr>
            <a:r>
              <a:rPr lang="en-US" sz="2000" b="1" dirty="0" smtClean="0"/>
              <a:t>Cortex</a:t>
            </a:r>
            <a:r>
              <a:rPr lang="en-US" sz="2000" b="1" dirty="0"/>
              <a:t>™-M3 Revision r2p1 Technical Reference Manual</a:t>
            </a:r>
          </a:p>
          <a:p>
            <a:pPr marL="457200" indent="-457200">
              <a:lnSpc>
                <a:spcPct val="150000"/>
              </a:lnSpc>
              <a:buFont typeface="Arial" panose="020B0604020202020204" pitchFamily="34" charset="0"/>
              <a:buChar char="•"/>
            </a:pPr>
            <a:endParaRPr lang="en-US" sz="2000" b="1" dirty="0"/>
          </a:p>
          <a:p>
            <a:pPr marL="457200" indent="-457200">
              <a:lnSpc>
                <a:spcPct val="150000"/>
              </a:lnSpc>
              <a:buFont typeface="Arial" panose="020B0604020202020204" pitchFamily="34" charset="0"/>
              <a:buChar char="•"/>
            </a:pPr>
            <a:r>
              <a:rPr lang="en-US" sz="2000" b="1" dirty="0"/>
              <a:t>ARMv7-M Architecture Reference </a:t>
            </a:r>
            <a:r>
              <a:rPr lang="en-US" sz="2000" b="1" dirty="0" smtClean="0"/>
              <a:t>Manual</a:t>
            </a:r>
            <a:endParaRPr lang="fa-IR" sz="2000" b="1" dirty="0" smtClean="0"/>
          </a:p>
          <a:p>
            <a:pPr marL="457200" indent="-457200">
              <a:lnSpc>
                <a:spcPct val="150000"/>
              </a:lnSpc>
              <a:buFont typeface="Arial" panose="020B0604020202020204" pitchFamily="34" charset="0"/>
              <a:buChar char="•"/>
            </a:pPr>
            <a:endParaRPr lang="en-US" b="1" dirty="0" smtClean="0">
              <a:cs typeface="B Nazanin" pitchFamily="2" charset="-78"/>
            </a:endParaRPr>
          </a:p>
          <a:p>
            <a:pPr marL="457200" indent="-457200">
              <a:lnSpc>
                <a:spcPct val="150000"/>
              </a:lnSpc>
              <a:buFont typeface="Arial" panose="020B0604020202020204" pitchFamily="34" charset="0"/>
              <a:buChar char="•"/>
            </a:pPr>
            <a:r>
              <a:rPr lang="en-US" sz="2000" b="1" dirty="0" smtClean="0">
                <a:cs typeface="B Nazanin" pitchFamily="2" charset="-78"/>
              </a:rPr>
              <a:t>Atmel </a:t>
            </a:r>
            <a:r>
              <a:rPr lang="en-US" sz="2000" b="1" dirty="0">
                <a:cs typeface="B Nazanin" pitchFamily="2" charset="-78"/>
              </a:rPr>
              <a:t>| SMART ARM-based MCU DATASHEET, SAM3X / SAM3A Series, </a:t>
            </a:r>
            <a:r>
              <a:rPr lang="en-US" sz="2000" b="1" dirty="0" smtClean="0">
                <a:cs typeface="B Nazanin" pitchFamily="2" charset="-78"/>
              </a:rPr>
              <a:t>Atmel-11057C-ATARM-SAM3X-SAM3A-Datasheet_23-Mar-15</a:t>
            </a:r>
            <a:endParaRPr lang="fa-IR" b="1" dirty="0">
              <a:cs typeface="B Nazanin" pitchFamily="2" charset="-78"/>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Tree>
    <p:extLst>
      <p:ext uri="{BB962C8B-B14F-4D97-AF65-F5344CB8AC3E}">
        <p14:creationId xmlns:p14="http://schemas.microsoft.com/office/powerpoint/2010/main" val="2873199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3</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8" name="TextBox 7"/>
          <p:cNvSpPr txBox="1"/>
          <p:nvPr/>
        </p:nvSpPr>
        <p:spPr>
          <a:xfrm>
            <a:off x="304800" y="2667000"/>
            <a:ext cx="8458200" cy="837473"/>
          </a:xfrm>
          <a:prstGeom prst="rect">
            <a:avLst/>
          </a:prstGeom>
          <a:noFill/>
        </p:spPr>
        <p:txBody>
          <a:bodyPr wrap="square" rtlCol="0">
            <a:spAutoFit/>
          </a:bodyPr>
          <a:lstStyle/>
          <a:p>
            <a:pPr algn="ctr">
              <a:lnSpc>
                <a:spcPct val="150000"/>
              </a:lnSpc>
            </a:pPr>
            <a:r>
              <a:rPr lang="en-US" sz="3600" b="1" dirty="0" smtClean="0"/>
              <a:t>Interrupts (2)</a:t>
            </a:r>
            <a:endParaRPr lang="en-US" sz="3600" b="1" baseline="30000" dirty="0" smtClean="0"/>
          </a:p>
        </p:txBody>
      </p:sp>
    </p:spTree>
    <p:extLst>
      <p:ext uri="{BB962C8B-B14F-4D97-AF65-F5344CB8AC3E}">
        <p14:creationId xmlns:p14="http://schemas.microsoft.com/office/powerpoint/2010/main" val="19328055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smtClean="0">
                <a:latin typeface="+mj-lt"/>
                <a:cs typeface="B Titr" panose="00000700000000000000" pitchFamily="2" charset="-78"/>
              </a:rPr>
              <a:t>Interrupts Handling</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4</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t>Functions to access the </a:t>
            </a:r>
            <a:r>
              <a:rPr lang="en-US" sz="2400" b="1" dirty="0" smtClean="0"/>
              <a:t>NVIC</a:t>
            </a:r>
            <a:endParaRPr lang="en-US" sz="2400" b="1" dirty="0"/>
          </a:p>
          <a:p>
            <a:pPr lvl="1">
              <a:lnSpc>
                <a:spcPct val="200000"/>
              </a:lnSpc>
            </a:pPr>
            <a:r>
              <a:rPr lang="en-US" b="1" dirty="0" smtClean="0"/>
              <a:t>	</a:t>
            </a:r>
            <a:r>
              <a:rPr lang="en-US" b="1" dirty="0" smtClean="0">
                <a:solidFill>
                  <a:srgbClr val="0B5CB5"/>
                </a:solidFill>
              </a:rPr>
              <a:t>void 	</a:t>
            </a:r>
            <a:r>
              <a:rPr lang="en-US" b="1" dirty="0" err="1" smtClean="0">
                <a:solidFill>
                  <a:srgbClr val="0B5CB5"/>
                </a:solidFill>
              </a:rPr>
              <a:t>NVIC_EnableIRQ</a:t>
            </a:r>
            <a:r>
              <a:rPr lang="en-US" b="1" dirty="0" smtClean="0">
                <a:solidFill>
                  <a:srgbClr val="0B5CB5"/>
                </a:solidFill>
              </a:rPr>
              <a:t> </a:t>
            </a:r>
            <a:r>
              <a:rPr lang="en-US" b="1" dirty="0">
                <a:solidFill>
                  <a:srgbClr val="0B5CB5"/>
                </a:solidFill>
              </a:rPr>
              <a:t>(</a:t>
            </a:r>
            <a:r>
              <a:rPr lang="en-US" b="1" dirty="0" err="1">
                <a:solidFill>
                  <a:srgbClr val="0B5CB5"/>
                </a:solidFill>
              </a:rPr>
              <a:t>IRQn_Type</a:t>
            </a:r>
            <a:r>
              <a:rPr lang="en-US" b="1" dirty="0">
                <a:solidFill>
                  <a:srgbClr val="0B5CB5"/>
                </a:solidFill>
              </a:rPr>
              <a:t> </a:t>
            </a:r>
            <a:r>
              <a:rPr lang="en-US" b="1" dirty="0" err="1">
                <a:solidFill>
                  <a:srgbClr val="0B5CB5"/>
                </a:solidFill>
              </a:rPr>
              <a:t>IRQn</a:t>
            </a:r>
            <a:r>
              <a:rPr lang="en-US" b="1" dirty="0" smtClean="0">
                <a:solidFill>
                  <a:srgbClr val="0B5CB5"/>
                </a:solidFill>
              </a:rPr>
              <a:t>)</a:t>
            </a:r>
          </a:p>
          <a:p>
            <a:pPr lvl="1">
              <a:lnSpc>
                <a:spcPct val="200000"/>
              </a:lnSpc>
            </a:pPr>
            <a:r>
              <a:rPr lang="en-US" b="1" dirty="0" smtClean="0"/>
              <a:t>		enables </a:t>
            </a:r>
            <a:r>
              <a:rPr lang="en-US" b="1" dirty="0"/>
              <a:t>the specified device specific interrupt </a:t>
            </a:r>
            <a:r>
              <a:rPr lang="en-US" b="1" dirty="0" smtClean="0"/>
              <a:t>IRQ</a:t>
            </a:r>
          </a:p>
          <a:p>
            <a:pPr lvl="1">
              <a:lnSpc>
                <a:spcPct val="200000"/>
              </a:lnSpc>
            </a:pPr>
            <a:r>
              <a:rPr lang="en-US" b="1" dirty="0" smtClean="0">
                <a:solidFill>
                  <a:srgbClr val="0B5CB5"/>
                </a:solidFill>
              </a:rPr>
              <a:t>	</a:t>
            </a:r>
            <a:r>
              <a:rPr lang="en-US" b="1" dirty="0">
                <a:solidFill>
                  <a:srgbClr val="0B5CB5"/>
                </a:solidFill>
              </a:rPr>
              <a:t>uint32_t </a:t>
            </a:r>
            <a:r>
              <a:rPr lang="en-US" b="1" dirty="0" smtClean="0">
                <a:solidFill>
                  <a:srgbClr val="0B5CB5"/>
                </a:solidFill>
              </a:rPr>
              <a:t> </a:t>
            </a:r>
            <a:r>
              <a:rPr lang="en-US" b="1" dirty="0" err="1" smtClean="0">
                <a:solidFill>
                  <a:srgbClr val="0B5CB5"/>
                </a:solidFill>
              </a:rPr>
              <a:t>NVIC_GetEnableIRQ</a:t>
            </a:r>
            <a:r>
              <a:rPr lang="en-US" b="1" dirty="0" smtClean="0">
                <a:solidFill>
                  <a:srgbClr val="0B5CB5"/>
                </a:solidFill>
              </a:rPr>
              <a:t> </a:t>
            </a:r>
            <a:r>
              <a:rPr lang="en-US" b="1" dirty="0">
                <a:solidFill>
                  <a:srgbClr val="0B5CB5"/>
                </a:solidFill>
              </a:rPr>
              <a:t>(</a:t>
            </a:r>
            <a:r>
              <a:rPr lang="en-US" b="1" dirty="0" err="1">
                <a:solidFill>
                  <a:srgbClr val="0B5CB5"/>
                </a:solidFill>
              </a:rPr>
              <a:t>IRQn_Type</a:t>
            </a:r>
            <a:r>
              <a:rPr lang="en-US" b="1" dirty="0">
                <a:solidFill>
                  <a:srgbClr val="0B5CB5"/>
                </a:solidFill>
              </a:rPr>
              <a:t> </a:t>
            </a:r>
            <a:r>
              <a:rPr lang="en-US" b="1" dirty="0" err="1">
                <a:solidFill>
                  <a:srgbClr val="0B5CB5"/>
                </a:solidFill>
              </a:rPr>
              <a:t>IRQn</a:t>
            </a:r>
            <a:r>
              <a:rPr lang="en-US" b="1" dirty="0" smtClean="0">
                <a:solidFill>
                  <a:srgbClr val="0B5CB5"/>
                </a:solidFill>
              </a:rPr>
              <a:t>)</a:t>
            </a:r>
            <a:endParaRPr lang="en-US" b="1" dirty="0">
              <a:solidFill>
                <a:srgbClr val="0B5CB5"/>
              </a:solidFill>
            </a:endParaRPr>
          </a:p>
          <a:p>
            <a:pPr lvl="1">
              <a:lnSpc>
                <a:spcPct val="200000"/>
              </a:lnSpc>
            </a:pPr>
            <a:r>
              <a:rPr lang="en-US" b="1" dirty="0" smtClean="0">
                <a:solidFill>
                  <a:srgbClr val="0B5CB5"/>
                </a:solidFill>
              </a:rPr>
              <a:t>	void </a:t>
            </a:r>
            <a:r>
              <a:rPr lang="en-US" b="1" dirty="0">
                <a:solidFill>
                  <a:srgbClr val="0B5CB5"/>
                </a:solidFill>
              </a:rPr>
              <a:t>	</a:t>
            </a:r>
            <a:r>
              <a:rPr lang="en-US" b="1" dirty="0" err="1">
                <a:solidFill>
                  <a:srgbClr val="0B5CB5"/>
                </a:solidFill>
              </a:rPr>
              <a:t>NVIC_DisableIRQ</a:t>
            </a:r>
            <a:r>
              <a:rPr lang="en-US" b="1" dirty="0">
                <a:solidFill>
                  <a:srgbClr val="0B5CB5"/>
                </a:solidFill>
              </a:rPr>
              <a:t> (</a:t>
            </a:r>
            <a:r>
              <a:rPr lang="en-US" b="1" dirty="0" err="1">
                <a:solidFill>
                  <a:srgbClr val="0B5CB5"/>
                </a:solidFill>
              </a:rPr>
              <a:t>IRQn_Type</a:t>
            </a:r>
            <a:r>
              <a:rPr lang="en-US" b="1" dirty="0">
                <a:solidFill>
                  <a:srgbClr val="0B5CB5"/>
                </a:solidFill>
              </a:rPr>
              <a:t> </a:t>
            </a:r>
            <a:r>
              <a:rPr lang="en-US" b="1" dirty="0" err="1">
                <a:solidFill>
                  <a:srgbClr val="0B5CB5"/>
                </a:solidFill>
              </a:rPr>
              <a:t>IRQn</a:t>
            </a:r>
            <a:r>
              <a:rPr lang="en-US" b="1" dirty="0" smtClean="0">
                <a:solidFill>
                  <a:srgbClr val="0B5CB5"/>
                </a:solidFill>
              </a:rPr>
              <a:t>)</a:t>
            </a:r>
          </a:p>
          <a:p>
            <a:pPr lvl="1">
              <a:lnSpc>
                <a:spcPct val="200000"/>
              </a:lnSpc>
            </a:pPr>
            <a:r>
              <a:rPr lang="en-US" b="1" dirty="0" smtClean="0">
                <a:solidFill>
                  <a:srgbClr val="0B5CB5"/>
                </a:solidFill>
              </a:rPr>
              <a:t>	void </a:t>
            </a:r>
            <a:r>
              <a:rPr lang="en-US" b="1" dirty="0">
                <a:solidFill>
                  <a:srgbClr val="0B5CB5"/>
                </a:solidFill>
              </a:rPr>
              <a:t>	</a:t>
            </a:r>
            <a:r>
              <a:rPr lang="en-US" b="1" dirty="0" err="1">
                <a:solidFill>
                  <a:srgbClr val="0B5CB5"/>
                </a:solidFill>
              </a:rPr>
              <a:t>NVIC_SetPendingIRQ</a:t>
            </a:r>
            <a:r>
              <a:rPr lang="en-US" b="1" dirty="0">
                <a:solidFill>
                  <a:srgbClr val="0B5CB5"/>
                </a:solidFill>
              </a:rPr>
              <a:t> (</a:t>
            </a:r>
            <a:r>
              <a:rPr lang="en-US" b="1" dirty="0" err="1">
                <a:solidFill>
                  <a:srgbClr val="0B5CB5"/>
                </a:solidFill>
              </a:rPr>
              <a:t>IRQn_Type</a:t>
            </a:r>
            <a:r>
              <a:rPr lang="en-US" b="1" dirty="0">
                <a:solidFill>
                  <a:srgbClr val="0B5CB5"/>
                </a:solidFill>
              </a:rPr>
              <a:t> </a:t>
            </a:r>
            <a:r>
              <a:rPr lang="en-US" b="1" dirty="0" err="1">
                <a:solidFill>
                  <a:srgbClr val="0B5CB5"/>
                </a:solidFill>
              </a:rPr>
              <a:t>IRQn</a:t>
            </a:r>
            <a:r>
              <a:rPr lang="en-US" b="1" dirty="0">
                <a:solidFill>
                  <a:srgbClr val="0B5CB5"/>
                </a:solidFill>
              </a:rPr>
              <a:t>)</a:t>
            </a:r>
            <a:endParaRPr lang="en-US" b="1" dirty="0" smtClean="0">
              <a:solidFill>
                <a:srgbClr val="0B5CB5"/>
              </a:solidFill>
            </a:endParaRPr>
          </a:p>
          <a:p>
            <a:pPr lvl="1">
              <a:lnSpc>
                <a:spcPct val="200000"/>
              </a:lnSpc>
            </a:pPr>
            <a:r>
              <a:rPr lang="en-US" b="1" dirty="0" smtClean="0">
                <a:solidFill>
                  <a:srgbClr val="0B5CB5"/>
                </a:solidFill>
              </a:rPr>
              <a:t>	uint32_t </a:t>
            </a:r>
            <a:r>
              <a:rPr lang="en-US" b="1" dirty="0">
                <a:solidFill>
                  <a:srgbClr val="0B5CB5"/>
                </a:solidFill>
              </a:rPr>
              <a:t>	</a:t>
            </a:r>
            <a:r>
              <a:rPr lang="en-US" b="1" dirty="0" err="1">
                <a:solidFill>
                  <a:srgbClr val="0B5CB5"/>
                </a:solidFill>
              </a:rPr>
              <a:t>NVIC_GetPendingIRQ</a:t>
            </a:r>
            <a:r>
              <a:rPr lang="en-US" b="1" dirty="0">
                <a:solidFill>
                  <a:srgbClr val="0B5CB5"/>
                </a:solidFill>
              </a:rPr>
              <a:t> (</a:t>
            </a:r>
            <a:r>
              <a:rPr lang="en-US" b="1" dirty="0" err="1">
                <a:solidFill>
                  <a:srgbClr val="0B5CB5"/>
                </a:solidFill>
              </a:rPr>
              <a:t>IRQn_Type</a:t>
            </a:r>
            <a:r>
              <a:rPr lang="en-US" b="1" dirty="0">
                <a:solidFill>
                  <a:srgbClr val="0B5CB5"/>
                </a:solidFill>
              </a:rPr>
              <a:t> </a:t>
            </a:r>
            <a:r>
              <a:rPr lang="en-US" b="1" dirty="0" err="1">
                <a:solidFill>
                  <a:srgbClr val="0B5CB5"/>
                </a:solidFill>
              </a:rPr>
              <a:t>IRQn</a:t>
            </a:r>
            <a:r>
              <a:rPr lang="en-US" b="1" dirty="0" smtClean="0">
                <a:solidFill>
                  <a:srgbClr val="0B5CB5"/>
                </a:solidFill>
              </a:rPr>
              <a:t>)</a:t>
            </a:r>
          </a:p>
          <a:p>
            <a:pPr lvl="1">
              <a:lnSpc>
                <a:spcPct val="200000"/>
              </a:lnSpc>
            </a:pPr>
            <a:r>
              <a:rPr lang="en-US" b="1" dirty="0" smtClean="0">
                <a:solidFill>
                  <a:srgbClr val="0B5CB5"/>
                </a:solidFill>
              </a:rPr>
              <a:t>	void </a:t>
            </a:r>
            <a:r>
              <a:rPr lang="en-US" b="1" dirty="0">
                <a:solidFill>
                  <a:srgbClr val="0B5CB5"/>
                </a:solidFill>
              </a:rPr>
              <a:t>	</a:t>
            </a:r>
            <a:r>
              <a:rPr lang="en-US" b="1" dirty="0" err="1">
                <a:solidFill>
                  <a:srgbClr val="0B5CB5"/>
                </a:solidFill>
              </a:rPr>
              <a:t>NVIC_ClearPendingIRQ</a:t>
            </a:r>
            <a:r>
              <a:rPr lang="en-US" b="1" dirty="0">
                <a:solidFill>
                  <a:srgbClr val="0B5CB5"/>
                </a:solidFill>
              </a:rPr>
              <a:t> (</a:t>
            </a:r>
            <a:r>
              <a:rPr lang="en-US" b="1" dirty="0" err="1">
                <a:solidFill>
                  <a:srgbClr val="0B5CB5"/>
                </a:solidFill>
              </a:rPr>
              <a:t>IRQn_Type</a:t>
            </a:r>
            <a:r>
              <a:rPr lang="en-US" b="1" dirty="0">
                <a:solidFill>
                  <a:srgbClr val="0B5CB5"/>
                </a:solidFill>
              </a:rPr>
              <a:t> </a:t>
            </a:r>
            <a:r>
              <a:rPr lang="en-US" b="1" dirty="0" err="1">
                <a:solidFill>
                  <a:srgbClr val="0B5CB5"/>
                </a:solidFill>
              </a:rPr>
              <a:t>IRQn</a:t>
            </a:r>
            <a:r>
              <a:rPr lang="en-US" b="1" dirty="0" smtClean="0">
                <a:solidFill>
                  <a:srgbClr val="0B5CB5"/>
                </a:solidFill>
              </a:rPr>
              <a:t>)</a:t>
            </a:r>
          </a:p>
          <a:p>
            <a:pPr lvl="1">
              <a:lnSpc>
                <a:spcPct val="200000"/>
              </a:lnSpc>
            </a:pPr>
            <a:r>
              <a:rPr lang="en-US" b="1" dirty="0" smtClean="0">
                <a:solidFill>
                  <a:srgbClr val="0B5CB5"/>
                </a:solidFill>
              </a:rPr>
              <a:t>	uint32_t </a:t>
            </a:r>
            <a:r>
              <a:rPr lang="en-US" b="1" dirty="0">
                <a:solidFill>
                  <a:srgbClr val="0B5CB5"/>
                </a:solidFill>
              </a:rPr>
              <a:t>	</a:t>
            </a:r>
            <a:r>
              <a:rPr lang="en-US" b="1" dirty="0" err="1">
                <a:solidFill>
                  <a:srgbClr val="0B5CB5"/>
                </a:solidFill>
              </a:rPr>
              <a:t>NVIC_GetActive</a:t>
            </a:r>
            <a:r>
              <a:rPr lang="en-US" b="1" dirty="0">
                <a:solidFill>
                  <a:srgbClr val="0B5CB5"/>
                </a:solidFill>
              </a:rPr>
              <a:t> (</a:t>
            </a:r>
            <a:r>
              <a:rPr lang="en-US" b="1" dirty="0" err="1">
                <a:solidFill>
                  <a:srgbClr val="0B5CB5"/>
                </a:solidFill>
              </a:rPr>
              <a:t>IRQn_Type</a:t>
            </a:r>
            <a:r>
              <a:rPr lang="en-US" b="1" dirty="0">
                <a:solidFill>
                  <a:srgbClr val="0B5CB5"/>
                </a:solidFill>
              </a:rPr>
              <a:t> </a:t>
            </a:r>
            <a:r>
              <a:rPr lang="en-US" b="1" dirty="0" err="1">
                <a:solidFill>
                  <a:srgbClr val="0B5CB5"/>
                </a:solidFill>
              </a:rPr>
              <a:t>IRQn</a:t>
            </a:r>
            <a:r>
              <a:rPr lang="en-US" b="1" dirty="0" smtClean="0">
                <a:solidFill>
                  <a:srgbClr val="0B5CB5"/>
                </a:solidFill>
              </a:rPr>
              <a:t>)</a:t>
            </a:r>
          </a:p>
        </p:txBody>
      </p:sp>
      <p:sp>
        <p:nvSpPr>
          <p:cNvPr id="2" name="Rectangle 1"/>
          <p:cNvSpPr/>
          <p:nvPr/>
        </p:nvSpPr>
        <p:spPr>
          <a:xfrm>
            <a:off x="2819400" y="6019800"/>
            <a:ext cx="8610600" cy="307777"/>
          </a:xfrm>
          <a:prstGeom prst="rect">
            <a:avLst/>
          </a:prstGeom>
        </p:spPr>
        <p:txBody>
          <a:bodyPr wrap="square">
            <a:spAutoFit/>
          </a:bodyPr>
          <a:lstStyle/>
          <a:p>
            <a:r>
              <a:rPr lang="en-US" sz="1400" dirty="0">
                <a:hlinkClick r:id="rId4"/>
              </a:rPr>
              <a:t>https://www.keil.com/pack/doc/cmsis/Core/html/group__NVIC__gr.html#details</a:t>
            </a:r>
            <a:endParaRPr lang="en-US" sz="1400" dirty="0"/>
          </a:p>
        </p:txBody>
      </p:sp>
    </p:spTree>
    <p:extLst>
      <p:ext uri="{BB962C8B-B14F-4D97-AF65-F5344CB8AC3E}">
        <p14:creationId xmlns:p14="http://schemas.microsoft.com/office/powerpoint/2010/main" val="1889173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smtClean="0">
                <a:latin typeface="+mj-lt"/>
                <a:cs typeface="B Titr" panose="00000700000000000000" pitchFamily="2" charset="-78"/>
              </a:rPr>
              <a:t>Interrupts Handling</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5</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489364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t>Functions to access the </a:t>
            </a:r>
            <a:r>
              <a:rPr lang="en-US" sz="2400" b="1" dirty="0" smtClean="0"/>
              <a:t>NVIC</a:t>
            </a:r>
            <a:endParaRPr lang="en-US" sz="2400" b="1" dirty="0"/>
          </a:p>
          <a:p>
            <a:pPr lvl="1">
              <a:lnSpc>
                <a:spcPct val="200000"/>
              </a:lnSpc>
            </a:pPr>
            <a:r>
              <a:rPr lang="en-US" b="1" dirty="0" smtClean="0"/>
              <a:t>	</a:t>
            </a:r>
            <a:r>
              <a:rPr lang="en-US" b="1" dirty="0">
                <a:solidFill>
                  <a:srgbClr val="0B5CB5"/>
                </a:solidFill>
              </a:rPr>
              <a:t>void 	</a:t>
            </a:r>
            <a:r>
              <a:rPr lang="en-US" b="1" dirty="0" err="1">
                <a:solidFill>
                  <a:srgbClr val="0B5CB5"/>
                </a:solidFill>
              </a:rPr>
              <a:t>NVIC_SetPriority</a:t>
            </a:r>
            <a:r>
              <a:rPr lang="en-US" b="1" dirty="0">
                <a:solidFill>
                  <a:srgbClr val="0B5CB5"/>
                </a:solidFill>
              </a:rPr>
              <a:t> (</a:t>
            </a:r>
            <a:r>
              <a:rPr lang="en-US" b="1" dirty="0" err="1">
                <a:solidFill>
                  <a:srgbClr val="0B5CB5"/>
                </a:solidFill>
              </a:rPr>
              <a:t>IRQn_Type</a:t>
            </a:r>
            <a:r>
              <a:rPr lang="en-US" b="1" dirty="0">
                <a:solidFill>
                  <a:srgbClr val="0B5CB5"/>
                </a:solidFill>
              </a:rPr>
              <a:t> </a:t>
            </a:r>
            <a:r>
              <a:rPr lang="en-US" b="1" dirty="0" err="1">
                <a:solidFill>
                  <a:srgbClr val="0B5CB5"/>
                </a:solidFill>
              </a:rPr>
              <a:t>IRQn</a:t>
            </a:r>
            <a:r>
              <a:rPr lang="en-US" b="1" dirty="0">
                <a:solidFill>
                  <a:srgbClr val="0B5CB5"/>
                </a:solidFill>
              </a:rPr>
              <a:t>, uint32_t priority</a:t>
            </a:r>
            <a:r>
              <a:rPr lang="en-US" b="1" dirty="0" smtClean="0">
                <a:solidFill>
                  <a:srgbClr val="0B5CB5"/>
                </a:solidFill>
              </a:rPr>
              <a:t>)</a:t>
            </a:r>
          </a:p>
          <a:p>
            <a:pPr marL="742950" lvl="1" indent="-285750" algn="just">
              <a:lnSpc>
                <a:spcPct val="150000"/>
              </a:lnSpc>
              <a:buFont typeface="Arial" panose="020B0604020202020204" pitchFamily="34" charset="0"/>
              <a:buChar char="•"/>
            </a:pPr>
            <a:r>
              <a:rPr lang="en-US" sz="1600" b="1" dirty="0"/>
              <a:t>The number of priority levels is configurable and depends on the implementation of the chip designer. To determine the number of bits implemented for interrupt priority-level registers, write 0xFF to one of the priority-level register, then read back the value. For example, if the minimum number of 3 bits have been implemented, the read-back value is </a:t>
            </a:r>
            <a:r>
              <a:rPr lang="en-US" sz="1600" b="1" dirty="0" smtClean="0"/>
              <a:t>0xE0</a:t>
            </a:r>
            <a:endParaRPr lang="en-US" sz="1600" b="1" dirty="0"/>
          </a:p>
          <a:p>
            <a:pPr marL="742950" lvl="1" indent="-285750" algn="just">
              <a:lnSpc>
                <a:spcPct val="150000"/>
              </a:lnSpc>
              <a:buFont typeface="Arial" panose="020B0604020202020204" pitchFamily="34" charset="0"/>
              <a:buChar char="•"/>
            </a:pPr>
            <a:r>
              <a:rPr lang="en-US" sz="1600" b="1" dirty="0"/>
              <a:t>Writes to unimplemented bits are </a:t>
            </a:r>
            <a:r>
              <a:rPr lang="en-US" sz="1600" b="1" dirty="0" smtClean="0"/>
              <a:t>ignored</a:t>
            </a:r>
          </a:p>
          <a:p>
            <a:pPr marL="742950" lvl="1" indent="-285750" algn="just">
              <a:lnSpc>
                <a:spcPct val="150000"/>
              </a:lnSpc>
              <a:buFont typeface="Arial" panose="020B0604020202020204" pitchFamily="34" charset="0"/>
              <a:buChar char="•"/>
            </a:pPr>
            <a:r>
              <a:rPr lang="en-US" sz="1600" b="1" dirty="0"/>
              <a:t>For Cortex-M3, Cortex-M4, and </a:t>
            </a:r>
            <a:r>
              <a:rPr lang="en-US" sz="1600" b="1" dirty="0" smtClean="0"/>
              <a:t>Cortex-M7</a:t>
            </a:r>
            <a:endParaRPr lang="en-US" sz="1600" b="1" dirty="0"/>
          </a:p>
          <a:p>
            <a:pPr marL="1200150" lvl="2" indent="-285750" algn="just">
              <a:lnSpc>
                <a:spcPct val="150000"/>
              </a:lnSpc>
              <a:buFont typeface="Arial" panose="020B0604020202020204" pitchFamily="34" charset="0"/>
              <a:buChar char="•"/>
            </a:pPr>
            <a:r>
              <a:rPr lang="en-US" sz="1600" b="1" dirty="0"/>
              <a:t>Dynamic switching of interrupt priority levels is </a:t>
            </a:r>
            <a:r>
              <a:rPr lang="en-US" sz="1600" b="1" dirty="0" smtClean="0"/>
              <a:t>supported</a:t>
            </a:r>
            <a:endParaRPr lang="en-US" sz="1600" b="1" dirty="0"/>
          </a:p>
          <a:p>
            <a:pPr marL="1200150" lvl="2" indent="-285750" algn="just">
              <a:lnSpc>
                <a:spcPct val="150000"/>
              </a:lnSpc>
              <a:buFont typeface="Arial" panose="020B0604020202020204" pitchFamily="34" charset="0"/>
              <a:buChar char="•"/>
            </a:pPr>
            <a:r>
              <a:rPr lang="en-US" sz="1600" b="1" dirty="0"/>
              <a:t>Supports 0 to 255 priority </a:t>
            </a:r>
            <a:r>
              <a:rPr lang="en-US" sz="1600" b="1" dirty="0" smtClean="0"/>
              <a:t>levels</a:t>
            </a:r>
            <a:endParaRPr lang="en-US" sz="1600" b="1" dirty="0"/>
          </a:p>
          <a:p>
            <a:pPr marL="1200150" lvl="2" indent="-285750" algn="just">
              <a:lnSpc>
                <a:spcPct val="150000"/>
              </a:lnSpc>
              <a:buFont typeface="Arial" panose="020B0604020202020204" pitchFamily="34" charset="0"/>
              <a:buChar char="•"/>
            </a:pPr>
            <a:r>
              <a:rPr lang="en-US" sz="1600" b="1" dirty="0"/>
              <a:t>Priority-level registers have a maximum width of 8 bits and a </a:t>
            </a:r>
            <a:r>
              <a:rPr lang="en-US" sz="1600" b="1" dirty="0" smtClean="0"/>
              <a:t>minimum </a:t>
            </a:r>
            <a:r>
              <a:rPr lang="en-US" sz="1600" b="1" dirty="0"/>
              <a:t>of 3 </a:t>
            </a:r>
            <a:r>
              <a:rPr lang="en-US" sz="1600" b="1" dirty="0" smtClean="0"/>
              <a:t>bits</a:t>
            </a:r>
            <a:endParaRPr lang="en-US" b="1" dirty="0" smtClean="0">
              <a:solidFill>
                <a:srgbClr val="0B5CB5"/>
              </a:solidFill>
            </a:endParaRPr>
          </a:p>
        </p:txBody>
      </p:sp>
      <p:sp>
        <p:nvSpPr>
          <p:cNvPr id="2" name="Rectangle 1"/>
          <p:cNvSpPr/>
          <p:nvPr/>
        </p:nvSpPr>
        <p:spPr>
          <a:xfrm>
            <a:off x="2819400" y="6019800"/>
            <a:ext cx="8610600" cy="307777"/>
          </a:xfrm>
          <a:prstGeom prst="rect">
            <a:avLst/>
          </a:prstGeom>
        </p:spPr>
        <p:txBody>
          <a:bodyPr wrap="square">
            <a:spAutoFit/>
          </a:bodyPr>
          <a:lstStyle/>
          <a:p>
            <a:r>
              <a:rPr lang="en-US" sz="1400" dirty="0">
                <a:hlinkClick r:id="rId4"/>
              </a:rPr>
              <a:t>https://www.keil.com/pack/doc/cmsis/Core/html/group__NVIC__gr.html#details</a:t>
            </a:r>
            <a:endParaRPr lang="en-US" sz="1400" dirty="0"/>
          </a:p>
        </p:txBody>
      </p:sp>
    </p:spTree>
    <p:extLst>
      <p:ext uri="{BB962C8B-B14F-4D97-AF65-F5344CB8AC3E}">
        <p14:creationId xmlns:p14="http://schemas.microsoft.com/office/powerpoint/2010/main" val="11220954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smtClean="0">
                <a:latin typeface="+mj-lt"/>
                <a:cs typeface="B Titr" panose="00000700000000000000" pitchFamily="2" charset="-78"/>
              </a:rPr>
              <a:t>Interrupts Handling</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6</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36933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t>Functions to access the </a:t>
            </a:r>
            <a:r>
              <a:rPr lang="en-US" sz="2400" b="1" dirty="0" smtClean="0"/>
              <a:t>NVIC</a:t>
            </a:r>
            <a:endParaRPr lang="en-US" sz="2400" b="1" dirty="0"/>
          </a:p>
          <a:p>
            <a:pPr lvl="1">
              <a:lnSpc>
                <a:spcPct val="200000"/>
              </a:lnSpc>
            </a:pPr>
            <a:r>
              <a:rPr lang="en-US" b="1" dirty="0" smtClean="0">
                <a:solidFill>
                  <a:srgbClr val="034ABD"/>
                </a:solidFill>
              </a:rPr>
              <a:t>	uint32_t </a:t>
            </a:r>
            <a:r>
              <a:rPr lang="en-US" b="1" dirty="0">
                <a:solidFill>
                  <a:srgbClr val="034ABD"/>
                </a:solidFill>
              </a:rPr>
              <a:t>	</a:t>
            </a:r>
            <a:r>
              <a:rPr lang="en-US" b="1" dirty="0" err="1">
                <a:solidFill>
                  <a:srgbClr val="034ABD"/>
                </a:solidFill>
              </a:rPr>
              <a:t>NVIC_GetPriority</a:t>
            </a:r>
            <a:r>
              <a:rPr lang="en-US" b="1" dirty="0">
                <a:solidFill>
                  <a:srgbClr val="034ABD"/>
                </a:solidFill>
              </a:rPr>
              <a:t> (</a:t>
            </a:r>
            <a:r>
              <a:rPr lang="en-US" b="1" dirty="0" err="1">
                <a:solidFill>
                  <a:srgbClr val="034ABD"/>
                </a:solidFill>
              </a:rPr>
              <a:t>IRQn_Type</a:t>
            </a:r>
            <a:r>
              <a:rPr lang="en-US" b="1" dirty="0">
                <a:solidFill>
                  <a:srgbClr val="034ABD"/>
                </a:solidFill>
              </a:rPr>
              <a:t> </a:t>
            </a:r>
            <a:r>
              <a:rPr lang="en-US" b="1" dirty="0" err="1">
                <a:solidFill>
                  <a:srgbClr val="034ABD"/>
                </a:solidFill>
              </a:rPr>
              <a:t>IRQn</a:t>
            </a:r>
            <a:r>
              <a:rPr lang="en-US" b="1" dirty="0">
                <a:solidFill>
                  <a:srgbClr val="034ABD"/>
                </a:solidFill>
              </a:rPr>
              <a:t>)</a:t>
            </a:r>
            <a:endParaRPr lang="en-US" b="1" dirty="0" smtClean="0">
              <a:solidFill>
                <a:srgbClr val="034ABD"/>
              </a:solidFill>
            </a:endParaRPr>
          </a:p>
          <a:p>
            <a:pPr lvl="1" algn="just">
              <a:lnSpc>
                <a:spcPct val="150000"/>
              </a:lnSpc>
            </a:pPr>
            <a:r>
              <a:rPr lang="en-US" b="1" dirty="0" smtClean="0"/>
              <a:t>	</a:t>
            </a:r>
            <a:r>
              <a:rPr lang="en-US" b="1" dirty="0" smtClean="0">
                <a:solidFill>
                  <a:srgbClr val="034ABD"/>
                </a:solidFill>
              </a:rPr>
              <a:t>uint32_t </a:t>
            </a:r>
            <a:r>
              <a:rPr lang="en-US" b="1" dirty="0">
                <a:solidFill>
                  <a:srgbClr val="034ABD"/>
                </a:solidFill>
              </a:rPr>
              <a:t>	</a:t>
            </a:r>
            <a:r>
              <a:rPr lang="en-US" b="1" dirty="0" err="1">
                <a:solidFill>
                  <a:srgbClr val="034ABD"/>
                </a:solidFill>
              </a:rPr>
              <a:t>NVIC_GetVector</a:t>
            </a:r>
            <a:r>
              <a:rPr lang="en-US" b="1" dirty="0">
                <a:solidFill>
                  <a:srgbClr val="034ABD"/>
                </a:solidFill>
              </a:rPr>
              <a:t> (</a:t>
            </a:r>
            <a:r>
              <a:rPr lang="en-US" b="1" dirty="0" err="1">
                <a:solidFill>
                  <a:srgbClr val="034ABD"/>
                </a:solidFill>
              </a:rPr>
              <a:t>IRQn_Type</a:t>
            </a:r>
            <a:r>
              <a:rPr lang="en-US" b="1" dirty="0">
                <a:solidFill>
                  <a:srgbClr val="034ABD"/>
                </a:solidFill>
              </a:rPr>
              <a:t> </a:t>
            </a:r>
            <a:r>
              <a:rPr lang="en-US" b="1" dirty="0" err="1">
                <a:solidFill>
                  <a:srgbClr val="034ABD"/>
                </a:solidFill>
              </a:rPr>
              <a:t>IRQn</a:t>
            </a:r>
            <a:r>
              <a:rPr lang="en-US" b="1" dirty="0" smtClean="0">
                <a:solidFill>
                  <a:srgbClr val="034ABD"/>
                </a:solidFill>
              </a:rPr>
              <a:t>)</a:t>
            </a:r>
          </a:p>
          <a:p>
            <a:pPr lvl="1" algn="just">
              <a:lnSpc>
                <a:spcPct val="150000"/>
              </a:lnSpc>
            </a:pPr>
            <a:r>
              <a:rPr lang="en-US" b="1" dirty="0" smtClean="0"/>
              <a:t>	This </a:t>
            </a:r>
            <a:r>
              <a:rPr lang="en-US" b="1" dirty="0"/>
              <a:t>function allows to read the address of an interrupt handler </a:t>
            </a:r>
            <a:r>
              <a:rPr lang="en-US" b="1" dirty="0" smtClean="0"/>
              <a:t>function</a:t>
            </a:r>
          </a:p>
          <a:p>
            <a:pPr lvl="1" algn="just">
              <a:lnSpc>
                <a:spcPct val="150000"/>
              </a:lnSpc>
            </a:pPr>
            <a:r>
              <a:rPr lang="en-US" b="1" dirty="0" smtClean="0">
                <a:solidFill>
                  <a:srgbClr val="0530BB"/>
                </a:solidFill>
              </a:rPr>
              <a:t>	void </a:t>
            </a:r>
            <a:r>
              <a:rPr lang="en-US" b="1" dirty="0">
                <a:solidFill>
                  <a:srgbClr val="0530BB"/>
                </a:solidFill>
              </a:rPr>
              <a:t>	</a:t>
            </a:r>
            <a:r>
              <a:rPr lang="en-US" b="1" dirty="0" err="1">
                <a:solidFill>
                  <a:srgbClr val="0530BB"/>
                </a:solidFill>
              </a:rPr>
              <a:t>NVIC_SetVector</a:t>
            </a:r>
            <a:r>
              <a:rPr lang="en-US" b="1" dirty="0">
                <a:solidFill>
                  <a:srgbClr val="0530BB"/>
                </a:solidFill>
              </a:rPr>
              <a:t> (</a:t>
            </a:r>
            <a:r>
              <a:rPr lang="en-US" b="1" dirty="0" err="1">
                <a:solidFill>
                  <a:srgbClr val="0530BB"/>
                </a:solidFill>
              </a:rPr>
              <a:t>IRQn_Type</a:t>
            </a:r>
            <a:r>
              <a:rPr lang="en-US" b="1" dirty="0">
                <a:solidFill>
                  <a:srgbClr val="0530BB"/>
                </a:solidFill>
              </a:rPr>
              <a:t> </a:t>
            </a:r>
            <a:r>
              <a:rPr lang="en-US" b="1" dirty="0" err="1">
                <a:solidFill>
                  <a:srgbClr val="0530BB"/>
                </a:solidFill>
              </a:rPr>
              <a:t>IRQn</a:t>
            </a:r>
            <a:r>
              <a:rPr lang="en-US" b="1" dirty="0">
                <a:solidFill>
                  <a:srgbClr val="0530BB"/>
                </a:solidFill>
              </a:rPr>
              <a:t>, uint32_t vector</a:t>
            </a:r>
            <a:r>
              <a:rPr lang="en-US" b="1" dirty="0" smtClean="0">
                <a:solidFill>
                  <a:srgbClr val="0530BB"/>
                </a:solidFill>
              </a:rPr>
              <a:t>)</a:t>
            </a:r>
          </a:p>
          <a:p>
            <a:pPr lvl="1" algn="just">
              <a:lnSpc>
                <a:spcPct val="150000"/>
              </a:lnSpc>
            </a:pPr>
            <a:r>
              <a:rPr lang="en-US" b="1" dirty="0" smtClean="0"/>
              <a:t>	This </a:t>
            </a:r>
            <a:r>
              <a:rPr lang="en-US" b="1" dirty="0"/>
              <a:t>function allows to change the address of an interrupt handler </a:t>
            </a:r>
            <a:r>
              <a:rPr lang="en-US" b="1" dirty="0" smtClean="0"/>
              <a:t>function</a:t>
            </a:r>
          </a:p>
          <a:p>
            <a:pPr lvl="1" algn="just">
              <a:lnSpc>
                <a:spcPct val="150000"/>
              </a:lnSpc>
            </a:pPr>
            <a:r>
              <a:rPr lang="en-US" b="1" dirty="0" smtClean="0">
                <a:solidFill>
                  <a:srgbClr val="0530BB"/>
                </a:solidFill>
              </a:rPr>
              <a:t>	void </a:t>
            </a:r>
            <a:r>
              <a:rPr lang="en-US" b="1" dirty="0">
                <a:solidFill>
                  <a:srgbClr val="0530BB"/>
                </a:solidFill>
              </a:rPr>
              <a:t>	</a:t>
            </a:r>
            <a:r>
              <a:rPr lang="en-US" b="1" dirty="0" err="1">
                <a:solidFill>
                  <a:srgbClr val="0530BB"/>
                </a:solidFill>
              </a:rPr>
              <a:t>NVIC_SystemReset</a:t>
            </a:r>
            <a:r>
              <a:rPr lang="en-US" b="1" dirty="0">
                <a:solidFill>
                  <a:srgbClr val="0530BB"/>
                </a:solidFill>
              </a:rPr>
              <a:t> (void</a:t>
            </a:r>
            <a:r>
              <a:rPr lang="en-US" b="1" dirty="0" smtClean="0">
                <a:solidFill>
                  <a:srgbClr val="0530BB"/>
                </a:solidFill>
              </a:rPr>
              <a:t>)</a:t>
            </a:r>
          </a:p>
          <a:p>
            <a:pPr lvl="1" algn="just">
              <a:lnSpc>
                <a:spcPct val="150000"/>
              </a:lnSpc>
            </a:pPr>
            <a:r>
              <a:rPr lang="en-US" b="1" dirty="0" smtClean="0"/>
              <a:t>	This </a:t>
            </a:r>
            <a:r>
              <a:rPr lang="en-US" b="1" dirty="0"/>
              <a:t>function requests a system reset by setting the SYSRESETREQ flag </a:t>
            </a:r>
          </a:p>
        </p:txBody>
      </p:sp>
      <p:sp>
        <p:nvSpPr>
          <p:cNvPr id="2" name="Rectangle 1"/>
          <p:cNvSpPr/>
          <p:nvPr/>
        </p:nvSpPr>
        <p:spPr>
          <a:xfrm>
            <a:off x="2819400" y="6019800"/>
            <a:ext cx="8610600" cy="307777"/>
          </a:xfrm>
          <a:prstGeom prst="rect">
            <a:avLst/>
          </a:prstGeom>
        </p:spPr>
        <p:txBody>
          <a:bodyPr wrap="square">
            <a:spAutoFit/>
          </a:bodyPr>
          <a:lstStyle/>
          <a:p>
            <a:r>
              <a:rPr lang="en-US" sz="1400" dirty="0">
                <a:hlinkClick r:id="rId4"/>
              </a:rPr>
              <a:t>https://www.keil.com/pack/doc/cmsis/Core/html/group__NVIC__gr.html#details</a:t>
            </a:r>
            <a:endParaRPr lang="en-US" sz="1400" dirty="0"/>
          </a:p>
        </p:txBody>
      </p:sp>
    </p:spTree>
    <p:extLst>
      <p:ext uri="{BB962C8B-B14F-4D97-AF65-F5344CB8AC3E}">
        <p14:creationId xmlns:p14="http://schemas.microsoft.com/office/powerpoint/2010/main" val="32953336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smtClean="0">
                <a:latin typeface="+mj-lt"/>
                <a:cs typeface="B Titr" panose="00000700000000000000" pitchFamily="2" charset="-78"/>
              </a:rPr>
              <a:t>Interrupts Handling</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7</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42011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t>The symbol </a:t>
            </a:r>
            <a:r>
              <a:rPr lang="en-US" sz="2000" b="1" dirty="0">
                <a:solidFill>
                  <a:srgbClr val="FF0000"/>
                </a:solidFill>
              </a:rPr>
              <a:t>__Vectors </a:t>
            </a:r>
            <a:r>
              <a:rPr lang="en-US" sz="2000" b="1" dirty="0"/>
              <a:t>is the address of the vector table in the startup code </a:t>
            </a:r>
            <a:endParaRPr lang="en-US" sz="2000" b="1" dirty="0" smtClean="0"/>
          </a:p>
          <a:p>
            <a:pPr marL="342900" indent="-342900">
              <a:lnSpc>
                <a:spcPct val="150000"/>
              </a:lnSpc>
              <a:buFont typeface="Arial" panose="020B0604020202020204" pitchFamily="34" charset="0"/>
              <a:buChar char="•"/>
            </a:pPr>
            <a:r>
              <a:rPr lang="en-US" b="1" dirty="0" smtClean="0"/>
              <a:t>Register </a:t>
            </a:r>
            <a:r>
              <a:rPr lang="en-US" b="1" dirty="0">
                <a:solidFill>
                  <a:srgbClr val="FF0000"/>
                </a:solidFill>
              </a:rPr>
              <a:t>SCB-&gt;VTOR </a:t>
            </a:r>
            <a:r>
              <a:rPr lang="en-US" b="1" dirty="0"/>
              <a:t>holds the start address of the vector </a:t>
            </a:r>
            <a:r>
              <a:rPr lang="en-US" b="1" dirty="0" smtClean="0"/>
              <a:t>table</a:t>
            </a:r>
          </a:p>
          <a:p>
            <a:pPr marL="342900" indent="-342900">
              <a:lnSpc>
                <a:spcPct val="150000"/>
              </a:lnSpc>
              <a:buFont typeface="Arial" panose="020B0604020202020204" pitchFamily="34" charset="0"/>
              <a:buChar char="•"/>
            </a:pPr>
            <a:r>
              <a:rPr lang="en-US" sz="2000" b="1" dirty="0"/>
              <a:t>SCB: System Control </a:t>
            </a:r>
            <a:r>
              <a:rPr lang="en-US" sz="2000" b="1" dirty="0" smtClean="0"/>
              <a:t>Block, some of its registers:</a:t>
            </a:r>
          </a:p>
          <a:p>
            <a:pPr marL="800100" lvl="1" indent="-342900">
              <a:lnSpc>
                <a:spcPct val="150000"/>
              </a:lnSpc>
              <a:buFont typeface="Arial" panose="020B0604020202020204" pitchFamily="34" charset="0"/>
              <a:buChar char="•"/>
            </a:pPr>
            <a:r>
              <a:rPr lang="en-US" sz="2000" b="1" dirty="0">
                <a:solidFill>
                  <a:srgbClr val="FF0000"/>
                </a:solidFill>
              </a:rPr>
              <a:t>ICSR</a:t>
            </a:r>
            <a:r>
              <a:rPr lang="en-US" sz="2000" b="1" dirty="0"/>
              <a:t>: Interrupt Control and State </a:t>
            </a:r>
            <a:r>
              <a:rPr lang="en-US" sz="2000" b="1" dirty="0" smtClean="0"/>
              <a:t>Register</a:t>
            </a:r>
          </a:p>
          <a:p>
            <a:pPr marL="800100" lvl="1" indent="-342900">
              <a:lnSpc>
                <a:spcPct val="150000"/>
              </a:lnSpc>
              <a:buFont typeface="Arial" panose="020B0604020202020204" pitchFamily="34" charset="0"/>
              <a:buChar char="•"/>
            </a:pPr>
            <a:r>
              <a:rPr lang="en-US" sz="2000" b="1" dirty="0" smtClean="0">
                <a:solidFill>
                  <a:srgbClr val="FF0000"/>
                </a:solidFill>
              </a:rPr>
              <a:t>VTOR</a:t>
            </a:r>
            <a:r>
              <a:rPr lang="en-US" sz="2000" b="1" dirty="0" smtClean="0"/>
              <a:t>: Vector </a:t>
            </a:r>
            <a:r>
              <a:rPr lang="en-US" sz="2000" b="1" dirty="0"/>
              <a:t>Table Offset Register</a:t>
            </a:r>
            <a:r>
              <a:rPr lang="en-US" sz="2000" b="1" dirty="0" smtClean="0"/>
              <a:t>	</a:t>
            </a:r>
          </a:p>
          <a:p>
            <a:pPr marL="800100" lvl="1" indent="-342900">
              <a:lnSpc>
                <a:spcPct val="150000"/>
              </a:lnSpc>
              <a:buFont typeface="Arial" panose="020B0604020202020204" pitchFamily="34" charset="0"/>
              <a:buChar char="•"/>
            </a:pPr>
            <a:r>
              <a:rPr lang="en-US" sz="2000" b="1" dirty="0" smtClean="0">
                <a:solidFill>
                  <a:srgbClr val="FF0000"/>
                </a:solidFill>
              </a:rPr>
              <a:t>AIRCR</a:t>
            </a:r>
            <a:r>
              <a:rPr lang="en-US" sz="2000" b="1" dirty="0" smtClean="0"/>
              <a:t>: Application </a:t>
            </a:r>
            <a:r>
              <a:rPr lang="en-US" sz="2000" b="1" dirty="0"/>
              <a:t>Interrupt and Reset Control </a:t>
            </a:r>
            <a:r>
              <a:rPr lang="en-US" sz="2000" b="1" dirty="0" smtClean="0"/>
              <a:t>Register</a:t>
            </a:r>
          </a:p>
          <a:p>
            <a:pPr marL="800100" lvl="1" indent="-342900">
              <a:lnSpc>
                <a:spcPct val="150000"/>
              </a:lnSpc>
              <a:buFont typeface="Arial" panose="020B0604020202020204" pitchFamily="34" charset="0"/>
              <a:buChar char="•"/>
            </a:pPr>
            <a:r>
              <a:rPr lang="en-US" sz="2000" b="1" dirty="0" smtClean="0">
                <a:solidFill>
                  <a:srgbClr val="FF0000"/>
                </a:solidFill>
              </a:rPr>
              <a:t>SCR</a:t>
            </a:r>
            <a:r>
              <a:rPr lang="en-US" sz="2000" b="1" dirty="0" smtClean="0"/>
              <a:t>: System </a:t>
            </a:r>
            <a:r>
              <a:rPr lang="en-US" sz="2000" b="1" dirty="0"/>
              <a:t>Control </a:t>
            </a:r>
            <a:r>
              <a:rPr lang="en-US" sz="2000" b="1" dirty="0" smtClean="0"/>
              <a:t>Register</a:t>
            </a:r>
            <a:endParaRPr lang="en-US" sz="2000" b="1" dirty="0"/>
          </a:p>
          <a:p>
            <a:pPr marL="800100" lvl="1" indent="-342900">
              <a:lnSpc>
                <a:spcPct val="150000"/>
              </a:lnSpc>
              <a:buFont typeface="Arial" panose="020B0604020202020204" pitchFamily="34" charset="0"/>
              <a:buChar char="•"/>
            </a:pPr>
            <a:endParaRPr lang="en-US" sz="2000" b="1" dirty="0" smtClean="0"/>
          </a:p>
          <a:p>
            <a:pPr marL="800100" lvl="1" indent="-342900">
              <a:lnSpc>
                <a:spcPct val="150000"/>
              </a:lnSpc>
              <a:buFont typeface="Arial" panose="020B0604020202020204" pitchFamily="34" charset="0"/>
              <a:buChar char="•"/>
            </a:pPr>
            <a:endParaRPr lang="en-US" sz="2000" b="1" dirty="0"/>
          </a:p>
        </p:txBody>
      </p:sp>
      <p:sp>
        <p:nvSpPr>
          <p:cNvPr id="2" name="Rectangle 1"/>
          <p:cNvSpPr/>
          <p:nvPr/>
        </p:nvSpPr>
        <p:spPr>
          <a:xfrm>
            <a:off x="2819400" y="6019800"/>
            <a:ext cx="8610600" cy="307777"/>
          </a:xfrm>
          <a:prstGeom prst="rect">
            <a:avLst/>
          </a:prstGeom>
        </p:spPr>
        <p:txBody>
          <a:bodyPr wrap="square">
            <a:spAutoFit/>
          </a:bodyPr>
          <a:lstStyle/>
          <a:p>
            <a:r>
              <a:rPr lang="en-US" sz="1400" dirty="0">
                <a:hlinkClick r:id="rId4"/>
              </a:rPr>
              <a:t>https://www.keil.com/pack/doc/cmsis/Core/html/group__NVIC__gr.html#details</a:t>
            </a:r>
            <a:endParaRPr lang="en-US" sz="1400" dirty="0"/>
          </a:p>
        </p:txBody>
      </p:sp>
    </p:spTree>
    <p:extLst>
      <p:ext uri="{BB962C8B-B14F-4D97-AF65-F5344CB8AC3E}">
        <p14:creationId xmlns:p14="http://schemas.microsoft.com/office/powerpoint/2010/main" val="14441800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smtClean="0">
                <a:latin typeface="+mj-lt"/>
                <a:cs typeface="B Titr" panose="00000700000000000000" pitchFamily="2" charset="-78"/>
              </a:rPr>
              <a:t>Vector Table</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8</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4985980"/>
          </a:xfrm>
          <a:prstGeom prst="rect">
            <a:avLst/>
          </a:prstGeom>
          <a:noFill/>
        </p:spPr>
        <p:txBody>
          <a:bodyPr wrap="square" rtlCol="0">
            <a:spAutoFit/>
          </a:bodyPr>
          <a:lstStyle/>
          <a:p>
            <a:pPr marL="285750" indent="-285750">
              <a:buFont typeface="Arial" panose="020B0604020202020204" pitchFamily="34" charset="0"/>
              <a:buChar char="•"/>
            </a:pPr>
            <a:r>
              <a:rPr lang="en-US" b="1" dirty="0"/>
              <a:t>At the beginning of the vector table, the initial stack value and the exception vectors of the processor are defined</a:t>
            </a:r>
          </a:p>
          <a:p>
            <a:pPr lvl="1"/>
            <a:r>
              <a:rPr lang="en-US" sz="1600" b="1" dirty="0" smtClean="0">
                <a:solidFill>
                  <a:srgbClr val="0B5CB5"/>
                </a:solidFill>
              </a:rPr>
              <a:t>__</a:t>
            </a:r>
            <a:r>
              <a:rPr lang="en-US" sz="1600" b="1" dirty="0">
                <a:solidFill>
                  <a:srgbClr val="0B5CB5"/>
                </a:solidFill>
              </a:rPr>
              <a:t>Vectors       </a:t>
            </a:r>
            <a:r>
              <a:rPr lang="en-US" sz="1600" b="1" dirty="0" smtClean="0">
                <a:solidFill>
                  <a:srgbClr val="0B5CB5"/>
                </a:solidFill>
              </a:rPr>
              <a:t>DCD     </a:t>
            </a:r>
            <a:r>
              <a:rPr lang="en-US" sz="1600" b="1" dirty="0">
                <a:solidFill>
                  <a:srgbClr val="0B5CB5"/>
                </a:solidFill>
              </a:rPr>
              <a:t>__</a:t>
            </a:r>
            <a:r>
              <a:rPr lang="en-US" sz="1600" b="1" dirty="0" err="1">
                <a:solidFill>
                  <a:srgbClr val="0B5CB5"/>
                </a:solidFill>
              </a:rPr>
              <a:t>initial_sp</a:t>
            </a:r>
            <a:r>
              <a:rPr lang="en-US" sz="1600" b="1" dirty="0">
                <a:solidFill>
                  <a:srgbClr val="0B5CB5"/>
                </a:solidFill>
              </a:rPr>
              <a:t>             </a:t>
            </a:r>
            <a:r>
              <a:rPr lang="en-US" sz="1600" b="1" dirty="0" smtClean="0">
                <a:solidFill>
                  <a:srgbClr val="0B5CB5"/>
                </a:solidFill>
              </a:rPr>
              <a:t>	; </a:t>
            </a:r>
            <a:r>
              <a:rPr lang="en-US" sz="1600" b="1" dirty="0">
                <a:solidFill>
                  <a:srgbClr val="0B5CB5"/>
                </a:solidFill>
              </a:rPr>
              <a:t>Top of Stack initialization</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Reset_Handler</a:t>
            </a:r>
            <a:r>
              <a:rPr lang="en-US" sz="1600" b="1" dirty="0">
                <a:solidFill>
                  <a:srgbClr val="0B5CB5"/>
                </a:solidFill>
              </a:rPr>
              <a:t>         </a:t>
            </a:r>
            <a:r>
              <a:rPr lang="en-US" sz="1600" b="1" dirty="0" smtClean="0">
                <a:solidFill>
                  <a:srgbClr val="0B5CB5"/>
                </a:solidFill>
              </a:rPr>
              <a:t>	; </a:t>
            </a:r>
            <a:r>
              <a:rPr lang="en-US" sz="1600" b="1" dirty="0">
                <a:solidFill>
                  <a:srgbClr val="0B5CB5"/>
                </a:solidFill>
              </a:rPr>
              <a:t>Reset Handler</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NMI_Handler</a:t>
            </a:r>
            <a:r>
              <a:rPr lang="en-US" sz="1600" b="1" dirty="0">
                <a:solidFill>
                  <a:srgbClr val="0B5CB5"/>
                </a:solidFill>
              </a:rPr>
              <a:t>               </a:t>
            </a:r>
            <a:r>
              <a:rPr lang="en-US" sz="1600" b="1" dirty="0" smtClean="0">
                <a:solidFill>
                  <a:srgbClr val="0B5CB5"/>
                </a:solidFill>
              </a:rPr>
              <a:t>	; NMI </a:t>
            </a:r>
            <a:r>
              <a:rPr lang="en-US" sz="1600" b="1" dirty="0">
                <a:solidFill>
                  <a:srgbClr val="0B5CB5"/>
                </a:solidFill>
              </a:rPr>
              <a:t>Handler</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HardFault_Handler</a:t>
            </a:r>
            <a:r>
              <a:rPr lang="en-US" sz="1600" b="1" dirty="0">
                <a:solidFill>
                  <a:srgbClr val="0B5CB5"/>
                </a:solidFill>
              </a:rPr>
              <a:t>       </a:t>
            </a:r>
            <a:r>
              <a:rPr lang="en-US" sz="1600" b="1" dirty="0" smtClean="0">
                <a:solidFill>
                  <a:srgbClr val="0B5CB5"/>
                </a:solidFill>
              </a:rPr>
              <a:t>; </a:t>
            </a:r>
            <a:r>
              <a:rPr lang="en-US" sz="1600" b="1" dirty="0">
                <a:solidFill>
                  <a:srgbClr val="0B5CB5"/>
                </a:solidFill>
              </a:rPr>
              <a:t>Hard Fault Handler</a:t>
            </a:r>
          </a:p>
          <a:p>
            <a:pPr lvl="2"/>
            <a:r>
              <a:rPr lang="en-US" sz="1600" b="1" dirty="0">
                <a:solidFill>
                  <a:srgbClr val="0B5CB5"/>
                </a:solidFill>
              </a:rPr>
              <a:t>               </a:t>
            </a:r>
            <a:r>
              <a:rPr lang="en-US" sz="1600" b="1" dirty="0" smtClean="0">
                <a:solidFill>
                  <a:srgbClr val="0B5CB5"/>
                </a:solidFill>
              </a:rPr>
              <a:t>DCD     </a:t>
            </a:r>
            <a:r>
              <a:rPr lang="en-US" sz="1600" b="1" dirty="0" err="1" smtClean="0">
                <a:solidFill>
                  <a:srgbClr val="0B5CB5"/>
                </a:solidFill>
              </a:rPr>
              <a:t>MemManage_Handler</a:t>
            </a:r>
            <a:r>
              <a:rPr lang="en-US" sz="1600" b="1" dirty="0" smtClean="0">
                <a:solidFill>
                  <a:srgbClr val="0B5CB5"/>
                </a:solidFill>
              </a:rPr>
              <a:t> ; </a:t>
            </a:r>
            <a:r>
              <a:rPr lang="en-US" sz="1600" b="1" dirty="0">
                <a:solidFill>
                  <a:srgbClr val="0B5CB5"/>
                </a:solidFill>
              </a:rPr>
              <a:t>MPU Fault Handler</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BusFault_Handler</a:t>
            </a:r>
            <a:r>
              <a:rPr lang="en-US" sz="1600" b="1" dirty="0">
                <a:solidFill>
                  <a:srgbClr val="0B5CB5"/>
                </a:solidFill>
              </a:rPr>
              <a:t>         </a:t>
            </a:r>
            <a:r>
              <a:rPr lang="en-US" sz="1600" b="1" dirty="0" smtClean="0">
                <a:solidFill>
                  <a:srgbClr val="0B5CB5"/>
                </a:solidFill>
              </a:rPr>
              <a:t> ; </a:t>
            </a:r>
            <a:r>
              <a:rPr lang="en-US" sz="1600" b="1" dirty="0">
                <a:solidFill>
                  <a:srgbClr val="0B5CB5"/>
                </a:solidFill>
              </a:rPr>
              <a:t>Bus Fault Handler</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UsageFault_Handler</a:t>
            </a:r>
            <a:r>
              <a:rPr lang="en-US" sz="1600" b="1" dirty="0">
                <a:solidFill>
                  <a:srgbClr val="0B5CB5"/>
                </a:solidFill>
              </a:rPr>
              <a:t>     </a:t>
            </a:r>
            <a:r>
              <a:rPr lang="en-US" sz="1600" b="1" dirty="0" smtClean="0">
                <a:solidFill>
                  <a:srgbClr val="0B5CB5"/>
                </a:solidFill>
              </a:rPr>
              <a:t> </a:t>
            </a:r>
            <a:r>
              <a:rPr lang="en-US" sz="1600" b="1" dirty="0">
                <a:solidFill>
                  <a:srgbClr val="0B5CB5"/>
                </a:solidFill>
              </a:rPr>
              <a:t>; Usage Fault Handler</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SecureFault_Handler</a:t>
            </a:r>
            <a:r>
              <a:rPr lang="en-US" sz="1600" b="1" dirty="0">
                <a:solidFill>
                  <a:srgbClr val="0B5CB5"/>
                </a:solidFill>
              </a:rPr>
              <a:t>    </a:t>
            </a:r>
            <a:r>
              <a:rPr lang="en-US" sz="1600" b="1" dirty="0" smtClean="0">
                <a:solidFill>
                  <a:srgbClr val="0B5CB5"/>
                </a:solidFill>
              </a:rPr>
              <a:t> </a:t>
            </a:r>
            <a:r>
              <a:rPr lang="en-US" sz="1600" b="1" dirty="0">
                <a:solidFill>
                  <a:srgbClr val="0B5CB5"/>
                </a:solidFill>
              </a:rPr>
              <a:t>; Secure Fault Handler</a:t>
            </a:r>
          </a:p>
          <a:p>
            <a:pPr lvl="2"/>
            <a:r>
              <a:rPr lang="en-US" sz="1600" b="1" dirty="0">
                <a:solidFill>
                  <a:srgbClr val="0B5CB5"/>
                </a:solidFill>
              </a:rPr>
              <a:t>               </a:t>
            </a:r>
            <a:r>
              <a:rPr lang="en-US" sz="1600" b="1" dirty="0" smtClean="0">
                <a:solidFill>
                  <a:srgbClr val="0B5CB5"/>
                </a:solidFill>
              </a:rPr>
              <a:t>DCD     </a:t>
            </a:r>
            <a:r>
              <a:rPr lang="en-US" sz="1600" b="1" dirty="0">
                <a:solidFill>
                  <a:srgbClr val="0B5CB5"/>
                </a:solidFill>
              </a:rPr>
              <a:t>0                         </a:t>
            </a:r>
            <a:r>
              <a:rPr lang="en-US" sz="1600" b="1" dirty="0" smtClean="0">
                <a:solidFill>
                  <a:srgbClr val="0B5CB5"/>
                </a:solidFill>
              </a:rPr>
              <a:t>	  ; </a:t>
            </a:r>
            <a:r>
              <a:rPr lang="en-US" sz="1600" b="1" dirty="0">
                <a:solidFill>
                  <a:srgbClr val="0B5CB5"/>
                </a:solidFill>
              </a:rPr>
              <a:t>Reserved</a:t>
            </a:r>
          </a:p>
          <a:p>
            <a:pPr lvl="2"/>
            <a:r>
              <a:rPr lang="en-US" sz="1600" b="1" dirty="0" smtClean="0">
                <a:solidFill>
                  <a:srgbClr val="0B5CB5"/>
                </a:solidFill>
              </a:rPr>
              <a:t>               DCD     </a:t>
            </a:r>
            <a:r>
              <a:rPr lang="en-US" sz="1600" b="1" dirty="0">
                <a:solidFill>
                  <a:srgbClr val="0B5CB5"/>
                </a:solidFill>
              </a:rPr>
              <a:t>0                         </a:t>
            </a:r>
            <a:r>
              <a:rPr lang="en-US" sz="1600" b="1" dirty="0" smtClean="0">
                <a:solidFill>
                  <a:srgbClr val="0B5CB5"/>
                </a:solidFill>
              </a:rPr>
              <a:t>	  ; </a:t>
            </a:r>
            <a:r>
              <a:rPr lang="en-US" sz="1600" b="1" dirty="0">
                <a:solidFill>
                  <a:srgbClr val="0B5CB5"/>
                </a:solidFill>
              </a:rPr>
              <a:t>Reserved</a:t>
            </a:r>
          </a:p>
          <a:p>
            <a:pPr lvl="2"/>
            <a:r>
              <a:rPr lang="en-US" sz="1600" b="1" dirty="0">
                <a:solidFill>
                  <a:srgbClr val="0B5CB5"/>
                </a:solidFill>
              </a:rPr>
              <a:t>               </a:t>
            </a:r>
            <a:r>
              <a:rPr lang="en-US" sz="1600" b="1" dirty="0" smtClean="0">
                <a:solidFill>
                  <a:srgbClr val="0B5CB5"/>
                </a:solidFill>
              </a:rPr>
              <a:t>DCD     </a:t>
            </a:r>
            <a:r>
              <a:rPr lang="en-US" sz="1600" b="1" dirty="0">
                <a:solidFill>
                  <a:srgbClr val="0B5CB5"/>
                </a:solidFill>
              </a:rPr>
              <a:t>0                         </a:t>
            </a:r>
            <a:r>
              <a:rPr lang="en-US" sz="1600" b="1" dirty="0" smtClean="0">
                <a:solidFill>
                  <a:srgbClr val="0B5CB5"/>
                </a:solidFill>
              </a:rPr>
              <a:t>	  ; </a:t>
            </a:r>
            <a:r>
              <a:rPr lang="en-US" sz="1600" b="1" dirty="0">
                <a:solidFill>
                  <a:srgbClr val="0B5CB5"/>
                </a:solidFill>
              </a:rPr>
              <a:t>Reserved</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SVC_Handler</a:t>
            </a:r>
            <a:r>
              <a:rPr lang="en-US" sz="1600" b="1" dirty="0">
                <a:solidFill>
                  <a:srgbClr val="0B5CB5"/>
                </a:solidFill>
              </a:rPr>
              <a:t>               </a:t>
            </a:r>
            <a:r>
              <a:rPr lang="en-US" sz="1600" b="1" dirty="0" smtClean="0">
                <a:solidFill>
                  <a:srgbClr val="0B5CB5"/>
                </a:solidFill>
              </a:rPr>
              <a:t>	  ; </a:t>
            </a:r>
            <a:r>
              <a:rPr lang="en-US" sz="1600" b="1" dirty="0" err="1">
                <a:solidFill>
                  <a:srgbClr val="0B5CB5"/>
                </a:solidFill>
              </a:rPr>
              <a:t>SVCall</a:t>
            </a:r>
            <a:r>
              <a:rPr lang="en-US" sz="1600" b="1" dirty="0">
                <a:solidFill>
                  <a:srgbClr val="0B5CB5"/>
                </a:solidFill>
              </a:rPr>
              <a:t> Handler</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DebugMon_Handler</a:t>
            </a:r>
            <a:r>
              <a:rPr lang="en-US" sz="1600" b="1" dirty="0">
                <a:solidFill>
                  <a:srgbClr val="0B5CB5"/>
                </a:solidFill>
              </a:rPr>
              <a:t>     </a:t>
            </a:r>
            <a:r>
              <a:rPr lang="en-US" sz="1600" b="1" dirty="0" smtClean="0">
                <a:solidFill>
                  <a:srgbClr val="0B5CB5"/>
                </a:solidFill>
              </a:rPr>
              <a:t> ; </a:t>
            </a:r>
            <a:r>
              <a:rPr lang="en-US" sz="1600" b="1" dirty="0">
                <a:solidFill>
                  <a:srgbClr val="0B5CB5"/>
                </a:solidFill>
              </a:rPr>
              <a:t>Debug Monitor Handler</a:t>
            </a:r>
          </a:p>
          <a:p>
            <a:pPr lvl="2"/>
            <a:r>
              <a:rPr lang="en-US" sz="1600" b="1" dirty="0">
                <a:solidFill>
                  <a:srgbClr val="0B5CB5"/>
                </a:solidFill>
              </a:rPr>
              <a:t>               </a:t>
            </a:r>
            <a:r>
              <a:rPr lang="en-US" sz="1600" b="1" dirty="0" smtClean="0">
                <a:solidFill>
                  <a:srgbClr val="0B5CB5"/>
                </a:solidFill>
              </a:rPr>
              <a:t>DCD     </a:t>
            </a:r>
            <a:r>
              <a:rPr lang="en-US" sz="1600" b="1" dirty="0">
                <a:solidFill>
                  <a:srgbClr val="0B5CB5"/>
                </a:solidFill>
              </a:rPr>
              <a:t>0                         </a:t>
            </a:r>
            <a:r>
              <a:rPr lang="en-US" sz="1600" b="1" dirty="0" smtClean="0">
                <a:solidFill>
                  <a:srgbClr val="0B5CB5"/>
                </a:solidFill>
              </a:rPr>
              <a:t>	 ; </a:t>
            </a:r>
            <a:r>
              <a:rPr lang="en-US" sz="1600" b="1" dirty="0">
                <a:solidFill>
                  <a:srgbClr val="0B5CB5"/>
                </a:solidFill>
              </a:rPr>
              <a:t>Reserved</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PendSV_Handler</a:t>
            </a:r>
            <a:r>
              <a:rPr lang="en-US" sz="1600" b="1" dirty="0">
                <a:solidFill>
                  <a:srgbClr val="0B5CB5"/>
                </a:solidFill>
              </a:rPr>
              <a:t>           </a:t>
            </a:r>
            <a:r>
              <a:rPr lang="en-US" sz="1600" b="1" dirty="0" smtClean="0">
                <a:solidFill>
                  <a:srgbClr val="0B5CB5"/>
                </a:solidFill>
              </a:rPr>
              <a:t> ; </a:t>
            </a:r>
            <a:r>
              <a:rPr lang="en-US" sz="1600" b="1" dirty="0" err="1">
                <a:solidFill>
                  <a:srgbClr val="0B5CB5"/>
                </a:solidFill>
              </a:rPr>
              <a:t>PendSV</a:t>
            </a:r>
            <a:r>
              <a:rPr lang="en-US" sz="1600" b="1" dirty="0">
                <a:solidFill>
                  <a:srgbClr val="0B5CB5"/>
                </a:solidFill>
              </a:rPr>
              <a:t> Handler</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SysTick_Handler</a:t>
            </a:r>
            <a:r>
              <a:rPr lang="en-US" sz="1600" b="1" dirty="0">
                <a:solidFill>
                  <a:srgbClr val="0B5CB5"/>
                </a:solidFill>
              </a:rPr>
              <a:t>           </a:t>
            </a:r>
            <a:r>
              <a:rPr lang="en-US" sz="1600" b="1" dirty="0" smtClean="0">
                <a:solidFill>
                  <a:srgbClr val="0B5CB5"/>
                </a:solidFill>
              </a:rPr>
              <a:t>  ; </a:t>
            </a:r>
            <a:r>
              <a:rPr lang="en-US" sz="1600" b="1" dirty="0" err="1">
                <a:solidFill>
                  <a:srgbClr val="0B5CB5"/>
                </a:solidFill>
              </a:rPr>
              <a:t>SysTick</a:t>
            </a:r>
            <a:r>
              <a:rPr lang="en-US" sz="1600" b="1" dirty="0">
                <a:solidFill>
                  <a:srgbClr val="0B5CB5"/>
                </a:solidFill>
              </a:rPr>
              <a:t> Handler</a:t>
            </a:r>
            <a:endParaRPr lang="en-US" sz="2000" b="1" dirty="0" smtClean="0">
              <a:solidFill>
                <a:srgbClr val="0B5CB5"/>
              </a:solidFill>
            </a:endParaRPr>
          </a:p>
          <a:p>
            <a:pPr marL="1257300" lvl="2" indent="-342900">
              <a:lnSpc>
                <a:spcPct val="150000"/>
              </a:lnSpc>
              <a:buFont typeface="Arial" panose="020B0604020202020204" pitchFamily="34" charset="0"/>
              <a:buChar char="•"/>
            </a:pPr>
            <a:endParaRPr lang="en-US" sz="2000" b="1" dirty="0">
              <a:solidFill>
                <a:srgbClr val="0B5CB5"/>
              </a:solidFill>
            </a:endParaRPr>
          </a:p>
        </p:txBody>
      </p:sp>
      <p:sp>
        <p:nvSpPr>
          <p:cNvPr id="2" name="Rectangle 1"/>
          <p:cNvSpPr/>
          <p:nvPr/>
        </p:nvSpPr>
        <p:spPr>
          <a:xfrm>
            <a:off x="2819400" y="6019800"/>
            <a:ext cx="8610600" cy="307777"/>
          </a:xfrm>
          <a:prstGeom prst="rect">
            <a:avLst/>
          </a:prstGeom>
        </p:spPr>
        <p:txBody>
          <a:bodyPr wrap="square">
            <a:spAutoFit/>
          </a:bodyPr>
          <a:lstStyle/>
          <a:p>
            <a:r>
              <a:rPr lang="en-US" sz="1400" dirty="0">
                <a:hlinkClick r:id="rId4"/>
              </a:rPr>
              <a:t>https://www.keil.com/pack/doc/cmsis/Core/html/group__NVIC__gr.html#details</a:t>
            </a:r>
            <a:endParaRPr lang="en-US" sz="1400" dirty="0"/>
          </a:p>
        </p:txBody>
      </p:sp>
    </p:spTree>
    <p:extLst>
      <p:ext uri="{BB962C8B-B14F-4D97-AF65-F5344CB8AC3E}">
        <p14:creationId xmlns:p14="http://schemas.microsoft.com/office/powerpoint/2010/main" val="5193759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200" dirty="0" smtClean="0">
                <a:latin typeface="+mj-lt"/>
                <a:cs typeface="B Titr" panose="00000700000000000000" pitchFamily="2" charset="-78"/>
              </a:rPr>
              <a:t>Vector Table</a:t>
            </a:r>
            <a:endParaRPr lang="en-US" sz="3200" dirty="0">
              <a:latin typeface="+mj-lt"/>
              <a:cs typeface="B Titr" panose="00000700000000000000" pitchFamily="2" charset="-78"/>
            </a:endParaRPr>
          </a:p>
        </p:txBody>
      </p:sp>
      <p:sp>
        <p:nvSpPr>
          <p:cNvPr id="6" name="Slide Number Placeholder 5"/>
          <p:cNvSpPr>
            <a:spLocks noGrp="1"/>
          </p:cNvSpPr>
          <p:nvPr>
            <p:ph type="sldNum" sz="quarter" idx="12"/>
          </p:nvPr>
        </p:nvSpPr>
        <p:spPr>
          <a:xfrm>
            <a:off x="8310360" y="6400224"/>
            <a:ext cx="543128" cy="365125"/>
          </a:xfrm>
        </p:spPr>
        <p:txBody>
          <a:bodyPr/>
          <a:lstStyle/>
          <a:p>
            <a:pPr rtl="1"/>
            <a:fld id="{B6F15528-21DE-4FAA-801E-634DDDAF4B2B}" type="slidenum">
              <a:rPr lang="en-US" smtClean="0">
                <a:latin typeface="+mj-lt"/>
              </a:rPr>
              <a:pPr rtl="1"/>
              <a:t>9</a:t>
            </a:fld>
            <a:endParaRPr lang="en-US" dirty="0">
              <a:latin typeface="+mj-lt"/>
            </a:endParaRPr>
          </a:p>
        </p:txBody>
      </p:sp>
      <p:sp>
        <p:nvSpPr>
          <p:cNvPr id="3" name="Rectangle 2"/>
          <p:cNvSpPr/>
          <p:nvPr/>
        </p:nvSpPr>
        <p:spPr>
          <a:xfrm>
            <a:off x="990600" y="6412468"/>
            <a:ext cx="6858000" cy="307777"/>
          </a:xfrm>
          <a:prstGeom prst="rect">
            <a:avLst/>
          </a:prstGeom>
        </p:spPr>
        <p:txBody>
          <a:bodyPr wrap="square">
            <a:spAutoFit/>
          </a:bodyPr>
          <a:lstStyle/>
          <a:p>
            <a:pPr algn="ctr" rtl="1"/>
            <a:r>
              <a:rPr lang="en-US" sz="1400" dirty="0" smtClean="0">
                <a:cs typeface="B Titr" panose="00000700000000000000" pitchFamily="2" charset="-78"/>
              </a:rPr>
              <a:t>Microprocessors and Assembly Language, Fall 2019, AUT, Tehran, Iran </a:t>
            </a:r>
            <a:endParaRPr lang="en-US" sz="1400" dirty="0">
              <a:cs typeface="B Titr" panose="00000700000000000000" pitchFamily="2" charset="-78"/>
            </a:endParaRPr>
          </a:p>
        </p:txBody>
      </p:sp>
      <p:sp>
        <p:nvSpPr>
          <p:cNvPr id="11" name="TextBox 10"/>
          <p:cNvSpPr txBox="1"/>
          <p:nvPr/>
        </p:nvSpPr>
        <p:spPr>
          <a:xfrm>
            <a:off x="457200" y="1066800"/>
            <a:ext cx="8458200" cy="1429622"/>
          </a:xfrm>
          <a:prstGeom prst="rect">
            <a:avLst/>
          </a:prstGeom>
          <a:noFill/>
        </p:spPr>
        <p:txBody>
          <a:bodyPr wrap="square" rtlCol="0">
            <a:spAutoFit/>
          </a:bodyPr>
          <a:lstStyle/>
          <a:p>
            <a:pPr>
              <a:lnSpc>
                <a:spcPct val="150000"/>
              </a:lnSpc>
            </a:pPr>
            <a:r>
              <a:rPr lang="en-US" sz="2000" dirty="0"/>
              <a:t/>
            </a:r>
            <a:br>
              <a:rPr lang="en-US" sz="2000" dirty="0"/>
            </a:br>
            <a:r>
              <a:rPr lang="en-US" sz="2000" dirty="0"/>
              <a:t/>
            </a:r>
            <a:br>
              <a:rPr lang="en-US" sz="2000" dirty="0"/>
            </a:br>
            <a:endParaRPr lang="en-US" sz="2000" b="1" dirty="0" smtClean="0">
              <a:solidFill>
                <a:srgbClr val="00B050"/>
              </a:solidFill>
            </a:endParaRPr>
          </a:p>
        </p:txBody>
      </p:sp>
      <p:sp>
        <p:nvSpPr>
          <p:cNvPr id="7" name="TextBox 6"/>
          <p:cNvSpPr txBox="1"/>
          <p:nvPr/>
        </p:nvSpPr>
        <p:spPr>
          <a:xfrm>
            <a:off x="457200" y="1066800"/>
            <a:ext cx="8458200" cy="5293757"/>
          </a:xfrm>
          <a:prstGeom prst="rect">
            <a:avLst/>
          </a:prstGeom>
          <a:noFill/>
        </p:spPr>
        <p:txBody>
          <a:bodyPr wrap="square" rtlCol="0">
            <a:spAutoFit/>
          </a:bodyPr>
          <a:lstStyle/>
          <a:p>
            <a:pPr marL="285750" indent="-285750">
              <a:buFont typeface="Arial" panose="020B0604020202020204" pitchFamily="34" charset="0"/>
              <a:buChar char="•"/>
            </a:pPr>
            <a:r>
              <a:rPr lang="en-US" sz="2000" b="1" dirty="0"/>
              <a:t>Device Specific </a:t>
            </a:r>
            <a:r>
              <a:rPr lang="en-US" sz="2000" b="1" dirty="0" smtClean="0"/>
              <a:t>Vectors</a:t>
            </a:r>
          </a:p>
          <a:p>
            <a:pPr marL="742950" lvl="1" indent="-285750">
              <a:buFont typeface="Arial" panose="020B0604020202020204" pitchFamily="34" charset="0"/>
              <a:buChar char="•"/>
            </a:pPr>
            <a:r>
              <a:rPr lang="en-US" b="1" dirty="0"/>
              <a:t>Following the processor exception vectors, the vector table contains also the </a:t>
            </a:r>
            <a:r>
              <a:rPr lang="en-US" b="1" dirty="0">
                <a:solidFill>
                  <a:srgbClr val="FF0000"/>
                </a:solidFill>
              </a:rPr>
              <a:t>device specific interrupt </a:t>
            </a:r>
            <a:r>
              <a:rPr lang="en-US" b="1" dirty="0" smtClean="0"/>
              <a:t>vectors</a:t>
            </a:r>
            <a:endParaRPr lang="en-US" b="1" dirty="0"/>
          </a:p>
          <a:p>
            <a:pPr lvl="1"/>
            <a:r>
              <a:rPr lang="en-US" sz="1600" b="1" dirty="0" smtClean="0">
                <a:solidFill>
                  <a:srgbClr val="0B5CB5"/>
                </a:solidFill>
              </a:rPr>
              <a:t>__</a:t>
            </a:r>
            <a:r>
              <a:rPr lang="en-US" sz="1600" b="1" dirty="0">
                <a:solidFill>
                  <a:srgbClr val="0B5CB5"/>
                </a:solidFill>
              </a:rPr>
              <a:t>Vectors       </a:t>
            </a:r>
            <a:r>
              <a:rPr lang="en-US" sz="1600" b="1" dirty="0" smtClean="0">
                <a:solidFill>
                  <a:srgbClr val="0B5CB5"/>
                </a:solidFill>
              </a:rPr>
              <a:t>DCD     </a:t>
            </a:r>
            <a:r>
              <a:rPr lang="en-US" sz="1600" b="1" dirty="0">
                <a:solidFill>
                  <a:srgbClr val="0B5CB5"/>
                </a:solidFill>
              </a:rPr>
              <a:t>__</a:t>
            </a:r>
            <a:r>
              <a:rPr lang="en-US" sz="1600" b="1" dirty="0" err="1">
                <a:solidFill>
                  <a:srgbClr val="0B5CB5"/>
                </a:solidFill>
              </a:rPr>
              <a:t>initial_sp</a:t>
            </a:r>
            <a:r>
              <a:rPr lang="en-US" sz="1600" b="1" dirty="0">
                <a:solidFill>
                  <a:srgbClr val="0B5CB5"/>
                </a:solidFill>
              </a:rPr>
              <a:t>             </a:t>
            </a:r>
            <a:r>
              <a:rPr lang="en-US" sz="1600" b="1" dirty="0" smtClean="0">
                <a:solidFill>
                  <a:srgbClr val="0B5CB5"/>
                </a:solidFill>
              </a:rPr>
              <a:t>	; </a:t>
            </a:r>
            <a:r>
              <a:rPr lang="en-US" sz="1600" b="1" dirty="0">
                <a:solidFill>
                  <a:srgbClr val="0B5CB5"/>
                </a:solidFill>
              </a:rPr>
              <a:t>Top of Stack initialization</a:t>
            </a: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Reset_Handler</a:t>
            </a:r>
            <a:r>
              <a:rPr lang="en-US" sz="1600" b="1" dirty="0">
                <a:solidFill>
                  <a:srgbClr val="0B5CB5"/>
                </a:solidFill>
              </a:rPr>
              <a:t>         </a:t>
            </a:r>
            <a:r>
              <a:rPr lang="en-US" sz="1600" b="1" dirty="0" smtClean="0">
                <a:solidFill>
                  <a:srgbClr val="0B5CB5"/>
                </a:solidFill>
              </a:rPr>
              <a:t>	; </a:t>
            </a:r>
            <a:r>
              <a:rPr lang="en-US" sz="1600" b="1" dirty="0">
                <a:solidFill>
                  <a:srgbClr val="0B5CB5"/>
                </a:solidFill>
              </a:rPr>
              <a:t>Reset Handler</a:t>
            </a:r>
          </a:p>
          <a:p>
            <a:pPr lvl="2"/>
            <a:r>
              <a:rPr lang="en-US" sz="1600" b="1" dirty="0" smtClean="0">
                <a:solidFill>
                  <a:srgbClr val="0B5CB5"/>
                </a:solidFill>
              </a:rPr>
              <a:t>…</a:t>
            </a:r>
            <a:endParaRPr lang="en-US" sz="1600" b="1" dirty="0">
              <a:solidFill>
                <a:srgbClr val="0B5CB5"/>
              </a:solidFill>
            </a:endParaRPr>
          </a:p>
          <a:p>
            <a:pPr lvl="2"/>
            <a:r>
              <a:rPr lang="en-US" sz="1600" b="1" dirty="0">
                <a:solidFill>
                  <a:srgbClr val="0B5CB5"/>
                </a:solidFill>
              </a:rPr>
              <a:t>               </a:t>
            </a:r>
            <a:r>
              <a:rPr lang="en-US" sz="1600" b="1" dirty="0" smtClean="0">
                <a:solidFill>
                  <a:srgbClr val="0B5CB5"/>
                </a:solidFill>
              </a:rPr>
              <a:t>DCD     </a:t>
            </a:r>
            <a:r>
              <a:rPr lang="en-US" sz="1600" b="1" dirty="0" err="1">
                <a:solidFill>
                  <a:srgbClr val="0B5CB5"/>
                </a:solidFill>
              </a:rPr>
              <a:t>SysTick_Handler</a:t>
            </a:r>
            <a:r>
              <a:rPr lang="en-US" sz="1600" b="1" dirty="0">
                <a:solidFill>
                  <a:srgbClr val="0B5CB5"/>
                </a:solidFill>
              </a:rPr>
              <a:t>           </a:t>
            </a:r>
            <a:r>
              <a:rPr lang="en-US" sz="1600" b="1" dirty="0" smtClean="0">
                <a:solidFill>
                  <a:srgbClr val="0B5CB5"/>
                </a:solidFill>
              </a:rPr>
              <a:t>  ; </a:t>
            </a:r>
            <a:r>
              <a:rPr lang="en-US" sz="1600" b="1" dirty="0" err="1">
                <a:solidFill>
                  <a:srgbClr val="0B5CB5"/>
                </a:solidFill>
              </a:rPr>
              <a:t>SysTick</a:t>
            </a:r>
            <a:r>
              <a:rPr lang="en-US" sz="1600" b="1" dirty="0">
                <a:solidFill>
                  <a:srgbClr val="0B5CB5"/>
                </a:solidFill>
              </a:rPr>
              <a:t> </a:t>
            </a:r>
            <a:r>
              <a:rPr lang="en-US" sz="1600" b="1" dirty="0" smtClean="0">
                <a:solidFill>
                  <a:srgbClr val="0B5CB5"/>
                </a:solidFill>
              </a:rPr>
              <a:t>Handler</a:t>
            </a:r>
          </a:p>
          <a:p>
            <a:endParaRPr lang="en-US" sz="1600" b="1" dirty="0" smtClean="0">
              <a:solidFill>
                <a:srgbClr val="0B5CB5"/>
              </a:solidFill>
            </a:endParaRPr>
          </a:p>
          <a:p>
            <a:r>
              <a:rPr lang="en-US" sz="1600" b="1" dirty="0" smtClean="0">
                <a:solidFill>
                  <a:srgbClr val="0B5CB5"/>
                </a:solidFill>
              </a:rPr>
              <a:t>; </a:t>
            </a:r>
            <a:r>
              <a:rPr lang="en-US" sz="1600" b="1" dirty="0">
                <a:solidFill>
                  <a:srgbClr val="0B5CB5"/>
                </a:solidFill>
              </a:rPr>
              <a:t>device specific interrupts</a:t>
            </a:r>
          </a:p>
          <a:p>
            <a:pPr lvl="2"/>
            <a:r>
              <a:rPr lang="en-US" sz="1600" b="1" dirty="0">
                <a:solidFill>
                  <a:srgbClr val="0B5CB5"/>
                </a:solidFill>
              </a:rPr>
              <a:t>                DCD     </a:t>
            </a:r>
            <a:r>
              <a:rPr lang="en-US" sz="1600" b="1" dirty="0" err="1">
                <a:solidFill>
                  <a:srgbClr val="0B5CB5"/>
                </a:solidFill>
              </a:rPr>
              <a:t>WWDG_IRQHandler</a:t>
            </a:r>
            <a:r>
              <a:rPr lang="en-US" sz="1600" b="1" dirty="0">
                <a:solidFill>
                  <a:srgbClr val="0B5CB5"/>
                </a:solidFill>
              </a:rPr>
              <a:t>     </a:t>
            </a:r>
            <a:r>
              <a:rPr lang="en-US" sz="1600" b="1" dirty="0" smtClean="0">
                <a:solidFill>
                  <a:srgbClr val="0B5CB5"/>
                </a:solidFill>
              </a:rPr>
              <a:t>; </a:t>
            </a:r>
            <a:r>
              <a:rPr lang="en-US" sz="1600" b="1" dirty="0">
                <a:solidFill>
                  <a:srgbClr val="0B5CB5"/>
                </a:solidFill>
              </a:rPr>
              <a:t>Window Watchdog</a:t>
            </a:r>
          </a:p>
          <a:p>
            <a:pPr lvl="2"/>
            <a:r>
              <a:rPr lang="en-US" sz="1600" b="1" dirty="0">
                <a:solidFill>
                  <a:srgbClr val="0B5CB5"/>
                </a:solidFill>
              </a:rPr>
              <a:t>                DCD     </a:t>
            </a:r>
            <a:r>
              <a:rPr lang="en-US" sz="1600" b="1" dirty="0" err="1">
                <a:solidFill>
                  <a:srgbClr val="0B5CB5"/>
                </a:solidFill>
              </a:rPr>
              <a:t>PVD_IRQHandler</a:t>
            </a:r>
            <a:r>
              <a:rPr lang="en-US" sz="1600" b="1" dirty="0">
                <a:solidFill>
                  <a:srgbClr val="0B5CB5"/>
                </a:solidFill>
              </a:rPr>
              <a:t>            ; PVD through EXTI Line detect</a:t>
            </a:r>
          </a:p>
          <a:p>
            <a:pPr lvl="2"/>
            <a:r>
              <a:rPr lang="en-US" sz="1600" b="1" dirty="0">
                <a:solidFill>
                  <a:srgbClr val="0B5CB5"/>
                </a:solidFill>
              </a:rPr>
              <a:t>                DCD     </a:t>
            </a:r>
            <a:r>
              <a:rPr lang="en-US" sz="1600" b="1" dirty="0" err="1">
                <a:solidFill>
                  <a:srgbClr val="0B5CB5"/>
                </a:solidFill>
              </a:rPr>
              <a:t>TAMPER_IRQHandler</a:t>
            </a:r>
            <a:r>
              <a:rPr lang="en-US" sz="1600" b="1" dirty="0">
                <a:solidFill>
                  <a:srgbClr val="0B5CB5"/>
                </a:solidFill>
              </a:rPr>
              <a:t>    </a:t>
            </a:r>
            <a:r>
              <a:rPr lang="en-US" sz="1600" b="1" dirty="0" smtClean="0">
                <a:solidFill>
                  <a:srgbClr val="0B5CB5"/>
                </a:solidFill>
              </a:rPr>
              <a:t> </a:t>
            </a:r>
            <a:r>
              <a:rPr lang="en-US" sz="1600" b="1" dirty="0">
                <a:solidFill>
                  <a:srgbClr val="0B5CB5"/>
                </a:solidFill>
              </a:rPr>
              <a:t>; </a:t>
            </a:r>
            <a:r>
              <a:rPr lang="en-US" sz="1600" b="1" dirty="0" smtClean="0">
                <a:solidFill>
                  <a:srgbClr val="0B5CB5"/>
                </a:solidFill>
              </a:rPr>
              <a:t>Tamper</a:t>
            </a:r>
          </a:p>
          <a:p>
            <a:pPr lvl="2"/>
            <a:endParaRPr lang="en-US" sz="1600" b="1" dirty="0">
              <a:solidFill>
                <a:srgbClr val="0B5CB5"/>
              </a:solidFill>
            </a:endParaRPr>
          </a:p>
          <a:p>
            <a:pPr lvl="2"/>
            <a:endParaRPr lang="en-US" sz="1600" b="1" dirty="0">
              <a:solidFill>
                <a:srgbClr val="0B5CB5"/>
              </a:solidFill>
            </a:endParaRPr>
          </a:p>
          <a:p>
            <a:pPr marL="285750" indent="-285750">
              <a:buFont typeface="Arial" panose="020B0604020202020204" pitchFamily="34" charset="0"/>
              <a:buChar char="•"/>
            </a:pPr>
            <a:r>
              <a:rPr lang="en-US" sz="2000" b="1" dirty="0"/>
              <a:t>All device specific interrupts should have a default interrupt handler function that can be overwritten in user </a:t>
            </a:r>
            <a:r>
              <a:rPr lang="en-US" sz="2000" b="1" dirty="0" smtClean="0"/>
              <a:t>code</a:t>
            </a:r>
          </a:p>
          <a:p>
            <a:pPr marL="285750" indent="-285750">
              <a:buFont typeface="Arial" panose="020B0604020202020204" pitchFamily="34" charset="0"/>
              <a:buChar char="•"/>
            </a:pPr>
            <a:r>
              <a:rPr lang="en-US" sz="2000" b="1" dirty="0"/>
              <a:t>Remapping interrupt vectors by updating VTOR register </a:t>
            </a:r>
            <a:endParaRPr lang="en-US" sz="2000" b="1" dirty="0" smtClean="0"/>
          </a:p>
          <a:p>
            <a:pPr marL="742950" lvl="1" indent="-285750">
              <a:buFont typeface="Arial" panose="020B0604020202020204" pitchFamily="34" charset="0"/>
              <a:buChar char="•"/>
            </a:pPr>
            <a:r>
              <a:rPr lang="en-US" sz="1600" b="1" dirty="0" smtClean="0"/>
              <a:t>An example: </a:t>
            </a:r>
            <a:r>
              <a:rPr lang="en-US" sz="1600" b="1" dirty="0" smtClean="0">
                <a:hlinkClick r:id="rId4"/>
              </a:rPr>
              <a:t>https</a:t>
            </a:r>
            <a:r>
              <a:rPr lang="en-US" sz="1600" b="1" dirty="0">
                <a:hlinkClick r:id="rId4"/>
              </a:rPr>
              <a:t>://</a:t>
            </a:r>
            <a:r>
              <a:rPr lang="en-US" sz="1600" b="1" dirty="0" smtClean="0">
                <a:hlinkClick r:id="rId4"/>
              </a:rPr>
              <a:t>www.keil.com/pack/doc/cmsis/Core/html/using_VTOR_pg.html</a:t>
            </a:r>
            <a:endParaRPr lang="en-US" sz="1600" b="1" dirty="0" smtClean="0"/>
          </a:p>
          <a:p>
            <a:pPr marL="1257300" lvl="2" indent="-342900">
              <a:lnSpc>
                <a:spcPct val="150000"/>
              </a:lnSpc>
              <a:buFont typeface="Arial" panose="020B0604020202020204" pitchFamily="34" charset="0"/>
              <a:buChar char="•"/>
            </a:pPr>
            <a:endParaRPr lang="en-US" sz="2000" b="1" dirty="0">
              <a:solidFill>
                <a:srgbClr val="0B5CB5"/>
              </a:solidFill>
            </a:endParaRPr>
          </a:p>
        </p:txBody>
      </p:sp>
      <p:sp>
        <p:nvSpPr>
          <p:cNvPr id="2" name="Rectangle 1"/>
          <p:cNvSpPr/>
          <p:nvPr/>
        </p:nvSpPr>
        <p:spPr>
          <a:xfrm>
            <a:off x="2819400" y="6019800"/>
            <a:ext cx="8610600" cy="307777"/>
          </a:xfrm>
          <a:prstGeom prst="rect">
            <a:avLst/>
          </a:prstGeom>
        </p:spPr>
        <p:txBody>
          <a:bodyPr wrap="square">
            <a:spAutoFit/>
          </a:bodyPr>
          <a:lstStyle/>
          <a:p>
            <a:r>
              <a:rPr lang="en-US" sz="1400" dirty="0">
                <a:hlinkClick r:id="rId5"/>
              </a:rPr>
              <a:t>https://www.keil.com/pack/doc/cmsis/Core/html/group__NVIC__gr.html#details</a:t>
            </a:r>
            <a:endParaRPr lang="en-US" sz="1400" dirty="0"/>
          </a:p>
        </p:txBody>
      </p:sp>
    </p:spTree>
    <p:extLst>
      <p:ext uri="{BB962C8B-B14F-4D97-AF65-F5344CB8AC3E}">
        <p14:creationId xmlns:p14="http://schemas.microsoft.com/office/powerpoint/2010/main" val="34495216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500"/>
                                        <p:tgtEl>
                                          <p:spTgt spid="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500"/>
                                        <p:tgtEl>
                                          <p:spTgt spid="7">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500"/>
                                        <p:tgtEl>
                                          <p:spTgt spid="7">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fade">
                                      <p:cBhvr>
                                        <p:cTn id="27" dur="500"/>
                                        <p:tgtEl>
                                          <p:spTgt spid="7">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10" end="10"/>
                                            </p:txEl>
                                          </p:spTgt>
                                        </p:tgtEl>
                                        <p:attrNameLst>
                                          <p:attrName>style.visibility</p:attrName>
                                        </p:attrNameLst>
                                      </p:cBhvr>
                                      <p:to>
                                        <p:strVal val="visible"/>
                                      </p:to>
                                    </p:set>
                                    <p:animEffect transition="in" filter="fade">
                                      <p:cBhvr>
                                        <p:cTn id="30" dur="500"/>
                                        <p:tgtEl>
                                          <p:spTgt spid="7">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animEffect transition="in" filter="fade">
                                      <p:cBhvr>
                                        <p:cTn id="35" dur="500"/>
                                        <p:tgtEl>
                                          <p:spTgt spid="7">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
                                            <p:txEl>
                                              <p:pRg st="14" end="14"/>
                                            </p:txEl>
                                          </p:spTgt>
                                        </p:tgtEl>
                                        <p:attrNameLst>
                                          <p:attrName>style.visibility</p:attrName>
                                        </p:attrNameLst>
                                      </p:cBhvr>
                                      <p:to>
                                        <p:strVal val="visible"/>
                                      </p:to>
                                    </p:set>
                                    <p:animEffect transition="in" filter="fade">
                                      <p:cBhvr>
                                        <p:cTn id="40" dur="500"/>
                                        <p:tgtEl>
                                          <p:spTgt spid="7">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15" end="15"/>
                                            </p:txEl>
                                          </p:spTgt>
                                        </p:tgtEl>
                                        <p:attrNameLst>
                                          <p:attrName>style.visibility</p:attrName>
                                        </p:attrNameLst>
                                      </p:cBhvr>
                                      <p:to>
                                        <p:strVal val="visible"/>
                                      </p:to>
                                    </p:set>
                                    <p:animEffect transition="in" filter="fade">
                                      <p:cBhvr>
                                        <p:cTn id="43" dur="500"/>
                                        <p:tgtEl>
                                          <p:spTgt spid="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38081</TotalTime>
  <Words>1551</Words>
  <Application>Microsoft Office PowerPoint</Application>
  <PresentationFormat>On-screen Show (4:3)</PresentationFormat>
  <Paragraphs>294</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Aspect</vt:lpstr>
      <vt:lpstr>Microprocessors and Assembly Language  Fall 2019</vt:lpstr>
      <vt:lpstr>Copyright Notice</vt:lpstr>
      <vt:lpstr>PowerPoint Presentation</vt:lpstr>
      <vt:lpstr>Interrupts Handling</vt:lpstr>
      <vt:lpstr>Interrupts Handling</vt:lpstr>
      <vt:lpstr>Interrupts Handling</vt:lpstr>
      <vt:lpstr>Interrupts Handling</vt:lpstr>
      <vt:lpstr>Vector Table</vt:lpstr>
      <vt:lpstr>Vector Table</vt:lpstr>
      <vt:lpstr>interrupt handler function</vt:lpstr>
      <vt:lpstr>interrupt handler function</vt:lpstr>
      <vt:lpstr>Masking Exception</vt:lpstr>
      <vt:lpstr>CMSIS </vt:lpstr>
      <vt:lpstr>Maximum Interrupt Rate</vt:lpstr>
      <vt:lpstr>Sharing Data Safely between ISRs and other Threads</vt:lpstr>
      <vt:lpstr>Non-Atomic Shared Data</vt:lpstr>
      <vt:lpstr>Non-Atomic Shared Data</vt:lpstr>
      <vt:lpstr>Examining the Problem More Closely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MMSPM</dc:title>
  <dc:creator>FT_DSL</dc:creator>
  <cp:lastModifiedBy>hamed</cp:lastModifiedBy>
  <cp:revision>734</cp:revision>
  <cp:lastPrinted>2017-02-07T08:08:08Z</cp:lastPrinted>
  <dcterms:created xsi:type="dcterms:W3CDTF">2006-08-16T00:00:00Z</dcterms:created>
  <dcterms:modified xsi:type="dcterms:W3CDTF">2019-12-07T16:23:14Z</dcterms:modified>
</cp:coreProperties>
</file>