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90" r:id="rId3"/>
    <p:sldId id="258" r:id="rId4"/>
    <p:sldId id="386" r:id="rId5"/>
    <p:sldId id="393" r:id="rId6"/>
    <p:sldId id="416" r:id="rId7"/>
    <p:sldId id="417" r:id="rId8"/>
    <p:sldId id="418" r:id="rId9"/>
    <p:sldId id="419" r:id="rId10"/>
    <p:sldId id="420" r:id="rId11"/>
    <p:sldId id="421" r:id="rId12"/>
    <p:sldId id="422" r:id="rId13"/>
    <p:sldId id="423" r:id="rId14"/>
    <p:sldId id="415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CB5"/>
    <a:srgbClr val="0530BB"/>
    <a:srgbClr val="034ABD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>
        <p:scale>
          <a:sx n="66" d="100"/>
          <a:sy n="66" d="100"/>
        </p:scale>
        <p:origin x="-94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12/14/2019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15</a:t>
            </a: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Functional Description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31: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6868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Pull-up Resistor </a:t>
            </a:r>
            <a:r>
              <a:rPr lang="en-US" sz="2200" b="1" dirty="0" smtClean="0"/>
              <a:t>Control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PIO_PUER: Pull-up </a:t>
            </a:r>
            <a:r>
              <a:rPr lang="en-US" b="1" dirty="0"/>
              <a:t>Resistor </a:t>
            </a:r>
            <a:r>
              <a:rPr lang="en-US" b="1" dirty="0" smtClean="0"/>
              <a:t>Control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PIO_PUSR: Pull-up </a:t>
            </a:r>
            <a:r>
              <a:rPr lang="en-US" b="1" dirty="0"/>
              <a:t>Status </a:t>
            </a:r>
            <a:r>
              <a:rPr lang="en-US" b="1" dirty="0" smtClean="0"/>
              <a:t>Register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After </a:t>
            </a:r>
            <a:r>
              <a:rPr lang="en-US" b="1" dirty="0"/>
              <a:t>reset, all of the pull-ups are enabled, i.e. PIO_PUSR resets at the value </a:t>
            </a:r>
            <a:r>
              <a:rPr lang="en-US" b="1" dirty="0" smtClean="0"/>
              <a:t>0x0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I/O Line or Peripheral Function </a:t>
            </a:r>
            <a:r>
              <a:rPr lang="en-US" b="1" dirty="0" smtClean="0"/>
              <a:t>Selection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/>
              <a:t>PIO_PER: PIO </a:t>
            </a:r>
            <a:r>
              <a:rPr lang="it-IT" b="1" dirty="0"/>
              <a:t>Enable </a:t>
            </a:r>
            <a:r>
              <a:rPr lang="it-IT" b="1" dirty="0" smtClean="0"/>
              <a:t>Register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smtClean="0"/>
              <a:t>PIO_PDR: PIO </a:t>
            </a:r>
            <a:r>
              <a:rPr lang="it-IT" b="1" dirty="0"/>
              <a:t>Disable </a:t>
            </a:r>
            <a:r>
              <a:rPr lang="it-IT" b="1" dirty="0" smtClean="0"/>
              <a:t>Register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PIO_PSR: PIO Status Register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indicates </a:t>
            </a:r>
            <a:r>
              <a:rPr lang="en-US" sz="1600" b="1" dirty="0"/>
              <a:t>whether the pin is controlled by </a:t>
            </a:r>
            <a:r>
              <a:rPr lang="en-US" sz="1600" b="1" dirty="0" smtClean="0"/>
              <a:t>the corresponding </a:t>
            </a:r>
            <a:r>
              <a:rPr lang="en-US" sz="1600" b="1" dirty="0"/>
              <a:t>peripheral or by the PIO </a:t>
            </a:r>
            <a:r>
              <a:rPr lang="en-US" sz="1600" b="1" dirty="0" smtClean="0"/>
              <a:t>Controller, if 0: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pin is controlled by </a:t>
            </a:r>
            <a:r>
              <a:rPr lang="en-US" sz="1600" b="1" dirty="0" smtClean="0"/>
              <a:t>the corresponding </a:t>
            </a:r>
            <a:r>
              <a:rPr lang="en-US" sz="1600" b="1" dirty="0"/>
              <a:t>on-chip peripheral selected in the PIO_ABSR (AB Select Register)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271726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Functional Description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31: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Output </a:t>
            </a:r>
            <a:r>
              <a:rPr lang="en-US" sz="2200" b="1" dirty="0" smtClean="0"/>
              <a:t>Control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PIO_OER: Output </a:t>
            </a:r>
            <a:r>
              <a:rPr lang="en-US" sz="2000" b="1" dirty="0"/>
              <a:t>Enable </a:t>
            </a:r>
            <a:r>
              <a:rPr lang="en-US" sz="2000" b="1" dirty="0" smtClean="0"/>
              <a:t>Register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PIO_ODR: Output </a:t>
            </a:r>
            <a:r>
              <a:rPr lang="en-US" sz="2000" b="1" dirty="0"/>
              <a:t>Disable </a:t>
            </a:r>
            <a:r>
              <a:rPr lang="en-US" sz="2000" b="1" dirty="0" smtClean="0"/>
              <a:t>Register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PIO_OSR: Output </a:t>
            </a:r>
            <a:r>
              <a:rPr lang="en-US" sz="2000" b="1" dirty="0"/>
              <a:t>Status </a:t>
            </a:r>
            <a:r>
              <a:rPr lang="en-US" sz="2000" b="1" dirty="0" smtClean="0"/>
              <a:t>Register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When a bit in this register is at 0, the </a:t>
            </a:r>
            <a:r>
              <a:rPr lang="en-US" b="1" dirty="0" smtClean="0"/>
              <a:t>corresponding I/O </a:t>
            </a:r>
            <a:r>
              <a:rPr lang="en-US" b="1" dirty="0"/>
              <a:t>line is used as an input </a:t>
            </a:r>
            <a:r>
              <a:rPr lang="en-US" b="1" dirty="0" smtClean="0"/>
              <a:t>only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When </a:t>
            </a:r>
            <a:r>
              <a:rPr lang="en-US" b="1" dirty="0"/>
              <a:t>the bit is at 1, the corresponding I/O line is driven by the PIO </a:t>
            </a:r>
            <a:r>
              <a:rPr lang="en-US" b="1" dirty="0" smtClean="0"/>
              <a:t>controller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PIO_SODR: Set </a:t>
            </a:r>
            <a:r>
              <a:rPr lang="en-US" b="1" dirty="0"/>
              <a:t>Output Data </a:t>
            </a:r>
            <a:r>
              <a:rPr lang="en-US" b="1" dirty="0" smtClean="0"/>
              <a:t>Register</a:t>
            </a:r>
            <a:endParaRPr lang="en-US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PIO_CODR: Clear </a:t>
            </a:r>
            <a:r>
              <a:rPr lang="en-US" b="1" dirty="0"/>
              <a:t>Output Data </a:t>
            </a:r>
            <a:r>
              <a:rPr lang="en-US" b="1" dirty="0" smtClean="0"/>
              <a:t>Register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n-NO" b="1" dirty="0" smtClean="0"/>
              <a:t>PIO_ODSR: Output Data </a:t>
            </a:r>
            <a:r>
              <a:rPr lang="nn-NO" b="1" dirty="0"/>
              <a:t>Status </a:t>
            </a:r>
            <a:r>
              <a:rPr lang="nn-NO" b="1" dirty="0" smtClean="0"/>
              <a:t>Register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688400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Functional Description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31: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86868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Synchronous Data Output</a:t>
            </a:r>
            <a:endParaRPr lang="en-US" sz="22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Simultaneous write into PIO_SODR and PIO_CODR is not possible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PIO Controller offers a direct control of PIO outputs by single write access </a:t>
            </a:r>
            <a:r>
              <a:rPr lang="en-US" b="1" dirty="0" smtClean="0"/>
              <a:t>to</a:t>
            </a:r>
            <a:r>
              <a:rPr lang="fa-IR" b="1" dirty="0" smtClean="0"/>
              <a:t> </a:t>
            </a:r>
            <a:r>
              <a:rPr lang="en-US" b="1" dirty="0" smtClean="0"/>
              <a:t>PIO_ODSR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Multi Drive Control (Open Drain</a:t>
            </a:r>
            <a:r>
              <a:rPr lang="en-US" sz="2200" b="1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Permits several </a:t>
            </a:r>
            <a:r>
              <a:rPr lang="en-US" b="1" dirty="0"/>
              <a:t>drivers to be connected on the I/O line which is driven low only by each </a:t>
            </a:r>
            <a:r>
              <a:rPr lang="en-US" b="1" dirty="0" smtClean="0"/>
              <a:t>device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PIO_MDER: Multi-driver </a:t>
            </a:r>
            <a:r>
              <a:rPr lang="en-US" b="1" dirty="0"/>
              <a:t>Enable </a:t>
            </a:r>
            <a:r>
              <a:rPr lang="en-US" b="1" dirty="0" smtClean="0"/>
              <a:t>Register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PIO_MDSR: indicates </a:t>
            </a:r>
            <a:r>
              <a:rPr lang="en-US" b="1" dirty="0"/>
              <a:t>the pins that are </a:t>
            </a:r>
            <a:r>
              <a:rPr lang="en-US" b="1" dirty="0" smtClean="0"/>
              <a:t>configured to </a:t>
            </a:r>
            <a:r>
              <a:rPr lang="en-US" b="1" dirty="0"/>
              <a:t>support external </a:t>
            </a:r>
            <a:r>
              <a:rPr lang="en-US" b="1" dirty="0" smtClean="0"/>
              <a:t>drivers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After reset, the Multi Drive feature is disabled on all pins (</a:t>
            </a:r>
            <a:r>
              <a:rPr lang="en-US" b="1" dirty="0" smtClean="0"/>
              <a:t>PIO_MDSR = 0)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7584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The End </a:t>
            </a:r>
            <a:r>
              <a:rPr lang="en-US" sz="3200" b="1" dirty="0" smtClean="0"/>
              <a:t>(for now)</a:t>
            </a:r>
            <a:r>
              <a:rPr lang="en-US" sz="4000" b="1" dirty="0" smtClean="0"/>
              <a:t>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Design of Microprocessor-Based Systems (aka Embedded Systems Design and Implementation), </a:t>
            </a:r>
            <a:r>
              <a:rPr lang="en-US" sz="2000" b="1" dirty="0" err="1"/>
              <a:t>Prabal</a:t>
            </a:r>
            <a:r>
              <a:rPr lang="en-US" sz="2000" b="1" dirty="0"/>
              <a:t> Dutta, University of Michigan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Cortex™-M3 Revision r2p1 Technical Reference Manual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ARMv7-M Architecture Reference </a:t>
            </a:r>
            <a:r>
              <a:rPr lang="en-US" sz="2000" b="1" dirty="0" smtClean="0"/>
              <a:t>Manual</a:t>
            </a:r>
            <a:endParaRPr lang="fa-IR" sz="20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cs typeface="B Nazanin" pitchFamily="2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Atmel </a:t>
            </a:r>
            <a:r>
              <a:rPr lang="en-US" sz="2000" b="1" dirty="0">
                <a:cs typeface="B Nazanin" pitchFamily="2" charset="-78"/>
              </a:rPr>
              <a:t>| SMART ARM-based MCU DATASHEET, SAM3X / SAM3A Series, </a:t>
            </a:r>
            <a:r>
              <a:rPr lang="en-US" sz="2000" b="1" dirty="0" smtClean="0">
                <a:cs typeface="B Nazanin" pitchFamily="2" charset="-78"/>
              </a:rPr>
              <a:t>Atmel-11057C-ATARM-SAM3X-SAM3A-Datasheet_23-Mar-15</a:t>
            </a:r>
            <a:endParaRPr lang="fa-IR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83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Parallel </a:t>
            </a:r>
            <a:r>
              <a:rPr lang="en-US" sz="3600" b="1" dirty="0" err="1"/>
              <a:t>Input/Output</a:t>
            </a:r>
            <a:r>
              <a:rPr lang="en-US" sz="3600" b="1" dirty="0"/>
              <a:t> Controller (PIO)</a:t>
            </a:r>
            <a:endParaRPr lang="en-US" sz="36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PIO Description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Parallel </a:t>
            </a:r>
            <a:r>
              <a:rPr lang="en-US" sz="2200" b="1" dirty="0" err="1"/>
              <a:t>Input/Output</a:t>
            </a:r>
            <a:r>
              <a:rPr lang="en-US" sz="2200" b="1" dirty="0"/>
              <a:t> Controller (</a:t>
            </a:r>
            <a:r>
              <a:rPr lang="en-US" sz="2200" b="1" dirty="0" smtClean="0"/>
              <a:t>PIO)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manages up to 32 fully programmable input/output </a:t>
            </a:r>
            <a:r>
              <a:rPr lang="en-US" b="1" dirty="0" smtClean="0"/>
              <a:t>lines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Each I/O </a:t>
            </a:r>
            <a:r>
              <a:rPr lang="en-US" b="1" dirty="0" smtClean="0"/>
              <a:t>line may </a:t>
            </a:r>
            <a:r>
              <a:rPr lang="en-US" b="1" dirty="0"/>
              <a:t>be dedicated as a general-purpose I/O or be assigned to a function of an embedded </a:t>
            </a:r>
            <a:r>
              <a:rPr lang="en-US" b="1" dirty="0" smtClean="0"/>
              <a:t>peripheral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Each I/O line of the PIO Controller </a:t>
            </a:r>
            <a:r>
              <a:rPr lang="en-US" sz="2200" b="1" dirty="0" smtClean="0"/>
              <a:t>features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An input change interrupt enabling level change detection on any I/O line.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Additional </a:t>
            </a:r>
            <a:r>
              <a:rPr lang="en-US" sz="1600" b="1" dirty="0"/>
              <a:t>Interrupt modes enabling rising edge, falling edge, low level or high level detection on any I/O line.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 </a:t>
            </a:r>
            <a:r>
              <a:rPr lang="en-US" sz="1600" b="1" dirty="0"/>
              <a:t>glitch filter providing rejection of glitches lower than one-half of system clock </a:t>
            </a:r>
            <a:r>
              <a:rPr lang="en-US" sz="1600" b="1" dirty="0" smtClean="0"/>
              <a:t>cycle</a:t>
            </a:r>
            <a:endParaRPr lang="en-US" sz="16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 </a:t>
            </a:r>
            <a:r>
              <a:rPr lang="en-US" sz="1600" b="1" dirty="0" err="1"/>
              <a:t>debouncing</a:t>
            </a:r>
            <a:r>
              <a:rPr lang="en-US" sz="1600" b="1" dirty="0"/>
              <a:t> filter providing rejection of unwanted pulses from key or push button </a:t>
            </a:r>
            <a:r>
              <a:rPr lang="en-US" sz="1600" b="1" dirty="0" smtClean="0"/>
              <a:t>operations</a:t>
            </a:r>
            <a:endParaRPr lang="en-US" sz="16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Multi-drive </a:t>
            </a:r>
            <a:r>
              <a:rPr lang="en-US" sz="1600" b="1" dirty="0"/>
              <a:t>capability similar to an open drain I/O </a:t>
            </a:r>
            <a:r>
              <a:rPr lang="en-US" sz="1600" b="1" dirty="0" smtClean="0"/>
              <a:t>line</a:t>
            </a:r>
            <a:endParaRPr lang="en-US" sz="16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Control </a:t>
            </a:r>
            <a:r>
              <a:rPr lang="en-US" sz="1600" b="1" dirty="0"/>
              <a:t>of the pull-up of the I/O </a:t>
            </a:r>
            <a:r>
              <a:rPr lang="en-US" sz="1600" b="1" dirty="0" smtClean="0"/>
              <a:t>line</a:t>
            </a:r>
            <a:endParaRPr lang="en-US" sz="16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Input </a:t>
            </a:r>
            <a:r>
              <a:rPr lang="en-US" sz="1600" b="1" dirty="0"/>
              <a:t>visibility and output </a:t>
            </a:r>
            <a:r>
              <a:rPr lang="en-US" sz="1600" b="1" dirty="0" smtClean="0"/>
              <a:t>control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 </a:t>
            </a:r>
            <a:r>
              <a:rPr lang="en-US" sz="1600" b="1" dirty="0"/>
              <a:t>synchronous output providing up to 32 bits of data output in a single </a:t>
            </a:r>
            <a:r>
              <a:rPr lang="en-US" sz="1600" b="1" dirty="0" smtClean="0"/>
              <a:t>write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31: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PIO Description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97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Parallel </a:t>
            </a:r>
            <a:r>
              <a:rPr lang="en-US" sz="2200" b="1" dirty="0" err="1"/>
              <a:t>Input/Output</a:t>
            </a:r>
            <a:r>
              <a:rPr lang="en-US" sz="2200" b="1" dirty="0"/>
              <a:t> Controller (</a:t>
            </a:r>
            <a:r>
              <a:rPr lang="en-US" sz="2200" b="1" dirty="0" smtClean="0"/>
              <a:t>PIO)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Each PIO Controller controls up to 32 programmable I/O Lines</a:t>
            </a: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31: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49" y="2505947"/>
            <a:ext cx="6124575" cy="280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865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PIO  Block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31: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23900"/>
            <a:ext cx="79343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742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Product Dependencies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Pin </a:t>
            </a:r>
            <a:r>
              <a:rPr lang="en-US" sz="2200" b="1" dirty="0" smtClean="0"/>
              <a:t>Multiplexing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Each pin is configurable, according to product </a:t>
            </a:r>
            <a:r>
              <a:rPr lang="en-US" sz="2000" b="1" dirty="0" smtClean="0"/>
              <a:t>definition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 </a:t>
            </a:r>
            <a:r>
              <a:rPr lang="en-US" b="1" dirty="0"/>
              <a:t>general-purpose I/O line </a:t>
            </a:r>
            <a:r>
              <a:rPr lang="en-US" b="1" dirty="0" smtClean="0"/>
              <a:t>only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An </a:t>
            </a:r>
            <a:r>
              <a:rPr lang="en-US" b="1" dirty="0"/>
              <a:t>I/O </a:t>
            </a:r>
            <a:r>
              <a:rPr lang="en-US" b="1" dirty="0" smtClean="0"/>
              <a:t>line multiplexed </a:t>
            </a:r>
            <a:r>
              <a:rPr lang="en-US" b="1" dirty="0"/>
              <a:t>with one or two peripheral </a:t>
            </a:r>
            <a:r>
              <a:rPr lang="en-US" b="1" dirty="0" smtClean="0"/>
              <a:t>I/</a:t>
            </a:r>
            <a:r>
              <a:rPr lang="en-US" b="1" dirty="0" err="1" smtClean="0"/>
              <a:t>Os</a:t>
            </a:r>
            <a:endParaRPr lang="en-US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Power Management</a:t>
            </a:r>
            <a:endParaRPr lang="en-US" sz="22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Controls </a:t>
            </a:r>
            <a:r>
              <a:rPr lang="en-US" sz="2000" b="1" dirty="0"/>
              <a:t>the PIO Controller clock in order to save </a:t>
            </a:r>
            <a:r>
              <a:rPr lang="en-US" sz="2000" b="1" dirty="0" smtClean="0"/>
              <a:t>power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Writing any of </a:t>
            </a:r>
            <a:r>
              <a:rPr lang="en-US" sz="2000" b="1" dirty="0" smtClean="0"/>
              <a:t>the registers </a:t>
            </a:r>
            <a:r>
              <a:rPr lang="en-US" sz="2000" b="1" dirty="0"/>
              <a:t>of the user interface does not require the PIO Controller clock to be </a:t>
            </a:r>
            <a:r>
              <a:rPr lang="en-US" sz="2000" b="1" dirty="0" smtClean="0"/>
              <a:t>enabled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 </a:t>
            </a:r>
            <a:r>
              <a:rPr lang="en-US" sz="2000" b="1" dirty="0"/>
              <a:t>all of the features of the PIO Controller are </a:t>
            </a:r>
            <a:r>
              <a:rPr lang="en-US" sz="2000" b="1" dirty="0" smtClean="0"/>
              <a:t>available </a:t>
            </a:r>
            <a:r>
              <a:rPr lang="en-US" sz="2000" b="1" dirty="0"/>
              <a:t>when the clock is </a:t>
            </a:r>
            <a:r>
              <a:rPr lang="en-US" sz="2000" b="1" dirty="0" smtClean="0"/>
              <a:t>disabled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Input </a:t>
            </a:r>
            <a:r>
              <a:rPr lang="en-US" b="1" dirty="0"/>
              <a:t>Change Interrupt, Interrupt Modes on a programmable event and the read of the </a:t>
            </a:r>
            <a:r>
              <a:rPr lang="en-US" b="1" dirty="0" smtClean="0"/>
              <a:t>pin level </a:t>
            </a:r>
            <a:r>
              <a:rPr lang="en-US" b="1" dirty="0"/>
              <a:t>require the clock to be </a:t>
            </a:r>
            <a:r>
              <a:rPr lang="en-US" b="1" dirty="0" smtClean="0"/>
              <a:t>validated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After a hardware reset, the PIO clock is disabled by </a:t>
            </a:r>
            <a:r>
              <a:rPr lang="en-US" sz="2000" b="1" dirty="0" smtClean="0"/>
              <a:t>default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The user must configure the Power Management Controller before any access to the input line information</a:t>
            </a:r>
            <a:endParaRPr lang="en-US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31: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4311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Product Dependencies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Interrupt Generation</a:t>
            </a:r>
            <a:endParaRPr lang="en-US" sz="22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PIO </a:t>
            </a:r>
            <a:r>
              <a:rPr lang="en-US" sz="2000" b="1" dirty="0" smtClean="0"/>
              <a:t>Controller </a:t>
            </a:r>
            <a:r>
              <a:rPr lang="en-US" sz="2000" b="1" dirty="0"/>
              <a:t>is connected on one of the sources of the </a:t>
            </a:r>
            <a:r>
              <a:rPr lang="en-US" sz="2000" b="1" dirty="0" smtClean="0"/>
              <a:t>NVIC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Using the </a:t>
            </a:r>
            <a:r>
              <a:rPr lang="en-US" b="1" dirty="0"/>
              <a:t>PIO Controller requires the NVIC to be programmed first</a:t>
            </a:r>
            <a:endParaRPr lang="en-US" b="1" dirty="0" smtClean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PIO Controller interrupt can be generated only if the PIO Controller clock is </a:t>
            </a:r>
            <a:r>
              <a:rPr lang="en-US" b="1" dirty="0" smtClean="0"/>
              <a:t>enabled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31: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4237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Functional Description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6091535"/>
            <a:ext cx="8305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cs typeface="B Nazanin" pitchFamily="2" charset="-78"/>
              </a:rPr>
              <a:t>Chapter 31: Atmel </a:t>
            </a:r>
            <a:r>
              <a:rPr lang="en-US" sz="1100" b="1" dirty="0">
                <a:cs typeface="B Nazanin" pitchFamily="2" charset="-78"/>
              </a:rPr>
              <a:t>| SMART ARM-based MCU DATASHEET, SAM3X / SAM3A Series, Atmel-11057C-ATARM-SAM3X-SAM3A-Datasheet_23-Mar-15</a:t>
            </a:r>
            <a:endParaRPr lang="fa-IR" sz="1100" b="1" dirty="0">
              <a:cs typeface="B Nazanin" pitchFamily="2" charset="-7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85" y="490538"/>
            <a:ext cx="7141465" cy="636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10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38280</TotalTime>
  <Words>988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Aspect</vt:lpstr>
      <vt:lpstr>Microprocessors and Assembly Language  Fall 2019</vt:lpstr>
      <vt:lpstr>Copyright Notice</vt:lpstr>
      <vt:lpstr>PowerPoint Presentation</vt:lpstr>
      <vt:lpstr>PIO Description</vt:lpstr>
      <vt:lpstr>PIO Description</vt:lpstr>
      <vt:lpstr>PIO  Block Diagram</vt:lpstr>
      <vt:lpstr>Product Dependencies</vt:lpstr>
      <vt:lpstr>Product Dependencies</vt:lpstr>
      <vt:lpstr>Functional Description</vt:lpstr>
      <vt:lpstr>Functional Description</vt:lpstr>
      <vt:lpstr>Functional Description</vt:lpstr>
      <vt:lpstr>Functional Description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740</cp:revision>
  <cp:lastPrinted>2017-02-07T08:08:08Z</cp:lastPrinted>
  <dcterms:created xsi:type="dcterms:W3CDTF">2006-08-16T00:00:00Z</dcterms:created>
  <dcterms:modified xsi:type="dcterms:W3CDTF">2019-12-14T10:13:08Z</dcterms:modified>
</cp:coreProperties>
</file>