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1"/>
  </p:notesMasterIdLst>
  <p:handoutMasterIdLst>
    <p:handoutMasterId r:id="rId22"/>
  </p:handoutMasterIdLst>
  <p:sldIdLst>
    <p:sldId id="290" r:id="rId3"/>
    <p:sldId id="258" r:id="rId4"/>
    <p:sldId id="386" r:id="rId5"/>
    <p:sldId id="393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15" r:id="rId2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B5"/>
    <a:srgbClr val="0530BB"/>
    <a:srgbClr val="034ABD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12/14/2019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16</a:t>
            </a: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Product Dependencies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NOTE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pins used for interfacing the compliant external devices may be multiplexed with PIO lines. The </a:t>
            </a:r>
            <a:r>
              <a:rPr lang="en-US" sz="2000" b="1" dirty="0" smtClean="0"/>
              <a:t>programmer must </a:t>
            </a:r>
            <a:r>
              <a:rPr lang="en-US" sz="2000" b="1" dirty="0"/>
              <a:t>first program the PIO controllers to assign the SPI pins to their peripheral </a:t>
            </a:r>
            <a:r>
              <a:rPr lang="en-US" sz="2000" b="1" dirty="0" smtClean="0"/>
              <a:t>functions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0143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Functional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Description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Modes of </a:t>
            </a:r>
            <a:r>
              <a:rPr lang="en-US" sz="2400" b="1" dirty="0" smtClean="0"/>
              <a:t>Operation: Master and Slave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Master </a:t>
            </a:r>
            <a:r>
              <a:rPr lang="en-US" sz="2000" b="1" dirty="0" smtClean="0"/>
              <a:t>Mode: MSTR bit = 1 </a:t>
            </a:r>
            <a:r>
              <a:rPr lang="en-US" sz="2000" b="1" dirty="0"/>
              <a:t>in the Mode </a:t>
            </a:r>
            <a:r>
              <a:rPr lang="en-US" sz="2000" b="1" dirty="0" smtClean="0"/>
              <a:t>Register (SPI_MR)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The pins NPCS0 </a:t>
            </a:r>
            <a:r>
              <a:rPr lang="en-US" b="1" dirty="0" smtClean="0"/>
              <a:t>to NPCS3 </a:t>
            </a:r>
            <a:r>
              <a:rPr lang="en-US" b="1" dirty="0"/>
              <a:t>are all configured as </a:t>
            </a:r>
            <a:r>
              <a:rPr lang="en-US" b="1" dirty="0" smtClean="0"/>
              <a:t>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SPCK pin is </a:t>
            </a:r>
            <a:r>
              <a:rPr lang="en-US" b="1" dirty="0" smtClean="0"/>
              <a:t>driven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MISO line is wired on the receiver input </a:t>
            </a:r>
            <a:endParaRPr lang="en-US" b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The MOSI </a:t>
            </a:r>
            <a:r>
              <a:rPr lang="en-US" b="1" dirty="0"/>
              <a:t>line driven as an output by the </a:t>
            </a:r>
            <a:r>
              <a:rPr lang="en-US" b="1" dirty="0" smtClean="0"/>
              <a:t>transmitter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Slave Mode</a:t>
            </a:r>
            <a:r>
              <a:rPr lang="en-US" sz="2000" b="1" dirty="0"/>
              <a:t>: MSTR bit = </a:t>
            </a:r>
            <a:r>
              <a:rPr lang="en-US" sz="2000" b="1" dirty="0" smtClean="0"/>
              <a:t>0 </a:t>
            </a:r>
            <a:r>
              <a:rPr lang="en-US" sz="2000" b="1" dirty="0"/>
              <a:t>in the Mode Register (SPI_MR</a:t>
            </a:r>
            <a:r>
              <a:rPr lang="en-US" sz="2000" b="1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The MISO line is driven by the transmitter </a:t>
            </a:r>
            <a:r>
              <a:rPr lang="en-US" b="1" dirty="0" smtClean="0"/>
              <a:t>output</a:t>
            </a:r>
            <a:endParaRPr lang="en-US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MOSI line is wired on the receiver </a:t>
            </a:r>
            <a:r>
              <a:rPr lang="en-US" b="1" dirty="0" smtClean="0"/>
              <a:t>input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SPCK pin is driven by the transmitter to synchronize the </a:t>
            </a:r>
            <a:r>
              <a:rPr lang="en-US" b="1" dirty="0" smtClean="0"/>
              <a:t>receiver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The NPCS0 pin becomes an input, and is used as a Slave Select signal (NSS</a:t>
            </a:r>
            <a:r>
              <a:rPr lang="en-US" b="1" dirty="0" smtClean="0"/>
              <a:t>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pins NPCS1 to NPCS3 are </a:t>
            </a:r>
            <a:r>
              <a:rPr lang="en-US" b="1" dirty="0" smtClean="0"/>
              <a:t>not driven </a:t>
            </a:r>
            <a:r>
              <a:rPr lang="en-US" b="1" dirty="0"/>
              <a:t>and can be used for other </a:t>
            </a:r>
            <a:r>
              <a:rPr lang="en-US" b="1" dirty="0" smtClean="0"/>
              <a:t>purposes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3920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Data Transfer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Two phases and two polarities of clock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program </a:t>
            </a:r>
            <a:r>
              <a:rPr lang="en-US" b="1" dirty="0" smtClean="0"/>
              <a:t>clock polarity: </a:t>
            </a:r>
            <a:r>
              <a:rPr lang="en-US" b="1" dirty="0"/>
              <a:t>CPOL bit in the Chip Select </a:t>
            </a:r>
            <a:r>
              <a:rPr lang="en-US" b="1" dirty="0" smtClean="0"/>
              <a:t>Register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program clock phase: NCPHA </a:t>
            </a:r>
            <a:r>
              <a:rPr lang="en-US" b="1" dirty="0" smtClean="0"/>
              <a:t>bit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These two </a:t>
            </a:r>
            <a:r>
              <a:rPr lang="en-US" b="1" dirty="0" smtClean="0"/>
              <a:t>parameters determine </a:t>
            </a:r>
            <a:r>
              <a:rPr lang="en-US" b="1" dirty="0"/>
              <a:t>the edges of the clock signal on which data is driven and sampled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282700" y="3004304"/>
            <a:ext cx="6261100" cy="1796296"/>
            <a:chOff x="768" y="1344"/>
            <a:chExt cx="4031" cy="161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344"/>
              <a:ext cx="4032" cy="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768" y="1344"/>
              <a:ext cx="4032" cy="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99639"/>
            <a:ext cx="7086600" cy="119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2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SPI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User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09625"/>
            <a:ext cx="86487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918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SPI Control Register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Write-only Register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SPIEN: SPI </a:t>
            </a:r>
            <a:r>
              <a:rPr lang="en-US" b="1" dirty="0" smtClean="0"/>
              <a:t>Enable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SPIDIS: SPI Disable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If both SPIEN and SPIDIS are equal to one when the control register is written, the SPI is </a:t>
            </a:r>
            <a:r>
              <a:rPr lang="en-US" b="1" dirty="0" smtClean="0"/>
              <a:t>disabled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SWRST: SPI Software </a:t>
            </a:r>
            <a:r>
              <a:rPr lang="en-US" b="1" dirty="0" smtClean="0"/>
              <a:t>Reset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Reset the SPI. A software-triggered hardware reset of the SPI interface is </a:t>
            </a:r>
            <a:r>
              <a:rPr lang="en-US" b="1" dirty="0" smtClean="0"/>
              <a:t>performed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The SPI is in slave mode after software reset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73525"/>
            <a:ext cx="853097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171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SPI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Mode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Register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Read-Write Register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MSTR: Master/Slave Mode</a:t>
            </a:r>
            <a:endParaRPr lang="en-US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PS: Peripheral Select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0 = Fixed Peripheral Select.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1 = Variable Peripheral </a:t>
            </a:r>
            <a:r>
              <a:rPr lang="en-US" b="1" dirty="0" smtClean="0"/>
              <a:t>Select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PCSDEC: Chip Select Decode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0 = The chip selects are directly connected to a peripheral </a:t>
            </a:r>
            <a:r>
              <a:rPr lang="en-US" b="1" dirty="0" smtClean="0"/>
              <a:t>device</a:t>
            </a:r>
            <a:endParaRPr lang="en-US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1 = The four chip select lines are connected to a 4- to 16-bit decoder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88" y="4188974"/>
            <a:ext cx="8108012" cy="190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46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SPI Receive Data Register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Read-Only Register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RD: Receive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Data received by the SPI Interface is stored in this register </a:t>
            </a:r>
            <a:r>
              <a:rPr lang="en-US" b="1" dirty="0" smtClean="0"/>
              <a:t>right-justified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PCS: Peripheral Chip Select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 Master Mode only, these bits indicate the value on the NPCS pins at the end of a </a:t>
            </a:r>
            <a:r>
              <a:rPr lang="en-US" b="1" dirty="0" smtClean="0"/>
              <a:t>transfer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4" y="4190999"/>
            <a:ext cx="7990886" cy="190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963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SPI  Transmit Data Register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Write-Only Register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TD: Transmit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Data to be transmitted by the SPI Interface is stored in this </a:t>
            </a:r>
            <a:r>
              <a:rPr lang="en-US" b="1" dirty="0" smtClean="0"/>
              <a:t>register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PCS: Peripheral Chip Select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This field is only used if Variable Peripheral Select is active</a:t>
            </a:r>
            <a:endParaRPr lang="en-US" b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6" y="4327481"/>
            <a:ext cx="7810714" cy="176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4748212" cy="202677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5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The End </a:t>
            </a:r>
            <a:r>
              <a:rPr lang="en-US" sz="3200" b="1" dirty="0" smtClean="0"/>
              <a:t>(for now)</a:t>
            </a:r>
            <a:r>
              <a:rPr lang="en-US" sz="4000" b="1" dirty="0" smtClean="0"/>
              <a:t>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Design of Microprocessor-Based Systems (aka Embedded Systems Design and Implementation), </a:t>
            </a:r>
            <a:r>
              <a:rPr lang="en-US" sz="2000" b="1" dirty="0" err="1"/>
              <a:t>Prabal</a:t>
            </a:r>
            <a:r>
              <a:rPr lang="en-US" sz="2000" b="1" dirty="0"/>
              <a:t> Dutta, University of Michigan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Cortex™-M3 Revision r2p1 Technical Reference Manual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ARMv7-M Architecture Reference </a:t>
            </a:r>
            <a:r>
              <a:rPr lang="en-US" sz="2000" b="1" dirty="0" smtClean="0"/>
              <a:t>Manual</a:t>
            </a:r>
            <a:endParaRPr lang="fa-IR" sz="20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cs typeface="B Nazanin" pitchFamily="2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Atmel </a:t>
            </a:r>
            <a:r>
              <a:rPr lang="en-US" sz="2000" b="1" dirty="0">
                <a:cs typeface="B Nazanin" pitchFamily="2" charset="-78"/>
              </a:rPr>
              <a:t>| SMART ARM-based MCU DATASHEET, SAM3X / SAM3A Series, </a:t>
            </a:r>
            <a:r>
              <a:rPr lang="en-US" sz="2000" b="1" dirty="0" smtClean="0">
                <a:cs typeface="B Nazanin" pitchFamily="2" charset="-78"/>
              </a:rPr>
              <a:t>Atmel-11057C-ATARM-SAM3X-SAM3A-Datasheet_23-Mar-15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Serial Peripheral Interface (SPI)</a:t>
            </a:r>
            <a:endParaRPr lang="en-US" sz="36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med\Dropbox\New\1398-1\MicroProc\Slides\s-l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1037">
            <a:off x="1113568" y="4064713"/>
            <a:ext cx="2316306" cy="23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770187" y="4613265"/>
            <a:ext cx="2895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846387" y="4841865"/>
            <a:ext cx="2819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46387" y="514666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2770187" y="5451465"/>
            <a:ext cx="2895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SPI Description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Synchronous </a:t>
            </a:r>
            <a:r>
              <a:rPr lang="en-US" sz="2200" b="1" dirty="0"/>
              <a:t>serial data </a:t>
            </a:r>
            <a:r>
              <a:rPr lang="en-US" sz="2200" b="1" dirty="0" smtClean="0"/>
              <a:t>link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Provides </a:t>
            </a:r>
            <a:r>
              <a:rPr lang="en-US" b="1" dirty="0"/>
              <a:t>communication </a:t>
            </a:r>
            <a:r>
              <a:rPr lang="en-US" b="1" dirty="0" smtClean="0"/>
              <a:t>with external </a:t>
            </a:r>
            <a:r>
              <a:rPr lang="en-US" b="1" dirty="0"/>
              <a:t>devices in Master or Slave </a:t>
            </a:r>
            <a:r>
              <a:rPr lang="en-US" b="1" dirty="0" smtClean="0"/>
              <a:t>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Is </a:t>
            </a:r>
            <a:r>
              <a:rPr lang="en-US" b="1" dirty="0"/>
              <a:t>essentially a shift register that serially transmits data bits to other SPIs</a:t>
            </a:r>
            <a:endParaRPr lang="en-US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Fast, Easy to use, </a:t>
            </a:r>
            <a:r>
              <a:rPr lang="en-US" b="1" dirty="0" smtClean="0"/>
              <a:t>Simple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 communication protocol using 4 wires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Also known as a 4 wire bus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Used to communicate across small distances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5787" y="4156858"/>
            <a:ext cx="2640013" cy="19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SPI Capabilities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Always Full Duplex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Communicating in two directions at the same time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Multiple Mbps transmission speed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Transfers data in </a:t>
            </a:r>
            <a:r>
              <a:rPr lang="en-US" sz="2000" b="1" dirty="0" smtClean="0"/>
              <a:t>8 </a:t>
            </a:r>
            <a:r>
              <a:rPr lang="en-US" sz="2000" b="1" dirty="0"/>
              <a:t>to 16 bit </a:t>
            </a:r>
            <a:r>
              <a:rPr lang="en-US" sz="2000" b="1" dirty="0" smtClean="0"/>
              <a:t>characters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Multiple slaves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Daisy-chaining </a:t>
            </a:r>
            <a:r>
              <a:rPr lang="en-US" b="1" dirty="0" smtClean="0"/>
              <a:t>possible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Master controls </a:t>
            </a:r>
            <a:r>
              <a:rPr lang="en-US" sz="2000" b="1" dirty="0"/>
              <a:t>the data </a:t>
            </a:r>
            <a:r>
              <a:rPr lang="en-US" sz="2000" b="1" dirty="0" smtClean="0"/>
              <a:t>flow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Other </a:t>
            </a:r>
            <a:r>
              <a:rPr lang="en-US" sz="2000" b="1" dirty="0"/>
              <a:t>devices act </a:t>
            </a:r>
            <a:r>
              <a:rPr lang="en-US" sz="2000" b="1" dirty="0" smtClean="0"/>
              <a:t>as slaves which </a:t>
            </a:r>
            <a:r>
              <a:rPr lang="en-US" sz="2000" b="1" dirty="0"/>
              <a:t>have data shifted into and out by the </a:t>
            </a:r>
            <a:r>
              <a:rPr lang="en-US" sz="2000" b="1" dirty="0" smtClean="0"/>
              <a:t>master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8357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SPI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Wires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Two </a:t>
            </a:r>
            <a:r>
              <a:rPr lang="en-US" b="1" dirty="0"/>
              <a:t>data lines and two control lines</a:t>
            </a:r>
            <a:endParaRPr lang="en-US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Master Out Slave In (MOSI</a:t>
            </a:r>
            <a:r>
              <a:rPr lang="en-US" b="1" dirty="0" smtClean="0"/>
              <a:t>)	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Supplies </a:t>
            </a:r>
            <a:r>
              <a:rPr lang="en-US" sz="1600" b="1" dirty="0"/>
              <a:t>the output data from the master shifted into the </a:t>
            </a:r>
            <a:r>
              <a:rPr lang="en-US" sz="1600" b="1" dirty="0" smtClean="0"/>
              <a:t>input(s) of </a:t>
            </a:r>
            <a:r>
              <a:rPr lang="en-US" sz="1600" b="1" dirty="0"/>
              <a:t>the slave(s</a:t>
            </a:r>
            <a:r>
              <a:rPr lang="en-US" sz="1600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Master In Slave Out (MISO</a:t>
            </a:r>
            <a:r>
              <a:rPr lang="en-US" b="1" dirty="0" smtClean="0"/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Supplies </a:t>
            </a:r>
            <a:r>
              <a:rPr lang="en-US" sz="1600" b="1" dirty="0"/>
              <a:t>the output data from a slave to the input of the </a:t>
            </a:r>
            <a:r>
              <a:rPr lang="en-US" sz="1600" b="1" dirty="0" smtClean="0"/>
              <a:t>master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Serial Clock (SPCK</a:t>
            </a:r>
            <a:r>
              <a:rPr lang="en-US" b="1" dirty="0" smtClean="0"/>
              <a:t>)</a:t>
            </a:r>
            <a:endParaRPr lang="en-US" b="1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Is </a:t>
            </a:r>
            <a:r>
              <a:rPr lang="en-US" sz="1600" b="1" dirty="0"/>
              <a:t>driven by the master and regulates the flow of the data bits. </a:t>
            </a:r>
            <a:r>
              <a:rPr lang="en-US" sz="1600" b="1" dirty="0" smtClean="0"/>
              <a:t>The master </a:t>
            </a:r>
            <a:r>
              <a:rPr lang="en-US" sz="1600" b="1" dirty="0"/>
              <a:t>may transmit data at a variety of baud rates; the SPCK line cycles once for each bit that </a:t>
            </a:r>
            <a:r>
              <a:rPr lang="en-US" sz="1600" b="1" dirty="0" smtClean="0"/>
              <a:t>is transmitted</a:t>
            </a:r>
            <a:endParaRPr lang="en-US" sz="1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Slave Select (NSS</a:t>
            </a:r>
            <a:r>
              <a:rPr lang="en-US" b="1" dirty="0" smtClean="0"/>
              <a:t>)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Allows </a:t>
            </a:r>
            <a:r>
              <a:rPr lang="en-US" sz="1600" b="1" dirty="0"/>
              <a:t>slaves to be turned on and off by </a:t>
            </a:r>
            <a:r>
              <a:rPr lang="en-US" sz="1600" b="1" dirty="0" smtClean="0"/>
              <a:t>hardware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r="20363"/>
          <a:stretch/>
        </p:blipFill>
        <p:spPr bwMode="auto">
          <a:xfrm>
            <a:off x="5308600" y="1028700"/>
            <a:ext cx="3302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355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Embedded Characteristics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Supports Communication with Serial External Devices</a:t>
            </a:r>
            <a:endParaRPr lang="en-US" sz="22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Four </a:t>
            </a:r>
            <a:r>
              <a:rPr lang="en-US" b="1" dirty="0"/>
              <a:t>Chip Selects with External Decoder Support Allow Communication with Up to 15 Peripherals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Serial </a:t>
            </a:r>
            <a:r>
              <a:rPr lang="en-US" b="1" dirty="0"/>
              <a:t>Memories, such as </a:t>
            </a:r>
            <a:r>
              <a:rPr lang="en-US" b="1" dirty="0" err="1"/>
              <a:t>DataFlash</a:t>
            </a:r>
            <a:r>
              <a:rPr lang="en-US" b="1" dirty="0"/>
              <a:t> and 3-wire EEPROMs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Serial </a:t>
            </a:r>
            <a:r>
              <a:rPr lang="en-US" b="1" dirty="0"/>
              <a:t>Peripherals, such as ADCs, DACs, LCD Controllers, CAN Controllers and Sensors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External Co-processors</a:t>
            </a:r>
            <a:endParaRPr lang="en-US" sz="1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686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Block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52525"/>
            <a:ext cx="6705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392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Block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32: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87" y="1371600"/>
            <a:ext cx="6471025" cy="417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283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38543</TotalTime>
  <Words>1142</Words>
  <Application>Microsoft Office PowerPoint</Application>
  <PresentationFormat>On-screen Show (4:3)</PresentationFormat>
  <Paragraphs>159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Aspect</vt:lpstr>
      <vt:lpstr>Microprocessors and Assembly Language  Fall 2019</vt:lpstr>
      <vt:lpstr>Copyright Notice</vt:lpstr>
      <vt:lpstr>PowerPoint Presentation</vt:lpstr>
      <vt:lpstr>SPI Description</vt:lpstr>
      <vt:lpstr>SPI Capabilities </vt:lpstr>
      <vt:lpstr>SPI Protocol</vt:lpstr>
      <vt:lpstr>Embedded Characteristics</vt:lpstr>
      <vt:lpstr>Block Diagram</vt:lpstr>
      <vt:lpstr>Block Diagram</vt:lpstr>
      <vt:lpstr>Product Dependencies</vt:lpstr>
      <vt:lpstr>Functional Description</vt:lpstr>
      <vt:lpstr>Data Transfer</vt:lpstr>
      <vt:lpstr>SPI User Interface</vt:lpstr>
      <vt:lpstr>SPI Control Register</vt:lpstr>
      <vt:lpstr>SPI Mode Register</vt:lpstr>
      <vt:lpstr>SPI Receive Data Register</vt:lpstr>
      <vt:lpstr>SPI  Transmit Data Register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751</cp:revision>
  <cp:lastPrinted>2017-02-07T08:08:08Z</cp:lastPrinted>
  <dcterms:created xsi:type="dcterms:W3CDTF">2006-08-16T00:00:00Z</dcterms:created>
  <dcterms:modified xsi:type="dcterms:W3CDTF">2019-12-14T11:37:21Z</dcterms:modified>
</cp:coreProperties>
</file>