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4"/>
  </p:notesMasterIdLst>
  <p:handoutMasterIdLst>
    <p:handoutMasterId r:id="rId15"/>
  </p:handoutMasterIdLst>
  <p:sldIdLst>
    <p:sldId id="290" r:id="rId3"/>
    <p:sldId id="258" r:id="rId4"/>
    <p:sldId id="386" r:id="rId5"/>
    <p:sldId id="393" r:id="rId6"/>
    <p:sldId id="438" r:id="rId7"/>
    <p:sldId id="439" r:id="rId8"/>
    <p:sldId id="442" r:id="rId9"/>
    <p:sldId id="440" r:id="rId10"/>
    <p:sldId id="441" r:id="rId11"/>
    <p:sldId id="443" r:id="rId12"/>
    <p:sldId id="415" r:id="rId13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CB5"/>
    <a:srgbClr val="0530BB"/>
    <a:srgbClr val="034ABD"/>
    <a:srgbClr val="130868"/>
    <a:srgbClr val="210DB3"/>
    <a:srgbClr val="1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3" autoAdjust="0"/>
    <p:restoredTop sz="91826" autoAdjust="0"/>
  </p:normalViewPr>
  <p:slideViewPr>
    <p:cSldViewPr>
      <p:cViewPr varScale="1">
        <p:scale>
          <a:sx n="67" d="100"/>
          <a:sy n="67" d="100"/>
        </p:scale>
        <p:origin x="-9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orient="horz" pos="2208"/>
        <p:guide pos="2160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12/14/2019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Microprocessors and Assembly </a:t>
            </a:r>
            <a:r>
              <a:rPr lang="en-US" sz="32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Language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Fall 2019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Lecture 17</a:t>
            </a: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Two-wire Interface (TWI)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/>
              <a:t>I2C-Compatible interface of ATMEL microcontroller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 speeds of up to 400 </a:t>
            </a:r>
            <a:r>
              <a:rPr lang="en-US" sz="2000" b="1" dirty="0" smtClean="0"/>
              <a:t>Kbits/s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cs typeface="B Nazanin" pitchFamily="2" charset="-78"/>
              </a:rPr>
              <a:t>Chapter </a:t>
            </a:r>
            <a:r>
              <a:rPr lang="en-US" sz="1100" b="1" dirty="0" smtClean="0">
                <a:cs typeface="B Nazanin" pitchFamily="2" charset="-78"/>
              </a:rPr>
              <a:t>33: </a:t>
            </a:r>
            <a:r>
              <a:rPr lang="en-US" sz="1100" b="1" dirty="0">
                <a:cs typeface="B Nazanin" pitchFamily="2" charset="-78"/>
              </a:rPr>
              <a:t>Atmel | SMART ARM-based MCU DATASHEET, SAM3X / SAM3A Series, Atmel-11057C-ATARM-SAM3X-SAM3A-Datasheet_23-Mar-15</a:t>
            </a:r>
            <a:endParaRPr lang="fa-IR" sz="1100" b="1" dirty="0">
              <a:cs typeface="B Nazanin" pitchFamily="2" charset="-78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699" y="1600200"/>
            <a:ext cx="4533901" cy="257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4056429"/>
            <a:ext cx="5286375" cy="201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714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482570"/>
            <a:ext cx="8458200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smtClean="0"/>
              <a:t>The End </a:t>
            </a:r>
            <a:r>
              <a:rPr lang="en-US" sz="3200" b="1" dirty="0" smtClean="0"/>
              <a:t>(for now)</a:t>
            </a:r>
            <a:r>
              <a:rPr lang="en-US" sz="4000" b="1" dirty="0" smtClean="0"/>
              <a:t>!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82535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Copyright Notice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Parts (text &amp; figures) of this lecture are adopted from: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Design of Microprocessor-Based Systems (aka Embedded Systems Design and Implementation), </a:t>
            </a:r>
            <a:r>
              <a:rPr lang="en-US" sz="2000" b="1" dirty="0" err="1"/>
              <a:t>Prabal</a:t>
            </a:r>
            <a:r>
              <a:rPr lang="en-US" sz="2000" b="1" dirty="0"/>
              <a:t> Dutta, University of Michigan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UM10204: I2C-bus </a:t>
            </a:r>
            <a:r>
              <a:rPr lang="en-US" sz="2000" b="1" dirty="0"/>
              <a:t>specification and user </a:t>
            </a:r>
            <a:r>
              <a:rPr lang="en-US" sz="2000" b="1" dirty="0" smtClean="0"/>
              <a:t>manual</a:t>
            </a:r>
            <a:r>
              <a:rPr lang="en-US" sz="2000" b="1" dirty="0"/>
              <a:t>, Rev. 6 — 4 April 2014, User manual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ARMv7-M Architecture Reference </a:t>
            </a:r>
            <a:r>
              <a:rPr lang="en-US" sz="2000" b="1" dirty="0" smtClean="0"/>
              <a:t>Manual</a:t>
            </a:r>
            <a:endParaRPr lang="fa-IR" sz="2000" b="1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>
              <a:cs typeface="B Nazanin" pitchFamily="2" charset="-7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cs typeface="B Nazanin" pitchFamily="2" charset="-78"/>
              </a:rPr>
              <a:t>Atmel </a:t>
            </a:r>
            <a:r>
              <a:rPr lang="en-US" sz="2000" b="1" dirty="0">
                <a:cs typeface="B Nazanin" pitchFamily="2" charset="-78"/>
              </a:rPr>
              <a:t>| SMART ARM-based MCU DATASHEET, SAM3X / SAM3A Series, </a:t>
            </a:r>
            <a:r>
              <a:rPr lang="en-US" sz="2000" b="1" dirty="0" smtClean="0">
                <a:cs typeface="B Nazanin" pitchFamily="2" charset="-78"/>
              </a:rPr>
              <a:t>Atmel-11057C-ATARM-SAM3X-SAM3A-Datasheet_23-Mar-15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31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667000"/>
            <a:ext cx="8458200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smtClean="0"/>
              <a:t>I</a:t>
            </a:r>
            <a:r>
              <a:rPr lang="en-US" sz="3600" b="1" baseline="30000" dirty="0" smtClean="0"/>
              <a:t>2</a:t>
            </a:r>
            <a:r>
              <a:rPr lang="en-US" sz="3600" b="1" dirty="0" smtClean="0"/>
              <a:t>C-bus </a:t>
            </a:r>
            <a:r>
              <a:rPr lang="en-US" sz="3600" b="1" dirty="0"/>
              <a:t>specification</a:t>
            </a:r>
            <a:endParaRPr lang="en-US" sz="3600" b="1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932805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I</a:t>
            </a:r>
            <a:r>
              <a:rPr lang="en-US" sz="3200" baseline="30000" dirty="0" smtClean="0">
                <a:latin typeface="+mj-lt"/>
                <a:cs typeface="B Titr" panose="00000700000000000000" pitchFamily="2" charset="-78"/>
              </a:rPr>
              <a:t>2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C Description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/>
              <a:t>Synchronous serial data link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Multi-master</a:t>
            </a:r>
            <a:r>
              <a:rPr lang="en-US" b="1" dirty="0"/>
              <a:t>, </a:t>
            </a:r>
            <a:r>
              <a:rPr lang="en-US" b="1" dirty="0" smtClean="0"/>
              <a:t>multi-slave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Invented </a:t>
            </a:r>
            <a:r>
              <a:rPr lang="en-US" b="1" dirty="0"/>
              <a:t>in 1982 by Philips Semiconductor (now NXP Semiconductors</a:t>
            </a:r>
            <a:r>
              <a:rPr lang="en-US" b="1" dirty="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Widely </a:t>
            </a:r>
            <a:r>
              <a:rPr lang="en-US" b="1" dirty="0"/>
              <a:t>used for attaching lower-speed peripheral ICs to processors and microcontrollers </a:t>
            </a:r>
            <a:r>
              <a:rPr lang="en-US" b="1" dirty="0" smtClean="0"/>
              <a:t>in short-distance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Appropriate </a:t>
            </a:r>
            <a:r>
              <a:rPr lang="en-US" b="1" dirty="0"/>
              <a:t>for peripherals where simplicity and low manufacturing cost are more important than </a:t>
            </a:r>
            <a:r>
              <a:rPr lang="en-US" b="1" dirty="0" smtClean="0"/>
              <a:t>speed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cs typeface="B Nazanin" pitchFamily="2" charset="-78"/>
              </a:rPr>
              <a:t>https://en.wikipedia.org/wiki/I%C2%B2C</a:t>
            </a:r>
            <a:endParaRPr lang="fa-IR" sz="1100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8917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I</a:t>
            </a:r>
            <a:r>
              <a:rPr lang="en-US" sz="3200" baseline="30000" dirty="0" smtClean="0">
                <a:latin typeface="+mj-lt"/>
                <a:cs typeface="B Titr" panose="00000700000000000000" pitchFamily="2" charset="-78"/>
              </a:rPr>
              <a:t>2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C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Design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/>
              <a:t>Two </a:t>
            </a:r>
            <a:r>
              <a:rPr lang="en-US" sz="2200" b="1" dirty="0"/>
              <a:t>bidirectional open collector or open drain </a:t>
            </a:r>
            <a:r>
              <a:rPr lang="en-US" sz="2200" b="1" dirty="0" smtClean="0"/>
              <a:t>lines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open collector </a:t>
            </a:r>
            <a:r>
              <a:rPr lang="en-US" sz="2000" b="1" dirty="0" smtClean="0"/>
              <a:t>(or </a:t>
            </a:r>
            <a:r>
              <a:rPr lang="en-US" sz="2000" b="1" dirty="0"/>
              <a:t>open </a:t>
            </a:r>
            <a:r>
              <a:rPr lang="en-US" sz="2000" b="1" dirty="0" smtClean="0"/>
              <a:t>drain): behaves </a:t>
            </a:r>
            <a:r>
              <a:rPr lang="en-US" sz="2000" b="1" dirty="0"/>
              <a:t>like a switch that is either connected to ground or </a:t>
            </a:r>
            <a:r>
              <a:rPr lang="en-US" sz="2000" b="1" dirty="0" smtClean="0"/>
              <a:t>disconnected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Serial Data Line (SDA) and Serial Clock Line (SCL</a:t>
            </a:r>
            <a:r>
              <a:rPr lang="en-US" sz="2000" b="1" dirty="0" smtClean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pulled up with resistors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7-bit address </a:t>
            </a:r>
            <a:r>
              <a:rPr lang="en-US" sz="2400" b="1" dirty="0" smtClean="0"/>
              <a:t>space (rarely-used </a:t>
            </a:r>
            <a:r>
              <a:rPr lang="en-US" sz="2400" b="1" dirty="0"/>
              <a:t>10-bit </a:t>
            </a:r>
            <a:r>
              <a:rPr lang="en-US" sz="2400" b="1" dirty="0" smtClean="0"/>
              <a:t>extension)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Bus </a:t>
            </a:r>
            <a:r>
              <a:rPr lang="en-US" sz="2400" b="1" dirty="0" smtClean="0"/>
              <a:t>speeds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100 </a:t>
            </a:r>
            <a:r>
              <a:rPr lang="en-US" sz="2000" b="1" dirty="0" err="1" smtClean="0"/>
              <a:t>kbit</a:t>
            </a:r>
            <a:r>
              <a:rPr lang="en-US" sz="2000" b="1" dirty="0" smtClean="0"/>
              <a:t>/s: </a:t>
            </a:r>
            <a:r>
              <a:rPr lang="en-US" sz="2000" b="1" dirty="0"/>
              <a:t>standard </a:t>
            </a:r>
            <a:r>
              <a:rPr lang="en-US" sz="2000" b="1" dirty="0" smtClean="0"/>
              <a:t>mode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400 </a:t>
            </a:r>
            <a:r>
              <a:rPr lang="en-US" sz="2000" b="1" dirty="0" err="1" smtClean="0"/>
              <a:t>kbit</a:t>
            </a:r>
            <a:r>
              <a:rPr lang="en-US" sz="2000" b="1" dirty="0" smtClean="0"/>
              <a:t>/s: </a:t>
            </a:r>
            <a:r>
              <a:rPr lang="en-US" sz="2000" b="1" dirty="0"/>
              <a:t>Fast </a:t>
            </a:r>
            <a:r>
              <a:rPr lang="en-US" sz="2000" b="1" dirty="0" smtClean="0"/>
              <a:t>mode</a:t>
            </a: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10 </a:t>
            </a:r>
            <a:r>
              <a:rPr lang="en-US" sz="2000" b="1" dirty="0" err="1" smtClean="0"/>
              <a:t>kbit</a:t>
            </a:r>
            <a:r>
              <a:rPr lang="en-US" sz="2000" b="1" dirty="0" smtClean="0"/>
              <a:t>/s: </a:t>
            </a:r>
            <a:r>
              <a:rPr lang="en-US" sz="2000" b="1" dirty="0"/>
              <a:t>low-speed </a:t>
            </a:r>
            <a:r>
              <a:rPr lang="en-US" sz="2000" b="1" dirty="0" smtClean="0"/>
              <a:t>mode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1 </a:t>
            </a:r>
            <a:r>
              <a:rPr lang="en-US" sz="2000" b="1" dirty="0" smtClean="0"/>
              <a:t>Mbit/s: </a:t>
            </a:r>
            <a:r>
              <a:rPr lang="en-US" sz="2000" b="1" dirty="0"/>
              <a:t>Fast mode </a:t>
            </a:r>
            <a:r>
              <a:rPr lang="en-US" sz="2000" b="1" dirty="0" smtClean="0"/>
              <a:t>plus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3.4 Mbit/s: </a:t>
            </a:r>
            <a:r>
              <a:rPr lang="en-US" sz="2000" b="1" dirty="0"/>
              <a:t>High Speed </a:t>
            </a:r>
            <a:r>
              <a:rPr lang="en-US" sz="2000" b="1" dirty="0" smtClean="0"/>
              <a:t>mode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5 </a:t>
            </a:r>
            <a:r>
              <a:rPr lang="en-US" sz="2000" b="1" dirty="0"/>
              <a:t>Mbit/s Ultra </a:t>
            </a:r>
            <a:r>
              <a:rPr lang="en-US" sz="2000" b="1" dirty="0" smtClean="0"/>
              <a:t>Fast-mode</a:t>
            </a:r>
            <a:endParaRPr lang="en-US" sz="20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cs typeface="B Nazanin" pitchFamily="2" charset="-78"/>
              </a:rPr>
              <a:t>https://en.wikipedia.org/wiki/I%C2%B2C</a:t>
            </a:r>
            <a:endParaRPr lang="fa-IR" sz="1100" b="1" dirty="0">
              <a:cs typeface="B Nazanin" pitchFamily="2" charset="-78"/>
            </a:endParaRPr>
          </a:p>
        </p:txBody>
      </p:sp>
      <p:pic>
        <p:nvPicPr>
          <p:cNvPr id="10242" name="Picture 2" descr="C:\Users\hamed\Dropbox\New\1398-1\MicroProc\Slides\3668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327" y="3886200"/>
            <a:ext cx="4591473" cy="183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506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I</a:t>
            </a:r>
            <a:r>
              <a:rPr lang="en-US" sz="3200" baseline="30000" dirty="0" smtClean="0">
                <a:latin typeface="+mj-lt"/>
                <a:cs typeface="B Titr" panose="00000700000000000000" pitchFamily="2" charset="-78"/>
              </a:rPr>
              <a:t>2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C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Design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/>
              <a:t>Operating roles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Master: generates </a:t>
            </a:r>
            <a:r>
              <a:rPr lang="en-US" sz="2000" b="1" dirty="0"/>
              <a:t>the clock and initiates communication with </a:t>
            </a:r>
            <a:r>
              <a:rPr lang="en-US" sz="2000" b="1" dirty="0" smtClean="0"/>
              <a:t>slaves</a:t>
            </a:r>
            <a:endParaRPr lang="en-US" sz="20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Slave: receives </a:t>
            </a:r>
            <a:r>
              <a:rPr lang="en-US" sz="2000" b="1" dirty="0"/>
              <a:t>the clock and responds when addressed by the </a:t>
            </a:r>
            <a:r>
              <a:rPr lang="en-US" sz="2000" b="1" dirty="0" smtClean="0"/>
              <a:t>master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/>
              <a:t>Multi-master bus: any </a:t>
            </a:r>
            <a:r>
              <a:rPr lang="en-US" sz="2200" b="1" dirty="0"/>
              <a:t>number of master nodes can be </a:t>
            </a:r>
            <a:r>
              <a:rPr lang="en-US" sz="2200" b="1" dirty="0" smtClean="0"/>
              <a:t>present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/>
              <a:t>Master </a:t>
            </a:r>
            <a:r>
              <a:rPr lang="en-US" sz="2200" b="1" dirty="0"/>
              <a:t>and slave roles may be changed between </a:t>
            </a:r>
            <a:r>
              <a:rPr lang="en-US" sz="2200" b="1" dirty="0" smtClean="0"/>
              <a:t>messages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cs typeface="B Nazanin" pitchFamily="2" charset="-78"/>
              </a:rPr>
              <a:t>https://en.wikipedia.org/wiki/I%C2%B2C</a:t>
            </a:r>
            <a:endParaRPr lang="fa-IR" sz="1100" b="1" dirty="0">
              <a:cs typeface="B Nazanin" pitchFamily="2" charset="-78"/>
            </a:endParaRPr>
          </a:p>
        </p:txBody>
      </p:sp>
      <p:pic>
        <p:nvPicPr>
          <p:cNvPr id="11266" name="Picture 2" descr="C:\Users\hamed\Dropbox\New\1398-1\MicroProc\Slides\51adfda8ce395f151b0000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611" y="3605957"/>
            <a:ext cx="3893377" cy="233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329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I</a:t>
            </a:r>
            <a:r>
              <a:rPr lang="en-US" sz="3200" baseline="30000" dirty="0" smtClean="0">
                <a:latin typeface="+mj-lt"/>
                <a:cs typeface="B Titr" panose="00000700000000000000" pitchFamily="2" charset="-78"/>
              </a:rPr>
              <a:t>2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C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Design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/>
              <a:t>Potential </a:t>
            </a:r>
            <a:r>
              <a:rPr lang="en-US" sz="2200" b="1" dirty="0"/>
              <a:t>modes of operation for a given bus </a:t>
            </a:r>
            <a:r>
              <a:rPr lang="en-US" sz="2200" b="1" dirty="0" smtClean="0"/>
              <a:t>device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Master </a:t>
            </a:r>
            <a:r>
              <a:rPr lang="en-US" b="1" dirty="0"/>
              <a:t>– master node is sending data to a </a:t>
            </a:r>
            <a:r>
              <a:rPr lang="en-US" b="1" dirty="0" smtClean="0"/>
              <a:t>slave</a:t>
            </a:r>
            <a:endParaRPr lang="en-US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Master </a:t>
            </a:r>
            <a:r>
              <a:rPr lang="en-US" b="1" dirty="0"/>
              <a:t>receive – master node is receiving data from a </a:t>
            </a:r>
            <a:r>
              <a:rPr lang="en-US" b="1" dirty="0" smtClean="0"/>
              <a:t>slave</a:t>
            </a:r>
            <a:endParaRPr lang="en-US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Slave </a:t>
            </a:r>
            <a:r>
              <a:rPr lang="en-US" b="1" dirty="0"/>
              <a:t>transmit – slave node is sending data to the </a:t>
            </a:r>
            <a:r>
              <a:rPr lang="en-US" b="1" dirty="0" smtClean="0"/>
              <a:t>master</a:t>
            </a:r>
            <a:endParaRPr lang="en-US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Slave </a:t>
            </a:r>
            <a:r>
              <a:rPr lang="en-US" b="1" dirty="0"/>
              <a:t>receive – slave node is receiving data from the </a:t>
            </a:r>
            <a:r>
              <a:rPr lang="en-US" b="1" dirty="0" smtClean="0"/>
              <a:t>master</a:t>
            </a:r>
            <a:endParaRPr lang="en-US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cs typeface="B Nazanin" pitchFamily="2" charset="-78"/>
              </a:rPr>
              <a:t>https://en.wikipedia.org/wiki/I%C2%B2C</a:t>
            </a:r>
            <a:endParaRPr lang="fa-IR" sz="1100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42950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I</a:t>
            </a:r>
            <a:r>
              <a:rPr lang="en-US" sz="3200" baseline="30000" dirty="0" smtClean="0">
                <a:latin typeface="+mj-lt"/>
                <a:cs typeface="B Titr" panose="00000700000000000000" pitchFamily="2" charset="-78"/>
              </a:rPr>
              <a:t>2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C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Data Transfer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/>
              <a:t>Message </a:t>
            </a:r>
            <a:r>
              <a:rPr lang="en-US" sz="2200" b="1" dirty="0" smtClean="0"/>
              <a:t>delimiters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START and STOP signals </a:t>
            </a:r>
            <a:endParaRPr lang="en-US" sz="22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/>
              <a:t>Are </a:t>
            </a:r>
            <a:r>
              <a:rPr lang="en-US" sz="2200" b="1" dirty="0"/>
              <a:t>distinct from the data </a:t>
            </a:r>
            <a:r>
              <a:rPr lang="en-US" sz="2200" b="1" dirty="0" smtClean="0"/>
              <a:t>bits (0 and 1)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The master is initially in master transmit mode by sending a START followed by the 7-bit address of the </a:t>
            </a:r>
            <a:r>
              <a:rPr lang="en-US" sz="2000" b="1" dirty="0" smtClean="0"/>
              <a:t>slave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followed by a single bit representing whether it wishes to write (0) to or read (1) from the </a:t>
            </a:r>
            <a:r>
              <a:rPr lang="en-US" b="1" dirty="0" smtClean="0"/>
              <a:t>slave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The </a:t>
            </a:r>
            <a:r>
              <a:rPr lang="en-US" sz="2000" b="1" dirty="0"/>
              <a:t>slave </a:t>
            </a:r>
            <a:r>
              <a:rPr lang="en-US" sz="2000" b="1" dirty="0" smtClean="0"/>
              <a:t>will </a:t>
            </a:r>
            <a:r>
              <a:rPr lang="en-US" sz="2000" b="1" dirty="0"/>
              <a:t>respond with an ACK bit (active low for acknowledged) </a:t>
            </a:r>
            <a:endParaRPr lang="en-US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If </a:t>
            </a:r>
            <a:r>
              <a:rPr lang="en-US" sz="2000" b="1" dirty="0"/>
              <a:t>slave </a:t>
            </a:r>
            <a:r>
              <a:rPr lang="en-US" sz="2000" b="1" dirty="0" smtClean="0"/>
              <a:t>exists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The address and the data bytes are sent most significant bit </a:t>
            </a:r>
            <a:r>
              <a:rPr lang="en-US" sz="2000" b="1" dirty="0" smtClean="0"/>
              <a:t>first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cs typeface="B Nazanin" pitchFamily="2" charset="-78"/>
              </a:rPr>
              <a:t>https://en.wikipedia.org/wiki/I%C2%B2C</a:t>
            </a:r>
            <a:endParaRPr lang="fa-IR" sz="1100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2839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I</a:t>
            </a:r>
            <a:r>
              <a:rPr lang="en-US" sz="3200" baseline="30000" dirty="0" smtClean="0">
                <a:latin typeface="+mj-lt"/>
                <a:cs typeface="B Titr" panose="00000700000000000000" pitchFamily="2" charset="-78"/>
              </a:rPr>
              <a:t>2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C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Data Transfer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The start bit is indicated by a high-to-low transition of SDA </a:t>
            </a:r>
            <a:endParaRPr lang="en-US" sz="22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/>
              <a:t>with </a:t>
            </a:r>
            <a:r>
              <a:rPr lang="en-US" sz="2200" b="1" dirty="0"/>
              <a:t>SCL </a:t>
            </a:r>
            <a:r>
              <a:rPr lang="en-US" sz="2200" b="1" dirty="0" smtClean="0"/>
              <a:t>high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/>
              <a:t>The </a:t>
            </a:r>
            <a:r>
              <a:rPr lang="en-US" sz="2200" b="1" dirty="0"/>
              <a:t>stop bit is indicated by a low-to-high transition of SDA </a:t>
            </a:r>
            <a:endParaRPr lang="en-US" sz="22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/>
              <a:t>with </a:t>
            </a:r>
            <a:r>
              <a:rPr lang="en-US" sz="2200" b="1" dirty="0"/>
              <a:t>SCL </a:t>
            </a:r>
            <a:r>
              <a:rPr lang="en-US" sz="2200" b="1" dirty="0" smtClean="0"/>
              <a:t>high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/>
              <a:t>All </a:t>
            </a:r>
            <a:r>
              <a:rPr lang="en-US" sz="2200" b="1" dirty="0"/>
              <a:t>other transitions of SDA take place with SCL </a:t>
            </a:r>
            <a:r>
              <a:rPr lang="en-US" sz="2200" b="1" dirty="0" smtClean="0"/>
              <a:t>low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To </a:t>
            </a:r>
            <a:r>
              <a:rPr lang="en-US" sz="2000" b="1" dirty="0"/>
              <a:t>write to </a:t>
            </a:r>
            <a:r>
              <a:rPr lang="en-US" sz="2000" b="1" dirty="0" smtClean="0"/>
              <a:t>the slave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The Master repeatedly </a:t>
            </a:r>
            <a:r>
              <a:rPr lang="en-US" sz="2000" b="1" dirty="0"/>
              <a:t>sends a byte with the slave sending an ACK </a:t>
            </a:r>
            <a:r>
              <a:rPr lang="en-US" sz="2000" b="1" dirty="0" smtClean="0"/>
              <a:t>bit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To read from slave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Master repeatedly </a:t>
            </a:r>
            <a:r>
              <a:rPr lang="en-US" sz="2000" b="1" dirty="0"/>
              <a:t>receives a byte from the slave, </a:t>
            </a:r>
            <a:r>
              <a:rPr lang="en-US" sz="2000" b="1" dirty="0" smtClean="0"/>
              <a:t>and send an </a:t>
            </a:r>
            <a:r>
              <a:rPr lang="en-US" sz="2000" b="1" dirty="0"/>
              <a:t>ACK bit after every byte except the last one</a:t>
            </a:r>
            <a:endParaRPr lang="en-US" sz="20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cs typeface="B Nazanin" pitchFamily="2" charset="-78"/>
              </a:rPr>
              <a:t>https://en.wikipedia.org/wiki/I%C2%B2C</a:t>
            </a:r>
            <a:endParaRPr lang="fa-IR" sz="1100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81855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38559</TotalTime>
  <Words>694</Words>
  <Application>Microsoft Office PowerPoint</Application>
  <PresentationFormat>On-screen Show (4:3)</PresentationFormat>
  <Paragraphs>105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Aspect</vt:lpstr>
      <vt:lpstr>Microprocessors and Assembly Language  Fall 2019</vt:lpstr>
      <vt:lpstr>Copyright Notice</vt:lpstr>
      <vt:lpstr>PowerPoint Presentation</vt:lpstr>
      <vt:lpstr>I2C Description</vt:lpstr>
      <vt:lpstr>I2C Design</vt:lpstr>
      <vt:lpstr>I2C Design</vt:lpstr>
      <vt:lpstr>I2C Design</vt:lpstr>
      <vt:lpstr>I2C Data Transfer</vt:lpstr>
      <vt:lpstr>I2C Data Transfer</vt:lpstr>
      <vt:lpstr>Two-wire Interface (TWI)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hamed</cp:lastModifiedBy>
  <cp:revision>754</cp:revision>
  <cp:lastPrinted>2017-02-07T08:08:08Z</cp:lastPrinted>
  <dcterms:created xsi:type="dcterms:W3CDTF">2006-08-16T00:00:00Z</dcterms:created>
  <dcterms:modified xsi:type="dcterms:W3CDTF">2019-12-14T11:46:05Z</dcterms:modified>
</cp:coreProperties>
</file>