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90" r:id="rId3"/>
    <p:sldId id="258" r:id="rId4"/>
    <p:sldId id="386" r:id="rId5"/>
    <p:sldId id="39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15" r:id="rId2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12/23/2019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hyperlink" Target="http://www.circuitbasics.com/basics-uart-communic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://www.circuitbasics.com/basics-uart-communica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png"/><Relationship Id="rId4" Type="http://schemas.openxmlformats.org/officeDocument/2006/relationships/hyperlink" Target="http://www.circuitbasics.com/basics-uart-communica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18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Baud Rate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Generator in SAM3X8E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baud rate </a:t>
            </a:r>
            <a:r>
              <a:rPr lang="en-US" sz="2000" b="1" dirty="0" smtClean="0"/>
              <a:t>clock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Is the </a:t>
            </a:r>
            <a:r>
              <a:rPr lang="en-US" sz="2000" b="1" dirty="0"/>
              <a:t>master clock divided by 16 times the value (CD) written in UART_BRGR (Baud </a:t>
            </a:r>
            <a:r>
              <a:rPr lang="en-US" sz="2000" b="1" dirty="0" smtClean="0"/>
              <a:t>Rate Generator </a:t>
            </a:r>
            <a:r>
              <a:rPr lang="en-US" sz="2000" b="1" dirty="0"/>
              <a:t>Register</a:t>
            </a:r>
            <a:r>
              <a:rPr lang="en-US" sz="20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UART_BRGR is set to 0, the baud rate clock is disabled and the UART remains </a:t>
            </a:r>
            <a:r>
              <a:rPr lang="en-US" sz="2000" b="1" dirty="0" smtClean="0"/>
              <a:t>inactive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maximum allowable baud rate is Master Clock divided by </a:t>
            </a:r>
            <a:r>
              <a:rPr lang="en-US" sz="2000" b="1" dirty="0" smtClean="0"/>
              <a:t>16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minimum allowable baud rate is </a:t>
            </a:r>
            <a:r>
              <a:rPr lang="en-US" sz="2000" b="1" dirty="0" smtClean="0"/>
              <a:t>Master Clock </a:t>
            </a:r>
            <a:r>
              <a:rPr lang="en-US" sz="2000" b="1" dirty="0"/>
              <a:t>divided by (16 x 65536</a:t>
            </a:r>
            <a:r>
              <a:rPr lang="en-US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555745"/>
            <a:ext cx="2863571" cy="8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7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Baud Rate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Generator in SAM3X8E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57400"/>
            <a:ext cx="8001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UART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Receiver in SAM3X8E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Receiver Reset, Enable and Disable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After device reset, the UART receiver is </a:t>
            </a:r>
            <a:r>
              <a:rPr lang="en-US" sz="2000" b="1" dirty="0" smtClean="0"/>
              <a:t>disabled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</a:t>
            </a:r>
            <a:r>
              <a:rPr lang="en-US" sz="2000" b="1" dirty="0" smtClean="0"/>
              <a:t>enable</a:t>
            </a:r>
            <a:r>
              <a:rPr lang="en-US" sz="2000" b="1" dirty="0"/>
              <a:t>: RXEN = 1 </a:t>
            </a:r>
            <a:r>
              <a:rPr lang="en-US" sz="2000" b="1" dirty="0" smtClean="0"/>
              <a:t>in the control </a:t>
            </a:r>
            <a:r>
              <a:rPr lang="en-US" sz="2000" b="1" dirty="0"/>
              <a:t>register </a:t>
            </a:r>
            <a:r>
              <a:rPr lang="en-US" sz="2000" b="1" dirty="0" smtClean="0"/>
              <a:t>(UART_CR)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enabled: the </a:t>
            </a:r>
            <a:r>
              <a:rPr lang="en-US" sz="2000" b="1" dirty="0"/>
              <a:t>receiver </a:t>
            </a:r>
            <a:r>
              <a:rPr lang="en-US" sz="2000" b="1" dirty="0" smtClean="0"/>
              <a:t>starts looking </a:t>
            </a:r>
            <a:r>
              <a:rPr lang="en-US" sz="2000" b="1" dirty="0"/>
              <a:t>for a start bit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disable:  RXDIS </a:t>
            </a:r>
            <a:r>
              <a:rPr lang="en-US" sz="2000" b="1" dirty="0" smtClean="0"/>
              <a:t>= 1 </a:t>
            </a:r>
            <a:r>
              <a:rPr lang="en-US" sz="2000" b="1" dirty="0"/>
              <a:t>in the control register </a:t>
            </a:r>
            <a:r>
              <a:rPr lang="en-US" sz="2000" b="1" dirty="0" smtClean="0"/>
              <a:t>(UART_CR)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the receiver is waiting </a:t>
            </a:r>
            <a:r>
              <a:rPr lang="en-US" sz="2000" b="1" dirty="0" smtClean="0"/>
              <a:t>for a </a:t>
            </a:r>
            <a:r>
              <a:rPr lang="en-US" sz="2000" b="1" dirty="0"/>
              <a:t>start bit, it is immediately </a:t>
            </a:r>
            <a:r>
              <a:rPr lang="en-US" sz="2000" b="1" dirty="0" smtClean="0"/>
              <a:t>stopped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the receiver has already detected a start bit and is receiving </a:t>
            </a:r>
            <a:r>
              <a:rPr lang="en-US" sz="2000" b="1" dirty="0" smtClean="0"/>
              <a:t>the data</a:t>
            </a:r>
            <a:r>
              <a:rPr lang="en-US" sz="2000" b="1" dirty="0"/>
              <a:t>, it waits for the stop bit before actually stopping its </a:t>
            </a:r>
            <a:r>
              <a:rPr lang="en-US" sz="2000" b="1" dirty="0" smtClean="0"/>
              <a:t>operation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reset: RSTRX </a:t>
            </a:r>
            <a:r>
              <a:rPr lang="en-US" sz="2000" b="1" dirty="0" smtClean="0"/>
              <a:t>=1</a:t>
            </a:r>
            <a:r>
              <a:rPr lang="en-US" sz="2000" b="1" dirty="0"/>
              <a:t> in the control register (UART_CR</a:t>
            </a:r>
            <a:r>
              <a:rPr lang="en-US" sz="2000" b="1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receiver immediately stops its current operations and is disabled, whatever its current </a:t>
            </a:r>
            <a:r>
              <a:rPr lang="en-US" sz="2000" b="1" dirty="0" smtClean="0"/>
              <a:t>state!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160640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Start Detection and Data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Sampling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 low level (space) </a:t>
            </a:r>
            <a:r>
              <a:rPr lang="en-US" sz="2000" b="1" dirty="0" smtClean="0"/>
              <a:t>on URXD </a:t>
            </a:r>
            <a:r>
              <a:rPr lang="en-US" sz="2000" b="1" dirty="0"/>
              <a:t>is interpreted as a valid start bit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it is detected for more than 7 cycles of the sampling </a:t>
            </a:r>
            <a:r>
              <a:rPr lang="en-US" sz="2000" b="1" dirty="0" smtClean="0"/>
              <a:t>clock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Sampling clock = 16 x baud 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receiver samples the URXD at the theoretical midpoint of each </a:t>
            </a:r>
            <a:r>
              <a:rPr lang="en-US" sz="2000" b="1" dirty="0" smtClean="0"/>
              <a:t>bit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a valid start bit has been detected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is </a:t>
            </a:r>
            <a:r>
              <a:rPr lang="en-US" b="1" dirty="0"/>
              <a:t>assumed that each bit lasts 16 cycles of the sampling clock (1-bit period</a:t>
            </a:r>
            <a:r>
              <a:rPr lang="en-US" b="1" dirty="0" smtClean="0"/>
              <a:t>): the </a:t>
            </a:r>
            <a:r>
              <a:rPr lang="en-US" b="1" dirty="0"/>
              <a:t>bit sampling point is eight </a:t>
            </a:r>
            <a:r>
              <a:rPr lang="en-US" b="1" dirty="0" smtClean="0"/>
              <a:t>cycles (0.5-bit </a:t>
            </a:r>
            <a:r>
              <a:rPr lang="en-US" b="1" dirty="0"/>
              <a:t>period) after the start of the </a:t>
            </a:r>
            <a:r>
              <a:rPr lang="en-US" b="1" dirty="0" smtClean="0"/>
              <a:t>bit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first sampling point is therefore 24 cycles (1.5-bit periods) after </a:t>
            </a:r>
            <a:r>
              <a:rPr lang="en-US" b="1" dirty="0" smtClean="0"/>
              <a:t>the falling </a:t>
            </a:r>
            <a:r>
              <a:rPr lang="en-US" b="1" dirty="0"/>
              <a:t>edge of the start bit was </a:t>
            </a:r>
            <a:r>
              <a:rPr lang="en-US" b="1" dirty="0" smtClean="0"/>
              <a:t>detected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Each subsequent bit is sampled 16 cycles (1-bit period) after the previous </a:t>
            </a:r>
            <a:r>
              <a:rPr lang="en-US" b="1" dirty="0" smtClean="0"/>
              <a:t>one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1637140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Start Detection and Data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Sampling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3" y="1447800"/>
            <a:ext cx="7558087" cy="1643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" y="3709393"/>
            <a:ext cx="7915073" cy="17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8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Receiver Ready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When a complete character is </a:t>
            </a:r>
            <a:r>
              <a:rPr lang="en-US" sz="2000" b="1" dirty="0" smtClean="0"/>
              <a:t>received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Is </a:t>
            </a:r>
            <a:r>
              <a:rPr lang="en-US" sz="2000" b="1" dirty="0"/>
              <a:t>transferred to the receive holding register </a:t>
            </a:r>
            <a:r>
              <a:rPr lang="en-US" sz="2000" b="1" dirty="0" smtClean="0"/>
              <a:t>(UART_RHR 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RXRDY status bit in </a:t>
            </a:r>
            <a:r>
              <a:rPr lang="en-US" sz="2000" b="1" dirty="0" smtClean="0"/>
              <a:t>UART_SR (Status </a:t>
            </a:r>
            <a:r>
              <a:rPr lang="en-US" sz="2000" b="1" dirty="0"/>
              <a:t>Register) is </a:t>
            </a:r>
            <a:r>
              <a:rPr lang="en-US" sz="2000" b="1" dirty="0" smtClean="0"/>
              <a:t>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bit RXRDY is automatically cleared when the </a:t>
            </a:r>
            <a:r>
              <a:rPr lang="en-US" sz="2000" b="1" dirty="0" smtClean="0"/>
              <a:t>UART_RHR is read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7" y="4264189"/>
            <a:ext cx="8334375" cy="18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Receiver Overrun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UART_RHR has not been read by the software </a:t>
            </a:r>
            <a:r>
              <a:rPr lang="en-US" sz="2000" b="1" dirty="0" smtClean="0"/>
              <a:t>(or </a:t>
            </a:r>
            <a:r>
              <a:rPr lang="en-US" sz="2000" b="1" dirty="0"/>
              <a:t>the Peripheral Data Controller or DMA Controller) </a:t>
            </a:r>
            <a:r>
              <a:rPr lang="en-US" sz="2000" b="1" dirty="0" smtClean="0"/>
              <a:t>since the last transfer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and a new character is received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OVRE status bit in UART_SR is 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OVRE </a:t>
            </a:r>
            <a:r>
              <a:rPr lang="en-US" sz="2000" b="1" dirty="0"/>
              <a:t>is cleared when the software writes the control register UART_CR with the bit RSTSTA (Reset Status) at </a:t>
            </a:r>
            <a:r>
              <a:rPr lang="en-US" sz="2000" b="1" dirty="0" smtClean="0"/>
              <a:t>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75" y="4578434"/>
            <a:ext cx="8091487" cy="15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Transmitter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UART transmitter is disabled </a:t>
            </a:r>
            <a:r>
              <a:rPr lang="en-US" sz="2000" b="1" dirty="0" smtClean="0"/>
              <a:t>after </a:t>
            </a:r>
            <a:r>
              <a:rPr lang="en-US" sz="2000" b="1" dirty="0"/>
              <a:t>device reset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enable: </a:t>
            </a:r>
            <a:r>
              <a:rPr lang="en-US" sz="2000" b="1" dirty="0"/>
              <a:t>TXEN </a:t>
            </a:r>
            <a:r>
              <a:rPr lang="en-US" sz="2000" b="1" dirty="0" smtClean="0"/>
              <a:t>= 1 in the </a:t>
            </a:r>
            <a:r>
              <a:rPr lang="en-US" sz="2000" b="1" dirty="0"/>
              <a:t>control register UART_CR </a:t>
            </a:r>
            <a:endParaRPr lang="en-US" sz="2000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transmitter </a:t>
            </a:r>
            <a:r>
              <a:rPr lang="en-US" b="1" dirty="0" smtClean="0"/>
              <a:t>waits for </a:t>
            </a:r>
            <a:r>
              <a:rPr lang="en-US" b="1" dirty="0"/>
              <a:t>a character to be written in the Transmit Holding Register (UART_THR) before actually starting </a:t>
            </a:r>
            <a:r>
              <a:rPr lang="en-US" b="1" dirty="0" smtClean="0"/>
              <a:t>the transmission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disable: </a:t>
            </a:r>
            <a:r>
              <a:rPr lang="en-US" sz="2000" b="1" dirty="0"/>
              <a:t>TXDIS </a:t>
            </a:r>
            <a:r>
              <a:rPr lang="en-US" sz="2000" b="1" dirty="0" smtClean="0"/>
              <a:t>= 1 </a:t>
            </a:r>
            <a:r>
              <a:rPr lang="en-US" sz="2000" b="1" dirty="0"/>
              <a:t>in the control register </a:t>
            </a:r>
            <a:r>
              <a:rPr lang="en-US" sz="2000" b="1" dirty="0" smtClean="0"/>
              <a:t>UART_CR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the transmitter is </a:t>
            </a:r>
            <a:r>
              <a:rPr lang="en-US" sz="2000" b="1" dirty="0" smtClean="0"/>
              <a:t>not operating</a:t>
            </a:r>
            <a:r>
              <a:rPr lang="en-US" sz="2000" b="1" dirty="0"/>
              <a:t>, it is immediately </a:t>
            </a:r>
            <a:r>
              <a:rPr lang="en-US" sz="2000" b="1" dirty="0" smtClean="0"/>
              <a:t>stopped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a character is being processed into the Shift Register and/or </a:t>
            </a:r>
            <a:r>
              <a:rPr lang="en-US" sz="2000" b="1" dirty="0" smtClean="0"/>
              <a:t>a character </a:t>
            </a:r>
            <a:r>
              <a:rPr lang="en-US" sz="2000" b="1" dirty="0"/>
              <a:t>has been written in the Transmit Holding Register, the characters are completed before the transmitter </a:t>
            </a:r>
            <a:r>
              <a:rPr lang="en-US" sz="2000" b="1" dirty="0" smtClean="0"/>
              <a:t>is stopped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reset: </a:t>
            </a:r>
            <a:r>
              <a:rPr lang="en-US" sz="2000" b="1" dirty="0"/>
              <a:t>RSTTX </a:t>
            </a:r>
            <a:r>
              <a:rPr lang="en-US" sz="2000" b="1" dirty="0" smtClean="0"/>
              <a:t>= </a:t>
            </a:r>
            <a:r>
              <a:rPr lang="en-US" sz="2000" b="1" dirty="0"/>
              <a:t>1 </a:t>
            </a:r>
            <a:r>
              <a:rPr lang="en-US" sz="2000" b="1" dirty="0" smtClean="0"/>
              <a:t>in the UART_CR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41522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Transmitter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When </a:t>
            </a:r>
            <a:r>
              <a:rPr lang="en-US" sz="2000" b="1" dirty="0" smtClean="0"/>
              <a:t>enabled</a:t>
            </a:r>
            <a:r>
              <a:rPr lang="en-US" sz="2000" b="1" dirty="0"/>
              <a:t>, the bit TXRDY </a:t>
            </a:r>
            <a:r>
              <a:rPr lang="en-US" sz="2000" b="1" dirty="0" smtClean="0"/>
              <a:t>is </a:t>
            </a:r>
            <a:r>
              <a:rPr lang="en-US" sz="2000" b="1" dirty="0"/>
              <a:t>set in the </a:t>
            </a:r>
            <a:r>
              <a:rPr lang="en-US" sz="2000" b="1" dirty="0" smtClean="0"/>
              <a:t>UART_SR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transmission </a:t>
            </a:r>
            <a:r>
              <a:rPr lang="en-US" sz="2000" b="1" dirty="0"/>
              <a:t>starts when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programmer writes in the </a:t>
            </a:r>
            <a:r>
              <a:rPr lang="en-US" b="1" dirty="0" smtClean="0"/>
              <a:t>UART_THR </a:t>
            </a:r>
            <a:r>
              <a:rPr lang="en-US" b="1" dirty="0"/>
              <a:t>and 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written </a:t>
            </a:r>
            <a:r>
              <a:rPr lang="en-US" b="1" dirty="0"/>
              <a:t>character is transferred from UART_THR to the Shift </a:t>
            </a:r>
            <a:r>
              <a:rPr lang="en-US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TXRDY bit remains high until a </a:t>
            </a:r>
            <a:r>
              <a:rPr lang="en-US" b="1" dirty="0" smtClean="0"/>
              <a:t>second character </a:t>
            </a:r>
            <a:r>
              <a:rPr lang="en-US" b="1" dirty="0"/>
              <a:t>is written in </a:t>
            </a:r>
            <a:r>
              <a:rPr lang="en-US" b="1" dirty="0" smtClean="0"/>
              <a:t>UART_THR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As </a:t>
            </a:r>
            <a:r>
              <a:rPr lang="en-US" sz="2000" b="1" dirty="0"/>
              <a:t>soon as the first character is </a:t>
            </a:r>
            <a:r>
              <a:rPr lang="en-US" sz="2000" b="1" dirty="0" smtClean="0"/>
              <a:t>completed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last character written </a:t>
            </a:r>
            <a:r>
              <a:rPr lang="en-US" b="1" dirty="0" smtClean="0"/>
              <a:t>in UART_THR </a:t>
            </a:r>
            <a:r>
              <a:rPr lang="en-US" b="1" dirty="0"/>
              <a:t>is transferred into the shift register and TXRDY rises </a:t>
            </a:r>
            <a:r>
              <a:rPr lang="en-US" b="1" dirty="0" smtClean="0"/>
              <a:t>again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showing </a:t>
            </a:r>
            <a:r>
              <a:rPr lang="en-US" b="1" dirty="0"/>
              <a:t>that the holding register is </a:t>
            </a:r>
            <a:r>
              <a:rPr lang="en-US" b="1" dirty="0" smtClean="0"/>
              <a:t>empty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When both the Shift Register and UART_THR are </a:t>
            </a:r>
            <a:r>
              <a:rPr lang="en-US" sz="2000" b="1" dirty="0" smtClean="0"/>
              <a:t>empty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All </a:t>
            </a:r>
            <a:r>
              <a:rPr lang="en-US" b="1" dirty="0"/>
              <a:t>the characters written in UART_THR have </a:t>
            </a:r>
            <a:r>
              <a:rPr lang="en-US" b="1" dirty="0" smtClean="0"/>
              <a:t>been processed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TXEMPTY bit rises after the last stop bit has been </a:t>
            </a:r>
            <a:r>
              <a:rPr lang="en-US" b="1" dirty="0" smtClean="0"/>
              <a:t>completed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215318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Transmitter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7" y="1981200"/>
            <a:ext cx="89508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01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78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B Nazanin" pitchFamily="2" charset="-78"/>
              </a:rPr>
              <a:t>http://www.circuitbasics.com/basics-uart-communication/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4262841"/>
            <a:ext cx="7439025" cy="16807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914400"/>
            <a:ext cx="84582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UART Control </a:t>
            </a:r>
            <a:r>
              <a:rPr lang="en-US" sz="2000" b="1" dirty="0" smtClean="0"/>
              <a:t>Register: UART_CR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RSTRX: Reset </a:t>
            </a:r>
            <a:r>
              <a:rPr lang="en-US" b="1" dirty="0" smtClean="0"/>
              <a:t>Receiver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RSTTX: Reset </a:t>
            </a:r>
            <a:r>
              <a:rPr lang="en-US" b="1" dirty="0" smtClean="0"/>
              <a:t>Transmitter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RXEN: Receiver </a:t>
            </a:r>
            <a:r>
              <a:rPr lang="en-US" b="1" dirty="0" smtClean="0"/>
              <a:t>Enable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RXDIS: Receiver </a:t>
            </a:r>
            <a:r>
              <a:rPr lang="en-US" b="1" dirty="0" smtClean="0"/>
              <a:t>Disable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TXEN: Transmitter </a:t>
            </a:r>
            <a:r>
              <a:rPr lang="en-US" b="1" dirty="0" smtClean="0"/>
              <a:t>Enable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TXDIS: Transmitter </a:t>
            </a:r>
            <a:r>
              <a:rPr lang="en-US" b="1" dirty="0" smtClean="0"/>
              <a:t>Disable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RSTSTA: Reset Status Bits</a:t>
            </a:r>
          </a:p>
        </p:txBody>
      </p:sp>
    </p:spTree>
    <p:extLst>
      <p:ext uri="{BB962C8B-B14F-4D97-AF65-F5344CB8AC3E}">
        <p14:creationId xmlns:p14="http://schemas.microsoft.com/office/powerpoint/2010/main" val="276098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4582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UART Mode Register: UART_MR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1" y="1385740"/>
            <a:ext cx="8591427" cy="1919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70" y="3776367"/>
            <a:ext cx="670306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7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4582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UART Interrupt Enable </a:t>
            </a:r>
            <a:r>
              <a:rPr lang="en-US" sz="2000" b="1" dirty="0" smtClean="0"/>
              <a:t>Register: UART_IER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RXRDY: Enable RXRDY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TXRDY</a:t>
            </a:r>
            <a:r>
              <a:rPr lang="en-US" sz="1600" b="1" dirty="0"/>
              <a:t>: Enable TXRDY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ENDRX</a:t>
            </a:r>
            <a:r>
              <a:rPr lang="en-US" sz="1600" b="1" dirty="0"/>
              <a:t>: Enable End of Receive Transfer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ENDTX</a:t>
            </a:r>
            <a:r>
              <a:rPr lang="en-US" sz="1600" b="1" dirty="0"/>
              <a:t>: Enable End of Transmit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OVRE</a:t>
            </a:r>
            <a:r>
              <a:rPr lang="en-US" sz="1600" b="1" dirty="0"/>
              <a:t>: Enable Overrun Error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FRAME</a:t>
            </a:r>
            <a:r>
              <a:rPr lang="en-US" sz="1600" b="1" dirty="0"/>
              <a:t>: Enable Framing Error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PARE</a:t>
            </a:r>
            <a:r>
              <a:rPr lang="en-US" sz="1600" b="1" dirty="0"/>
              <a:t>: Enable Parity Error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TXEMPTY</a:t>
            </a:r>
            <a:r>
              <a:rPr lang="en-US" sz="1600" b="1" dirty="0"/>
              <a:t>: Enable TXEMPTY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TXBUFE</a:t>
            </a:r>
            <a:r>
              <a:rPr lang="en-US" sz="1600" b="1" dirty="0"/>
              <a:t>: Enable Buffer Empty Interrupt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RXBUFF</a:t>
            </a:r>
            <a:r>
              <a:rPr lang="en-US" sz="1600" b="1" dirty="0"/>
              <a:t>: Enable Buffer Full Interrupt</a:t>
            </a:r>
            <a:endParaRPr 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52255"/>
          <a:stretch/>
        </p:blipFill>
        <p:spPr>
          <a:xfrm>
            <a:off x="558912" y="5141217"/>
            <a:ext cx="8151334" cy="849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1651" y="2471678"/>
            <a:ext cx="3205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</a:rPr>
              <a:t>UART Interrupt Disable Register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UART </a:t>
            </a:r>
            <a:r>
              <a:rPr lang="en-US" b="1" dirty="0">
                <a:solidFill>
                  <a:srgbClr val="C00000"/>
                </a:solidFill>
              </a:rPr>
              <a:t>Interrupt </a:t>
            </a:r>
            <a:r>
              <a:rPr lang="en-US" b="1" dirty="0" smtClean="0">
                <a:solidFill>
                  <a:srgbClr val="C00000"/>
                </a:solidFill>
              </a:rPr>
              <a:t>Mask Register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C00000"/>
                </a:solidFill>
              </a:rPr>
              <a:t>UART </a:t>
            </a:r>
            <a:r>
              <a:rPr lang="en-US" b="1" dirty="0" smtClean="0">
                <a:solidFill>
                  <a:srgbClr val="C00000"/>
                </a:solidFill>
              </a:rPr>
              <a:t>Status Register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9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458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UART Receiver Holding </a:t>
            </a:r>
            <a:r>
              <a:rPr lang="en-US" sz="2000" b="1" dirty="0" smtClean="0"/>
              <a:t>Register: UART_RHR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Read-only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RXCHR: Received Character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Last received character if RXRDY is </a:t>
            </a:r>
            <a:r>
              <a:rPr lang="en-US" b="1" dirty="0" smtClean="0"/>
              <a:t>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UART Transmit Holding </a:t>
            </a:r>
            <a:r>
              <a:rPr lang="en-US" sz="2000" b="1" dirty="0" smtClean="0">
                <a:solidFill>
                  <a:srgbClr val="000000"/>
                </a:solidFill>
              </a:rPr>
              <a:t>Register: UART_THR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Write-only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TXCHR</a:t>
            </a:r>
            <a:r>
              <a:rPr lang="en-US" b="1" dirty="0">
                <a:solidFill>
                  <a:srgbClr val="000000"/>
                </a:solidFill>
              </a:rPr>
              <a:t>: Character to be Transmitted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Next character to be transmitted after the current character if TXRDY is not </a:t>
            </a:r>
            <a:r>
              <a:rPr lang="en-US" b="1" dirty="0" smtClean="0">
                <a:solidFill>
                  <a:srgbClr val="000000"/>
                </a:solidFill>
              </a:rPr>
              <a:t>set</a:t>
            </a: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9403"/>
          <a:stretch/>
        </p:blipFill>
        <p:spPr>
          <a:xfrm>
            <a:off x="526266" y="5181600"/>
            <a:ext cx="7862867" cy="8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5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458200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UART Baud Rate Generator </a:t>
            </a:r>
            <a:r>
              <a:rPr lang="en-US" sz="2000" b="1" dirty="0" smtClean="0"/>
              <a:t>Register: UART_BRGR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CD: Clock Divisor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0 = Baud Rate Clock is disabled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1 to 65,535 = MCK / (CD x 16)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2" y="4296152"/>
            <a:ext cx="8178018" cy="17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Universal Asynchronous </a:t>
            </a:r>
            <a:r>
              <a:rPr lang="en-US" sz="3600" b="1" dirty="0" smtClean="0"/>
              <a:t>Receiver/Transmitter (UART)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Basics of UART Communication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Asynchronous serial communication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Uses </a:t>
            </a:r>
            <a:r>
              <a:rPr lang="en-US" b="1" dirty="0"/>
              <a:t>two wires to transmit data between devices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flows from the </a:t>
            </a:r>
            <a:r>
              <a:rPr lang="en-US" b="1" dirty="0" err="1"/>
              <a:t>Tx</a:t>
            </a:r>
            <a:r>
              <a:rPr lang="en-US" b="1" dirty="0"/>
              <a:t> pin of the transmitting UART </a:t>
            </a:r>
            <a:endParaRPr lang="en-US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to </a:t>
            </a:r>
            <a:r>
              <a:rPr lang="en-US" b="1" dirty="0"/>
              <a:t>the Rx pin of the receiving </a:t>
            </a:r>
            <a:r>
              <a:rPr lang="en-US" b="1" dirty="0" smtClean="0"/>
              <a:t>UART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No </a:t>
            </a:r>
            <a:r>
              <a:rPr lang="en-US" b="1" dirty="0"/>
              <a:t>clock signal to synchronize the output of bits from the transmitting UART </a:t>
            </a:r>
            <a:endParaRPr lang="en-US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to </a:t>
            </a:r>
            <a:r>
              <a:rPr lang="en-US" b="1" dirty="0"/>
              <a:t>the sampling of bits by the receiving </a:t>
            </a:r>
            <a:r>
              <a:rPr lang="en-US" b="1" dirty="0" smtClean="0"/>
              <a:t>UART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http://www.circuitbasics.com/basics-uart-communication/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1026" name="Picture 2" descr="Basics of UART Commun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736663"/>
            <a:ext cx="5524500" cy="23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Communication Details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transmitting UART adds start and stop bits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</a:t>
            </a:r>
            <a:r>
              <a:rPr lang="en-US" sz="2000" b="1" dirty="0"/>
              <a:t>the data packet being </a:t>
            </a:r>
            <a:r>
              <a:rPr lang="en-US" sz="2000" b="1" dirty="0" smtClean="0"/>
              <a:t>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These </a:t>
            </a:r>
            <a:r>
              <a:rPr lang="en-US" sz="2000" b="1" dirty="0"/>
              <a:t>bits define the beginning and end of the data packet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so </a:t>
            </a:r>
            <a:r>
              <a:rPr lang="en-US" sz="2000" b="1" dirty="0"/>
              <a:t>the receiving UART knows when to start reading the </a:t>
            </a:r>
            <a:r>
              <a:rPr lang="en-US" sz="2000" b="1" dirty="0" smtClean="0"/>
              <a:t>bits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receiving UART detects a start </a:t>
            </a:r>
            <a:r>
              <a:rPr lang="en-US" sz="2000" b="1" dirty="0" smtClean="0"/>
              <a:t>bit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Then, starts </a:t>
            </a:r>
            <a:r>
              <a:rPr lang="en-US" b="1" dirty="0"/>
              <a:t>to read the incoming bits </a:t>
            </a:r>
            <a:endParaRPr lang="en-US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at </a:t>
            </a:r>
            <a:r>
              <a:rPr lang="en-US" b="1" dirty="0"/>
              <a:t>a specific frequency known as the baud </a:t>
            </a:r>
            <a:r>
              <a:rPr lang="en-US" b="1" dirty="0" smtClean="0"/>
              <a:t>rate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Baud </a:t>
            </a:r>
            <a:r>
              <a:rPr lang="en-US" sz="2000" b="1" dirty="0" smtClean="0"/>
              <a:t>rate: </a:t>
            </a:r>
            <a:r>
              <a:rPr lang="en-US" sz="2000" b="1" dirty="0"/>
              <a:t>a measure of the speed of data </a:t>
            </a:r>
            <a:r>
              <a:rPr lang="en-US" sz="2000" b="1" dirty="0" smtClean="0"/>
              <a:t>transfer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expressed </a:t>
            </a:r>
            <a:r>
              <a:rPr lang="en-US" b="1" dirty="0"/>
              <a:t>in bits per second (bps</a:t>
            </a:r>
            <a:r>
              <a:rPr lang="en-US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baud rate between the transmitting and receiving UARTs can only differ by about 10%</a:t>
            </a: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http://www.circuitbasics.com/basics-uart-communication/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5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Communication Details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When not transmitting data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UART transmission line is held at a high voltage level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START </a:t>
            </a:r>
            <a:r>
              <a:rPr lang="en-US" sz="2000" b="1" dirty="0" smtClean="0"/>
              <a:t>BIT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transmitting UART pulls the </a:t>
            </a:r>
            <a:r>
              <a:rPr lang="en-US" b="1" dirty="0" smtClean="0"/>
              <a:t>line </a:t>
            </a:r>
            <a:r>
              <a:rPr lang="en-US" b="1" dirty="0"/>
              <a:t>from high to low for one clock </a:t>
            </a:r>
            <a:r>
              <a:rPr lang="en-US" b="1" dirty="0" smtClean="0"/>
              <a:t>cycle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STOP </a:t>
            </a:r>
            <a:r>
              <a:rPr lang="en-US" sz="2000" b="1" dirty="0" smtClean="0"/>
              <a:t>BITS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sending UART drives the data transmission line from a low voltage to a high voltage for at least two bit </a:t>
            </a:r>
            <a:r>
              <a:rPr lang="en-US" b="1" dirty="0" smtClean="0"/>
              <a:t>durations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http://www.circuitbasics.com/basics-uart-communication/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2050" name="Picture 2" descr="Introduction to UART - Packet, Frame, and B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4678800" cy="20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497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391" y="3048000"/>
            <a:ext cx="6502098" cy="304353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in SAM3X8E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Independent Receiver and </a:t>
            </a:r>
            <a:r>
              <a:rPr lang="en-US" sz="2000" b="1" dirty="0" smtClean="0"/>
              <a:t>Transmitter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with </a:t>
            </a:r>
            <a:r>
              <a:rPr lang="en-US" b="1" dirty="0"/>
              <a:t>a Common Programmable Baud Rate Generator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Even</a:t>
            </a:r>
            <a:r>
              <a:rPr lang="en-US" sz="2000" b="1" dirty="0"/>
              <a:t>, Odd, Mark or Space Parity </a:t>
            </a:r>
            <a:r>
              <a:rPr lang="en-US" sz="2000" b="1" dirty="0" smtClean="0"/>
              <a:t>Generation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Parity, Framing and Overrun Error Detection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Interrupt Generation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Ch. 34: Atmel </a:t>
            </a:r>
            <a:r>
              <a:rPr lang="en-US" sz="1100" dirty="0"/>
              <a:t>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382278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UART in SAM3X8E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UART pins are multiplexed with PIO </a:t>
            </a:r>
            <a:r>
              <a:rPr lang="en-US" sz="2000" b="1" dirty="0" smtClean="0"/>
              <a:t>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programmer must </a:t>
            </a:r>
            <a:r>
              <a:rPr lang="en-US" sz="2000" b="1" dirty="0" smtClean="0"/>
              <a:t>first configure </a:t>
            </a:r>
            <a:r>
              <a:rPr lang="en-US" sz="2000" b="1" dirty="0"/>
              <a:t>the PMC to enable the UART </a:t>
            </a:r>
            <a:r>
              <a:rPr lang="en-US" sz="2000" b="1" dirty="0" smtClean="0"/>
              <a:t>clock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smtClean="0"/>
              <a:t>PMC: Power </a:t>
            </a:r>
            <a:r>
              <a:rPr lang="en-US" sz="2000" b="1" dirty="0"/>
              <a:t>Management Controller 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Only 8-bit </a:t>
            </a:r>
            <a:r>
              <a:rPr lang="en-US" sz="2000" b="1" dirty="0"/>
              <a:t>character </a:t>
            </a:r>
            <a:r>
              <a:rPr lang="en-US" sz="2000" b="1" dirty="0" smtClean="0"/>
              <a:t>is supported (with </a:t>
            </a:r>
            <a:r>
              <a:rPr lang="en-US" sz="2000" b="1" dirty="0"/>
              <a:t>parity</a:t>
            </a:r>
            <a:r>
              <a:rPr lang="en-US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71" y="4889898"/>
            <a:ext cx="7295857" cy="10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22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Baud Rate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Generator in SAM3X8E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baud rate </a:t>
            </a:r>
            <a:r>
              <a:rPr lang="en-US" sz="2000" b="1" dirty="0" smtClean="0"/>
              <a:t>clock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Is the </a:t>
            </a:r>
            <a:r>
              <a:rPr lang="en-US" sz="2000" b="1" dirty="0"/>
              <a:t>master clock divided by 16 times the value (CD) written in UART_BRGR (Baud </a:t>
            </a:r>
            <a:r>
              <a:rPr lang="en-US" sz="2000" b="1" dirty="0" smtClean="0"/>
              <a:t>Rate Generator </a:t>
            </a:r>
            <a:r>
              <a:rPr lang="en-US" sz="2000" b="1" dirty="0"/>
              <a:t>Register</a:t>
            </a:r>
            <a:r>
              <a:rPr lang="en-US" sz="2000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If </a:t>
            </a:r>
            <a:r>
              <a:rPr lang="en-US" sz="2000" b="1" dirty="0"/>
              <a:t>UART_BRGR is set to 0, the baud rate clock is disabled and the UART remains </a:t>
            </a:r>
            <a:r>
              <a:rPr lang="en-US" sz="2000" b="1" dirty="0" smtClean="0"/>
              <a:t>inactive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maximum allowable baud rate is Master Clock divided by </a:t>
            </a:r>
            <a:r>
              <a:rPr lang="en-US" sz="2000" b="1" dirty="0" smtClean="0"/>
              <a:t>16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minimum allowable baud rate is </a:t>
            </a:r>
            <a:r>
              <a:rPr lang="en-US" sz="2000" b="1" dirty="0" smtClean="0"/>
              <a:t>Master Clock </a:t>
            </a:r>
            <a:r>
              <a:rPr lang="en-US" sz="2000" b="1" dirty="0"/>
              <a:t>divided by (16 x 65536</a:t>
            </a:r>
            <a:r>
              <a:rPr lang="en-US" sz="2000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Ch. 34: Atmel | SMART ARM-based MCU DATASHEET, SAM3X / SAM3A Series, Atmel-11057C-ATARM-SAM3X-SAM3A-Datasheet_23-Mar-15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555745"/>
            <a:ext cx="2863571" cy="8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3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38904</TotalTime>
  <Words>1921</Words>
  <Application>Microsoft Office PowerPoint</Application>
  <PresentationFormat>On-screen Show (4:3)</PresentationFormat>
  <Paragraphs>248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Aspect</vt:lpstr>
      <vt:lpstr>Microprocessors and Assembly Language  Fall 2019</vt:lpstr>
      <vt:lpstr>Copyright Notice</vt:lpstr>
      <vt:lpstr>PowerPoint Presentation</vt:lpstr>
      <vt:lpstr>Basics of UART Communication</vt:lpstr>
      <vt:lpstr>UART Communication Details</vt:lpstr>
      <vt:lpstr>UART Communication Details</vt:lpstr>
      <vt:lpstr>UART in SAM3X8E</vt:lpstr>
      <vt:lpstr>UART in SAM3X8E</vt:lpstr>
      <vt:lpstr>Baud Rate Generator in SAM3X8E</vt:lpstr>
      <vt:lpstr>Baud Rate Generator in SAM3X8E</vt:lpstr>
      <vt:lpstr>Baud Rate Generator in SAM3X8E</vt:lpstr>
      <vt:lpstr>UART Receiver in SAM3X8E</vt:lpstr>
      <vt:lpstr>Start Detection and Data Sampling</vt:lpstr>
      <vt:lpstr>Start Detection and Data Sampling</vt:lpstr>
      <vt:lpstr>Receiver Ready</vt:lpstr>
      <vt:lpstr>Receiver Overrun</vt:lpstr>
      <vt:lpstr>Transmitter</vt:lpstr>
      <vt:lpstr>Transmitter Control</vt:lpstr>
      <vt:lpstr>Transmitter Control</vt:lpstr>
      <vt:lpstr>UART Registers</vt:lpstr>
      <vt:lpstr>UART Registers</vt:lpstr>
      <vt:lpstr>UART Registers</vt:lpstr>
      <vt:lpstr>UART Registers</vt:lpstr>
      <vt:lpstr>UART Registers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781</cp:revision>
  <cp:lastPrinted>2017-02-07T08:08:08Z</cp:lastPrinted>
  <dcterms:created xsi:type="dcterms:W3CDTF">2006-08-16T00:00:00Z</dcterms:created>
  <dcterms:modified xsi:type="dcterms:W3CDTF">2019-12-23T11:23:48Z</dcterms:modified>
</cp:coreProperties>
</file>