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90" r:id="rId3"/>
    <p:sldId id="258" r:id="rId4"/>
    <p:sldId id="386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15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0530BB"/>
    <a:srgbClr val="034ABD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12/26/2019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19</a:t>
            </a: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Baud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Rate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96" y="4191001"/>
            <a:ext cx="4247804" cy="1796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343715"/>
            <a:ext cx="3262313" cy="7947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5400" y="2218492"/>
            <a:ext cx="62936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Fractional Baud </a:t>
            </a:r>
            <a:r>
              <a:rPr lang="en-US" sz="2000" b="1" dirty="0" smtClean="0">
                <a:solidFill>
                  <a:srgbClr val="000000"/>
                </a:solidFill>
              </a:rPr>
              <a:t>Rate: </a:t>
            </a:r>
            <a:r>
              <a:rPr lang="en-US" b="1" dirty="0" smtClean="0">
                <a:solidFill>
                  <a:srgbClr val="000000"/>
                </a:solidFill>
              </a:rPr>
              <a:t>Program the </a:t>
            </a:r>
            <a:r>
              <a:rPr lang="en-US" b="1" dirty="0">
                <a:solidFill>
                  <a:srgbClr val="000000"/>
                </a:solidFill>
              </a:rPr>
              <a:t>FP field in the </a:t>
            </a:r>
            <a:r>
              <a:rPr lang="en-US" b="1" dirty="0" smtClean="0">
                <a:solidFill>
                  <a:srgbClr val="000000"/>
                </a:solidFill>
              </a:rPr>
              <a:t>US_BRGR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507" y="2552968"/>
            <a:ext cx="3889893" cy="10284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2980" y="105418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Asynchronous </a:t>
            </a:r>
            <a:r>
              <a:rPr lang="en-US" sz="2400" b="1" dirty="0" smtClean="0">
                <a:solidFill>
                  <a:srgbClr val="000000"/>
                </a:solidFill>
              </a:rPr>
              <a:t>Mode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980" y="338837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S</a:t>
            </a:r>
            <a:r>
              <a:rPr lang="en-US" sz="2400" b="1" dirty="0" smtClean="0">
                <a:solidFill>
                  <a:srgbClr val="000000"/>
                </a:solidFill>
              </a:rPr>
              <a:t>ynchronous Mode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238" y="4182184"/>
            <a:ext cx="3548062" cy="9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9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Data Transmission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" y="1219200"/>
            <a:ext cx="843438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The transmitter performs the same in </a:t>
            </a:r>
            <a:r>
              <a:rPr lang="en-US" sz="2000" b="1" dirty="0" smtClean="0">
                <a:solidFill>
                  <a:srgbClr val="000000"/>
                </a:solidFill>
              </a:rPr>
              <a:t>synchronous </a:t>
            </a:r>
            <a:r>
              <a:rPr lang="en-US" sz="2000" b="1" dirty="0">
                <a:solidFill>
                  <a:srgbClr val="000000"/>
                </a:solidFill>
              </a:rPr>
              <a:t>and asynchronous </a:t>
            </a:r>
            <a:r>
              <a:rPr lang="en-US" sz="2000" b="1" dirty="0" smtClean="0">
                <a:solidFill>
                  <a:srgbClr val="000000"/>
                </a:solidFill>
              </a:rPr>
              <a:t>modes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One start bit, up to 9 data bits, one optional parity bit and up to two stop bits are successively shifted out </a:t>
            </a:r>
            <a:r>
              <a:rPr lang="en-US" b="1" dirty="0" smtClean="0">
                <a:solidFill>
                  <a:srgbClr val="000000"/>
                </a:solidFill>
              </a:rPr>
              <a:t>on the </a:t>
            </a:r>
            <a:r>
              <a:rPr lang="en-US" b="1" dirty="0">
                <a:solidFill>
                  <a:srgbClr val="000000"/>
                </a:solidFill>
              </a:rPr>
              <a:t>TXD pin at each falling edge of the programmed serial </a:t>
            </a:r>
            <a:r>
              <a:rPr lang="en-US" b="1" dirty="0" smtClean="0">
                <a:solidFill>
                  <a:srgbClr val="000000"/>
                </a:solidFill>
              </a:rPr>
              <a:t>clock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Manchester 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To enable this mode, </a:t>
            </a:r>
            <a:r>
              <a:rPr lang="en-US" sz="2000" b="1" dirty="0" smtClean="0">
                <a:solidFill>
                  <a:srgbClr val="000000"/>
                </a:solidFill>
              </a:rPr>
              <a:t>MAN=1 </a:t>
            </a:r>
            <a:r>
              <a:rPr lang="en-US" sz="2000" b="1" dirty="0">
                <a:solidFill>
                  <a:srgbClr val="000000"/>
                </a:solidFill>
              </a:rPr>
              <a:t>field in the US_MR 	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55" y="4114800"/>
            <a:ext cx="768284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1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Data Transmission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" y="1219200"/>
            <a:ext cx="8434388" cy="388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Asynchronous </a:t>
            </a:r>
            <a:r>
              <a:rPr lang="en-US" sz="2000" b="1" dirty="0" smtClean="0">
                <a:solidFill>
                  <a:srgbClr val="000000"/>
                </a:solidFill>
              </a:rPr>
              <a:t>Receiver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Oversampling either </a:t>
            </a:r>
            <a:r>
              <a:rPr lang="en-US" sz="2000" b="1" dirty="0">
                <a:solidFill>
                  <a:srgbClr val="000000"/>
                </a:solidFill>
              </a:rPr>
              <a:t>16 or 8 times the Baud Rate </a:t>
            </a:r>
            <a:r>
              <a:rPr lang="en-US" sz="2000" b="1" dirty="0" smtClean="0">
                <a:solidFill>
                  <a:srgbClr val="000000"/>
                </a:solidFill>
              </a:rPr>
              <a:t>clock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Depending </a:t>
            </a:r>
            <a:r>
              <a:rPr lang="en-US" b="1" dirty="0">
                <a:solidFill>
                  <a:srgbClr val="000000"/>
                </a:solidFill>
              </a:rPr>
              <a:t>on the OVER bit in the </a:t>
            </a:r>
            <a:r>
              <a:rPr lang="en-US" b="1" dirty="0" smtClean="0">
                <a:solidFill>
                  <a:srgbClr val="000000"/>
                </a:solidFill>
              </a:rPr>
              <a:t>US_MR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Synchronous </a:t>
            </a:r>
            <a:r>
              <a:rPr lang="en-US" sz="2000" b="1" dirty="0" smtClean="0">
                <a:solidFill>
                  <a:srgbClr val="000000"/>
                </a:solidFill>
              </a:rPr>
              <a:t>Receiver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receiver samples </a:t>
            </a:r>
            <a:r>
              <a:rPr lang="en-US" b="1" dirty="0" smtClean="0">
                <a:solidFill>
                  <a:srgbClr val="000000"/>
                </a:solidFill>
              </a:rPr>
              <a:t>on </a:t>
            </a:r>
            <a:r>
              <a:rPr lang="en-US" b="1" dirty="0">
                <a:solidFill>
                  <a:srgbClr val="000000"/>
                </a:solidFill>
              </a:rPr>
              <a:t>each rising edge of the Baud </a:t>
            </a:r>
            <a:r>
              <a:rPr lang="en-US" b="1" dirty="0" smtClean="0">
                <a:solidFill>
                  <a:srgbClr val="000000"/>
                </a:solidFill>
              </a:rPr>
              <a:t>Rate Clock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If a low level is detected, it is considered as a start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Synchronous </a:t>
            </a:r>
            <a:r>
              <a:rPr lang="en-US" b="1" dirty="0">
                <a:solidFill>
                  <a:srgbClr val="000000"/>
                </a:solidFill>
              </a:rPr>
              <a:t>mode operations provide a high speed transfer </a:t>
            </a:r>
            <a:r>
              <a:rPr lang="en-US" b="1" dirty="0" smtClean="0">
                <a:solidFill>
                  <a:srgbClr val="000000"/>
                </a:solidFill>
              </a:rPr>
              <a:t>capability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1781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Hardware Handshaking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" y="1219200"/>
            <a:ext cx="843438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Receiver operation</a:t>
            </a:r>
            <a:endParaRPr lang="en-US" sz="20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The RTS (Clear To Send) </a:t>
            </a:r>
            <a:r>
              <a:rPr lang="en-US" b="1" dirty="0">
                <a:solidFill>
                  <a:srgbClr val="000000"/>
                </a:solidFill>
              </a:rPr>
              <a:t>pin is driven high </a:t>
            </a:r>
            <a:r>
              <a:rPr lang="en-US" b="1" dirty="0" smtClean="0">
                <a:solidFill>
                  <a:srgbClr val="000000"/>
                </a:solidFill>
              </a:rPr>
              <a:t>if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The  receiver </a:t>
            </a:r>
            <a:r>
              <a:rPr lang="en-US" b="1" dirty="0">
                <a:solidFill>
                  <a:srgbClr val="000000"/>
                </a:solidFill>
              </a:rPr>
              <a:t>is disabled 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status RXBUFF (Receive Buffer Full</a:t>
            </a:r>
            <a:r>
              <a:rPr lang="en-US" b="1" dirty="0" smtClean="0">
                <a:solidFill>
                  <a:srgbClr val="000000"/>
                </a:solidFill>
              </a:rPr>
              <a:t>) is high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remote device does not start transmitting while its CTS pin (driven by RTS) is </a:t>
            </a:r>
            <a:r>
              <a:rPr lang="en-US" b="1" dirty="0" smtClean="0">
                <a:solidFill>
                  <a:srgbClr val="000000"/>
                </a:solidFill>
              </a:rPr>
              <a:t>high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When the receiver </a:t>
            </a:r>
            <a:r>
              <a:rPr lang="en-US" b="1" dirty="0">
                <a:solidFill>
                  <a:srgbClr val="000000"/>
                </a:solidFill>
              </a:rPr>
              <a:t>is enabled, the RTS </a:t>
            </a:r>
            <a:r>
              <a:rPr lang="en-US" b="1" dirty="0" smtClean="0">
                <a:solidFill>
                  <a:srgbClr val="000000"/>
                </a:solidFill>
              </a:rPr>
              <a:t>falls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Indicating </a:t>
            </a:r>
            <a:r>
              <a:rPr lang="en-US" b="1" dirty="0">
                <a:solidFill>
                  <a:srgbClr val="000000"/>
                </a:solidFill>
              </a:rPr>
              <a:t>to the remote device that it can start transmitting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				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191000"/>
            <a:ext cx="3859116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07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Hardware Handshaking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" y="1219200"/>
            <a:ext cx="8434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				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01" y="1542365"/>
            <a:ext cx="8256197" cy="1836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812" y="4612268"/>
            <a:ext cx="4806375" cy="9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33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The End </a:t>
            </a:r>
            <a:r>
              <a:rPr lang="en-US" sz="3200" b="1" dirty="0" smtClean="0"/>
              <a:t>(for now)</a:t>
            </a:r>
            <a:r>
              <a:rPr lang="en-US" sz="4000" b="1" dirty="0" smtClean="0"/>
              <a:t>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Atmel </a:t>
            </a:r>
            <a:r>
              <a:rPr lang="en-US" sz="2000" b="1" dirty="0">
                <a:cs typeface="B Nazanin" pitchFamily="2" charset="-78"/>
              </a:rPr>
              <a:t>| SMART ARM-based MCU DATASHEET, SAM3X / SAM3A Series, </a:t>
            </a:r>
            <a:r>
              <a:rPr lang="en-US" sz="2000" b="1" dirty="0" smtClean="0">
                <a:cs typeface="B Nazanin" pitchFamily="2" charset="-78"/>
              </a:rPr>
              <a:t>Atmel-11057C-ATARM-SAM3X-SAM3A-Datasheet_23-Mar-15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Universal </a:t>
            </a:r>
            <a:r>
              <a:rPr lang="en-US" sz="3600" b="1" dirty="0" smtClean="0"/>
              <a:t>Synchronous Asynchronous </a:t>
            </a:r>
            <a:r>
              <a:rPr lang="en-US" sz="3600" b="1" dirty="0" smtClean="0"/>
              <a:t>Receiver/Transmitter (</a:t>
            </a:r>
            <a:r>
              <a:rPr lang="en-US" sz="3600" b="1" dirty="0" smtClean="0"/>
              <a:t>USART</a:t>
            </a:r>
            <a:r>
              <a:rPr lang="en-US" sz="3600" b="1" dirty="0" smtClean="0"/>
              <a:t>)</a:t>
            </a:r>
            <a:endParaRPr lang="en-US" sz="36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USART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Characteristics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5- to 9-bit Full-duplex Synchronous or Asynchronous </a:t>
            </a:r>
            <a:r>
              <a:rPr lang="en-US" sz="2000" b="1" dirty="0" smtClean="0"/>
              <a:t>Communications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1, 1.5 or 2 Stop Bits in Asynchronous Mode 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1 </a:t>
            </a:r>
            <a:r>
              <a:rPr lang="en-US" sz="2000" b="1" dirty="0"/>
              <a:t>or 2 Stop Bits in Synchronous </a:t>
            </a:r>
            <a:r>
              <a:rPr lang="en-US" sz="2000" b="1" dirty="0" smtClean="0"/>
              <a:t>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Configurable MSB- </a:t>
            </a:r>
            <a:r>
              <a:rPr lang="en-US" sz="2000" b="1" dirty="0"/>
              <a:t>or </a:t>
            </a:r>
            <a:r>
              <a:rPr lang="en-US" sz="2000" b="1" dirty="0" smtClean="0"/>
              <a:t>LSB-first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By 8 or by 16 Over-sampling Receiver </a:t>
            </a:r>
            <a:r>
              <a:rPr lang="en-US" sz="2000" b="1" dirty="0" smtClean="0"/>
              <a:t>Frequency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Optional Hardware Handshaking </a:t>
            </a:r>
            <a:r>
              <a:rPr lang="en-US" sz="2000" b="1" dirty="0" smtClean="0"/>
              <a:t>RTS-CTS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RS485 with Driver Control </a:t>
            </a:r>
            <a:r>
              <a:rPr lang="en-US" sz="2000" b="1" dirty="0" smtClean="0"/>
              <a:t>Signal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SPI </a:t>
            </a:r>
            <a:r>
              <a:rPr lang="en-US" sz="2000" b="1" dirty="0" smtClean="0"/>
              <a:t>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LIN Mode (USART0 only)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</p:spTree>
    <p:extLst>
      <p:ext uri="{BB962C8B-B14F-4D97-AF65-F5344CB8AC3E}">
        <p14:creationId xmlns:p14="http://schemas.microsoft.com/office/powerpoint/2010/main" val="382278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USART Block Diagram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914400"/>
            <a:ext cx="591625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I/O Lines Description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752599"/>
            <a:ext cx="8329613" cy="30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3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I/O Lines Description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897523"/>
            <a:ext cx="5608551" cy="51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Interrupt Peripheral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IDs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381"/>
          <a:stretch/>
        </p:blipFill>
        <p:spPr>
          <a:xfrm>
            <a:off x="2362200" y="2215027"/>
            <a:ext cx="4191000" cy="22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Baud Rate Generator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</a:t>
            </a:r>
            <a:r>
              <a:rPr lang="en-US" sz="1100" dirty="0" smtClean="0"/>
              <a:t>35: </a:t>
            </a:r>
            <a:r>
              <a:rPr lang="en-US" sz="1100" dirty="0" smtClean="0"/>
              <a:t>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16" y="1828800"/>
            <a:ext cx="7639567" cy="32301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500" y="5297269"/>
            <a:ext cx="8369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If selected, the </a:t>
            </a:r>
            <a:r>
              <a:rPr lang="en-US" dirty="0">
                <a:solidFill>
                  <a:srgbClr val="000000"/>
                </a:solidFill>
              </a:rPr>
              <a:t>frequency of the signal provided on SCK must be at </a:t>
            </a:r>
            <a:r>
              <a:rPr lang="en-US" dirty="0" smtClean="0">
                <a:solidFill>
                  <a:srgbClr val="000000"/>
                </a:solidFill>
              </a:rPr>
              <a:t>least</a:t>
            </a:r>
            <a:r>
              <a:rPr lang="fa-IR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3 </a:t>
            </a:r>
            <a:r>
              <a:rPr lang="en-US" dirty="0">
                <a:solidFill>
                  <a:srgbClr val="000000"/>
                </a:solidFill>
              </a:rPr>
              <a:t>times lower than MCK in USART mode, or 6 in SPI </a:t>
            </a:r>
            <a:r>
              <a:rPr lang="en-US" dirty="0" smtClean="0">
                <a:solidFill>
                  <a:srgbClr val="000000"/>
                </a:solidFill>
              </a:rPr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2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39305</TotalTime>
  <Words>747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 Nazanin</vt:lpstr>
      <vt:lpstr>B Titr</vt:lpstr>
      <vt:lpstr>Calibri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USART Characteristics</vt:lpstr>
      <vt:lpstr>USART Block Diagram</vt:lpstr>
      <vt:lpstr>I/O Lines Description</vt:lpstr>
      <vt:lpstr>I/O Lines Description</vt:lpstr>
      <vt:lpstr>Interrupt Peripheral IDs</vt:lpstr>
      <vt:lpstr>Baud Rate Generator</vt:lpstr>
      <vt:lpstr>Baud Rate</vt:lpstr>
      <vt:lpstr>Data Transmission</vt:lpstr>
      <vt:lpstr>Data Transmission</vt:lpstr>
      <vt:lpstr>Hardware Handshaking</vt:lpstr>
      <vt:lpstr>Hardware Handshaking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793</cp:revision>
  <cp:lastPrinted>2017-02-07T08:08:08Z</cp:lastPrinted>
  <dcterms:created xsi:type="dcterms:W3CDTF">2006-08-16T00:00:00Z</dcterms:created>
  <dcterms:modified xsi:type="dcterms:W3CDTF">2019-12-26T15:23:20Z</dcterms:modified>
</cp:coreProperties>
</file>