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290" r:id="rId3"/>
    <p:sldId id="258" r:id="rId4"/>
    <p:sldId id="346" r:id="rId5"/>
    <p:sldId id="327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3" r:id="rId19"/>
    <p:sldId id="374" r:id="rId20"/>
    <p:sldId id="375" r:id="rId2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9/27/2019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2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Giant Partners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pic>
        <p:nvPicPr>
          <p:cNvPr id="3074" name="Picture 2" descr="C:\Users\hamed\Dropbox\New\1398-1\MicroProc\Slides\5c3bd805652ba04def659a5c_AlibabaLogo_________cropp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23" y="3793567"/>
            <a:ext cx="3928495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med\Dropbox\New\1398-1\MicroProc\Slides\Qualcomm-770x4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8" y="3848336"/>
            <a:ext cx="3826952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med\Dropbox\New\1398-1\MicroProc\Slides\s3-news-tmp-136742-original_images-google_logo--2x1--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0767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amed\Dropbox\New\1398-1\MicroProc\Slides\512px-Samsung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8" y="1794388"/>
            <a:ext cx="3750124" cy="12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ARM has a huge market share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2011: ARM has chips </a:t>
            </a:r>
            <a:r>
              <a:rPr lang="en-US" sz="2400" b="1" dirty="0"/>
              <a:t>in </a:t>
            </a:r>
            <a:r>
              <a:rPr lang="en-US" sz="2400" b="1" dirty="0" smtClean="0"/>
              <a:t>90</a:t>
            </a:r>
            <a:r>
              <a:rPr lang="en-US" sz="2400" b="1" dirty="0"/>
              <a:t>% of the world’s mobile handsets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2010: </a:t>
            </a:r>
            <a:r>
              <a:rPr lang="en-US" sz="2400" b="1" dirty="0"/>
              <a:t>ARM has chips in 95% of the smartphone </a:t>
            </a:r>
            <a:r>
              <a:rPr lang="en-US" sz="2400" b="1" dirty="0" smtClean="0"/>
              <a:t>market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And, 10</a:t>
            </a:r>
            <a:r>
              <a:rPr lang="en-US" sz="2400" b="1" dirty="0"/>
              <a:t>% of the notebook market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Expected to hit 40% of the notebook market in </a:t>
            </a:r>
            <a:r>
              <a:rPr lang="en-US" sz="2000" b="1" dirty="0" smtClean="0"/>
              <a:t>2015 (?)</a:t>
            </a: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Heavy use in general embedded </a:t>
            </a:r>
            <a:r>
              <a:rPr lang="en-US" sz="2400" b="1" dirty="0" smtClean="0"/>
              <a:t>systems</a:t>
            </a:r>
            <a:endParaRPr lang="en-US" sz="24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Cheap to use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Flexible</a:t>
            </a:r>
            <a:endParaRPr lang="en-US" sz="2400" b="1" dirty="0"/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ARM is the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Big Player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38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Came </a:t>
            </a:r>
            <a:r>
              <a:rPr lang="en-US" sz="2800" b="1" dirty="0"/>
              <a:t>out of a company called </a:t>
            </a:r>
            <a:r>
              <a:rPr lang="en-US" sz="2800" b="1" dirty="0">
                <a:solidFill>
                  <a:srgbClr val="FF0000"/>
                </a:solidFill>
              </a:rPr>
              <a:t>Acorn Computers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 United </a:t>
            </a:r>
            <a:r>
              <a:rPr lang="en-US" sz="2400" b="1" dirty="0"/>
              <a:t>Kingdom </a:t>
            </a:r>
            <a:r>
              <a:rPr lang="en-US" sz="2400" b="1" dirty="0" smtClean="0"/>
              <a:t>in the 1980s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Prof. Steve </a:t>
            </a:r>
            <a:r>
              <a:rPr lang="en-US" sz="2400" b="1" dirty="0" err="1"/>
              <a:t>Furber</a:t>
            </a:r>
            <a:r>
              <a:rPr lang="en-US" sz="2400" b="1" dirty="0"/>
              <a:t> of Manchester </a:t>
            </a:r>
            <a:r>
              <a:rPr lang="en-US" sz="2400" b="1" dirty="0" smtClean="0"/>
              <a:t>Univ. and Sophie Wilson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Define </a:t>
            </a:r>
            <a:r>
              <a:rPr lang="en-US" sz="2400" b="1" dirty="0"/>
              <a:t>the ARM architecture and </a:t>
            </a:r>
            <a:r>
              <a:rPr lang="en-US" sz="2400" b="1" dirty="0" smtClean="0"/>
              <a:t>instructions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First </a:t>
            </a:r>
            <a:r>
              <a:rPr lang="en-US" sz="2400" b="1" dirty="0"/>
              <a:t>ARM </a:t>
            </a:r>
            <a:r>
              <a:rPr lang="en-US" sz="2400" b="1" dirty="0" smtClean="0"/>
              <a:t>chip: 1985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Acorn </a:t>
            </a:r>
            <a:r>
              <a:rPr lang="en-US" sz="2000" b="1" dirty="0" smtClean="0"/>
              <a:t>RISC Machine </a:t>
            </a:r>
            <a:r>
              <a:rPr lang="en-US" sz="2000" b="1" dirty="0"/>
              <a:t>(ARM) </a:t>
            </a:r>
            <a:endParaRPr lang="en-US" sz="2000" b="1" dirty="0" smtClean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Produced by VLSI </a:t>
            </a:r>
            <a:r>
              <a:rPr lang="en-US" sz="2000" b="1" dirty="0"/>
              <a:t>Technology Corp</a:t>
            </a:r>
            <a:r>
              <a:rPr lang="en-US" sz="2000" b="1" dirty="0" smtClean="0"/>
              <a:t>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World’s First </a:t>
            </a:r>
            <a:r>
              <a:rPr lang="en-US" sz="2000" b="1" dirty="0"/>
              <a:t>commercial RISC processor</a:t>
            </a:r>
            <a:endParaRPr lang="en-US" sz="2000" b="1" dirty="0" smtClean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Unable to compete with x86 (8088, 80286, 80386, …) PCs from </a:t>
            </a:r>
            <a:r>
              <a:rPr lang="en-US" sz="2000" b="1" dirty="0" smtClean="0"/>
              <a:t>IBM and </a:t>
            </a:r>
            <a:r>
              <a:rPr lang="en-US" sz="2000" b="1" dirty="0"/>
              <a:t>other personal computer makers 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Brief History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of the ARM</a:t>
            </a:r>
          </a:p>
        </p:txBody>
      </p:sp>
    </p:spTree>
    <p:extLst>
      <p:ext uri="{BB962C8B-B14F-4D97-AF65-F5344CB8AC3E}">
        <p14:creationId xmlns:p14="http://schemas.microsoft.com/office/powerpoint/2010/main" val="6634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Acorn was forced to push ARM into </a:t>
            </a:r>
            <a:r>
              <a:rPr lang="en-US" sz="2800" b="1" dirty="0" err="1" smtClean="0"/>
              <a:t>emb</a:t>
            </a:r>
            <a:r>
              <a:rPr lang="en-US" sz="2800" b="1" dirty="0" smtClean="0"/>
              <a:t>. market</a:t>
            </a:r>
            <a:r>
              <a:rPr lang="en-US" sz="2800" b="1" dirty="0">
                <a:cs typeface="B Nazanin" pitchFamily="2" charset="-78"/>
              </a:rPr>
              <a:t>	</a:t>
            </a:r>
            <a:endParaRPr lang="fa-IR" sz="2800" b="1" dirty="0">
              <a:cs typeface="B Nazanin" pitchFamily="2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Apple </a:t>
            </a:r>
            <a:r>
              <a:rPr lang="en-US" sz="2800" b="1" dirty="0"/>
              <a:t>Corp</a:t>
            </a:r>
            <a:r>
              <a:rPr lang="en-US" sz="2800" b="1" dirty="0" smtClean="0"/>
              <a:t>. 	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Using </a:t>
            </a:r>
            <a:r>
              <a:rPr lang="en-US" sz="2000" b="1" dirty="0">
                <a:cs typeface="B Nazanin" pitchFamily="2" charset="-78"/>
              </a:rPr>
              <a:t>the ARM chip for the </a:t>
            </a:r>
            <a:r>
              <a:rPr lang="en-US" sz="2000" b="1" dirty="0">
                <a:solidFill>
                  <a:srgbClr val="FF0000"/>
                </a:solidFill>
                <a:cs typeface="B Nazanin" pitchFamily="2" charset="-78"/>
              </a:rPr>
              <a:t>PDA</a:t>
            </a:r>
            <a:r>
              <a:rPr lang="en-US" sz="2000" b="1" dirty="0">
                <a:cs typeface="B Nazanin" pitchFamily="2" charset="-78"/>
              </a:rPr>
              <a:t> (personal digital assistants</a:t>
            </a:r>
            <a:r>
              <a:rPr lang="en-US" sz="2000" b="1" dirty="0" smtClean="0">
                <a:cs typeface="B Nazanin" pitchFamily="2" charset="-78"/>
              </a:rPr>
              <a:t>) products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B Nazanin" pitchFamily="2" charset="-78"/>
              </a:rPr>
              <a:t>ARM as a </a:t>
            </a:r>
            <a:r>
              <a:rPr lang="en-US" sz="2800" b="1" dirty="0">
                <a:cs typeface="B Nazanin" pitchFamily="2" charset="-78"/>
              </a:rPr>
              <a:t>new </a:t>
            </a:r>
            <a:r>
              <a:rPr lang="en-US" sz="2800" b="1" dirty="0" smtClean="0">
                <a:cs typeface="B Nazanin" pitchFamily="2" charset="-78"/>
              </a:rPr>
              <a:t>company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cs typeface="B Nazanin" pitchFamily="2" charset="-78"/>
              </a:rPr>
              <a:t>ARM (</a:t>
            </a:r>
            <a:r>
              <a:rPr lang="en-US" sz="2400" b="1" dirty="0" smtClean="0">
                <a:cs typeface="B Nazanin" pitchFamily="2" charset="-78"/>
              </a:rPr>
              <a:t>Advanced RISC </a:t>
            </a:r>
            <a:r>
              <a:rPr lang="en-US" sz="2400" b="1" dirty="0">
                <a:cs typeface="B Nazanin" pitchFamily="2" charset="-78"/>
              </a:rPr>
              <a:t>Machine</a:t>
            </a:r>
            <a:r>
              <a:rPr lang="en-US" sz="2400" b="1" dirty="0" smtClean="0">
                <a:cs typeface="B Nazanin" pitchFamily="2" charset="-78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A </a:t>
            </a:r>
            <a:r>
              <a:rPr lang="en-US" sz="2400" b="1" dirty="0">
                <a:cs typeface="B Nazanin" pitchFamily="2" charset="-78"/>
              </a:rPr>
              <a:t>big </a:t>
            </a:r>
            <a:r>
              <a:rPr lang="en-US" sz="2400" b="1" dirty="0" smtClean="0">
                <a:cs typeface="B Nazanin" pitchFamily="2" charset="-78"/>
              </a:rPr>
              <a:t>gamble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Selling </a:t>
            </a:r>
            <a:r>
              <a:rPr lang="en-US" sz="2400" b="1" dirty="0">
                <a:cs typeface="B Nazanin" pitchFamily="2" charset="-78"/>
              </a:rPr>
              <a:t>the rights to this </a:t>
            </a:r>
            <a:r>
              <a:rPr lang="en-US" sz="2400" b="1" dirty="0" smtClean="0">
                <a:cs typeface="B Nazanin" pitchFamily="2" charset="-78"/>
              </a:rPr>
              <a:t>new CPU to</a:t>
            </a:r>
            <a:r>
              <a:rPr lang="fa-IR" sz="2400" b="1" dirty="0" smtClean="0">
                <a:cs typeface="B Nazanin" pitchFamily="2" charset="-78"/>
              </a:rPr>
              <a:t/>
            </a:r>
            <a:br>
              <a:rPr lang="fa-IR" sz="2400" b="1" dirty="0" smtClean="0">
                <a:cs typeface="B Nazanin" pitchFamily="2" charset="-78"/>
              </a:rPr>
            </a:br>
            <a:r>
              <a:rPr lang="en-US" sz="2400" b="1" dirty="0" smtClean="0">
                <a:cs typeface="B Nazanin" pitchFamily="2" charset="-78"/>
              </a:rPr>
              <a:t>other </a:t>
            </a:r>
            <a:r>
              <a:rPr lang="en-US" sz="2400" b="1" dirty="0">
                <a:cs typeface="B Nazanin" pitchFamily="2" charset="-78"/>
              </a:rPr>
              <a:t>silicon manufacturers and design houses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8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Brief History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of the ARM</a:t>
            </a:r>
          </a:p>
        </p:txBody>
      </p:sp>
      <p:pic>
        <p:nvPicPr>
          <p:cNvPr id="4099" name="Picture 3" descr="C:\Users\hamed\Dropbox\New\1398-1\MicroProc\Slides\8789718_9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3733800"/>
            <a:ext cx="2068286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2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1982: Acorn produced a computer for BBC</a:t>
            </a:r>
            <a:r>
              <a:rPr lang="en-US" sz="2000" b="1" dirty="0">
                <a:cs typeface="B Nazanin" pitchFamily="2" charset="-78"/>
              </a:rPr>
              <a:t>	</a:t>
            </a:r>
            <a:endParaRPr lang="en-US" sz="2000" b="1" dirty="0" smtClean="0">
              <a:cs typeface="B Nazanin" pitchFamily="2" charset="-78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1983: Acorn began designing its own </a:t>
            </a:r>
            <a:r>
              <a:rPr lang="en-US" sz="2000" b="1" dirty="0" err="1" smtClean="0">
                <a:cs typeface="B Nazanin" pitchFamily="2" charset="-78"/>
              </a:rPr>
              <a:t>uP</a:t>
            </a:r>
            <a:endParaRPr lang="en-US" sz="2000" b="1" dirty="0" smtClean="0">
              <a:cs typeface="B Nazanin" pitchFamily="2" charset="-78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1985: ARMv1 developed (2500 trans., 4MHz)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1990: Advanced RISC Machines (ARM) spins </a:t>
            </a:r>
            <a:r>
              <a:rPr lang="en-US" sz="2000" b="1" dirty="0" smtClean="0">
                <a:cs typeface="B Nazanin" pitchFamily="2" charset="-78"/>
              </a:rPr>
              <a:t>out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1992: GEC Plessey and Sharp licensed ARM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1993: Texas Instrument </a:t>
            </a:r>
            <a:r>
              <a:rPr lang="en-US" sz="2000" b="1" dirty="0">
                <a:cs typeface="B Nazanin" pitchFamily="2" charset="-78"/>
              </a:rPr>
              <a:t>licensed </a:t>
            </a:r>
            <a:r>
              <a:rPr lang="en-US" sz="2000" b="1" dirty="0" smtClean="0">
                <a:cs typeface="B Nazanin" pitchFamily="2" charset="-78"/>
              </a:rPr>
              <a:t>ARM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1995: ARM lunched Software Development Toolkit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1996</a:t>
            </a:r>
            <a:r>
              <a:rPr lang="en-US" sz="2000" b="1" dirty="0" smtClean="0">
                <a:cs typeface="B Nazanin" pitchFamily="2" charset="-78"/>
              </a:rPr>
              <a:t>: ARM </a:t>
            </a:r>
            <a:r>
              <a:rPr lang="en-US" sz="2000" b="1" dirty="0">
                <a:cs typeface="B Nazanin" pitchFamily="2" charset="-78"/>
              </a:rPr>
              <a:t>and </a:t>
            </a:r>
            <a:r>
              <a:rPr lang="en-US" sz="2000" b="1" dirty="0" smtClean="0">
                <a:cs typeface="B Nazanin" pitchFamily="2" charset="-78"/>
              </a:rPr>
              <a:t>MS </a:t>
            </a:r>
            <a:r>
              <a:rPr lang="en-US" sz="2000" b="1" dirty="0">
                <a:cs typeface="B Nazanin" pitchFamily="2" charset="-78"/>
              </a:rPr>
              <a:t>worked </a:t>
            </a:r>
            <a:r>
              <a:rPr lang="en-US" sz="2000" b="1" dirty="0" smtClean="0">
                <a:cs typeface="B Nazanin" pitchFamily="2" charset="-78"/>
              </a:rPr>
              <a:t>together: Windows </a:t>
            </a:r>
            <a:r>
              <a:rPr lang="en-US" sz="2000" b="1" dirty="0">
                <a:cs typeface="B Nazanin" pitchFamily="2" charset="-78"/>
              </a:rPr>
              <a:t>CE </a:t>
            </a:r>
            <a:r>
              <a:rPr lang="en-US" sz="2000" b="1" dirty="0" smtClean="0">
                <a:cs typeface="B Nazanin" pitchFamily="2" charset="-78"/>
              </a:rPr>
              <a:t>on ARM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1997: Hyundai, Lucent, Philips, </a:t>
            </a:r>
            <a:r>
              <a:rPr lang="en-US" sz="2000" b="1" dirty="0" smtClean="0">
                <a:cs typeface="B Nazanin" pitchFamily="2" charset="-78"/>
              </a:rPr>
              <a:t>Rockwell, </a:t>
            </a:r>
            <a:r>
              <a:rPr lang="en-US" sz="2000" b="1" dirty="0">
                <a:cs typeface="B Nazanin" pitchFamily="2" charset="-78"/>
              </a:rPr>
              <a:t>and Sony licensed </a:t>
            </a:r>
            <a:r>
              <a:rPr lang="en-US" sz="2000" b="1" dirty="0" smtClean="0">
                <a:cs typeface="B Nazanin" pitchFamily="2" charset="-78"/>
              </a:rPr>
              <a:t>ARM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1998: HP, IBM, Matsushita, Seiko </a:t>
            </a:r>
            <a:r>
              <a:rPr lang="en-US" sz="2000" b="1" dirty="0" smtClean="0">
                <a:cs typeface="B Nazanin" pitchFamily="2" charset="-78"/>
              </a:rPr>
              <a:t>Epson, </a:t>
            </a:r>
            <a:r>
              <a:rPr lang="en-US" sz="2000" b="1" dirty="0">
                <a:cs typeface="B Nazanin" pitchFamily="2" charset="-78"/>
              </a:rPr>
              <a:t>and Qualcomm licensed </a:t>
            </a:r>
            <a:r>
              <a:rPr lang="en-US" sz="2000" b="1" dirty="0" smtClean="0">
                <a:cs typeface="B Nazanin" pitchFamily="2" charset="-78"/>
              </a:rPr>
              <a:t>ARM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1999: LSI Logic, </a:t>
            </a:r>
            <a:r>
              <a:rPr lang="en-US" sz="2000" b="1" dirty="0" smtClean="0">
                <a:cs typeface="B Nazanin" pitchFamily="2" charset="-78"/>
              </a:rPr>
              <a:t>STMicroelectronics, </a:t>
            </a:r>
            <a:r>
              <a:rPr lang="en-US" sz="2000" b="1" dirty="0">
                <a:cs typeface="B Nazanin" pitchFamily="2" charset="-78"/>
              </a:rPr>
              <a:t>and Fujitsu licensed ARM</a:t>
            </a:r>
            <a:endParaRPr lang="fa-IR" sz="28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ARM Company Milestones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40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2000</a:t>
            </a:r>
            <a:r>
              <a:rPr lang="en-US" sz="2000" b="1" dirty="0"/>
              <a:t>: Agilent, Altera, </a:t>
            </a:r>
            <a:r>
              <a:rPr lang="en-US" sz="2000" b="1" dirty="0" err="1"/>
              <a:t>Micronas</a:t>
            </a:r>
            <a:r>
              <a:rPr lang="en-US" sz="2000" b="1" dirty="0"/>
              <a:t>, Mitsubishi, Motorola, Sanyo, </a:t>
            </a:r>
            <a:r>
              <a:rPr lang="en-US" sz="2000" b="1" dirty="0" err="1"/>
              <a:t>Triscend</a:t>
            </a:r>
            <a:r>
              <a:rPr lang="en-US" sz="2000" b="1" dirty="0"/>
              <a:t> and ZTEIC </a:t>
            </a:r>
            <a:r>
              <a:rPr lang="en-US" sz="2000" b="1" dirty="0" smtClean="0"/>
              <a:t>licensed ARM</a:t>
            </a:r>
            <a:r>
              <a:rPr lang="en-US" sz="2000" b="1" dirty="0">
                <a:cs typeface="B Nazanin" pitchFamily="2" charset="-78"/>
              </a:rPr>
              <a:t>	</a:t>
            </a:r>
            <a:endParaRPr lang="en-US" sz="2000" b="1" dirty="0" smtClean="0">
              <a:cs typeface="B Nazanin" pitchFamily="2" charset="-78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2001: </a:t>
            </a:r>
            <a:r>
              <a:rPr lang="en-US" sz="2000" b="1" dirty="0" smtClean="0">
                <a:cs typeface="B Nazanin" pitchFamily="2" charset="-78"/>
              </a:rPr>
              <a:t>Global </a:t>
            </a:r>
            <a:r>
              <a:rPr lang="en-US" sz="2000" b="1" dirty="0" err="1">
                <a:cs typeface="B Nazanin" pitchFamily="2" charset="-78"/>
              </a:rPr>
              <a:t>UniChip</a:t>
            </a:r>
            <a:r>
              <a:rPr lang="en-US" sz="2000" b="1" dirty="0">
                <a:cs typeface="B Nazanin" pitchFamily="2" charset="-78"/>
              </a:rPr>
              <a:t>, Samsung and </a:t>
            </a:r>
            <a:r>
              <a:rPr lang="en-US" sz="2000" b="1" dirty="0" err="1">
                <a:cs typeface="B Nazanin" pitchFamily="2" charset="-78"/>
              </a:rPr>
              <a:t>Zeevo</a:t>
            </a:r>
            <a:r>
              <a:rPr lang="en-US" sz="2000" b="1" dirty="0">
                <a:cs typeface="B Nazanin" pitchFamily="2" charset="-78"/>
              </a:rPr>
              <a:t> licensed </a:t>
            </a:r>
            <a:r>
              <a:rPr lang="en-US" sz="2000" b="1" dirty="0" smtClean="0">
                <a:cs typeface="B Nazanin" pitchFamily="2" charset="-78"/>
              </a:rPr>
              <a:t>ARM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S</a:t>
            </a:r>
            <a:r>
              <a:rPr lang="en-US" sz="2000" b="1" dirty="0" smtClean="0">
                <a:cs typeface="B Nazanin" pitchFamily="2" charset="-78"/>
              </a:rPr>
              <a:t>hare </a:t>
            </a:r>
            <a:r>
              <a:rPr lang="en-US" sz="2000" b="1" dirty="0">
                <a:cs typeface="B Nazanin" pitchFamily="2" charset="-78"/>
              </a:rPr>
              <a:t>of the 32-bit embedded RISC microprocessor </a:t>
            </a:r>
            <a:r>
              <a:rPr lang="en-US" sz="2000" b="1" dirty="0" smtClean="0">
                <a:cs typeface="B Nazanin" pitchFamily="2" charset="-78"/>
              </a:rPr>
              <a:t>market: 76.8%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2002: Seagate</a:t>
            </a:r>
            <a:r>
              <a:rPr lang="en-US" sz="2000" b="1" dirty="0">
                <a:cs typeface="B Nazanin" pitchFamily="2" charset="-78"/>
              </a:rPr>
              <a:t>, Broadcom, Philips, Matsushita, </a:t>
            </a:r>
            <a:r>
              <a:rPr lang="en-US" sz="2000" b="1" dirty="0" err="1">
                <a:cs typeface="B Nazanin" pitchFamily="2" charset="-78"/>
              </a:rPr>
              <a:t>Micrel</a:t>
            </a:r>
            <a:r>
              <a:rPr lang="en-US" sz="2000" b="1" dirty="0">
                <a:cs typeface="B Nazanin" pitchFamily="2" charset="-78"/>
              </a:rPr>
              <a:t>, </a:t>
            </a:r>
            <a:r>
              <a:rPr lang="en-US" sz="2000" b="1" dirty="0" err="1" smtClean="0">
                <a:cs typeface="B Nazanin" pitchFamily="2" charset="-78"/>
              </a:rPr>
              <a:t>eSilicon</a:t>
            </a:r>
            <a:r>
              <a:rPr lang="en-US" sz="2000" b="1" dirty="0" smtClean="0">
                <a:cs typeface="B Nazanin" pitchFamily="2" charset="-78"/>
              </a:rPr>
              <a:t>, Chip </a:t>
            </a:r>
            <a:r>
              <a:rPr lang="en-US" sz="2000" b="1" dirty="0">
                <a:cs typeface="B Nazanin" pitchFamily="2" charset="-78"/>
              </a:rPr>
              <a:t>Express and </a:t>
            </a:r>
            <a:r>
              <a:rPr lang="en-US" sz="2000" b="1" dirty="0" smtClean="0">
                <a:cs typeface="B Nazanin" pitchFamily="2" charset="-78"/>
              </a:rPr>
              <a:t>ITRI </a:t>
            </a:r>
            <a:r>
              <a:rPr lang="en-US" sz="2000" b="1" dirty="0">
                <a:cs typeface="B Nazanin" pitchFamily="2" charset="-78"/>
              </a:rPr>
              <a:t>licensed </a:t>
            </a:r>
            <a:r>
              <a:rPr lang="en-US" sz="2000" b="1" dirty="0" smtClean="0">
                <a:cs typeface="B Nazanin" pitchFamily="2" charset="-78"/>
              </a:rPr>
              <a:t>ARM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2004: The </a:t>
            </a:r>
            <a:r>
              <a:rPr lang="en-US" sz="2000" b="1" dirty="0">
                <a:solidFill>
                  <a:srgbClr val="FF0000"/>
                </a:solidFill>
                <a:cs typeface="B Nazanin" pitchFamily="2" charset="-78"/>
              </a:rPr>
              <a:t>ARM Cortex </a:t>
            </a:r>
            <a:r>
              <a:rPr lang="en-US" sz="2000" b="1" dirty="0">
                <a:cs typeface="B Nazanin" pitchFamily="2" charset="-78"/>
              </a:rPr>
              <a:t>family of </a:t>
            </a:r>
            <a:r>
              <a:rPr lang="en-US" sz="2000" b="1" dirty="0" smtClean="0">
                <a:cs typeface="B Nazanin" pitchFamily="2" charset="-78"/>
              </a:rPr>
              <a:t>processors was announced (Cortex-M3)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2005: ARM acquired </a:t>
            </a:r>
            <a:r>
              <a:rPr lang="en-US" sz="2000" b="1" dirty="0" err="1">
                <a:solidFill>
                  <a:srgbClr val="FF0000"/>
                </a:solidFill>
                <a:cs typeface="B Nazanin" pitchFamily="2" charset="-78"/>
              </a:rPr>
              <a:t>Keil</a:t>
            </a:r>
            <a:r>
              <a:rPr lang="en-US" sz="2000" b="1" dirty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en-US" sz="2000" b="1" dirty="0" smtClean="0">
                <a:cs typeface="B Nazanin" pitchFamily="2" charset="-78"/>
              </a:rPr>
              <a:t>Software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</a:rPr>
              <a:t>2009: ARM launches its smallest, lowest power, most energy efficient </a:t>
            </a:r>
            <a:r>
              <a:rPr lang="en-US" sz="2000" b="1" dirty="0" smtClean="0">
                <a:cs typeface="B Nazanin" pitchFamily="2" charset="-78"/>
              </a:rPr>
              <a:t>processor: </a:t>
            </a:r>
            <a:r>
              <a:rPr lang="en-US" sz="2000" b="1" dirty="0" smtClean="0">
                <a:solidFill>
                  <a:srgbClr val="FF0000"/>
                </a:solidFill>
                <a:cs typeface="B Nazanin" pitchFamily="2" charset="-78"/>
              </a:rPr>
              <a:t>Cortex-M0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….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ARM Company Milestones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996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81000" y="2590800"/>
            <a:ext cx="845820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150000"/>
              </a:lnSpc>
            </a:pPr>
            <a:r>
              <a:rPr lang="en-US" sz="2800" b="1" dirty="0" smtClean="0"/>
              <a:t>Making </a:t>
            </a:r>
            <a:r>
              <a:rPr lang="en-US" sz="2800" b="1" dirty="0"/>
              <a:t>money from </a:t>
            </a:r>
            <a:r>
              <a:rPr lang="en-US" sz="2800" b="1" dirty="0">
                <a:solidFill>
                  <a:srgbClr val="FF0000"/>
                </a:solidFill>
              </a:rPr>
              <a:t>selling IP </a:t>
            </a:r>
            <a:r>
              <a:rPr lang="en-US" sz="2800" b="1" dirty="0"/>
              <a:t>(intellectual property) has made </a:t>
            </a:r>
            <a:r>
              <a:rPr lang="en-US" sz="2800" b="1" dirty="0" smtClean="0"/>
              <a:t>ARM one </a:t>
            </a:r>
            <a:r>
              <a:rPr lang="en-US" sz="2800" b="1" dirty="0"/>
              <a:t>of the most widely used CPU architectures in the world</a:t>
            </a:r>
            <a:endParaRPr lang="en-US" sz="2800" b="1" dirty="0" smtClean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02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ARM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Family Variations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ARM: One CPU, Many Peripherals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ARM Defines and holds the copyright to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Details of arch., reg., intr. set, memory map, and timing </a:t>
            </a:r>
          </a:p>
          <a:p>
            <a:pPr marL="1371600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For the ARM CPU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cs typeface="B Nazanin" pitchFamily="2" charset="-78"/>
              </a:rPr>
              <a:t>D</a:t>
            </a:r>
            <a:r>
              <a:rPr lang="en-US" sz="2800" b="1" dirty="0" smtClean="0">
                <a:cs typeface="B Nazanin" pitchFamily="2" charset="-78"/>
              </a:rPr>
              <a:t>esign </a:t>
            </a:r>
            <a:r>
              <a:rPr lang="en-US" sz="2800" b="1" dirty="0">
                <a:cs typeface="B Nazanin" pitchFamily="2" charset="-78"/>
              </a:rPr>
              <a:t>houses </a:t>
            </a:r>
            <a:r>
              <a:rPr lang="en-US" sz="2800" b="1" dirty="0" smtClean="0">
                <a:cs typeface="B Nazanin" pitchFamily="2" charset="-78"/>
              </a:rPr>
              <a:t>and semiconductor </a:t>
            </a:r>
            <a:r>
              <a:rPr lang="en-US" sz="2800" b="1" dirty="0">
                <a:cs typeface="B Nazanin" pitchFamily="2" charset="-78"/>
              </a:rPr>
              <a:t>manufacturers</a:t>
            </a:r>
            <a:endParaRPr lang="en-US" sz="2800" b="1" dirty="0" smtClean="0">
              <a:cs typeface="B Nazanin" pitchFamily="2" charset="-78"/>
            </a:endParaRP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Add their own peripherals</a:t>
            </a:r>
          </a:p>
          <a:p>
            <a:pPr marL="1371600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I/O ports, serial port UART, timers, ADC, SPI, DAC, I2C, …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Same instructions and architecture, different peripherals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Incompatibility across vendors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smtClean="0">
                <a:cs typeface="B Nazanin" pitchFamily="2" charset="-78"/>
              </a:rPr>
              <a:t>Keil </a:t>
            </a:r>
            <a:r>
              <a:rPr lang="en-US" sz="2800" b="1" dirty="0" smtClean="0">
                <a:cs typeface="B Nazanin" pitchFamily="2" charset="-78"/>
              </a:rPr>
              <a:t>IDE: </a:t>
            </a:r>
            <a:r>
              <a:rPr lang="en-US" sz="2000" b="1" dirty="0" smtClean="0">
                <a:cs typeface="B Nazanin" pitchFamily="2" charset="-78"/>
              </a:rPr>
              <a:t>provides </a:t>
            </a:r>
            <a:r>
              <a:rPr lang="en-US" sz="2000" b="1" dirty="0">
                <a:cs typeface="B Nazanin" pitchFamily="2" charset="-78"/>
              </a:rPr>
              <a:t>peripheral libraries for chips from various </a:t>
            </a:r>
            <a:r>
              <a:rPr lang="en-US" sz="2000" b="1" dirty="0" smtClean="0">
                <a:cs typeface="B Nazanin" pitchFamily="2" charset="-78"/>
              </a:rPr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35010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ARM Simplified Block Diagram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pic>
        <p:nvPicPr>
          <p:cNvPr id="7" name="Picture 6" descr="ARMsimplifiedArchitectur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978791"/>
            <a:ext cx="5027268" cy="52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Design of Microprocessor-Based </a:t>
            </a:r>
            <a:r>
              <a:rPr lang="en-US" sz="2000" b="1" dirty="0" smtClean="0"/>
              <a:t>Systems (aka </a:t>
            </a:r>
            <a:r>
              <a:rPr lang="en-US" sz="2000" b="1" dirty="0"/>
              <a:t>Embedded Systems Design and </a:t>
            </a:r>
            <a:r>
              <a:rPr lang="en-US" sz="2000" b="1" dirty="0" smtClean="0"/>
              <a:t>Implementation</a:t>
            </a:r>
            <a:r>
              <a:rPr lang="en-US" sz="2000" b="1" dirty="0"/>
              <a:t>), </a:t>
            </a:r>
            <a:r>
              <a:rPr lang="en-US" sz="2000" b="1" dirty="0" err="1"/>
              <a:t>Prabal</a:t>
            </a:r>
            <a:r>
              <a:rPr lang="en-US" sz="2000" b="1" dirty="0"/>
              <a:t> </a:t>
            </a:r>
            <a:r>
              <a:rPr lang="en-US" sz="2000" b="1" dirty="0" smtClean="0"/>
              <a:t>Dutta, University </a:t>
            </a:r>
            <a:r>
              <a:rPr lang="en-US" sz="2000" b="1" dirty="0"/>
              <a:t>of </a:t>
            </a:r>
            <a:r>
              <a:rPr lang="en-US" sz="2000" b="1" dirty="0" smtClean="0"/>
              <a:t>Michigan.</a:t>
            </a: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Microcontrollers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Bell’s Law: A new computer class every decade</a:t>
            </a:r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1487" y="1718606"/>
            <a:ext cx="2957513" cy="376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en-US" sz="1800" i="1" dirty="0" smtClean="0"/>
              <a:t>     “Roughly every decade a new, lower priced computer class forms based on a new programming platform, network, and interface resulting in new usage and the establishment of a new industry.”</a:t>
            </a:r>
          </a:p>
          <a:p>
            <a:pPr algn="ctr">
              <a:buFontTx/>
              <a:buNone/>
            </a:pPr>
            <a:endParaRPr lang="en-US" altLang="en-US" sz="1800" dirty="0" smtClean="0"/>
          </a:p>
          <a:p>
            <a:pPr algn="ctr">
              <a:buFontTx/>
              <a:buNone/>
            </a:pPr>
            <a:r>
              <a:rPr lang="en-US" altLang="en-US" sz="1800" dirty="0" smtClean="0"/>
              <a:t>- Gordon Bell [1972,2008]</a:t>
            </a:r>
          </a:p>
        </p:txBody>
      </p:sp>
      <p:pic>
        <p:nvPicPr>
          <p:cNvPr id="8" name="Picture 3" descr="bells-la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6"/>
          <a:stretch/>
        </p:blipFill>
        <p:spPr bwMode="auto">
          <a:xfrm>
            <a:off x="3810000" y="1642407"/>
            <a:ext cx="5145087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1980s and 1990s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Intel: </a:t>
            </a:r>
            <a:r>
              <a:rPr lang="en-US" sz="2400" b="1" dirty="0" smtClean="0">
                <a:solidFill>
                  <a:srgbClr val="FF0000"/>
                </a:solidFill>
              </a:rPr>
              <a:t>x86</a:t>
            </a:r>
            <a:r>
              <a:rPr lang="en-US" sz="2400" b="1" dirty="0" smtClean="0"/>
              <a:t> (8088/86, 80286, 80386, 80486, and Pentium)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Motorola (Freescale=&gt;NXP): </a:t>
            </a:r>
            <a:r>
              <a:rPr lang="en-US" sz="2400" b="1" dirty="0" smtClean="0">
                <a:solidFill>
                  <a:srgbClr val="FF0000"/>
                </a:solidFill>
              </a:rPr>
              <a:t>68xxx</a:t>
            </a:r>
            <a:r>
              <a:rPr lang="en-US" sz="2400" b="1" dirty="0" smtClean="0"/>
              <a:t> (68000, 68010, 68020)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High-end embedded systems (Cisco routers)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Intel’s 32-bit x86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Motorola’s 32-bit </a:t>
            </a:r>
            <a:r>
              <a:rPr lang="en-US" sz="2400" b="1" dirty="0"/>
              <a:t>68xxx </a:t>
            </a:r>
            <a:endParaRPr lang="en-US" sz="2400" b="1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Low-end </a:t>
            </a:r>
            <a:r>
              <a:rPr lang="en-US" sz="2400" b="1" dirty="0"/>
              <a:t>embedded systems </a:t>
            </a:r>
            <a:endParaRPr lang="en-US" sz="2400" b="1" dirty="0" smtClean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Intel’s 8-bit 8051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Motorola’s 8-bit 68HC1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Microcontrollers: A Brief History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13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Major </a:t>
            </a:r>
            <a:r>
              <a:rPr lang="en-US" sz="2800" b="1" dirty="0"/>
              <a:t>players in the 8-bit </a:t>
            </a:r>
            <a:r>
              <a:rPr lang="en-US" sz="2800" b="1" dirty="0" smtClean="0"/>
              <a:t>market</a:t>
            </a:r>
            <a:endParaRPr lang="en-US" sz="28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PIC</a:t>
            </a:r>
            <a:r>
              <a:rPr lang="en-US" sz="2400" b="1" dirty="0" smtClean="0"/>
              <a:t> from Microchip: </a:t>
            </a:r>
            <a:r>
              <a:rPr lang="en-US" sz="2400" b="1" dirty="0" smtClean="0">
                <a:solidFill>
                  <a:srgbClr val="FF0000"/>
                </a:solidFill>
              </a:rPr>
              <a:t>1976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AVR</a:t>
            </a:r>
            <a:r>
              <a:rPr lang="en-US" sz="2400" b="1" dirty="0" smtClean="0"/>
              <a:t> </a:t>
            </a:r>
            <a:r>
              <a:rPr lang="en-US" sz="2400" b="1" dirty="0"/>
              <a:t>from Atmel (Acquired by </a:t>
            </a:r>
            <a:r>
              <a:rPr lang="en-US" sz="2400" b="1" dirty="0" smtClean="0"/>
              <a:t>Microchip 2016): </a:t>
            </a:r>
            <a:r>
              <a:rPr lang="en-US" sz="2400" b="1" dirty="0" smtClean="0">
                <a:solidFill>
                  <a:srgbClr val="FF0000"/>
                </a:solidFill>
              </a:rPr>
              <a:t>1996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Leaders </a:t>
            </a:r>
            <a:r>
              <a:rPr lang="en-US" sz="2400" b="1" dirty="0"/>
              <a:t>in terms of </a:t>
            </a:r>
            <a:r>
              <a:rPr lang="en-US" sz="2400" b="1" dirty="0" smtClean="0"/>
              <a:t>volume (2013): PIC and AVR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2019</a:t>
            </a:r>
            <a:r>
              <a:rPr lang="en-US" sz="2400" b="1" dirty="0"/>
              <a:t>: Microchip and </a:t>
            </a:r>
            <a:r>
              <a:rPr lang="en-US" sz="2400" b="1" dirty="0" err="1" smtClean="0"/>
              <a:t>Renesas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Late 1990s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ARM</a:t>
            </a:r>
            <a:r>
              <a:rPr lang="en-US" sz="2400" b="1" dirty="0" smtClean="0"/>
              <a:t> challenged Intel and Motorola in 32-bit market</a:t>
            </a: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Microcontrollers: A Brief History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323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RISC features to enhance the </a:t>
            </a:r>
            <a:r>
              <a:rPr lang="en-US" sz="2800" b="1" dirty="0" smtClean="0"/>
              <a:t>performance, </a:t>
            </a:r>
            <a:r>
              <a:rPr lang="en-US" sz="2800" b="1" dirty="0" smtClean="0">
                <a:solidFill>
                  <a:srgbClr val="FF0000"/>
                </a:solidFill>
              </a:rPr>
              <a:t>BUT </a:t>
            </a:r>
            <a:endParaRPr lang="en-US" sz="2800" b="1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Intel &amp; Motorola: </a:t>
            </a:r>
            <a:r>
              <a:rPr lang="en-US" sz="2400" b="1" dirty="0">
                <a:solidFill>
                  <a:srgbClr val="FF0000"/>
                </a:solidFill>
              </a:rPr>
              <a:t>compatibility</a:t>
            </a:r>
            <a:r>
              <a:rPr lang="en-US" sz="2400" b="1" dirty="0"/>
              <a:t> with legacy </a:t>
            </a:r>
            <a:r>
              <a:rPr lang="en-US" sz="2400" b="1" dirty="0" smtClean="0"/>
              <a:t>software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Could not start over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Massive </a:t>
            </a:r>
            <a:r>
              <a:rPr lang="en-US" sz="2400" b="1" dirty="0"/>
              <a:t>amounts of gates to keep up the performance </a:t>
            </a:r>
            <a:endParaRPr lang="en-US" sz="2400" b="1" dirty="0" smtClean="0"/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Increased </a:t>
            </a:r>
            <a:r>
              <a:rPr lang="en-US" sz="2000" b="1" dirty="0" smtClean="0">
                <a:solidFill>
                  <a:srgbClr val="FF0000"/>
                </a:solidFill>
              </a:rPr>
              <a:t>power </a:t>
            </a:r>
            <a:r>
              <a:rPr lang="en-US" sz="2000" b="1" dirty="0">
                <a:solidFill>
                  <a:srgbClr val="FF0000"/>
                </a:solidFill>
              </a:rPr>
              <a:t>consumption </a:t>
            </a:r>
            <a:r>
              <a:rPr lang="en-US" sz="2000" b="1" dirty="0"/>
              <a:t>of the </a:t>
            </a:r>
            <a:r>
              <a:rPr lang="en-US" sz="2000" b="1" dirty="0" smtClean="0"/>
              <a:t>x86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Unacceptable </a:t>
            </a:r>
            <a:r>
              <a:rPr lang="en-US" sz="2000" b="1" dirty="0"/>
              <a:t>for </a:t>
            </a:r>
            <a:r>
              <a:rPr lang="en-US" sz="2000" b="1" dirty="0">
                <a:solidFill>
                  <a:srgbClr val="FF0000"/>
                </a:solidFill>
              </a:rPr>
              <a:t>battery-powered</a:t>
            </a:r>
            <a:r>
              <a:rPr lang="en-US" sz="2000" b="1" dirty="0"/>
              <a:t> embedded products</a:t>
            </a:r>
            <a:endParaRPr lang="en-US" sz="2000" b="1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ARM: A </a:t>
            </a:r>
            <a:r>
              <a:rPr lang="en-US" sz="2400" b="1" dirty="0" smtClean="0">
                <a:solidFill>
                  <a:srgbClr val="FF0000"/>
                </a:solidFill>
              </a:rPr>
              <a:t>clean</a:t>
            </a:r>
            <a:r>
              <a:rPr lang="en-US" sz="2400" b="1" dirty="0" smtClean="0"/>
              <a:t> RISC architecture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Leading microcontroller </a:t>
            </a:r>
            <a:r>
              <a:rPr lang="en-US" sz="2400" b="1" dirty="0"/>
              <a:t>in the </a:t>
            </a:r>
            <a:r>
              <a:rPr lang="en-US" sz="2400" b="1" dirty="0" smtClean="0"/>
              <a:t>32-bit market</a:t>
            </a: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Microcontrollers: A Brief History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27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32-bit</a:t>
            </a:r>
            <a:endParaRPr lang="en-US" sz="2800" b="1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ARM, AVR32 (Atmel), </a:t>
            </a:r>
            <a:r>
              <a:rPr lang="en-US" sz="2400" b="1" dirty="0" err="1"/>
              <a:t>ColdFire</a:t>
            </a:r>
            <a:r>
              <a:rPr lang="en-US" sz="2400" b="1" dirty="0"/>
              <a:t> (Freescale), MIPS32, PIC32 (Microchip), PowerPC, </a:t>
            </a:r>
            <a:r>
              <a:rPr lang="en-US" sz="2400" b="1" dirty="0" err="1" smtClean="0"/>
              <a:t>TriCore</a:t>
            </a:r>
            <a:r>
              <a:rPr lang="en-US" sz="2400" b="1" dirty="0" smtClean="0"/>
              <a:t> </a:t>
            </a:r>
            <a:r>
              <a:rPr lang="en-US" sz="2400" b="1" dirty="0" smtClean="0"/>
              <a:t>(Infineon</a:t>
            </a:r>
            <a:r>
              <a:rPr lang="en-US" sz="2400" b="1" dirty="0"/>
              <a:t>), </a:t>
            </a:r>
            <a:r>
              <a:rPr lang="en-US" sz="2400" b="1" dirty="0" err="1" smtClean="0"/>
              <a:t>SuperH</a:t>
            </a: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16-bit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MSP430 (TI), HCS12 (Freescale), PIC24 (Microchip), </a:t>
            </a:r>
            <a:r>
              <a:rPr lang="en-US" sz="2400" b="1" dirty="0" err="1"/>
              <a:t>dsPIC</a:t>
            </a:r>
            <a:r>
              <a:rPr lang="en-US" sz="2400" b="1" dirty="0"/>
              <a:t> (Microchip</a:t>
            </a:r>
            <a:r>
              <a:rPr lang="en-US" sz="2400" b="1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8-bit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8051, </a:t>
            </a:r>
            <a:r>
              <a:rPr lang="en-US" sz="2400" b="1" dirty="0" smtClean="0"/>
              <a:t>AVR, </a:t>
            </a:r>
            <a:r>
              <a:rPr lang="en-US" sz="2400" b="1" dirty="0"/>
              <a:t>HCS08 (Freescale), PIC16, PIC18</a:t>
            </a:r>
            <a:endParaRPr lang="en-US" sz="2400" b="1" dirty="0" smtClean="0"/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Currently Available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051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914400" y="990600"/>
            <a:ext cx="7315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US" altLang="en-US" sz="2800" dirty="0" smtClean="0"/>
          </a:p>
          <a:p>
            <a:pPr algn="ctr">
              <a:buFontTx/>
              <a:buNone/>
            </a:pPr>
            <a:endParaRPr lang="en-US" altLang="en-US" sz="1800" dirty="0" smtClean="0"/>
          </a:p>
          <a:p>
            <a:pPr algn="ctr">
              <a:buFontTx/>
              <a:buNone/>
            </a:pPr>
            <a:endParaRPr lang="en-US" altLang="en-US" dirty="0" smtClean="0"/>
          </a:p>
          <a:p>
            <a:pPr algn="ctr">
              <a:buFontTx/>
              <a:buNone/>
            </a:pPr>
            <a:endParaRPr lang="en-US" altLang="en-US" sz="2800" dirty="0" smtClean="0"/>
          </a:p>
          <a:p>
            <a:pPr algn="ctr">
              <a:buFontTx/>
              <a:buNone/>
            </a:pPr>
            <a:r>
              <a:rPr lang="en-US" altLang="en-US" sz="3600" b="1" dirty="0" smtClean="0">
                <a:latin typeface="+mj-lt"/>
              </a:rPr>
              <a:t>Why study the ARM architecture?</a:t>
            </a:r>
          </a:p>
        </p:txBody>
      </p:sp>
      <p:pic>
        <p:nvPicPr>
          <p:cNvPr id="2050" name="Picture 2" descr="C:\Users\hamed\Dropbox\New\1398-1\MicroProc\Slide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86238"/>
            <a:ext cx="3867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Lots of manufacturers ship ARM products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181600"/>
            <a:ext cx="18859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029200"/>
            <a:ext cx="3444875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4038600"/>
            <a:ext cx="2201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200"/>
            <a:ext cx="28908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223963"/>
            <a:ext cx="23241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362200"/>
            <a:ext cx="29337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5357813"/>
            <a:ext cx="8651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4040188"/>
            <a:ext cx="820737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5" t="36026"/>
          <a:stretch>
            <a:fillRect/>
          </a:stretch>
        </p:blipFill>
        <p:spPr bwMode="auto">
          <a:xfrm>
            <a:off x="4648200" y="1066800"/>
            <a:ext cx="1050925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57813"/>
            <a:ext cx="8382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50000" r="14166" b="9375"/>
          <a:stretch>
            <a:fillRect/>
          </a:stretch>
        </p:blipFill>
        <p:spPr bwMode="auto">
          <a:xfrm>
            <a:off x="292100" y="2657475"/>
            <a:ext cx="1003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581400"/>
            <a:ext cx="29337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91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100138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0"/>
            <a:ext cx="10652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90600"/>
            <a:ext cx="1981200" cy="143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35699</TotalTime>
  <Words>887</Words>
  <Application>Microsoft Office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 Nazanin</vt:lpstr>
      <vt:lpstr>B Titr</vt:lpstr>
      <vt:lpstr>Calibri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Microcontrollers</vt:lpstr>
      <vt:lpstr>Microcontrollers: A Brief History</vt:lpstr>
      <vt:lpstr>Microcontrollers: A Brief History</vt:lpstr>
      <vt:lpstr>Microcontrollers: A Brief History</vt:lpstr>
      <vt:lpstr>Currently Available Microcontrollers</vt:lpstr>
      <vt:lpstr>PowerPoint Presentation</vt:lpstr>
      <vt:lpstr>Lots of manufacturers ship ARM products</vt:lpstr>
      <vt:lpstr>Giant Partners</vt:lpstr>
      <vt:lpstr>ARM is the Big Player</vt:lpstr>
      <vt:lpstr>A Brief History of the ARM</vt:lpstr>
      <vt:lpstr>A Brief History of the ARM</vt:lpstr>
      <vt:lpstr>ARM Company Milestones</vt:lpstr>
      <vt:lpstr>ARM Company Milestones</vt:lpstr>
      <vt:lpstr>PowerPoint Presentation</vt:lpstr>
      <vt:lpstr>ARM Family Variations</vt:lpstr>
      <vt:lpstr>ARM: One CPU, Many Peripherals</vt:lpstr>
      <vt:lpstr>ARM Simplified Block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583</cp:revision>
  <cp:lastPrinted>2017-02-07T08:08:08Z</cp:lastPrinted>
  <dcterms:created xsi:type="dcterms:W3CDTF">2006-08-16T00:00:00Z</dcterms:created>
  <dcterms:modified xsi:type="dcterms:W3CDTF">2019-09-27T13:37:33Z</dcterms:modified>
</cp:coreProperties>
</file>