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290" r:id="rId3"/>
    <p:sldId id="258" r:id="rId4"/>
    <p:sldId id="386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15" r:id="rId2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>
        <p:scale>
          <a:sx n="75" d="100"/>
          <a:sy n="75" d="100"/>
        </p:scale>
        <p:origin x="-516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17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DB150-CC80-4D38-9C9E-4D16188A4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12/28/2019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9.bin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8.bin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3.wmf"/><Relationship Id="rId5" Type="http://schemas.openxmlformats.org/officeDocument/2006/relationships/image" Target="../media/image1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1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9.bin"/><Relationship Id="rId2" Type="http://schemas.openxmlformats.org/officeDocument/2006/relationships/vmlDrawing" Target="../drawings/vmlDrawing3.vml"/><Relationship Id="rId16" Type="http://schemas.openxmlformats.org/officeDocument/2006/relationships/image" Target="../media/image19.wmf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1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21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>
                <a:latin typeface="+mj-lt"/>
                <a:cs typeface="B Titr" panose="00000700000000000000" pitchFamily="2" charset="-78"/>
              </a:rPr>
              <a:t>Choosing the horizontal range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do the sample values represent?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Some fraction within the range of </a:t>
            </a:r>
            <a:r>
              <a:rPr lang="en-US" sz="2000" b="1" dirty="0" smtClean="0"/>
              <a:t>values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What </a:t>
            </a:r>
            <a:r>
              <a:rPr lang="en-US" sz="2000" b="1" dirty="0"/>
              <a:t>range to use?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  <p:grpSp>
        <p:nvGrpSpPr>
          <p:cNvPr id="9" name="Group 168"/>
          <p:cNvGrpSpPr>
            <a:grpSpLocks/>
          </p:cNvGrpSpPr>
          <p:nvPr/>
        </p:nvGrpSpPr>
        <p:grpSpPr bwMode="auto">
          <a:xfrm>
            <a:off x="646113" y="2667000"/>
            <a:ext cx="3163887" cy="1724025"/>
            <a:chOff x="407" y="1844"/>
            <a:chExt cx="1993" cy="1086"/>
          </a:xfrm>
        </p:grpSpPr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407" y="1872"/>
            <a:ext cx="22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Equation" r:id="rId6" imgW="228501" imgH="215806" progId="Equation.3">
                    <p:embed/>
                  </p:oleObj>
                </mc:Choice>
                <mc:Fallback>
                  <p:oleObj name="Equation" r:id="rId6" imgW="22850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1872"/>
                          <a:ext cx="22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672" y="1844"/>
              <a:ext cx="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72" y="2708"/>
              <a:ext cx="1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2273" y="2708"/>
            <a:ext cx="127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Equation" r:id="rId8" imgW="88746" imgH="152136" progId="Equation.3">
                    <p:embed/>
                  </p:oleObj>
                </mc:Choice>
                <mc:Fallback>
                  <p:oleObj name="Equation" r:id="rId8" imgW="88746" imgH="1521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2708"/>
                          <a:ext cx="127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31"/>
            <p:cNvSpPr>
              <a:spLocks noChangeArrowheads="1"/>
            </p:cNvSpPr>
            <p:nvPr/>
          </p:nvSpPr>
          <p:spPr bwMode="auto">
            <a:xfrm>
              <a:off x="678" y="2400"/>
              <a:ext cx="167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7" name="Line 132"/>
            <p:cNvSpPr>
              <a:spLocks noChangeShapeType="1"/>
            </p:cNvSpPr>
            <p:nvPr/>
          </p:nvSpPr>
          <p:spPr bwMode="auto">
            <a:xfrm>
              <a:off x="672" y="2400"/>
              <a:ext cx="16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3"/>
            <p:cNvSpPr>
              <a:spLocks noChangeShapeType="1"/>
            </p:cNvSpPr>
            <p:nvPr/>
          </p:nvSpPr>
          <p:spPr bwMode="auto">
            <a:xfrm>
              <a:off x="672" y="1968"/>
              <a:ext cx="16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51"/>
            <p:cNvSpPr txBox="1">
              <a:spLocks noChangeArrowheads="1"/>
            </p:cNvSpPr>
            <p:nvPr/>
          </p:nvSpPr>
          <p:spPr bwMode="auto">
            <a:xfrm>
              <a:off x="940" y="2697"/>
              <a:ext cx="11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/>
                <a:t>Range Too Small</a:t>
              </a:r>
            </a:p>
          </p:txBody>
        </p:sp>
        <p:graphicFrame>
          <p:nvGraphicFramePr>
            <p:cNvPr id="20" name="Object 10"/>
            <p:cNvGraphicFramePr>
              <a:graphicFrameLocks noChangeAspect="1"/>
            </p:cNvGraphicFramePr>
            <p:nvPr/>
          </p:nvGraphicFramePr>
          <p:xfrm>
            <a:off x="408" y="2256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10" imgW="215619" imgH="215619" progId="Equation.3">
                    <p:embed/>
                  </p:oleObj>
                </mc:Choice>
                <mc:Fallback>
                  <p:oleObj name="Equation" r:id="rId10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2256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69"/>
          <p:cNvGrpSpPr>
            <a:grpSpLocks/>
          </p:cNvGrpSpPr>
          <p:nvPr/>
        </p:nvGrpSpPr>
        <p:grpSpPr bwMode="auto">
          <a:xfrm>
            <a:off x="5046663" y="2667000"/>
            <a:ext cx="3106737" cy="1665288"/>
            <a:chOff x="3179" y="1872"/>
            <a:chExt cx="1957" cy="1049"/>
          </a:xfrm>
        </p:grpSpPr>
        <p:sp>
          <p:nvSpPr>
            <p:cNvPr id="22" name="Line 62"/>
            <p:cNvSpPr>
              <a:spLocks noChangeShapeType="1"/>
            </p:cNvSpPr>
            <p:nvPr/>
          </p:nvSpPr>
          <p:spPr bwMode="auto">
            <a:xfrm flipV="1">
              <a:off x="3408" y="1872"/>
              <a:ext cx="0" cy="8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3"/>
            <p:cNvSpPr>
              <a:spLocks noChangeShapeType="1"/>
            </p:cNvSpPr>
            <p:nvPr/>
          </p:nvSpPr>
          <p:spPr bwMode="auto">
            <a:xfrm>
              <a:off x="3408" y="2708"/>
              <a:ext cx="1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4"/>
            <p:cNvSpPr>
              <a:spLocks/>
            </p:cNvSpPr>
            <p:nvPr/>
          </p:nvSpPr>
          <p:spPr bwMode="auto">
            <a:xfrm>
              <a:off x="3408" y="2256"/>
              <a:ext cx="1655" cy="48"/>
            </a:xfrm>
            <a:custGeom>
              <a:avLst/>
              <a:gdLst>
                <a:gd name="T0" fmla="*/ 0 w 4368"/>
                <a:gd name="T1" fmla="*/ 0 h 1632"/>
                <a:gd name="T2" fmla="*/ 2 w 4368"/>
                <a:gd name="T3" fmla="*/ 0 h 1632"/>
                <a:gd name="T4" fmla="*/ 5 w 4368"/>
                <a:gd name="T5" fmla="*/ 0 h 1632"/>
                <a:gd name="T6" fmla="*/ 9 w 4368"/>
                <a:gd name="T7" fmla="*/ 0 h 1632"/>
                <a:gd name="T8" fmla="*/ 12 w 4368"/>
                <a:gd name="T9" fmla="*/ 0 h 1632"/>
                <a:gd name="T10" fmla="*/ 13 w 4368"/>
                <a:gd name="T11" fmla="*/ 0 h 1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68"/>
                <a:gd name="T19" fmla="*/ 0 h 1632"/>
                <a:gd name="T20" fmla="*/ 4368 w 4368"/>
                <a:gd name="T21" fmla="*/ 1632 h 16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68" h="1632">
                  <a:moveTo>
                    <a:pt x="0" y="1592"/>
                  </a:moveTo>
                  <a:cubicBezTo>
                    <a:pt x="196" y="804"/>
                    <a:pt x="392" y="16"/>
                    <a:pt x="672" y="8"/>
                  </a:cubicBezTo>
                  <a:cubicBezTo>
                    <a:pt x="952" y="0"/>
                    <a:pt x="1304" y="1536"/>
                    <a:pt x="1680" y="1544"/>
                  </a:cubicBezTo>
                  <a:cubicBezTo>
                    <a:pt x="2056" y="1552"/>
                    <a:pt x="2552" y="72"/>
                    <a:pt x="2928" y="56"/>
                  </a:cubicBezTo>
                  <a:cubicBezTo>
                    <a:pt x="3304" y="40"/>
                    <a:pt x="3696" y="1264"/>
                    <a:pt x="3936" y="1448"/>
                  </a:cubicBezTo>
                  <a:cubicBezTo>
                    <a:pt x="4176" y="1632"/>
                    <a:pt x="4272" y="1396"/>
                    <a:pt x="4368" y="1160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5009" y="2708"/>
            <a:ext cx="127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12" imgW="88746" imgH="152136" progId="Equation.3">
                    <p:embed/>
                  </p:oleObj>
                </mc:Choice>
                <mc:Fallback>
                  <p:oleObj name="Equation" r:id="rId12" imgW="88746" imgH="1521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9" y="2708"/>
                          <a:ext cx="127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43"/>
            <p:cNvSpPr>
              <a:spLocks noChangeShapeType="1"/>
            </p:cNvSpPr>
            <p:nvPr/>
          </p:nvSpPr>
          <p:spPr bwMode="auto">
            <a:xfrm>
              <a:off x="3408" y="2400"/>
              <a:ext cx="16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4"/>
            <p:cNvSpPr>
              <a:spLocks noChangeShapeType="1"/>
            </p:cNvSpPr>
            <p:nvPr/>
          </p:nvSpPr>
          <p:spPr bwMode="auto">
            <a:xfrm>
              <a:off x="3408" y="1968"/>
              <a:ext cx="16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52"/>
            <p:cNvSpPr txBox="1">
              <a:spLocks noChangeArrowheads="1"/>
            </p:cNvSpPr>
            <p:nvPr/>
          </p:nvSpPr>
          <p:spPr bwMode="auto">
            <a:xfrm>
              <a:off x="3744" y="2688"/>
              <a:ext cx="9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 dirty="0"/>
                <a:t>Range Too Big</a:t>
              </a:r>
            </a:p>
          </p:txBody>
        </p:sp>
        <p:graphicFrame>
          <p:nvGraphicFramePr>
            <p:cNvPr id="29" name="Object 6"/>
            <p:cNvGraphicFramePr>
              <a:graphicFrameLocks noChangeAspect="1"/>
            </p:cNvGraphicFramePr>
            <p:nvPr/>
          </p:nvGraphicFramePr>
          <p:xfrm>
            <a:off x="3179" y="1872"/>
            <a:ext cx="22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13" imgW="228501" imgH="215806" progId="Equation.3">
                    <p:embed/>
                  </p:oleObj>
                </mc:Choice>
                <mc:Fallback>
                  <p:oleObj name="Equation" r:id="rId13" imgW="22850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1872"/>
                          <a:ext cx="22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7"/>
            <p:cNvGraphicFramePr>
              <a:graphicFrameLocks noChangeAspect="1"/>
            </p:cNvGraphicFramePr>
            <p:nvPr/>
          </p:nvGraphicFramePr>
          <p:xfrm>
            <a:off x="3180" y="2256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name="Equation" r:id="rId14" imgW="215619" imgH="215619" progId="Equation.3">
                    <p:embed/>
                  </p:oleObj>
                </mc:Choice>
                <mc:Fallback>
                  <p:oleObj name="Equation" r:id="rId14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256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70"/>
          <p:cNvGrpSpPr>
            <a:grpSpLocks/>
          </p:cNvGrpSpPr>
          <p:nvPr/>
        </p:nvGrpSpPr>
        <p:grpSpPr bwMode="auto">
          <a:xfrm>
            <a:off x="2913063" y="4572000"/>
            <a:ext cx="3106737" cy="1755775"/>
            <a:chOff x="1835" y="3024"/>
            <a:chExt cx="1957" cy="1106"/>
          </a:xfrm>
        </p:grpSpPr>
        <p:sp>
          <p:nvSpPr>
            <p:cNvPr id="32" name="Line 120"/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8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21"/>
            <p:cNvSpPr>
              <a:spLocks noChangeShapeType="1"/>
            </p:cNvSpPr>
            <p:nvPr/>
          </p:nvSpPr>
          <p:spPr bwMode="auto">
            <a:xfrm>
              <a:off x="2064" y="3908"/>
              <a:ext cx="1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22"/>
            <p:cNvSpPr>
              <a:spLocks/>
            </p:cNvSpPr>
            <p:nvPr/>
          </p:nvSpPr>
          <p:spPr bwMode="auto">
            <a:xfrm>
              <a:off x="2064" y="3168"/>
              <a:ext cx="1655" cy="618"/>
            </a:xfrm>
            <a:custGeom>
              <a:avLst/>
              <a:gdLst>
                <a:gd name="T0" fmla="*/ 0 w 4368"/>
                <a:gd name="T1" fmla="*/ 5 h 1632"/>
                <a:gd name="T2" fmla="*/ 2 w 4368"/>
                <a:gd name="T3" fmla="*/ 0 h 1632"/>
                <a:gd name="T4" fmla="*/ 5 w 4368"/>
                <a:gd name="T5" fmla="*/ 5 h 1632"/>
                <a:gd name="T6" fmla="*/ 9 w 4368"/>
                <a:gd name="T7" fmla="*/ 0 h 1632"/>
                <a:gd name="T8" fmla="*/ 12 w 4368"/>
                <a:gd name="T9" fmla="*/ 4 h 1632"/>
                <a:gd name="T10" fmla="*/ 13 w 4368"/>
                <a:gd name="T11" fmla="*/ 3 h 1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68"/>
                <a:gd name="T19" fmla="*/ 0 h 1632"/>
                <a:gd name="T20" fmla="*/ 4368 w 4368"/>
                <a:gd name="T21" fmla="*/ 1632 h 16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68" h="1632">
                  <a:moveTo>
                    <a:pt x="0" y="1592"/>
                  </a:moveTo>
                  <a:cubicBezTo>
                    <a:pt x="196" y="804"/>
                    <a:pt x="392" y="16"/>
                    <a:pt x="672" y="8"/>
                  </a:cubicBezTo>
                  <a:cubicBezTo>
                    <a:pt x="952" y="0"/>
                    <a:pt x="1304" y="1536"/>
                    <a:pt x="1680" y="1544"/>
                  </a:cubicBezTo>
                  <a:cubicBezTo>
                    <a:pt x="2056" y="1552"/>
                    <a:pt x="2552" y="72"/>
                    <a:pt x="2928" y="56"/>
                  </a:cubicBezTo>
                  <a:cubicBezTo>
                    <a:pt x="3304" y="40"/>
                    <a:pt x="3696" y="1264"/>
                    <a:pt x="3936" y="1448"/>
                  </a:cubicBezTo>
                  <a:cubicBezTo>
                    <a:pt x="4176" y="1632"/>
                    <a:pt x="4272" y="1396"/>
                    <a:pt x="4368" y="1160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5" name="Object 2"/>
            <p:cNvGraphicFramePr>
              <a:graphicFrameLocks noChangeAspect="1"/>
            </p:cNvGraphicFramePr>
            <p:nvPr/>
          </p:nvGraphicFramePr>
          <p:xfrm>
            <a:off x="3665" y="3908"/>
            <a:ext cx="127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Equation" r:id="rId15" imgW="88746" imgH="152136" progId="Equation.3">
                    <p:embed/>
                  </p:oleObj>
                </mc:Choice>
                <mc:Fallback>
                  <p:oleObj name="Equation" r:id="rId15" imgW="88746" imgH="1521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3908"/>
                          <a:ext cx="127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145"/>
            <p:cNvSpPr>
              <a:spLocks noChangeShapeType="1"/>
            </p:cNvSpPr>
            <p:nvPr/>
          </p:nvSpPr>
          <p:spPr bwMode="auto">
            <a:xfrm>
              <a:off x="2064" y="3840"/>
              <a:ext cx="16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6"/>
            <p:cNvSpPr>
              <a:spLocks noChangeShapeType="1"/>
            </p:cNvSpPr>
            <p:nvPr/>
          </p:nvSpPr>
          <p:spPr bwMode="auto">
            <a:xfrm>
              <a:off x="2064" y="3120"/>
              <a:ext cx="168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153"/>
            <p:cNvSpPr txBox="1">
              <a:spLocks noChangeArrowheads="1"/>
            </p:cNvSpPr>
            <p:nvPr/>
          </p:nvSpPr>
          <p:spPr bwMode="auto">
            <a:xfrm>
              <a:off x="2496" y="3897"/>
              <a:ext cx="8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/>
                <a:t>Ideal Range</a:t>
              </a:r>
            </a:p>
          </p:txBody>
        </p:sp>
        <p:graphicFrame>
          <p:nvGraphicFramePr>
            <p:cNvPr id="39" name="Object 3"/>
            <p:cNvGraphicFramePr>
              <a:graphicFrameLocks noChangeAspect="1"/>
            </p:cNvGraphicFramePr>
            <p:nvPr/>
          </p:nvGraphicFramePr>
          <p:xfrm>
            <a:off x="1835" y="3024"/>
            <a:ext cx="22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16" imgW="228501" imgH="215806" progId="Equation.3">
                    <p:embed/>
                  </p:oleObj>
                </mc:Choice>
                <mc:Fallback>
                  <p:oleObj name="Equation" r:id="rId16" imgW="22850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3024"/>
                          <a:ext cx="22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1836" y="3732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Equation" r:id="rId17" imgW="215619" imgH="215619" progId="Equation.3">
                    <p:embed/>
                  </p:oleObj>
                </mc:Choice>
                <mc:Fallback>
                  <p:oleObj name="Equation" r:id="rId17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3732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Freeform 31"/>
          <p:cNvSpPr>
            <a:spLocks/>
          </p:cNvSpPr>
          <p:nvPr/>
        </p:nvSpPr>
        <p:spPr bwMode="auto">
          <a:xfrm>
            <a:off x="1066800" y="2514600"/>
            <a:ext cx="2627313" cy="1677988"/>
          </a:xfrm>
          <a:custGeom>
            <a:avLst/>
            <a:gdLst>
              <a:gd name="T0" fmla="*/ 0 w 4368"/>
              <a:gd name="T1" fmla="*/ 2147483647 h 1632"/>
              <a:gd name="T2" fmla="*/ 2147483647 w 4368"/>
              <a:gd name="T3" fmla="*/ 2147483647 h 1632"/>
              <a:gd name="T4" fmla="*/ 2147483647 w 4368"/>
              <a:gd name="T5" fmla="*/ 2147483647 h 1632"/>
              <a:gd name="T6" fmla="*/ 2147483647 w 4368"/>
              <a:gd name="T7" fmla="*/ 2147483647 h 1632"/>
              <a:gd name="T8" fmla="*/ 2147483647 w 4368"/>
              <a:gd name="T9" fmla="*/ 2147483647 h 1632"/>
              <a:gd name="T10" fmla="*/ 2147483647 w 4368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68"/>
              <a:gd name="T19" fmla="*/ 0 h 1632"/>
              <a:gd name="T20" fmla="*/ 4368 w 4368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68" h="1632">
                <a:moveTo>
                  <a:pt x="0" y="1592"/>
                </a:moveTo>
                <a:cubicBezTo>
                  <a:pt x="196" y="804"/>
                  <a:pt x="392" y="16"/>
                  <a:pt x="672" y="8"/>
                </a:cubicBezTo>
                <a:cubicBezTo>
                  <a:pt x="952" y="0"/>
                  <a:pt x="1304" y="1536"/>
                  <a:pt x="1680" y="1544"/>
                </a:cubicBezTo>
                <a:cubicBezTo>
                  <a:pt x="2056" y="1552"/>
                  <a:pt x="2552" y="72"/>
                  <a:pt x="2928" y="56"/>
                </a:cubicBezTo>
                <a:cubicBezTo>
                  <a:pt x="3304" y="40"/>
                  <a:pt x="3696" y="1264"/>
                  <a:pt x="3936" y="1448"/>
                </a:cubicBezTo>
                <a:cubicBezTo>
                  <a:pt x="4176" y="1632"/>
                  <a:pt x="4272" y="1396"/>
                  <a:pt x="4368" y="1160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7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>
                <a:latin typeface="+mj-lt"/>
                <a:cs typeface="B Titr" panose="00000700000000000000" pitchFamily="2" charset="-78"/>
              </a:rPr>
              <a:t>Choosing the horizontal granularity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Resolution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Number of discrete values that represent a range of analog values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12-bit </a:t>
            </a:r>
            <a:r>
              <a:rPr lang="en-US" sz="2000" b="1" dirty="0"/>
              <a:t>ADC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4096 values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Range / 4096 = Step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	Larger </a:t>
            </a:r>
            <a:r>
              <a:rPr lang="en-US" sz="2000" b="1" dirty="0">
                <a:solidFill>
                  <a:srgbClr val="FF0000"/>
                </a:solidFill>
              </a:rPr>
              <a:t>range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less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Quantization </a:t>
            </a:r>
            <a:r>
              <a:rPr lang="en-US" sz="2000" b="1" dirty="0"/>
              <a:t>Error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far off discrete value is </a:t>
            </a:r>
            <a:r>
              <a:rPr lang="en-US" sz="2000" b="1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	</a:t>
            </a:r>
            <a:r>
              <a:rPr lang="en-US" sz="2000" b="1" dirty="0" smtClean="0"/>
              <a:t>from </a:t>
            </a:r>
            <a:r>
              <a:rPr lang="en-US" sz="2000" b="1" dirty="0"/>
              <a:t>actual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½ LSB </a:t>
            </a:r>
            <a:r>
              <a:rPr lang="en-US" sz="2000" b="1" dirty="0">
                <a:sym typeface="Wingdings" pitchFamily="2" charset="2"/>
              </a:rPr>
              <a:t></a:t>
            </a:r>
            <a:r>
              <a:rPr lang="en-US" sz="2000" b="1" dirty="0" smtClean="0"/>
              <a:t> </a:t>
            </a:r>
            <a:r>
              <a:rPr lang="en-US" sz="2000" b="1" dirty="0"/>
              <a:t>Range / 8192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	Larger </a:t>
            </a:r>
            <a:r>
              <a:rPr lang="en-US" sz="2000" b="1" dirty="0">
                <a:solidFill>
                  <a:srgbClr val="FF0000"/>
                </a:solidFill>
              </a:rPr>
              <a:t>range </a:t>
            </a: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larger error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  <p:pic>
        <p:nvPicPr>
          <p:cNvPr id="41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242" y="2060351"/>
            <a:ext cx="3813758" cy="416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0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>
                <a:latin typeface="+mj-lt"/>
                <a:cs typeface="B Titr" panose="00000700000000000000" pitchFamily="2" charset="-78"/>
              </a:rPr>
              <a:t>Choosing the sample rate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sample rate do we need?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Too little: we can’t reconstruct the signal we care about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Too much: waste computation, energy, resources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 flipV="1">
            <a:off x="1447800" y="4724400"/>
            <a:ext cx="0" cy="1143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 flipV="1">
            <a:off x="3276600" y="4876800"/>
            <a:ext cx="0" cy="990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4"/>
          <p:cNvSpPr>
            <a:spLocks noChangeShapeType="1"/>
          </p:cNvSpPr>
          <p:nvPr/>
        </p:nvSpPr>
        <p:spPr bwMode="auto">
          <a:xfrm flipV="1">
            <a:off x="5105400" y="4038600"/>
            <a:ext cx="0" cy="1828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0"/>
          <p:cNvSpPr>
            <a:spLocks noChangeShapeType="1"/>
          </p:cNvSpPr>
          <p:nvPr/>
        </p:nvSpPr>
        <p:spPr bwMode="auto">
          <a:xfrm flipV="1">
            <a:off x="6934200" y="4648200"/>
            <a:ext cx="0" cy="1219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4990585"/>
              </p:ext>
            </p:extLst>
          </p:nvPr>
        </p:nvGraphicFramePr>
        <p:xfrm>
          <a:off x="5105400" y="4953000"/>
          <a:ext cx="1676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5" imgW="634725" imgH="241195" progId="Equation.3">
                  <p:embed/>
                </p:oleObj>
              </mc:Choice>
              <mc:Fallback>
                <p:oleObj name="Equation" r:id="rId5" imgW="634725" imgH="241195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1676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1219200" y="2362200"/>
            <a:ext cx="7239000" cy="3860800"/>
            <a:chOff x="768" y="1440"/>
            <a:chExt cx="4560" cy="2432"/>
          </a:xfrm>
        </p:grpSpPr>
        <p:sp>
          <p:nvSpPr>
            <p:cNvPr id="18" name="Line 66"/>
            <p:cNvSpPr>
              <a:spLocks noChangeShapeType="1"/>
            </p:cNvSpPr>
            <p:nvPr/>
          </p:nvSpPr>
          <p:spPr bwMode="auto">
            <a:xfrm flipV="1">
              <a:off x="768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768" y="3648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68"/>
            <p:cNvSpPr>
              <a:spLocks/>
            </p:cNvSpPr>
            <p:nvPr/>
          </p:nvSpPr>
          <p:spPr bwMode="auto">
            <a:xfrm>
              <a:off x="768" y="1912"/>
              <a:ext cx="4368" cy="1632"/>
            </a:xfrm>
            <a:custGeom>
              <a:avLst/>
              <a:gdLst>
                <a:gd name="T0" fmla="*/ 0 w 4368"/>
                <a:gd name="T1" fmla="*/ 1592 h 1632"/>
                <a:gd name="T2" fmla="*/ 672 w 4368"/>
                <a:gd name="T3" fmla="*/ 8 h 1632"/>
                <a:gd name="T4" fmla="*/ 1680 w 4368"/>
                <a:gd name="T5" fmla="*/ 1544 h 1632"/>
                <a:gd name="T6" fmla="*/ 2928 w 4368"/>
                <a:gd name="T7" fmla="*/ 56 h 1632"/>
                <a:gd name="T8" fmla="*/ 3936 w 4368"/>
                <a:gd name="T9" fmla="*/ 1448 h 1632"/>
                <a:gd name="T10" fmla="*/ 4368 w 4368"/>
                <a:gd name="T11" fmla="*/ 1160 h 1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68"/>
                <a:gd name="T19" fmla="*/ 0 h 1632"/>
                <a:gd name="T20" fmla="*/ 4368 w 4368"/>
                <a:gd name="T21" fmla="*/ 1632 h 16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68" h="1632">
                  <a:moveTo>
                    <a:pt x="0" y="1592"/>
                  </a:moveTo>
                  <a:cubicBezTo>
                    <a:pt x="196" y="804"/>
                    <a:pt x="392" y="16"/>
                    <a:pt x="672" y="8"/>
                  </a:cubicBezTo>
                  <a:cubicBezTo>
                    <a:pt x="952" y="0"/>
                    <a:pt x="1304" y="1536"/>
                    <a:pt x="1680" y="1544"/>
                  </a:cubicBezTo>
                  <a:cubicBezTo>
                    <a:pt x="2056" y="1552"/>
                    <a:pt x="2552" y="72"/>
                    <a:pt x="2928" y="56"/>
                  </a:cubicBezTo>
                  <a:cubicBezTo>
                    <a:pt x="3304" y="40"/>
                    <a:pt x="3696" y="1264"/>
                    <a:pt x="3936" y="1448"/>
                  </a:cubicBezTo>
                  <a:cubicBezTo>
                    <a:pt x="4176" y="1632"/>
                    <a:pt x="4272" y="1396"/>
                    <a:pt x="4368" y="1160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1" name="Object 3"/>
            <p:cNvGraphicFramePr>
              <a:graphicFrameLocks noChangeAspect="1"/>
            </p:cNvGraphicFramePr>
            <p:nvPr/>
          </p:nvGraphicFramePr>
          <p:xfrm>
            <a:off x="4272" y="2208"/>
            <a:ext cx="52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Equation" r:id="rId7" imgW="342751" imgH="203112" progId="Equation.3">
                    <p:embed/>
                  </p:oleObj>
                </mc:Choice>
                <mc:Fallback>
                  <p:oleObj name="Equation" r:id="rId7" imgW="34275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08"/>
                          <a:ext cx="52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4992" y="3648"/>
            <a:ext cx="3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9" imgW="88746" imgH="152136" progId="Equation.3">
                    <p:embed/>
                  </p:oleObj>
                </mc:Choice>
                <mc:Fallback>
                  <p:oleObj name="Equation" r:id="rId9" imgW="88746" imgH="1521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648"/>
                          <a:ext cx="33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Line 71"/>
          <p:cNvSpPr>
            <a:spLocks noChangeShapeType="1"/>
          </p:cNvSpPr>
          <p:nvPr/>
        </p:nvSpPr>
        <p:spPr bwMode="auto">
          <a:xfrm>
            <a:off x="1447800" y="4724400"/>
            <a:ext cx="1828800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2"/>
          <p:cNvSpPr>
            <a:spLocks noChangeShapeType="1"/>
          </p:cNvSpPr>
          <p:nvPr/>
        </p:nvSpPr>
        <p:spPr bwMode="auto">
          <a:xfrm flipV="1">
            <a:off x="3276600" y="4038600"/>
            <a:ext cx="1828800" cy="838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73"/>
          <p:cNvSpPr>
            <a:spLocks noChangeShapeType="1"/>
          </p:cNvSpPr>
          <p:nvPr/>
        </p:nvSpPr>
        <p:spPr bwMode="auto">
          <a:xfrm>
            <a:off x="5105400" y="4038600"/>
            <a:ext cx="1828800" cy="609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3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Conversion: ADC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Converting between voltages, </a:t>
            </a:r>
            <a:r>
              <a:rPr lang="en-US" sz="2000" b="1" dirty="0" smtClean="0"/>
              <a:t>ADC </a:t>
            </a:r>
            <a:r>
              <a:rPr lang="en-US" sz="2000" b="1" dirty="0"/>
              <a:t>counts, and engineering </a:t>
            </a:r>
            <a:r>
              <a:rPr lang="en-US" sz="2000" b="1" dirty="0" smtClean="0"/>
              <a:t>units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Converting: ADC counts 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en-US" sz="2000" b="1" dirty="0" smtClean="0"/>
              <a:t> Voltage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Converting: </a:t>
            </a:r>
            <a:r>
              <a:rPr lang="en-US" sz="2000" b="1" dirty="0" smtClean="0"/>
              <a:t>Voltage </a:t>
            </a:r>
            <a:r>
              <a:rPr lang="en-US" sz="2000" b="1" dirty="0" smtClean="0">
                <a:sym typeface="Wingdings" pitchFamily="2" charset="2"/>
              </a:rPr>
              <a:t> </a:t>
            </a:r>
            <a:r>
              <a:rPr lang="en-US" sz="2000" b="1" dirty="0" smtClean="0"/>
              <a:t>Engineering </a:t>
            </a:r>
            <a:r>
              <a:rPr lang="en-US" sz="2000" b="1" dirty="0"/>
              <a:t>Units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graphicFrame>
        <p:nvGraphicFramePr>
          <p:cNvPr id="26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6294762"/>
              </p:ext>
            </p:extLst>
          </p:nvPr>
        </p:nvGraphicFramePr>
        <p:xfrm>
          <a:off x="3522662" y="2971800"/>
          <a:ext cx="5397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355446" imgH="228501" progId="Equation.3">
                  <p:embed/>
                </p:oleObj>
              </mc:Choice>
              <mc:Fallback>
                <p:oleObj name="Equation" r:id="rId5" imgW="35544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2" y="2971800"/>
                        <a:ext cx="5397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2057400" y="2286000"/>
            <a:ext cx="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057400" y="3613150"/>
            <a:ext cx="259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2057400" y="2590800"/>
            <a:ext cx="2627312" cy="676275"/>
          </a:xfrm>
          <a:custGeom>
            <a:avLst/>
            <a:gdLst>
              <a:gd name="T0" fmla="*/ 0 w 4368"/>
              <a:gd name="T1" fmla="*/ 2147483647 h 1632"/>
              <a:gd name="T2" fmla="*/ 2147483647 w 4368"/>
              <a:gd name="T3" fmla="*/ 2147483647 h 1632"/>
              <a:gd name="T4" fmla="*/ 2147483647 w 4368"/>
              <a:gd name="T5" fmla="*/ 2147483647 h 1632"/>
              <a:gd name="T6" fmla="*/ 2147483647 w 4368"/>
              <a:gd name="T7" fmla="*/ 2147483647 h 1632"/>
              <a:gd name="T8" fmla="*/ 2147483647 w 4368"/>
              <a:gd name="T9" fmla="*/ 2147483647 h 1632"/>
              <a:gd name="T10" fmla="*/ 2147483647 w 4368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68"/>
              <a:gd name="T19" fmla="*/ 0 h 1632"/>
              <a:gd name="T20" fmla="*/ 4368 w 4368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68" h="1632">
                <a:moveTo>
                  <a:pt x="0" y="1592"/>
                </a:moveTo>
                <a:cubicBezTo>
                  <a:pt x="196" y="804"/>
                  <a:pt x="392" y="16"/>
                  <a:pt x="672" y="8"/>
                </a:cubicBezTo>
                <a:cubicBezTo>
                  <a:pt x="952" y="0"/>
                  <a:pt x="1304" y="1536"/>
                  <a:pt x="1680" y="1544"/>
                </a:cubicBezTo>
                <a:cubicBezTo>
                  <a:pt x="2056" y="1552"/>
                  <a:pt x="2552" y="72"/>
                  <a:pt x="2928" y="56"/>
                </a:cubicBezTo>
                <a:cubicBezTo>
                  <a:pt x="3304" y="40"/>
                  <a:pt x="3696" y="1264"/>
                  <a:pt x="3936" y="1448"/>
                </a:cubicBezTo>
                <a:cubicBezTo>
                  <a:pt x="4176" y="1632"/>
                  <a:pt x="4272" y="1396"/>
                  <a:pt x="4368" y="1160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499276"/>
              </p:ext>
            </p:extLst>
          </p:nvPr>
        </p:nvGraphicFramePr>
        <p:xfrm>
          <a:off x="4598987" y="3613150"/>
          <a:ext cx="201613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88746" imgH="152136" progId="Equation.3">
                  <p:embed/>
                </p:oleObj>
              </mc:Choice>
              <mc:Fallback>
                <p:oleObj name="Equation" r:id="rId7" imgW="88746" imgH="1521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7" y="3613150"/>
                        <a:ext cx="201613" cy="13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2057400" y="3429000"/>
            <a:ext cx="2667000" cy="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2057400" y="2514600"/>
            <a:ext cx="2667000" cy="0"/>
          </a:xfrm>
          <a:prstGeom prst="line">
            <a:avLst/>
          </a:prstGeom>
          <a:noFill/>
          <a:ln w="95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892492"/>
              </p:ext>
            </p:extLst>
          </p:nvPr>
        </p:nvGraphicFramePr>
        <p:xfrm>
          <a:off x="1693862" y="2324100"/>
          <a:ext cx="3635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9" imgW="228501" imgH="215806" progId="Equation.3">
                  <p:embed/>
                </p:oleObj>
              </mc:Choice>
              <mc:Fallback>
                <p:oleObj name="Equation" r:id="rId9" imgW="22850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2" y="2324100"/>
                        <a:ext cx="3635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40677"/>
              </p:ext>
            </p:extLst>
          </p:nvPr>
        </p:nvGraphicFramePr>
        <p:xfrm>
          <a:off x="1695450" y="3257550"/>
          <a:ext cx="323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1" imgW="215619" imgH="215619" progId="Equation.3">
                  <p:embed/>
                </p:oleObj>
              </mc:Choice>
              <mc:Fallback>
                <p:oleObj name="Equation" r:id="rId11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257550"/>
                        <a:ext cx="323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21"/>
          <p:cNvSpPr>
            <a:spLocks noChangeShapeType="1"/>
          </p:cNvSpPr>
          <p:nvPr/>
        </p:nvSpPr>
        <p:spPr bwMode="auto">
          <a:xfrm flipV="1">
            <a:off x="3522662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06180742"/>
              </p:ext>
            </p:extLst>
          </p:nvPr>
        </p:nvGraphicFramePr>
        <p:xfrm>
          <a:off x="1693862" y="2774950"/>
          <a:ext cx="292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13" imgW="190500" imgH="228600" progId="Equation.3">
                  <p:embed/>
                </p:oleObj>
              </mc:Choice>
              <mc:Fallback>
                <p:oleObj name="Equation" r:id="rId1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2" y="2774950"/>
                        <a:ext cx="2921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334000" y="2286000"/>
          <a:ext cx="27432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15" imgW="1549400" imgH="838200" progId="Equation.3">
                  <p:embed/>
                </p:oleObj>
              </mc:Choice>
              <mc:Fallback>
                <p:oleObj name="Equation" r:id="rId15" imgW="15494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27432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94255"/>
              </p:ext>
            </p:extLst>
          </p:nvPr>
        </p:nvGraphicFramePr>
        <p:xfrm>
          <a:off x="2743200" y="4995863"/>
          <a:ext cx="35814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17" imgW="2222500" imgH="635000" progId="Equation.3">
                  <p:embed/>
                </p:oleObj>
              </mc:Choice>
              <mc:Fallback>
                <p:oleObj name="Equation" r:id="rId17" imgW="2222500" imgH="63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95863"/>
                        <a:ext cx="35814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</p:spTree>
    <p:extLst>
      <p:ext uri="{BB962C8B-B14F-4D97-AF65-F5344CB8AC3E}">
        <p14:creationId xmlns:p14="http://schemas.microsoft.com/office/powerpoint/2010/main" val="1014188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Conversion: DAC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DAC </a:t>
            </a:r>
            <a:r>
              <a:rPr lang="en-US" sz="2000" b="1" dirty="0" smtClean="0"/>
              <a:t>1</a:t>
            </a:r>
            <a:r>
              <a:rPr lang="en-US" sz="2000" b="1" dirty="0"/>
              <a:t>:  Voltage Divider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87" y="1447800"/>
            <a:ext cx="5195758" cy="462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</p:spTree>
    <p:extLst>
      <p:ext uri="{BB962C8B-B14F-4D97-AF65-F5344CB8AC3E}">
        <p14:creationId xmlns:p14="http://schemas.microsoft.com/office/powerpoint/2010/main" val="125465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Conversion: DAC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DAC </a:t>
            </a:r>
            <a:r>
              <a:rPr lang="en-US" sz="2000" b="1" dirty="0" smtClean="0"/>
              <a:t>2</a:t>
            </a:r>
            <a:r>
              <a:rPr lang="en-US" sz="2000" b="1" dirty="0"/>
              <a:t>:  R/2R Ladder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7" y="1676400"/>
            <a:ext cx="66516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</p:spTree>
    <p:extLst>
      <p:ext uri="{BB962C8B-B14F-4D97-AF65-F5344CB8AC3E}">
        <p14:creationId xmlns:p14="http://schemas.microsoft.com/office/powerpoint/2010/main" val="60046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ADC in SAM3X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 </a:t>
            </a:r>
            <a:r>
              <a:rPr lang="en-US" sz="2000" b="1" dirty="0"/>
              <a:t>16-to-1 analog </a:t>
            </a:r>
            <a:r>
              <a:rPr lang="en-US" sz="2000" b="1" dirty="0" smtClean="0"/>
              <a:t>multiplexer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Making </a:t>
            </a:r>
            <a:r>
              <a:rPr lang="en-US" sz="2000" b="1" dirty="0"/>
              <a:t>possible the </a:t>
            </a:r>
            <a:r>
              <a:rPr lang="en-US" sz="2000" b="1" dirty="0" smtClean="0"/>
              <a:t>analog-to-digital conversions </a:t>
            </a:r>
            <a:r>
              <a:rPr lang="en-US" sz="2000" b="1" dirty="0"/>
              <a:t>of 16 analog </a:t>
            </a:r>
            <a:r>
              <a:rPr lang="en-US" sz="2000" b="1" dirty="0" smtClean="0"/>
              <a:t>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conversions extend from 0V to </a:t>
            </a:r>
            <a:r>
              <a:rPr lang="en-US" sz="2000" b="1" dirty="0" smtClean="0"/>
              <a:t>ADVREF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supports an 10-bit or </a:t>
            </a:r>
            <a:r>
              <a:rPr lang="en-US" sz="2000" b="1" dirty="0" smtClean="0"/>
              <a:t>12-bit resolution mode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conversion results are reported in a common register for all </a:t>
            </a:r>
            <a:r>
              <a:rPr lang="en-US" sz="2000" b="1" dirty="0" smtClean="0"/>
              <a:t>channels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as well as in </a:t>
            </a:r>
            <a:r>
              <a:rPr lang="en-US" sz="2000" b="1" dirty="0" smtClean="0"/>
              <a:t>a channel-dedicated register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1 MHz Conversion </a:t>
            </a:r>
            <a:r>
              <a:rPr lang="en-US" sz="2000" b="1" dirty="0" smtClean="0"/>
              <a:t>Rate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Individual Enable and Disable of Each Channel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Atmel | SMART ARM-based MCU DATASHEET, SAM3X / SAM3A Series, Atmel-11057C-ATARM-SAM3X-SAM3A-Datasheet_23-Mar-15</a:t>
            </a:r>
          </a:p>
        </p:txBody>
      </p:sp>
    </p:spTree>
    <p:extLst>
      <p:ext uri="{BB962C8B-B14F-4D97-AF65-F5344CB8AC3E}">
        <p14:creationId xmlns:p14="http://schemas.microsoft.com/office/powerpoint/2010/main" val="284235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ADC in SAM3X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Analog-to-Digital Converter Block </a:t>
            </a:r>
            <a:r>
              <a:rPr lang="en-US" sz="2000" b="1" dirty="0" smtClean="0"/>
              <a:t>Diagram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temperature sensor is connected to Channel 15 of the ADC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Atmel | SMART ARM-based MCU DATASHEET, SAM3X / SAM3A Series, Atmel-11057C-ATARM-SAM3X-SAM3A-Datasheet_23-Mar-15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4"/>
          <a:stretch/>
        </p:blipFill>
        <p:spPr bwMode="auto">
          <a:xfrm>
            <a:off x="190500" y="2496422"/>
            <a:ext cx="8724900" cy="327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192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DAC in SAM3X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Digital-to-Analog Converter Controller (</a:t>
            </a:r>
            <a:r>
              <a:rPr lang="en-US" sz="2000" b="1" dirty="0" smtClean="0"/>
              <a:t>DACC)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Atmel | SMART ARM-based MCU DATASHEET, SAM3X / SAM3A Series, Atmel-11057C-ATARM-SAM3X-SAM3A-Datasheet_23-Mar-15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81611"/>
            <a:ext cx="5084363" cy="42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927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cs typeface="B Nazanin" pitchFamily="2" charset="-78"/>
              </a:rPr>
              <a:t>Prabal</a:t>
            </a:r>
            <a:r>
              <a:rPr lang="en-US" sz="2000" b="1" dirty="0">
                <a:cs typeface="B Nazanin" pitchFamily="2" charset="-78"/>
              </a:rPr>
              <a:t> </a:t>
            </a:r>
            <a:r>
              <a:rPr lang="en-US" sz="2000" b="1" dirty="0" err="1" smtClean="0">
                <a:cs typeface="B Nazanin" pitchFamily="2" charset="-78"/>
              </a:rPr>
              <a:t>Dutta</a:t>
            </a:r>
            <a:r>
              <a:rPr lang="en-US" sz="2000" b="1" dirty="0" smtClean="0">
                <a:cs typeface="B Nazanin" pitchFamily="2" charset="-78"/>
              </a:rPr>
              <a:t>, “EECS 373 Design </a:t>
            </a:r>
            <a:r>
              <a:rPr lang="en-US" sz="2000" b="1" dirty="0">
                <a:cs typeface="B Nazanin" pitchFamily="2" charset="-78"/>
              </a:rPr>
              <a:t>of Microprocessor-Based Systems,” University of Michigan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Atmel </a:t>
            </a:r>
            <a:r>
              <a:rPr lang="en-US" sz="2000" b="1" dirty="0">
                <a:cs typeface="B Nazanin" pitchFamily="2" charset="-78"/>
              </a:rPr>
              <a:t>| SMART ARM-based MCU DATASHEET, SAM3X / SAM3A Series, </a:t>
            </a:r>
            <a:r>
              <a:rPr lang="en-US" sz="2000" b="1" dirty="0" smtClean="0">
                <a:cs typeface="B Nazanin" pitchFamily="2" charset="-78"/>
              </a:rPr>
              <a:t>Atmel-11057C-ATARM-SAM3X-SAM3A-Datasheet_23-Mar-15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2666999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Sampling, ADCs, and </a:t>
            </a:r>
            <a:r>
              <a:rPr lang="en-US" sz="3600" b="1" dirty="0" smtClean="0"/>
              <a:t>DACs</a:t>
            </a:r>
            <a:endParaRPr lang="en-US" sz="3600" b="1" dirty="0"/>
          </a:p>
        </p:txBody>
      </p:sp>
      <p:sp>
        <p:nvSpPr>
          <p:cNvPr id="2" name="AutoShape 4" descr="robot GIF"/>
          <p:cNvSpPr>
            <a:spLocks noChangeAspect="1" noChangeArrowheads="1"/>
          </p:cNvSpPr>
          <p:nvPr/>
        </p:nvSpPr>
        <p:spPr bwMode="auto">
          <a:xfrm>
            <a:off x="155575" y="-814388"/>
            <a:ext cx="23622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We live in an analog world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Everything in the physical world is an analog signal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Sound, light, temperature, pressure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Need to convert into electrical signals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Transducers: converts one type of energy to another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Electro-mechanical, Photonic, Electrical, 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Examples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Microphone/speaker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Thermocouples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Accelerometers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4567535"/>
            <a:ext cx="825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29476"/>
            <a:ext cx="14001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05200"/>
            <a:ext cx="16764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53000"/>
            <a:ext cx="1981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78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Transducers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Transducers convert one form of energy into </a:t>
            </a:r>
            <a:r>
              <a:rPr lang="en-US" sz="2000" b="1" dirty="0" smtClean="0"/>
              <a:t>another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Allow us to convert physical phenomena to a voltage potential in a well-defined way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2176910"/>
            <a:ext cx="2668587" cy="28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6862" y="5013623"/>
            <a:ext cx="86185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 dirty="0"/>
              <a:t>A transducer is a device that converts one type of energy to another. The conversion can be to/from </a:t>
            </a:r>
          </a:p>
          <a:p>
            <a:r>
              <a:rPr lang="en-US" sz="1600" dirty="0"/>
              <a:t>electrical, electro-mechanical, electromagnetic, photonic, photovoltaic, or any other form of energy. </a:t>
            </a:r>
          </a:p>
          <a:p>
            <a:r>
              <a:rPr lang="en-US" sz="1600" dirty="0"/>
              <a:t>While the term transducer commonly implies use as a sensor/detector, any device which converts energy </a:t>
            </a:r>
            <a:r>
              <a:rPr lang="en-US" sz="1600" dirty="0" smtClean="0"/>
              <a:t>can </a:t>
            </a:r>
            <a:r>
              <a:rPr lang="en-US" sz="1600" dirty="0"/>
              <a:t>be considered a transducer. </a:t>
            </a:r>
            <a:r>
              <a:rPr lang="en-US" sz="1600" dirty="0" smtClean="0">
                <a:solidFill>
                  <a:srgbClr val="FF0000"/>
                </a:solidFill>
              </a:rPr>
              <a:t>[Wikipedia]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4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An Example: Photocell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Convert light to voltage with a </a:t>
            </a:r>
            <a:r>
              <a:rPr lang="en-US" sz="2000" b="1" dirty="0" err="1" smtClean="0"/>
              <a:t>CdS</a:t>
            </a:r>
            <a:r>
              <a:rPr lang="en-US" sz="2000" b="1" dirty="0"/>
              <a:t> </a:t>
            </a:r>
            <a:r>
              <a:rPr lang="en-US" sz="2000" b="1" dirty="0" smtClean="0"/>
              <a:t>Photocell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	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signal</a:t>
            </a:r>
            <a:r>
              <a:rPr lang="en-US" b="1" dirty="0" smtClean="0"/>
              <a:t> </a:t>
            </a:r>
            <a:r>
              <a:rPr lang="en-US" b="1" dirty="0"/>
              <a:t>= (+5V) R</a:t>
            </a:r>
            <a:r>
              <a:rPr lang="en-US" b="1" baseline="-25000" dirty="0"/>
              <a:t>R</a:t>
            </a:r>
            <a:r>
              <a:rPr lang="en-US" b="1" dirty="0"/>
              <a:t>/(R + R</a:t>
            </a:r>
            <a:r>
              <a:rPr lang="en-US" b="1" baseline="-25000" dirty="0"/>
              <a:t>R</a:t>
            </a:r>
            <a:r>
              <a:rPr lang="en-US" b="1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Choose R=R</a:t>
            </a:r>
            <a:r>
              <a:rPr lang="en-US" b="1" baseline="-25000" dirty="0"/>
              <a:t>R</a:t>
            </a:r>
            <a:r>
              <a:rPr lang="en-US" b="1" dirty="0"/>
              <a:t> at median of intended range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Cadmium Sulfide (</a:t>
            </a:r>
            <a:r>
              <a:rPr lang="en-US" b="1" dirty="0" err="1"/>
              <a:t>CdS</a:t>
            </a:r>
            <a:r>
              <a:rPr lang="en-US" b="1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t</a:t>
            </a:r>
            <a:r>
              <a:rPr lang="en-US" b="1" baseline="-25000" dirty="0" err="1" smtClean="0"/>
              <a:t>RC</a:t>
            </a:r>
            <a:r>
              <a:rPr lang="en-US" b="1" dirty="0" smtClean="0"/>
              <a:t> </a:t>
            </a:r>
            <a:r>
              <a:rPr lang="en-US" b="1" dirty="0"/>
              <a:t>= (R+R</a:t>
            </a:r>
            <a:r>
              <a:rPr lang="en-US" b="1" baseline="-25000" dirty="0"/>
              <a:t>R</a:t>
            </a:r>
            <a:r>
              <a:rPr lang="en-US" b="1" dirty="0"/>
              <a:t>)*</a:t>
            </a:r>
            <a:r>
              <a:rPr lang="en-US" b="1" dirty="0" err="1"/>
              <a:t>C</a:t>
            </a:r>
            <a:r>
              <a:rPr lang="en-US" b="1" baseline="-25000" dirty="0" err="1"/>
              <a:t>l</a:t>
            </a:r>
            <a:endParaRPr lang="en-US" b="1" baseline="-25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Typically R~50-200k</a:t>
            </a:r>
            <a:r>
              <a:rPr lang="en-US" dirty="0" smtClean="0">
                <a:latin typeface="Symbol" pitchFamily="18" charset="2"/>
              </a:rPr>
              <a:t>W</a:t>
            </a:r>
            <a:endParaRPr lang="en-US" b="1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C~20pF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So, t</a:t>
            </a:r>
            <a:r>
              <a:rPr lang="en-US" b="1" baseline="-25000" dirty="0"/>
              <a:t>RC</a:t>
            </a:r>
            <a:r>
              <a:rPr lang="en-US" b="1" dirty="0"/>
              <a:t>~20-80uS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f</a:t>
            </a:r>
            <a:r>
              <a:rPr lang="en-US" b="1" baseline="-25000" dirty="0" err="1"/>
              <a:t>RC</a:t>
            </a:r>
            <a:r>
              <a:rPr lang="en-US" b="1" dirty="0"/>
              <a:t> ~ 10-50kHz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  <p:pic>
        <p:nvPicPr>
          <p:cNvPr id="12" name="Picture 3" descr="photoresis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2286000"/>
            <a:ext cx="28194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25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Many other common sensors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Force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Sound</a:t>
            </a: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Microphones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Position</a:t>
            </a: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Gyros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Acceleration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Field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</p:spTree>
    <p:extLst>
      <p:ext uri="{BB962C8B-B14F-4D97-AF65-F5344CB8AC3E}">
        <p14:creationId xmlns:p14="http://schemas.microsoft.com/office/powerpoint/2010/main" val="398883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Going from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Analog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to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Digital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What we </a:t>
            </a:r>
            <a:r>
              <a:rPr lang="en-US" sz="2000" b="1" dirty="0" smtClean="0"/>
              <a:t>want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we have to get there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038600" y="2133600"/>
            <a:ext cx="990600" cy="762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Arial" pitchFamily="34" charset="0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3048000" y="2362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600200" y="217805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latin typeface="Arial" pitchFamily="34" charset="0"/>
              </a:rPr>
              <a:t>Physical</a:t>
            </a:r>
          </a:p>
          <a:p>
            <a:r>
              <a:rPr lang="en-US" sz="1800">
                <a:latin typeface="Arial" pitchFamily="34" charset="0"/>
              </a:rPr>
              <a:t>Phenomena</a:t>
            </a:r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5181600" y="2362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096000" y="217805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800">
                <a:latin typeface="Arial" pitchFamily="34" charset="0"/>
              </a:rPr>
              <a:t>Engineering Units</a:t>
            </a:r>
          </a:p>
        </p:txBody>
      </p: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152400" y="4311650"/>
            <a:ext cx="8839200" cy="1403350"/>
            <a:chOff x="96" y="2716"/>
            <a:chExt cx="5568" cy="884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4080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Software</a:t>
              </a: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1008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Sensor</a:t>
              </a: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2544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</a:rPr>
                <a:t>ADC</a:t>
              </a: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384" y="3264"/>
              <a:ext cx="528" cy="192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1728" y="3264"/>
              <a:ext cx="720" cy="192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3264" y="3264"/>
              <a:ext cx="720" cy="192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4800" y="3264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96" y="273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 dirty="0">
                  <a:latin typeface="Arial" pitchFamily="34" charset="0"/>
                </a:rPr>
                <a:t>Physical</a:t>
              </a:r>
            </a:p>
            <a:p>
              <a:r>
                <a:rPr lang="en-US" sz="1800" dirty="0">
                  <a:latin typeface="Arial" pitchFamily="34" charset="0"/>
                </a:rPr>
                <a:t>Phenomena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680" y="273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Voltage or</a:t>
              </a:r>
            </a:p>
            <a:p>
              <a:r>
                <a:rPr lang="en-US" sz="1800">
                  <a:latin typeface="Arial" pitchFamily="34" charset="0"/>
                </a:rPr>
                <a:t>Current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3216" y="2736"/>
              <a:ext cx="9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ADC Counts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04" y="271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latin typeface="Arial" pitchFamily="34" charset="0"/>
                </a:rPr>
                <a:t>Engineering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00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>
                <a:latin typeface="+mj-lt"/>
                <a:cs typeface="B Titr" panose="00000700000000000000" pitchFamily="2" charset="-78"/>
              </a:rPr>
              <a:t>Representing an analog signal digitally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do we represent an analog signal?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As a time series of discrete </a:t>
            </a:r>
            <a:r>
              <a:rPr lang="en-US" sz="2000" b="1" dirty="0" smtClean="0"/>
              <a:t>values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On </a:t>
            </a:r>
            <a:r>
              <a:rPr lang="en-US" sz="2000" b="1" dirty="0"/>
              <a:t>MCU: read the ADC data register </a:t>
            </a:r>
            <a:r>
              <a:rPr lang="en-US" sz="2000" b="1" dirty="0" smtClean="0"/>
              <a:t>periodically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EECS 373 Design of Microprocessor-Based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301707" cy="38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14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39481</TotalTime>
  <Words>861</Words>
  <Application>Microsoft Office PowerPoint</Application>
  <PresentationFormat>On-screen Show (4:3)</PresentationFormat>
  <Paragraphs>204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Aspect</vt:lpstr>
      <vt:lpstr>Equation</vt:lpstr>
      <vt:lpstr>Microprocessors and Assembly Language  Fall 2019</vt:lpstr>
      <vt:lpstr>Copyright Notice</vt:lpstr>
      <vt:lpstr>PowerPoint Presentation</vt:lpstr>
      <vt:lpstr>We live in an analog world</vt:lpstr>
      <vt:lpstr>Transducers</vt:lpstr>
      <vt:lpstr>An Example: Photocell</vt:lpstr>
      <vt:lpstr>Many other common sensors </vt:lpstr>
      <vt:lpstr>Going from Analog to Digital</vt:lpstr>
      <vt:lpstr>Representing an analog signal digitally</vt:lpstr>
      <vt:lpstr>Choosing the horizontal range</vt:lpstr>
      <vt:lpstr>Choosing the horizontal granularity</vt:lpstr>
      <vt:lpstr>Choosing the sample rate</vt:lpstr>
      <vt:lpstr>Conversion: ADC</vt:lpstr>
      <vt:lpstr>Conversion: DAC</vt:lpstr>
      <vt:lpstr>Conversion: DAC</vt:lpstr>
      <vt:lpstr>ADC in SAM3X</vt:lpstr>
      <vt:lpstr>ADC in SAM3X</vt:lpstr>
      <vt:lpstr>DAC in SAM3X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Elham</cp:lastModifiedBy>
  <cp:revision>819</cp:revision>
  <cp:lastPrinted>2017-02-07T08:08:08Z</cp:lastPrinted>
  <dcterms:created xsi:type="dcterms:W3CDTF">2006-08-16T00:00:00Z</dcterms:created>
  <dcterms:modified xsi:type="dcterms:W3CDTF">2019-12-28T15:44:51Z</dcterms:modified>
</cp:coreProperties>
</file>