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90" r:id="rId3"/>
    <p:sldId id="258" r:id="rId4"/>
    <p:sldId id="346" r:id="rId5"/>
    <p:sldId id="327" r:id="rId6"/>
    <p:sldId id="360" r:id="rId7"/>
    <p:sldId id="361" r:id="rId8"/>
    <p:sldId id="362" r:id="rId9"/>
    <p:sldId id="363" r:id="rId10"/>
    <p:sldId id="365" r:id="rId11"/>
    <p:sldId id="366" r:id="rId12"/>
    <p:sldId id="367" r:id="rId13"/>
    <p:sldId id="368" r:id="rId14"/>
    <p:sldId id="369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9/27/2019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3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906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On moving a constant,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What happens to the </a:t>
            </a:r>
            <a:r>
              <a:rPr lang="en-US" sz="2400" b="1" dirty="0" smtClean="0"/>
              <a:t>rest of </a:t>
            </a:r>
            <a:r>
              <a:rPr lang="en-US" sz="2400" b="1" dirty="0" smtClean="0"/>
              <a:t>the register’s bits?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What about moving an immediate larger than 255?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MOV </a:t>
            </a:r>
            <a:r>
              <a:rPr lang="en-US" sz="2800" b="1" dirty="0">
                <a:solidFill>
                  <a:srgbClr val="FF0000"/>
                </a:solidFill>
              </a:rPr>
              <a:t>R1,#</a:t>
            </a:r>
            <a:r>
              <a:rPr lang="en-US" sz="2800" b="1" dirty="0" smtClean="0">
                <a:solidFill>
                  <a:srgbClr val="FF0000"/>
                </a:solidFill>
              </a:rPr>
              <a:t>505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Will cause an error! Why?</a:t>
            </a:r>
            <a:endParaRPr lang="en-US" sz="2000" b="1" dirty="0"/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MOV Instruction: Examples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97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906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ADD Rd,Rn,Op2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Add Rn </a:t>
            </a:r>
            <a:r>
              <a:rPr lang="en-US" sz="2800" b="1" dirty="0"/>
              <a:t>to Op2 and store the result in </a:t>
            </a:r>
            <a:r>
              <a:rPr lang="en-US" sz="2800" b="1" dirty="0" smtClean="0"/>
              <a:t>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Op2 can be immediate (an 8-bit value)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Op2 can be a register </a:t>
            </a:r>
            <a:r>
              <a:rPr lang="en-US" sz="2400" b="1" dirty="0">
                <a:solidFill>
                  <a:srgbClr val="FF0000"/>
                </a:solidFill>
              </a:rPr>
              <a:t>Rm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ADD Instruction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97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90600"/>
            <a:ext cx="8458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Add 0x25 and 0x34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	MOV R1,#0x25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MOV R7,#0x34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	ADD R5,R1,R7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/>
              <a:t>OR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	MOV R1,#0x25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ADD R5,R1,#0x34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 Simple Program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584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90600"/>
            <a:ext cx="845820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8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8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WHY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To Learn Assembly?!!!</a:t>
            </a: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11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362200"/>
            <a:ext cx="678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ARM Architecture and Assembly </a:t>
            </a:r>
            <a:r>
              <a:rPr lang="en-US" sz="3200" b="1" dirty="0" smtClean="0"/>
              <a:t>Language Programming 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ARM Registers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pic>
        <p:nvPicPr>
          <p:cNvPr id="7" name="Picture 6" descr="F2-2_ARMregister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990600"/>
            <a:ext cx="5334000" cy="50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Registers Data Size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pic>
        <p:nvPicPr>
          <p:cNvPr id="7" name="Picture 6" descr="F2-1_ARMregistersDataSiz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743200"/>
            <a:ext cx="8229600" cy="17040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143000"/>
            <a:ext cx="8458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MSB: D31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LSB: D0</a:t>
            </a: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323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13 GPRs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cs typeface="B Nazanin" pitchFamily="2" charset="-78"/>
              </a:rPr>
              <a:t>R0-R12 (32-bit)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 smtClean="0">
                <a:cs typeface="B Nazanin" pitchFamily="2" charset="-78"/>
              </a:rPr>
              <a:t>Can be used by all arithmetic/logic instructions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b="1" dirty="0" smtClean="0"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General Purpose Registers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27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 common format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Instruction </a:t>
            </a:r>
            <a:r>
              <a:rPr lang="en-US" sz="2800" b="1" dirty="0" smtClean="0">
                <a:solidFill>
                  <a:srgbClr val="C00000"/>
                </a:solidFill>
              </a:rPr>
              <a:t>   destination</a:t>
            </a:r>
            <a:r>
              <a:rPr lang="en-US" sz="2800" b="1" dirty="0" smtClean="0">
                <a:solidFill>
                  <a:srgbClr val="C00000"/>
                </a:solidFill>
              </a:rPr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source1</a:t>
            </a:r>
            <a:r>
              <a:rPr lang="en-US" sz="2800" b="1" dirty="0" smtClean="0">
                <a:solidFill>
                  <a:srgbClr val="C00000"/>
                </a:solidFill>
              </a:rPr>
              <a:t>, source2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Source2</a:t>
            </a:r>
            <a:r>
              <a:rPr lang="en-US" sz="2800" b="1" dirty="0" smtClean="0"/>
              <a:t> can be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 register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Immediate (constant)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Memory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Destination is often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 register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Memory</a:t>
            </a:r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ARM Instruction Format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2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Copies </a:t>
            </a:r>
            <a:r>
              <a:rPr lang="en-US" sz="2800" b="1" dirty="0"/>
              <a:t>data into register or from register </a:t>
            </a:r>
            <a:r>
              <a:rPr lang="en-US" sz="2800" b="1" dirty="0" smtClean="0"/>
              <a:t>to register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MOV Rn</a:t>
            </a:r>
            <a:r>
              <a:rPr lang="en-US" sz="2800" b="1" dirty="0" smtClean="0">
                <a:solidFill>
                  <a:srgbClr val="C00000"/>
                </a:solidFill>
              </a:rPr>
              <a:t>, Op2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load </a:t>
            </a:r>
            <a:r>
              <a:rPr lang="en-US" sz="2800" b="1" dirty="0">
                <a:solidFill>
                  <a:srgbClr val="FF0000"/>
                </a:solidFill>
              </a:rPr>
              <a:t>Rn</a:t>
            </a:r>
            <a:r>
              <a:rPr lang="en-US" sz="2800" b="1" dirty="0"/>
              <a:t> register with </a:t>
            </a:r>
            <a:r>
              <a:rPr lang="en-US" sz="2800" b="1" dirty="0">
                <a:solidFill>
                  <a:srgbClr val="FF0000"/>
                </a:solidFill>
              </a:rPr>
              <a:t>Op2</a:t>
            </a:r>
            <a:r>
              <a:rPr lang="en-US" sz="2800" b="1" dirty="0"/>
              <a:t> (Operand2</a:t>
            </a:r>
            <a:r>
              <a:rPr lang="en-US" sz="2800" b="1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Op2 can be immediate (an 8-bit value</a:t>
            </a:r>
            <a:r>
              <a:rPr lang="en-US" sz="2400" b="1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Op2 can be a register </a:t>
            </a:r>
            <a:r>
              <a:rPr lang="en-US" sz="2400" b="1" dirty="0" smtClean="0">
                <a:solidFill>
                  <a:srgbClr val="FF0000"/>
                </a:solidFill>
              </a:rPr>
              <a:t>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Rn</a:t>
            </a:r>
            <a:r>
              <a:rPr lang="en-US" sz="2400" b="1" dirty="0" smtClean="0"/>
              <a:t> or </a:t>
            </a:r>
            <a:r>
              <a:rPr lang="en-US" sz="2400" b="1" dirty="0" smtClean="0">
                <a:solidFill>
                  <a:srgbClr val="FF0000"/>
                </a:solidFill>
              </a:rPr>
              <a:t>Rm</a:t>
            </a:r>
            <a:r>
              <a:rPr lang="en-US" sz="2400" b="1" dirty="0" smtClean="0"/>
              <a:t> can be any of the registers R0 to R15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MOV Instruction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95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90600"/>
            <a:ext cx="8458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Load </a:t>
            </a:r>
            <a:r>
              <a:rPr lang="en-US" sz="2800" b="1" dirty="0"/>
              <a:t>R2 with 0x25 (R2 = 0x25</a:t>
            </a:r>
            <a:r>
              <a:rPr lang="en-US" sz="2800" b="1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MOV R2,#0x25;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25 in hex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Notice the </a:t>
            </a:r>
            <a:r>
              <a:rPr lang="en-US" sz="2400" b="1" dirty="0" smtClean="0">
                <a:solidFill>
                  <a:srgbClr val="FF0000"/>
                </a:solidFill>
              </a:rPr>
              <a:t>#</a:t>
            </a:r>
            <a:r>
              <a:rPr lang="en-US" sz="2400" b="1" dirty="0" smtClean="0"/>
              <a:t> before immediate values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Use “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r>
              <a:rPr lang="en-US" sz="2400" b="1" dirty="0" smtClean="0"/>
              <a:t>” for comment (same as “</a:t>
            </a:r>
            <a:r>
              <a:rPr lang="en-US" sz="2400" b="1" dirty="0" smtClean="0">
                <a:solidFill>
                  <a:srgbClr val="FF0000"/>
                </a:solidFill>
              </a:rPr>
              <a:t>//</a:t>
            </a:r>
            <a:r>
              <a:rPr lang="en-US" sz="2400" b="1" dirty="0" smtClean="0"/>
              <a:t>” in C)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For numbers in hex, put “</a:t>
            </a:r>
            <a:r>
              <a:rPr lang="en-US" sz="2400" b="1" dirty="0" smtClean="0">
                <a:solidFill>
                  <a:srgbClr val="FF0000"/>
                </a:solidFill>
              </a:rPr>
              <a:t>0x</a:t>
            </a:r>
            <a:r>
              <a:rPr lang="en-US" sz="2400" b="1" dirty="0" smtClean="0"/>
              <a:t>” in front of the value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Put nothing for decimal</a:t>
            </a:r>
          </a:p>
          <a:p>
            <a:pPr lvl="2"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MOV R1</a:t>
            </a:r>
            <a:r>
              <a:rPr lang="en-US" sz="2400" b="1" dirty="0" smtClean="0">
                <a:solidFill>
                  <a:srgbClr val="FF0000"/>
                </a:solidFill>
              </a:rPr>
              <a:t>,#50;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50 in decimal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 smtClean="0"/>
              <a:t>Copy </a:t>
            </a:r>
            <a:r>
              <a:rPr lang="pt-BR" sz="2800" b="1" dirty="0"/>
              <a:t>contents of R7 into R5 (R5 = R7)</a:t>
            </a:r>
            <a:endParaRPr lang="en-US" sz="2800" b="1" dirty="0" smtClean="0"/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MOV R5,R7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8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MOV Instruction: Examples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53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35707</TotalTime>
  <Words>475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 Nazanin</vt:lpstr>
      <vt:lpstr>B Titr</vt:lpstr>
      <vt:lpstr>Calibri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ARM Registers</vt:lpstr>
      <vt:lpstr>Registers Data Size</vt:lpstr>
      <vt:lpstr>General Purpose Registers</vt:lpstr>
      <vt:lpstr>ARM Instruction Format</vt:lpstr>
      <vt:lpstr>MOV Instruction</vt:lpstr>
      <vt:lpstr>MOV Instruction: Examples</vt:lpstr>
      <vt:lpstr>MOV Instruction: Examples</vt:lpstr>
      <vt:lpstr>ADD Instruction</vt:lpstr>
      <vt:lpstr>A Simple Program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585</cp:revision>
  <cp:lastPrinted>2017-02-07T08:08:08Z</cp:lastPrinted>
  <dcterms:created xsi:type="dcterms:W3CDTF">2006-08-16T00:00:00Z</dcterms:created>
  <dcterms:modified xsi:type="dcterms:W3CDTF">2019-09-27T14:15:14Z</dcterms:modified>
</cp:coreProperties>
</file>