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0"/>
  </p:notesMasterIdLst>
  <p:handoutMasterIdLst>
    <p:handoutMasterId r:id="rId31"/>
  </p:handoutMasterIdLst>
  <p:sldIdLst>
    <p:sldId id="290" r:id="rId3"/>
    <p:sldId id="258" r:id="rId4"/>
    <p:sldId id="327" r:id="rId5"/>
    <p:sldId id="346" r:id="rId6"/>
    <p:sldId id="363" r:id="rId7"/>
    <p:sldId id="372" r:id="rId8"/>
    <p:sldId id="370" r:id="rId9"/>
    <p:sldId id="371" r:id="rId10"/>
    <p:sldId id="373" r:id="rId11"/>
    <p:sldId id="374" r:id="rId12"/>
    <p:sldId id="375" r:id="rId13"/>
    <p:sldId id="376" r:id="rId14"/>
    <p:sldId id="378" r:id="rId15"/>
    <p:sldId id="379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10/7/2019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4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Load and Store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Instructions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Load </a:t>
            </a:r>
            <a:r>
              <a:rPr lang="en-US" sz="2400" b="1" dirty="0"/>
              <a:t>Rd with the contents of location </a:t>
            </a:r>
            <a:r>
              <a:rPr lang="en-US" sz="2400" b="1" dirty="0" smtClean="0"/>
              <a:t>pointed </a:t>
            </a:r>
            <a:r>
              <a:rPr lang="en-US" sz="2400" b="1" dirty="0"/>
              <a:t>to by Rx register</a:t>
            </a:r>
            <a:endParaRPr lang="en-US" sz="2400" b="1" dirty="0" smtClean="0"/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LDR </a:t>
            </a:r>
            <a:r>
              <a:rPr lang="en-US" sz="2400" b="1" dirty="0">
                <a:solidFill>
                  <a:srgbClr val="C00000"/>
                </a:solidFill>
              </a:rPr>
              <a:t>Rd,[Rx</a:t>
            </a:r>
            <a:r>
              <a:rPr lang="en-US" sz="2400" b="1" dirty="0" smtClean="0">
                <a:solidFill>
                  <a:srgbClr val="C00000"/>
                </a:solidFill>
              </a:rPr>
              <a:t>];</a:t>
            </a:r>
            <a:r>
              <a:rPr lang="en-US" sz="2800" b="1" dirty="0" smtClean="0"/>
              <a:t>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Rx contains an address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between 0x00000000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to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0xFFFFFFFF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LDR reads one word (32-bit or 4-byte) of 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from 4 consecutive memory </a:t>
            </a:r>
            <a:r>
              <a:rPr lang="en-US" sz="2000" b="1" dirty="0" smtClean="0"/>
              <a:t>locations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locations can be in the SRAM, </a:t>
            </a:r>
            <a:r>
              <a:rPr lang="en-US" sz="2000" b="1" dirty="0" smtClean="0"/>
              <a:t>a Flash </a:t>
            </a:r>
            <a:r>
              <a:rPr lang="en-US" sz="2000" b="1" dirty="0"/>
              <a:t>memory or I/O </a:t>
            </a:r>
            <a:r>
              <a:rPr lang="en-US" sz="2000" b="1" dirty="0" smtClean="0"/>
              <a:t>registers</a:t>
            </a: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9" name="Picture 8" descr="F2-5_ExecutingTheLDRinstruct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5318" y="3962400"/>
            <a:ext cx="6556248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Load and Store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Instructions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Store </a:t>
            </a:r>
            <a:r>
              <a:rPr lang="en-US" sz="2400" b="1" dirty="0"/>
              <a:t>register </a:t>
            </a:r>
            <a:r>
              <a:rPr lang="en-US" sz="2400" b="1" dirty="0" smtClean="0"/>
              <a:t>Rd </a:t>
            </a:r>
            <a:r>
              <a:rPr lang="en-US" sz="2400" b="1" dirty="0"/>
              <a:t>into locations pointed to by </a:t>
            </a:r>
            <a:r>
              <a:rPr lang="en-US" sz="2400" b="1" dirty="0" smtClean="0"/>
              <a:t>Rx</a:t>
            </a:r>
            <a:endParaRPr lang="en-US" sz="2400" b="1" dirty="0" smtClean="0"/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STR Rd,[Rx]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6" descr="F2-6_ExecutingTheSTRinstruct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836" y="2971800"/>
            <a:ext cx="6554247" cy="23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6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Load and Store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Variations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Load a byte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LDRB Rd, [Rx</a:t>
            </a:r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8" name="Picture 7" descr="F2-7_ExecutingTheLDRBinstruct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8176" y="3177287"/>
            <a:ext cx="6556248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3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Load and Store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Variations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Store a byte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STRB </a:t>
            </a:r>
            <a:r>
              <a:rPr lang="en-US" sz="2400" b="1" dirty="0">
                <a:solidFill>
                  <a:srgbClr val="C00000"/>
                </a:solidFill>
              </a:rPr>
              <a:t>Rd, [Rx</a:t>
            </a:r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6" descr="F2-8_ExecutingTheSTRBinstruct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2352" y="3177287"/>
            <a:ext cx="6556248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0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Load and Store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Variations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Load half-word (2-byte)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LDRH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Rd</a:t>
            </a:r>
            <a:r>
              <a:rPr lang="en-US" sz="2400" b="1" dirty="0">
                <a:solidFill>
                  <a:srgbClr val="C00000"/>
                </a:solidFill>
              </a:rPr>
              <a:t>, [Rx</a:t>
            </a:r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8" name="Picture 7" descr="F2-9_ExecutingTheLDRHinstruct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8176" y="3212950"/>
            <a:ext cx="6556248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1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Load and Store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Variations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Store half-word (2-byte)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STRH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Rd</a:t>
            </a:r>
            <a:r>
              <a:rPr lang="en-US" sz="2400" b="1" dirty="0">
                <a:solidFill>
                  <a:srgbClr val="C00000"/>
                </a:solidFill>
              </a:rPr>
              <a:t>, [Rx</a:t>
            </a:r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6" descr="F2-10_ExecutingTheSTRHinstruct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1476" y="3207767"/>
            <a:ext cx="6556248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18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Current Program Status Register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CPSR: Flag register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N</a:t>
            </a:r>
            <a:r>
              <a:rPr lang="en-US" sz="2400" b="1" dirty="0"/>
              <a:t>: </a:t>
            </a:r>
            <a:r>
              <a:rPr lang="en-US" sz="2400" b="1" dirty="0" smtClean="0"/>
              <a:t>Negative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Z: Zero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C: Carry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V: Overflow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T: Thumb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 and F: enable or disable </a:t>
            </a:r>
            <a:r>
              <a:rPr lang="en-US" sz="2400" b="1" dirty="0" smtClean="0"/>
              <a:t>the interrupt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8" name="Picture 7" descr="F2-11_CPSR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1981200"/>
            <a:ext cx="6827044" cy="6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41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 suffix and the status register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By executing data </a:t>
            </a:r>
            <a:r>
              <a:rPr lang="en-US" sz="2400" b="1" dirty="0"/>
              <a:t>processing instructions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By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b="1" dirty="0"/>
              <a:t>, the status flags of CPSR are not </a:t>
            </a:r>
            <a:r>
              <a:rPr lang="en-US" sz="2400" b="1" dirty="0" smtClean="0"/>
              <a:t>updated 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To Update the flags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put the ‘S’ suffix at the end of the </a:t>
            </a:r>
            <a:r>
              <a:rPr lang="en-US" sz="2400" b="1" dirty="0" err="1" smtClean="0"/>
              <a:t>opcode</a:t>
            </a:r>
            <a:endParaRPr lang="en-US" sz="2400" b="1" dirty="0" smtClean="0"/>
          </a:p>
          <a:p>
            <a:pPr lvl="1"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ADD =&gt; ADDS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461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Suffix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and the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Status Register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4827579" cy="32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55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Flag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Bits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and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Decision Making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Conditional branch </a:t>
            </a:r>
            <a:r>
              <a:rPr lang="en-US" sz="2400" b="1" dirty="0"/>
              <a:t>instructions</a:t>
            </a:r>
            <a:endParaRPr lang="en-US" sz="2000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5928176" cy="36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58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" y="2667000"/>
            <a:ext cx="845820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ARM Data Format, Pseudo-instructions </a:t>
            </a:r>
            <a:r>
              <a:rPr lang="en-US" sz="3200" b="1" dirty="0" smtClean="0"/>
              <a:t>and Directives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ARM Data Format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Data format representation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Hexadecimal numbers</a:t>
            </a:r>
          </a:p>
          <a:p>
            <a:pPr marL="0" lvl="1" algn="ctr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MOV R1, #0x99</a:t>
            </a:r>
            <a:endParaRPr lang="fa-IR" b="1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Decimal </a:t>
            </a:r>
            <a:r>
              <a:rPr lang="en-US" b="1" dirty="0" smtClean="0"/>
              <a:t>numbers</a:t>
            </a:r>
          </a:p>
          <a:p>
            <a:pPr marL="0" lvl="1" algn="ctr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MOV R7, #12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Binary </a:t>
            </a:r>
            <a:r>
              <a:rPr lang="en-US" b="1" dirty="0" smtClean="0"/>
              <a:t>numbers</a:t>
            </a:r>
          </a:p>
          <a:p>
            <a:pPr marL="0" lvl="1" algn="ctr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MOV R6, #2_10011001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Numbers in any base between 2 and </a:t>
            </a:r>
            <a:r>
              <a:rPr lang="en-US" b="1" dirty="0" smtClean="0"/>
              <a:t>9</a:t>
            </a:r>
          </a:p>
          <a:p>
            <a:pPr marL="114300" lvl="1" algn="ctr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MOV R7, #8_33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ASCII </a:t>
            </a:r>
            <a:r>
              <a:rPr lang="en-US" b="1" dirty="0" smtClean="0"/>
              <a:t>characters</a:t>
            </a:r>
          </a:p>
          <a:p>
            <a:pPr lvl="1" algn="ctr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LDR R3, #'2' ; R3 = 00110010 or 32 in </a:t>
            </a:r>
            <a:r>
              <a:rPr lang="en-US" b="1" dirty="0" smtClean="0">
                <a:solidFill>
                  <a:srgbClr val="C00000"/>
                </a:solidFill>
              </a:rPr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2042860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Pseudo-instructions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LDR </a:t>
            </a:r>
            <a:r>
              <a:rPr lang="en-US" sz="2400" b="1" dirty="0" smtClean="0"/>
              <a:t>pseudo-instruction</a:t>
            </a:r>
            <a:endParaRPr lang="fa-I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Limitation of loading immediate value: 8-bit</a:t>
            </a:r>
            <a:endParaRPr lang="fa-IR" sz="2400" b="1" dirty="0" smtClean="0"/>
          </a:p>
          <a:p>
            <a:pPr lvl="2" algn="ctr">
              <a:lnSpc>
                <a:spcPct val="150000"/>
              </a:lnSpc>
            </a:pPr>
            <a:r>
              <a:rPr lang="en-US" sz="2400" b="1" strike="sngStrike" dirty="0" smtClean="0">
                <a:solidFill>
                  <a:srgbClr val="C00000"/>
                </a:solidFill>
              </a:rPr>
              <a:t>MOV</a:t>
            </a:r>
            <a:r>
              <a:rPr lang="en-US" sz="2400" b="1" strike="sngStrike" dirty="0">
                <a:solidFill>
                  <a:srgbClr val="C00000"/>
                </a:solidFill>
              </a:rPr>
              <a:t> </a:t>
            </a:r>
            <a:r>
              <a:rPr lang="en-US" sz="2400" b="1" strike="sngStrike" dirty="0" smtClean="0">
                <a:solidFill>
                  <a:srgbClr val="C00000"/>
                </a:solidFill>
              </a:rPr>
              <a:t>Rd, 0x11223344	</a:t>
            </a:r>
          </a:p>
          <a:p>
            <a:pPr lvl="2"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LDR Rd, =</a:t>
            </a:r>
            <a:r>
              <a:rPr lang="en-US" sz="2400" b="1" dirty="0" smtClean="0">
                <a:solidFill>
                  <a:srgbClr val="C00000"/>
                </a:solidFill>
              </a:rPr>
              <a:t>32-bit_immediate_value</a:t>
            </a:r>
            <a:endParaRPr lang="fa-IR" sz="2400" b="1" dirty="0" smtClean="0">
              <a:solidFill>
                <a:srgbClr val="C00000"/>
              </a:solidFill>
            </a:endParaRPr>
          </a:p>
          <a:p>
            <a:pPr lvl="2"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LDR R7, =</a:t>
            </a:r>
            <a:r>
              <a:rPr lang="en-US" sz="2400" b="1" dirty="0" smtClean="0">
                <a:solidFill>
                  <a:srgbClr val="C00000"/>
                </a:solidFill>
              </a:rPr>
              <a:t>0x11223344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Load </a:t>
            </a:r>
            <a:r>
              <a:rPr lang="en-US" sz="2400" b="1" dirty="0"/>
              <a:t>registers with the addresses of memory locations</a:t>
            </a:r>
            <a:endParaRPr lang="en-US" sz="2400" b="1" dirty="0" smtClean="0"/>
          </a:p>
          <a:p>
            <a:pPr lvl="2"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ADR </a:t>
            </a:r>
            <a:r>
              <a:rPr lang="en-US" sz="2400" b="1" dirty="0" err="1">
                <a:solidFill>
                  <a:srgbClr val="C00000"/>
                </a:solidFill>
              </a:rPr>
              <a:t>Rn</a:t>
            </a:r>
            <a:r>
              <a:rPr lang="en-US" sz="2400" b="1" dirty="0">
                <a:solidFill>
                  <a:srgbClr val="C00000"/>
                </a:solidFill>
              </a:rPr>
              <a:t>, label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endParaRPr lang="en-US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22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Directives </a:t>
            </a:r>
            <a:r>
              <a:rPr lang="en-US" sz="2400" b="1" dirty="0"/>
              <a:t>give directions to </a:t>
            </a:r>
            <a:r>
              <a:rPr lang="en-US" sz="2400" b="1" dirty="0" smtClean="0"/>
              <a:t>the</a:t>
            </a:r>
            <a:r>
              <a:rPr lang="fa-IR" sz="2400" b="1" dirty="0" smtClean="0"/>
              <a:t> </a:t>
            </a:r>
            <a:r>
              <a:rPr lang="en-US" sz="2400" b="1" dirty="0" smtClean="0"/>
              <a:t>assembler</a:t>
            </a:r>
            <a:endParaRPr lang="fa-IR" sz="2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Some Widely Used ARM Directive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4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r="19764"/>
          <a:stretch/>
        </p:blipFill>
        <p:spPr>
          <a:xfrm>
            <a:off x="557213" y="3048000"/>
            <a:ext cx="8080986" cy="18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Directives: </a:t>
            </a:r>
            <a:r>
              <a:rPr lang="en-US" sz="2400" b="1" dirty="0" smtClean="0">
                <a:solidFill>
                  <a:srgbClr val="C00000"/>
                </a:solidFill>
              </a:rPr>
              <a:t>AREA</a:t>
            </a:r>
            <a:endParaRPr lang="fa-IR" sz="24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Defines </a:t>
            </a:r>
            <a:r>
              <a:rPr lang="en-US" sz="2400" b="1" dirty="0"/>
              <a:t>a new section </a:t>
            </a:r>
            <a:r>
              <a:rPr lang="en-US" sz="2400" b="1" dirty="0" smtClean="0"/>
              <a:t>of memory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AREA </a:t>
            </a:r>
            <a:r>
              <a:rPr lang="en-US" sz="2400" b="1" dirty="0" err="1">
                <a:solidFill>
                  <a:srgbClr val="C00000"/>
                </a:solidFill>
              </a:rPr>
              <a:t>sectionname</a:t>
            </a:r>
            <a:r>
              <a:rPr lang="en-US" sz="2400" b="1" dirty="0">
                <a:solidFill>
                  <a:srgbClr val="C00000"/>
                </a:solidFill>
              </a:rPr>
              <a:t>, attribute, attribute, </a:t>
            </a:r>
            <a:r>
              <a:rPr lang="en-US" sz="2400" b="1" dirty="0" smtClean="0">
                <a:solidFill>
                  <a:srgbClr val="C00000"/>
                </a:solidFill>
              </a:rPr>
              <a:t>...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Some </a:t>
            </a:r>
            <a:r>
              <a:rPr lang="en-US" sz="2400" b="1" dirty="0"/>
              <a:t>attributes: CODE, </a:t>
            </a:r>
            <a:r>
              <a:rPr lang="en-US" sz="2400" b="1" dirty="0" smtClean="0"/>
              <a:t>DATA, READONLY</a:t>
            </a:r>
            <a:r>
              <a:rPr lang="en-US" sz="2400" b="1" dirty="0"/>
              <a:t>, </a:t>
            </a:r>
            <a:r>
              <a:rPr lang="en-US" sz="2400" b="1" dirty="0" smtClean="0"/>
              <a:t>READWRITE, and ALIGN</a:t>
            </a:r>
          </a:p>
          <a:p>
            <a:pPr lvl="1"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AREA MY_ASM_PROG1, CODE, </a:t>
            </a:r>
            <a:r>
              <a:rPr lang="en-US" sz="2400" b="1" dirty="0" smtClean="0">
                <a:solidFill>
                  <a:srgbClr val="C00000"/>
                </a:solidFill>
              </a:rPr>
              <a:t>READONLY</a:t>
            </a:r>
          </a:p>
          <a:p>
            <a:pPr lvl="1" algn="ctr">
              <a:lnSpc>
                <a:spcPct val="150000"/>
              </a:lnSpc>
            </a:pPr>
            <a:endParaRPr lang="en-US" sz="24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24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41713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Directives: </a:t>
            </a:r>
            <a:r>
              <a:rPr lang="en-US" sz="2400" b="1" dirty="0" smtClean="0">
                <a:solidFill>
                  <a:srgbClr val="C00000"/>
                </a:solidFill>
              </a:rPr>
              <a:t>AREA</a:t>
            </a:r>
            <a:endParaRPr lang="fa-IR" sz="24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Attributes: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READONLY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All the READONLY sections of the same program </a:t>
            </a:r>
            <a:r>
              <a:rPr lang="en-US" sz="2000" b="1" dirty="0" smtClean="0"/>
              <a:t>are put </a:t>
            </a:r>
            <a:r>
              <a:rPr lang="en-US" sz="2000" b="1" dirty="0"/>
              <a:t>next to each other in the flash memory by the </a:t>
            </a:r>
            <a:r>
              <a:rPr lang="en-US" sz="2000" b="1" dirty="0" smtClean="0"/>
              <a:t>linker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Attributes: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READWRITE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linker puts all the </a:t>
            </a:r>
            <a:r>
              <a:rPr lang="en-US" sz="2000" b="1" dirty="0" smtClean="0"/>
              <a:t>READWRITE sections </a:t>
            </a:r>
            <a:r>
              <a:rPr lang="en-US" sz="2000" b="1" dirty="0"/>
              <a:t>of the same program next to each other in the SRAM </a:t>
            </a:r>
            <a:r>
              <a:rPr lang="en-US" sz="2000" b="1" dirty="0" smtClean="0"/>
              <a:t>memory</a:t>
            </a:r>
            <a:endParaRPr lang="fa-I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Attributes: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CODE</a:t>
            </a:r>
            <a:r>
              <a:rPr lang="en-US" sz="2400" b="1" dirty="0"/>
              <a:t>:</a:t>
            </a:r>
            <a:r>
              <a:rPr lang="en-US" sz="2000" b="1" dirty="0"/>
              <a:t> is </a:t>
            </a:r>
            <a:r>
              <a:rPr lang="en-US" sz="2000" b="1" dirty="0" smtClean="0"/>
              <a:t>by default </a:t>
            </a:r>
            <a:r>
              <a:rPr lang="en-US" sz="2000" b="1" dirty="0"/>
              <a:t>READONLY </a:t>
            </a:r>
            <a:r>
              <a:rPr lang="en-US" sz="2000" b="1" dirty="0" smtClean="0"/>
              <a:t>memory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Attributes</a:t>
            </a:r>
            <a:r>
              <a:rPr lang="en-US" sz="2400" b="1" dirty="0"/>
              <a:t>: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en-US" sz="2400" b="1" dirty="0" smtClean="0"/>
              <a:t>:</a:t>
            </a:r>
            <a:r>
              <a:rPr lang="en-US" sz="2000" b="1" dirty="0" smtClean="0"/>
              <a:t> </a:t>
            </a:r>
            <a:r>
              <a:rPr lang="en-US" sz="2000" b="1" dirty="0"/>
              <a:t>is by default </a:t>
            </a:r>
            <a:r>
              <a:rPr lang="en-US" sz="2000" b="1" dirty="0" smtClean="0"/>
              <a:t>READWRITE memory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Attributes: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ALIGN</a:t>
            </a:r>
            <a:r>
              <a:rPr lang="en-US" sz="2400" b="1" dirty="0" smtClean="0"/>
              <a:t>: </a:t>
            </a:r>
            <a:r>
              <a:rPr lang="en-US" sz="2000" b="1" dirty="0" smtClean="0"/>
              <a:t>to align a section</a:t>
            </a:r>
            <a:endParaRPr lang="en-US" sz="2400" b="1" dirty="0"/>
          </a:p>
          <a:p>
            <a:pPr lvl="1" algn="ctr">
              <a:lnSpc>
                <a:spcPct val="150000"/>
              </a:lnSpc>
            </a:pPr>
            <a:endParaRPr lang="en-US" sz="24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24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5771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Directives: </a:t>
            </a:r>
            <a:r>
              <a:rPr lang="en-US" sz="2400" b="1" dirty="0" smtClean="0">
                <a:solidFill>
                  <a:srgbClr val="C00000"/>
                </a:solidFill>
              </a:rPr>
              <a:t>END</a:t>
            </a:r>
            <a:endParaRPr lang="fa-IR" sz="24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Indicates </a:t>
            </a:r>
            <a:r>
              <a:rPr lang="en-US" sz="2400" b="1" dirty="0"/>
              <a:t>to </a:t>
            </a:r>
            <a:r>
              <a:rPr lang="en-US" sz="2400" b="1" dirty="0" smtClean="0"/>
              <a:t>the assembler </a:t>
            </a:r>
            <a:r>
              <a:rPr lang="en-US" sz="2400" b="1" dirty="0"/>
              <a:t>the end of the source </a:t>
            </a:r>
            <a:r>
              <a:rPr lang="en-US" sz="2400" b="1" dirty="0" smtClean="0"/>
              <a:t>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Is </a:t>
            </a:r>
            <a:r>
              <a:rPr lang="en-US" sz="2400" b="1" dirty="0"/>
              <a:t>the </a:t>
            </a:r>
            <a:r>
              <a:rPr lang="en-US" sz="2400" b="1" dirty="0" smtClean="0"/>
              <a:t>last line </a:t>
            </a:r>
            <a:r>
              <a:rPr lang="en-US" sz="2400" b="1" dirty="0"/>
              <a:t>of the ARM assembly </a:t>
            </a:r>
            <a:r>
              <a:rPr lang="en-US" sz="2400" b="1" dirty="0" smtClean="0"/>
              <a:t>program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Anything </a:t>
            </a:r>
            <a:r>
              <a:rPr lang="en-US" sz="2000" b="1" dirty="0"/>
              <a:t>after the </a:t>
            </a:r>
            <a:r>
              <a:rPr lang="en-US" sz="2000" b="1" dirty="0" smtClean="0"/>
              <a:t>END directive </a:t>
            </a:r>
            <a:r>
              <a:rPr lang="en-US" sz="2000" b="1" dirty="0"/>
              <a:t>in the source file is ignored by the assembler</a:t>
            </a:r>
            <a:endParaRPr lang="en-US" sz="2000" b="1" dirty="0" smtClean="0"/>
          </a:p>
          <a:p>
            <a:pPr lvl="4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AREA PROG_2_1, CODE, READONLY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b="1" dirty="0">
                <a:solidFill>
                  <a:srgbClr val="C00000"/>
                </a:solidFill>
              </a:rPr>
              <a:t>MOV R1, #0x25 ; R1 = 0x25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b="1" dirty="0">
                <a:solidFill>
                  <a:srgbClr val="C00000"/>
                </a:solidFill>
              </a:rPr>
              <a:t>MOV R2, #0x34 ; R2 = 0x34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b="1" dirty="0">
                <a:solidFill>
                  <a:srgbClr val="C00000"/>
                </a:solidFill>
              </a:rPr>
              <a:t>ADD R3, R2, R1 ; R3 = R2 + </a:t>
            </a:r>
            <a:r>
              <a:rPr lang="pt-BR" b="1" dirty="0" smtClean="0">
                <a:solidFill>
                  <a:srgbClr val="C00000"/>
                </a:solidFill>
              </a:rPr>
              <a:t>R1</a:t>
            </a: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smtClean="0">
                <a:solidFill>
                  <a:srgbClr val="C00000"/>
                </a:solidFill>
              </a:rPr>
              <a:t>     HERE </a:t>
            </a:r>
            <a:r>
              <a:rPr lang="pt-BR" b="1" dirty="0">
                <a:solidFill>
                  <a:srgbClr val="C00000"/>
                </a:solidFill>
              </a:rPr>
              <a:t>B HERE ; stay here </a:t>
            </a:r>
            <a:r>
              <a:rPr lang="pt-BR" b="1" dirty="0" smtClean="0">
                <a:solidFill>
                  <a:srgbClr val="C00000"/>
                </a:solidFill>
              </a:rPr>
              <a:t>forever</a:t>
            </a:r>
          </a:p>
          <a:p>
            <a:pPr lvl="3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	</a:t>
            </a:r>
            <a:r>
              <a:rPr lang="pt-BR" b="1" dirty="0" smtClean="0">
                <a:solidFill>
                  <a:srgbClr val="C00000"/>
                </a:solidFill>
              </a:rPr>
              <a:t>END</a:t>
            </a:r>
            <a:endParaRPr lang="fa-I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87355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Assembler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Directives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1430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Directives: </a:t>
            </a:r>
            <a:r>
              <a:rPr lang="en-US" sz="2400" b="1" dirty="0" smtClean="0">
                <a:solidFill>
                  <a:srgbClr val="C00000"/>
                </a:solidFill>
              </a:rPr>
              <a:t>END</a:t>
            </a:r>
            <a:endParaRPr lang="fa-IR" sz="2400" b="1" dirty="0" smtClean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Indicates </a:t>
            </a:r>
            <a:r>
              <a:rPr lang="en-US" sz="2400" b="1" dirty="0"/>
              <a:t>to </a:t>
            </a:r>
            <a:r>
              <a:rPr lang="en-US" sz="2400" b="1" dirty="0" smtClean="0"/>
              <a:t>the assembler </a:t>
            </a:r>
            <a:r>
              <a:rPr lang="en-US" sz="2400" b="1" dirty="0"/>
              <a:t>the end of the source </a:t>
            </a:r>
            <a:r>
              <a:rPr lang="en-US" sz="2400" b="1" dirty="0" smtClean="0"/>
              <a:t>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Is </a:t>
            </a:r>
            <a:r>
              <a:rPr lang="en-US" sz="2400" b="1" dirty="0"/>
              <a:t>the </a:t>
            </a:r>
            <a:r>
              <a:rPr lang="en-US" sz="2400" b="1" dirty="0" smtClean="0"/>
              <a:t>last line </a:t>
            </a:r>
            <a:r>
              <a:rPr lang="en-US" sz="2400" b="1" dirty="0"/>
              <a:t>of the ARM assembly </a:t>
            </a:r>
            <a:r>
              <a:rPr lang="en-US" sz="2400" b="1" dirty="0" smtClean="0"/>
              <a:t>program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Anything </a:t>
            </a:r>
            <a:r>
              <a:rPr lang="en-US" sz="2000" b="1" dirty="0"/>
              <a:t>after the </a:t>
            </a:r>
            <a:r>
              <a:rPr lang="en-US" sz="2000" b="1" dirty="0" smtClean="0"/>
              <a:t>END directive </a:t>
            </a:r>
            <a:r>
              <a:rPr lang="en-US" sz="2000" b="1" dirty="0"/>
              <a:t>in the source file is ignored by the assembler</a:t>
            </a:r>
            <a:endParaRPr lang="en-US" sz="2000" b="1" dirty="0" smtClean="0"/>
          </a:p>
          <a:p>
            <a:pPr lvl="4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AREA PROG_2_1, CODE, READONLY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b="1" dirty="0">
                <a:solidFill>
                  <a:srgbClr val="C00000"/>
                </a:solidFill>
              </a:rPr>
              <a:t>MOV R1, #0x25 ; R1 = 0x25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b="1" dirty="0">
                <a:solidFill>
                  <a:srgbClr val="C00000"/>
                </a:solidFill>
              </a:rPr>
              <a:t>MOV R2, #0x34 ; R2 = 0x34</a:t>
            </a:r>
            <a:r>
              <a:rPr lang="pt-BR" dirty="0">
                <a:solidFill>
                  <a:srgbClr val="C00000"/>
                </a:solidFill>
              </a:rPr>
              <a:t/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b="1" dirty="0">
                <a:solidFill>
                  <a:srgbClr val="C00000"/>
                </a:solidFill>
              </a:rPr>
              <a:t>ADD R3, R2, R1 ; R3 = R2 + </a:t>
            </a:r>
            <a:r>
              <a:rPr lang="pt-BR" b="1" dirty="0" smtClean="0">
                <a:solidFill>
                  <a:srgbClr val="C00000"/>
                </a:solidFill>
              </a:rPr>
              <a:t>R1</a:t>
            </a: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 </a:t>
            </a:r>
            <a:r>
              <a:rPr lang="pt-BR" b="1" dirty="0" smtClean="0">
                <a:solidFill>
                  <a:srgbClr val="C00000"/>
                </a:solidFill>
              </a:rPr>
              <a:t>     HERE </a:t>
            </a:r>
            <a:r>
              <a:rPr lang="pt-BR" b="1" dirty="0">
                <a:solidFill>
                  <a:srgbClr val="C00000"/>
                </a:solidFill>
              </a:rPr>
              <a:t>B HERE ; stay here </a:t>
            </a:r>
            <a:r>
              <a:rPr lang="pt-BR" b="1" dirty="0" smtClean="0">
                <a:solidFill>
                  <a:srgbClr val="C00000"/>
                </a:solidFill>
              </a:rPr>
              <a:t>forever</a:t>
            </a:r>
          </a:p>
          <a:p>
            <a:pPr lvl="3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	</a:t>
            </a:r>
            <a:r>
              <a:rPr lang="pt-BR" b="1" dirty="0" smtClean="0">
                <a:solidFill>
                  <a:srgbClr val="C00000"/>
                </a:solidFill>
              </a:rPr>
              <a:t>END</a:t>
            </a:r>
            <a:endParaRPr lang="fa-I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Why to Learn Assembly Language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9906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HLL can </a:t>
            </a:r>
            <a:r>
              <a:rPr lang="en-US" sz="2400" b="1" dirty="0"/>
              <a:t>greatly enhance programmer </a:t>
            </a:r>
            <a:r>
              <a:rPr lang="en-US" sz="2400" b="1" dirty="0" smtClean="0"/>
              <a:t>productivity, </a:t>
            </a:r>
            <a:r>
              <a:rPr lang="en-US" sz="2400" b="1" dirty="0" smtClean="0">
                <a:solidFill>
                  <a:srgbClr val="FF0000"/>
                </a:solidFill>
              </a:rPr>
              <a:t>BUT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cs typeface="B Nazanin" pitchFamily="2" charset="-78"/>
              </a:rPr>
              <a:t>Writing assembly code </a:t>
            </a:r>
            <a:r>
              <a:rPr lang="en-US" sz="2400" b="1" dirty="0" smtClean="0">
                <a:cs typeface="B Nazanin" pitchFamily="2" charset="-78"/>
              </a:rPr>
              <a:t>is </a:t>
            </a:r>
            <a:r>
              <a:rPr lang="en-US" sz="2400" b="1" dirty="0">
                <a:cs typeface="B Nazanin" pitchFamily="2" charset="-78"/>
              </a:rPr>
              <a:t>desirable or </a:t>
            </a:r>
            <a:r>
              <a:rPr lang="en-US" sz="2400" b="1" dirty="0" smtClean="0">
                <a:cs typeface="B Nazanin" pitchFamily="2" charset="-78"/>
              </a:rPr>
              <a:t>necessary for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The </a:t>
            </a:r>
            <a:r>
              <a:rPr lang="en-US" sz="2400" b="1" dirty="0">
                <a:cs typeface="B Nazanin" pitchFamily="2" charset="-78"/>
              </a:rPr>
              <a:t>first steps in booting the </a:t>
            </a:r>
            <a:r>
              <a:rPr lang="en-US" sz="2400" b="1" dirty="0" smtClean="0">
                <a:cs typeface="B Nazanin" pitchFamily="2" charset="-78"/>
              </a:rPr>
              <a:t>computer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Code </a:t>
            </a:r>
            <a:r>
              <a:rPr lang="en-US" sz="2400" b="1" dirty="0">
                <a:cs typeface="B Nazanin" pitchFamily="2" charset="-78"/>
              </a:rPr>
              <a:t>to handle </a:t>
            </a:r>
            <a:r>
              <a:rPr lang="en-US" sz="2400" b="1" dirty="0" smtClean="0">
                <a:cs typeface="B Nazanin" pitchFamily="2" charset="-78"/>
              </a:rPr>
              <a:t>interrupts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Low-level </a:t>
            </a:r>
            <a:r>
              <a:rPr lang="en-US" sz="2400" b="1" dirty="0">
                <a:cs typeface="B Nazanin" pitchFamily="2" charset="-78"/>
              </a:rPr>
              <a:t>locking code for multi-threaded </a:t>
            </a:r>
            <a:r>
              <a:rPr lang="en-US" sz="2400" b="1" dirty="0" smtClean="0">
                <a:cs typeface="B Nazanin" pitchFamily="2" charset="-78"/>
              </a:rPr>
              <a:t>programs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Code </a:t>
            </a:r>
            <a:r>
              <a:rPr lang="en-US" sz="2400" b="1" dirty="0">
                <a:cs typeface="B Nazanin" pitchFamily="2" charset="-78"/>
              </a:rPr>
              <a:t>for machines where no compiler </a:t>
            </a:r>
            <a:r>
              <a:rPr lang="en-US" sz="2400" b="1" dirty="0" smtClean="0">
                <a:cs typeface="B Nazanin" pitchFamily="2" charset="-78"/>
              </a:rPr>
              <a:t>exists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Code </a:t>
            </a:r>
            <a:r>
              <a:rPr lang="en-US" sz="2400" b="1" dirty="0">
                <a:cs typeface="B Nazanin" pitchFamily="2" charset="-78"/>
              </a:rPr>
              <a:t>which needs to be </a:t>
            </a:r>
            <a:r>
              <a:rPr lang="en-US" sz="2400" b="1" dirty="0" smtClean="0">
                <a:cs typeface="B Nazanin" pitchFamily="2" charset="-78"/>
              </a:rPr>
              <a:t>optimized beyond </a:t>
            </a:r>
            <a:r>
              <a:rPr lang="en-US" sz="2400" b="1" dirty="0">
                <a:cs typeface="B Nazanin" pitchFamily="2" charset="-78"/>
              </a:rPr>
              <a:t>the limits of the </a:t>
            </a:r>
            <a:r>
              <a:rPr lang="en-US" sz="2400" b="1" dirty="0" smtClean="0">
                <a:cs typeface="B Nazanin" pitchFamily="2" charset="-78"/>
              </a:rPr>
              <a:t>compiler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On </a:t>
            </a:r>
            <a:r>
              <a:rPr lang="en-US" sz="2400" b="1" dirty="0">
                <a:cs typeface="B Nazanin" pitchFamily="2" charset="-78"/>
              </a:rPr>
              <a:t>computers with very limited </a:t>
            </a:r>
            <a:r>
              <a:rPr lang="en-US" sz="2400" b="1" dirty="0" smtClean="0">
                <a:cs typeface="B Nazanin" pitchFamily="2" charset="-78"/>
              </a:rPr>
              <a:t>memory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Code </a:t>
            </a:r>
            <a:r>
              <a:rPr lang="en-US" sz="2400" b="1" dirty="0">
                <a:cs typeface="B Nazanin" pitchFamily="2" charset="-78"/>
              </a:rPr>
              <a:t>that requires low-level access to architectural and/or processor </a:t>
            </a:r>
            <a:r>
              <a:rPr lang="en-US" sz="2400" b="1" dirty="0" smtClean="0">
                <a:cs typeface="B Nazanin" pitchFamily="2" charset="-78"/>
              </a:rPr>
              <a:t>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Write a compiler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B Nazanin" pitchFamily="2" charset="-78"/>
              </a:rPr>
              <a:t>Program </a:t>
            </a:r>
            <a:r>
              <a:rPr lang="en-US" sz="2400" b="1" dirty="0">
                <a:cs typeface="B Nazanin" pitchFamily="2" charset="-78"/>
              </a:rPr>
              <a:t>device </a:t>
            </a:r>
            <a:r>
              <a:rPr lang="en-US" sz="2400" b="1" dirty="0" smtClean="0">
                <a:cs typeface="B Nazanin" pitchFamily="2" charset="-78"/>
              </a:rPr>
              <a:t>drivers</a:t>
            </a:r>
            <a:endParaRPr lang="fa-IR" sz="24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13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362200"/>
            <a:ext cx="678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ARM Architecture and Assembly </a:t>
            </a:r>
            <a:r>
              <a:rPr lang="en-US" sz="3200" b="1" dirty="0" smtClean="0"/>
              <a:t>Language Programming 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SUB Instruction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We have already seen MOV and ADD instr.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SUB Rd, </a:t>
            </a:r>
            <a:r>
              <a:rPr lang="en-US" sz="2800" b="1" dirty="0" err="1">
                <a:solidFill>
                  <a:srgbClr val="C00000"/>
                </a:solidFill>
              </a:rPr>
              <a:t>Rn</a:t>
            </a:r>
            <a:r>
              <a:rPr lang="en-US" sz="2800" b="1" dirty="0">
                <a:solidFill>
                  <a:srgbClr val="C00000"/>
                </a:solidFill>
              </a:rPr>
              <a:t>, Op2 ;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Rd =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Rn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–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Op2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 simple code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pt-BR" sz="2000" b="1" dirty="0" smtClean="0">
                <a:solidFill>
                  <a:srgbClr val="C00000"/>
                </a:solidFill>
              </a:rPr>
              <a:t>MOV </a:t>
            </a:r>
            <a:r>
              <a:rPr lang="pt-BR" sz="2000" b="1" dirty="0">
                <a:solidFill>
                  <a:srgbClr val="C00000"/>
                </a:solidFill>
              </a:rPr>
              <a:t>R1, #0x34 ;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</a:rPr>
              <a:t>load 0x34 into R1 (R1 = 0x34)</a:t>
            </a: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pt-BR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2000" dirty="0" smtClean="0">
                <a:solidFill>
                  <a:srgbClr val="C00000"/>
                </a:solidFill>
              </a:rPr>
              <a:t>	</a:t>
            </a:r>
            <a:r>
              <a:rPr lang="pt-BR" sz="2000" b="1" dirty="0" smtClean="0">
                <a:solidFill>
                  <a:srgbClr val="C00000"/>
                </a:solidFill>
              </a:rPr>
              <a:t>SUB </a:t>
            </a:r>
            <a:r>
              <a:rPr lang="pt-BR" sz="2000" b="1" dirty="0">
                <a:solidFill>
                  <a:srgbClr val="C00000"/>
                </a:solidFill>
              </a:rPr>
              <a:t>R5, R1, #0x25 ;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</a:rPr>
              <a:t>R5 = R1 – 0x25 (R5 = 0x34 – 0x25)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951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ALU Instructions Using GPRs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714900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1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The ARM Memory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Memory space allocation in the ARM</a:t>
            </a:r>
            <a:endParaRPr lang="en-US" sz="2800" b="1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4 gigabytes of directly accessible memory </a:t>
            </a:r>
            <a:r>
              <a:rPr lang="en-US" sz="2400" b="1" dirty="0" smtClean="0"/>
              <a:t>space	</a:t>
            </a:r>
          </a:p>
          <a:p>
            <a:pPr lvl="2"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from 0 to </a:t>
            </a:r>
            <a:r>
              <a:rPr lang="en-US" sz="2400" dirty="0" smtClean="0">
                <a:solidFill>
                  <a:srgbClr val="C00000"/>
                </a:solidFill>
              </a:rPr>
              <a:t>0xFFFFFFFF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Memory </a:t>
            </a:r>
            <a:r>
              <a:rPr lang="en-US" sz="2400" b="1" dirty="0"/>
              <a:t>space can be divided into five </a:t>
            </a:r>
            <a:r>
              <a:rPr lang="en-US" sz="2400" b="1" dirty="0" smtClean="0"/>
              <a:t>sections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On-chip peripheral and I/O </a:t>
            </a:r>
            <a:r>
              <a:rPr lang="en-US" sz="2000" b="1" dirty="0" smtClean="0"/>
              <a:t>registers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On-chip data </a:t>
            </a:r>
            <a:r>
              <a:rPr lang="en-US" sz="2000" b="1" dirty="0" smtClean="0"/>
              <a:t>SRAM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On-chip EEPROM (for saving critical data)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On-chip Flash ROM (program space)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Off-chip DRAM space</a:t>
            </a:r>
            <a:br>
              <a:rPr lang="en-US" sz="2000" b="1" dirty="0"/>
            </a:b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6465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The ARM Memory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Why both EEPROM and Flash?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Why </a:t>
            </a:r>
            <a:r>
              <a:rPr lang="en-US" sz="2800" b="1" dirty="0"/>
              <a:t>both </a:t>
            </a:r>
            <a:r>
              <a:rPr lang="en-US" sz="2800" b="1" dirty="0" smtClean="0"/>
              <a:t>SRAM and EEPROM?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IO-mapped </a:t>
            </a:r>
            <a:r>
              <a:rPr lang="en-US" sz="2800" b="1" dirty="0" smtClean="0"/>
              <a:t>or </a:t>
            </a:r>
            <a:r>
              <a:rPr lang="en-US" sz="2800" b="1" dirty="0" smtClean="0">
                <a:solidFill>
                  <a:srgbClr val="C00000"/>
                </a:solidFill>
              </a:rPr>
              <a:t>Memory-Mapped</a:t>
            </a:r>
            <a:r>
              <a:rPr lang="en-US" sz="2800" b="1" dirty="0" smtClean="0"/>
              <a:t> IO?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Memory space </a:t>
            </a:r>
            <a:r>
              <a:rPr lang="en-US" sz="2800" b="1" dirty="0" smtClean="0"/>
              <a:t>is 4GB; is it enough?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0" y="3886200"/>
            <a:ext cx="6662400" cy="23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99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The ARM Memory Map</a:t>
            </a:r>
          </a:p>
        </p:txBody>
      </p:sp>
      <p:pic>
        <p:nvPicPr>
          <p:cNvPr id="9" name="Picture 8" descr="F2-4_AnExampleOfARMMemoryAllocat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1264" y="2043332"/>
            <a:ext cx="2286000" cy="39632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Q: A </a:t>
            </a:r>
            <a:r>
              <a:rPr lang="en-US" sz="2000" b="1" dirty="0"/>
              <a:t>given ARM chip has the following address assignments. Calculate the </a:t>
            </a:r>
            <a:r>
              <a:rPr lang="en-US" sz="2000" b="1" dirty="0" smtClean="0"/>
              <a:t>space and </a:t>
            </a:r>
            <a:r>
              <a:rPr lang="en-US" sz="2000" b="1" dirty="0"/>
              <a:t>the amount of memory given to each section</a:t>
            </a:r>
            <a:r>
              <a:rPr lang="en-US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b="1" dirty="0" smtClean="0"/>
              <a:t>(</a:t>
            </a:r>
            <a:r>
              <a:rPr lang="en-US" b="1" dirty="0"/>
              <a:t>a) Address range of </a:t>
            </a:r>
            <a:r>
              <a:rPr lang="en-US" b="1" dirty="0">
                <a:solidFill>
                  <a:srgbClr val="FF0000"/>
                </a:solidFill>
              </a:rPr>
              <a:t>0x00100000 – 0x00100FFF </a:t>
            </a:r>
            <a:r>
              <a:rPr lang="en-US" b="1" dirty="0"/>
              <a:t>for EEPROM</a:t>
            </a:r>
          </a:p>
          <a:p>
            <a:pPr marL="0" lvl="1"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b="1" dirty="0" smtClean="0"/>
              <a:t>    (</a:t>
            </a:r>
            <a:r>
              <a:rPr lang="en-US" b="1" dirty="0"/>
              <a:t>b) Address range of </a:t>
            </a:r>
            <a:r>
              <a:rPr lang="en-US" b="1" dirty="0">
                <a:solidFill>
                  <a:srgbClr val="FF0000"/>
                </a:solidFill>
              </a:rPr>
              <a:t>0x40000000 – 0x40007FFF </a:t>
            </a:r>
            <a:r>
              <a:rPr lang="en-US" b="1" dirty="0"/>
              <a:t>for SRAM</a:t>
            </a:r>
          </a:p>
          <a:p>
            <a:pPr marL="0" lvl="1">
              <a:lnSpc>
                <a:spcPct val="150000"/>
              </a:lnSpc>
            </a:pPr>
            <a:r>
              <a:rPr lang="en-US" b="1" dirty="0" smtClean="0"/>
              <a:t>     (</a:t>
            </a:r>
            <a:r>
              <a:rPr lang="en-US" b="1" dirty="0"/>
              <a:t>c) Address range of </a:t>
            </a:r>
            <a:r>
              <a:rPr lang="en-US" b="1" dirty="0">
                <a:solidFill>
                  <a:srgbClr val="FF0000"/>
                </a:solidFill>
              </a:rPr>
              <a:t>0x00000000 – 0x0007FFFF </a:t>
            </a:r>
            <a:r>
              <a:rPr lang="en-US" b="1" dirty="0"/>
              <a:t>for Flash</a:t>
            </a:r>
          </a:p>
          <a:p>
            <a:pPr marL="0" lvl="1"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b="1" dirty="0" smtClean="0"/>
              <a:t>    (</a:t>
            </a:r>
            <a:r>
              <a:rPr lang="en-US" b="1" dirty="0"/>
              <a:t>d) Address range of </a:t>
            </a:r>
            <a:r>
              <a:rPr lang="en-US" b="1" dirty="0">
                <a:solidFill>
                  <a:srgbClr val="FF0000"/>
                </a:solidFill>
              </a:rPr>
              <a:t>0xFFFC0000 – 0xFFFFFFFF </a:t>
            </a:r>
            <a:r>
              <a:rPr lang="en-US" b="1" dirty="0"/>
              <a:t>for peripherals</a:t>
            </a:r>
          </a:p>
          <a:p>
            <a:pPr marL="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0" y="2519531"/>
            <a:ext cx="114300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peripherals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3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36059</TotalTime>
  <Words>1156</Words>
  <Application>Microsoft Office PowerPoint</Application>
  <PresentationFormat>On-screen Show (4:3)</PresentationFormat>
  <Paragraphs>209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Aspect</vt:lpstr>
      <vt:lpstr>Microprocessors and Assembly Language  Fall 2019</vt:lpstr>
      <vt:lpstr>Copyright Notice</vt:lpstr>
      <vt:lpstr>Why to Learn Assembly Language</vt:lpstr>
      <vt:lpstr>PowerPoint Presentation</vt:lpstr>
      <vt:lpstr>SUB Instruction</vt:lpstr>
      <vt:lpstr>ALU Instructions Using GPRs</vt:lpstr>
      <vt:lpstr>The ARM Memory Map</vt:lpstr>
      <vt:lpstr>The ARM Memory Map</vt:lpstr>
      <vt:lpstr>The ARM Memory Map</vt:lpstr>
      <vt:lpstr>Load and Store Instructions</vt:lpstr>
      <vt:lpstr>Load and Store Instructions</vt:lpstr>
      <vt:lpstr>Load and Store Variations</vt:lpstr>
      <vt:lpstr>Load and Store Variations</vt:lpstr>
      <vt:lpstr>Load and Store Variations</vt:lpstr>
      <vt:lpstr>Load and Store Variations</vt:lpstr>
      <vt:lpstr>Current Program Status Register</vt:lpstr>
      <vt:lpstr>S suffix and the status register</vt:lpstr>
      <vt:lpstr>S Suffix and the Status Register</vt:lpstr>
      <vt:lpstr>Flag Bits and Decision Making</vt:lpstr>
      <vt:lpstr>PowerPoint Presentation</vt:lpstr>
      <vt:lpstr>ARM Data Format</vt:lpstr>
      <vt:lpstr>Pseudo-instructions</vt:lpstr>
      <vt:lpstr>Assembler Directives</vt:lpstr>
      <vt:lpstr>Assembler Directives</vt:lpstr>
      <vt:lpstr>Assembler Directives</vt:lpstr>
      <vt:lpstr>Assembler Directives</vt:lpstr>
      <vt:lpstr>Assembler Directives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618</cp:revision>
  <cp:lastPrinted>2017-02-07T08:08:08Z</cp:lastPrinted>
  <dcterms:created xsi:type="dcterms:W3CDTF">2006-08-16T00:00:00Z</dcterms:created>
  <dcterms:modified xsi:type="dcterms:W3CDTF">2019-10-07T08:55:36Z</dcterms:modified>
</cp:coreProperties>
</file>