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9"/>
  </p:notesMasterIdLst>
  <p:handoutMasterIdLst>
    <p:handoutMasterId r:id="rId30"/>
  </p:handoutMasterIdLst>
  <p:sldIdLst>
    <p:sldId id="290" r:id="rId3"/>
    <p:sldId id="258" r:id="rId4"/>
    <p:sldId id="386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7" r:id="rId19"/>
    <p:sldId id="406" r:id="rId20"/>
    <p:sldId id="409" r:id="rId21"/>
    <p:sldId id="408" r:id="rId22"/>
    <p:sldId id="410" r:id="rId23"/>
    <p:sldId id="411" r:id="rId24"/>
    <p:sldId id="412" r:id="rId25"/>
    <p:sldId id="413" r:id="rId26"/>
    <p:sldId id="414" r:id="rId27"/>
    <p:sldId id="415" r:id="rId2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68"/>
    <a:srgbClr val="210DB3"/>
    <a:srgbClr val="106FB0"/>
    <a:srgbClr val="0530BB"/>
    <a:srgbClr val="034ABD"/>
    <a:srgbClr val="0B5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8" d="100"/>
          <a:sy n="68" d="100"/>
        </p:scale>
        <p:origin x="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pos="216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10/11/2019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5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Assembler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Data Allocation Directives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Directives </a:t>
            </a:r>
            <a:r>
              <a:rPr lang="en-US" sz="2800" b="1" dirty="0"/>
              <a:t>to allocate </a:t>
            </a:r>
            <a:r>
              <a:rPr lang="en-US" sz="2800" b="1" dirty="0" smtClean="0"/>
              <a:t>memory and </a:t>
            </a:r>
            <a:r>
              <a:rPr lang="en-US" sz="2800" b="1" dirty="0"/>
              <a:t>initialize its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Directives: </a:t>
            </a:r>
            <a:r>
              <a:rPr lang="en-US" sz="2800" b="1" dirty="0">
                <a:solidFill>
                  <a:srgbClr val="C00000"/>
                </a:solidFill>
              </a:rPr>
              <a:t>SPACE</a:t>
            </a:r>
            <a:endParaRPr lang="fa-IR" sz="28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To allocate </a:t>
            </a:r>
            <a:r>
              <a:rPr lang="en-US" sz="2400" b="1" dirty="0"/>
              <a:t>memory for variables </a:t>
            </a:r>
            <a:r>
              <a:rPr lang="en-US" sz="2400" b="1" dirty="0" smtClean="0"/>
              <a:t>without initial </a:t>
            </a:r>
            <a:r>
              <a:rPr lang="en-US" sz="2400" b="1" dirty="0"/>
              <a:t>values</a:t>
            </a:r>
            <a:endParaRPr lang="en-US" sz="2400" b="1" dirty="0" smtClean="0"/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LONG_VAR SPACE 4 ; Allocate 4 bytes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OUR_ALFA SPACE 2 ; Allocate 2 </a:t>
            </a:r>
            <a:r>
              <a:rPr lang="en-US" b="1" dirty="0" smtClean="0">
                <a:solidFill>
                  <a:srgbClr val="C00000"/>
                </a:solidFill>
              </a:rPr>
              <a:t>bytes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Directives</a:t>
            </a:r>
            <a:r>
              <a:rPr lang="en-US" sz="2800" b="1" dirty="0"/>
              <a:t>: </a:t>
            </a:r>
            <a:r>
              <a:rPr lang="en-US" sz="2800" b="1" dirty="0" smtClean="0">
                <a:solidFill>
                  <a:srgbClr val="C00000"/>
                </a:solidFill>
              </a:rPr>
              <a:t>ALIGN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To </a:t>
            </a:r>
            <a:r>
              <a:rPr lang="en-US" sz="2400" b="1" dirty="0"/>
              <a:t>make sure data is aligned on the 32-bit word or 16-bit </a:t>
            </a:r>
            <a:r>
              <a:rPr lang="en-US" sz="2400" b="1" dirty="0" smtClean="0"/>
              <a:t>half  word </a:t>
            </a:r>
            <a:r>
              <a:rPr lang="en-US" sz="2400" b="1" dirty="0"/>
              <a:t>address </a:t>
            </a:r>
            <a:r>
              <a:rPr lang="en-US" sz="2400" b="1" dirty="0" smtClean="0"/>
              <a:t>boundary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ALIGN 4 ; the next instruction is word (4 bytes) aligned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...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ALIGN 2 ; the next instruction is half-word (2 bytes) aligned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...</a:t>
            </a: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0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Assembler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Data Allocation Directives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45820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Directives</a:t>
            </a:r>
            <a:r>
              <a:rPr lang="en-US" sz="2800" b="1" dirty="0"/>
              <a:t>: </a:t>
            </a:r>
            <a:r>
              <a:rPr lang="en-US" sz="2800" b="1" dirty="0" smtClean="0">
                <a:solidFill>
                  <a:srgbClr val="C00000"/>
                </a:solidFill>
              </a:rPr>
              <a:t>ALIGN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6750" y="1725890"/>
            <a:ext cx="37242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b="1" dirty="0" smtClean="0">
                <a:solidFill>
                  <a:srgbClr val="C00000"/>
                </a:solidFill>
              </a:rPr>
              <a:t>      AREA </a:t>
            </a:r>
            <a:r>
              <a:rPr lang="pt-BR" b="1" dirty="0">
                <a:solidFill>
                  <a:srgbClr val="C00000"/>
                </a:solidFill>
              </a:rPr>
              <a:t>E2_7A, READONLY, CODE</a:t>
            </a:r>
            <a:br>
              <a:rPr lang="pt-BR" b="1" dirty="0">
                <a:solidFill>
                  <a:srgbClr val="C00000"/>
                </a:solidFill>
              </a:rPr>
            </a:br>
            <a:r>
              <a:rPr lang="pt-BR" b="1" dirty="0" smtClean="0">
                <a:solidFill>
                  <a:srgbClr val="C00000"/>
                </a:solidFill>
              </a:rPr>
              <a:t>       ADR </a:t>
            </a:r>
            <a:r>
              <a:rPr lang="pt-BR" b="1" dirty="0">
                <a:solidFill>
                  <a:srgbClr val="C00000"/>
                </a:solidFill>
              </a:rPr>
              <a:t>R2, DTA</a:t>
            </a:r>
            <a:br>
              <a:rPr lang="pt-BR" b="1" dirty="0">
                <a:solidFill>
                  <a:srgbClr val="C00000"/>
                </a:solidFill>
              </a:rPr>
            </a:br>
            <a:r>
              <a:rPr lang="pt-BR" b="1" dirty="0" smtClean="0">
                <a:solidFill>
                  <a:srgbClr val="C00000"/>
                </a:solidFill>
              </a:rPr>
              <a:t>       LDRB </a:t>
            </a:r>
            <a:r>
              <a:rPr lang="pt-BR" b="1" dirty="0">
                <a:solidFill>
                  <a:srgbClr val="C00000"/>
                </a:solidFill>
              </a:rPr>
              <a:t>R0, [R2]</a:t>
            </a:r>
            <a:br>
              <a:rPr lang="pt-BR" b="1" dirty="0">
                <a:solidFill>
                  <a:srgbClr val="C00000"/>
                </a:solidFill>
              </a:rPr>
            </a:br>
            <a:r>
              <a:rPr lang="pt-BR" b="1" dirty="0" smtClean="0">
                <a:solidFill>
                  <a:srgbClr val="C00000"/>
                </a:solidFill>
              </a:rPr>
              <a:t>       ADD </a:t>
            </a:r>
            <a:r>
              <a:rPr lang="pt-BR" b="1" dirty="0">
                <a:solidFill>
                  <a:srgbClr val="C00000"/>
                </a:solidFill>
              </a:rPr>
              <a:t>R1, R1, R0</a:t>
            </a:r>
            <a:r>
              <a:rPr lang="pt-BR" dirty="0">
                <a:solidFill>
                  <a:srgbClr val="C00000"/>
                </a:solidFill>
              </a:rPr>
              <a:t/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b="1" dirty="0">
                <a:solidFill>
                  <a:srgbClr val="C00000"/>
                </a:solidFill>
              </a:rPr>
              <a:t>H1 </a:t>
            </a:r>
            <a:r>
              <a:rPr lang="pt-BR" b="1" dirty="0" smtClean="0">
                <a:solidFill>
                  <a:srgbClr val="C00000"/>
                </a:solidFill>
              </a:rPr>
              <a:t>  B </a:t>
            </a:r>
            <a:r>
              <a:rPr lang="pt-BR" b="1" dirty="0">
                <a:solidFill>
                  <a:srgbClr val="C00000"/>
                </a:solidFill>
              </a:rPr>
              <a:t>H1</a:t>
            </a:r>
            <a:br>
              <a:rPr lang="pt-BR" b="1" dirty="0">
                <a:solidFill>
                  <a:srgbClr val="C00000"/>
                </a:solidFill>
              </a:rPr>
            </a:br>
            <a:r>
              <a:rPr lang="pt-BR" b="1" dirty="0" smtClean="0">
                <a:solidFill>
                  <a:srgbClr val="C00000"/>
                </a:solidFill>
              </a:rPr>
              <a:t>DTA </a:t>
            </a:r>
            <a:r>
              <a:rPr lang="pt-BR" b="1" dirty="0">
                <a:solidFill>
                  <a:srgbClr val="C00000"/>
                </a:solidFill>
              </a:rPr>
              <a:t>DCB 0x55</a:t>
            </a:r>
            <a:br>
              <a:rPr lang="pt-BR" b="1" dirty="0">
                <a:solidFill>
                  <a:srgbClr val="C00000"/>
                </a:solidFill>
              </a:rPr>
            </a:br>
            <a:r>
              <a:rPr lang="pt-BR" b="1" dirty="0" smtClean="0">
                <a:solidFill>
                  <a:srgbClr val="C00000"/>
                </a:solidFill>
              </a:rPr>
              <a:t>         DCB </a:t>
            </a:r>
            <a:r>
              <a:rPr lang="pt-BR" b="1" dirty="0">
                <a:solidFill>
                  <a:srgbClr val="C00000"/>
                </a:solidFill>
              </a:rPr>
              <a:t>0x22</a:t>
            </a:r>
            <a:br>
              <a:rPr lang="pt-BR" b="1" dirty="0">
                <a:solidFill>
                  <a:srgbClr val="C00000"/>
                </a:solidFill>
              </a:rPr>
            </a:br>
            <a:r>
              <a:rPr lang="pt-BR" b="1" dirty="0" smtClean="0">
                <a:solidFill>
                  <a:srgbClr val="C00000"/>
                </a:solidFill>
              </a:rPr>
              <a:t>   END</a:t>
            </a:r>
            <a:r>
              <a:rPr lang="pt-BR" dirty="0" smtClean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3143071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DTA DCB 0x55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ALIGN 2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DCB 0x22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END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7350" y="3124200"/>
            <a:ext cx="205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DTA DCB 0x55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ALIGN 4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DCB 0x22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END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38385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4362450"/>
            <a:ext cx="38290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7851"/>
            <a:ext cx="38290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962400" y="3581400"/>
            <a:ext cx="914400" cy="74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629400" y="2719476"/>
            <a:ext cx="895350" cy="93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76400" y="3581400"/>
            <a:ext cx="0" cy="74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Rules for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Labels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in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Assembly Language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Each </a:t>
            </a:r>
            <a:r>
              <a:rPr lang="en-US" sz="2800" b="1" dirty="0"/>
              <a:t>label name must be unique in the </a:t>
            </a:r>
            <a:r>
              <a:rPr lang="en-US" sz="2800" b="1" dirty="0" smtClean="0"/>
              <a:t>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label </a:t>
            </a:r>
            <a:r>
              <a:rPr lang="en-US" sz="2800" b="1" dirty="0" smtClean="0"/>
              <a:t>names consist of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Alphabetic </a:t>
            </a:r>
            <a:r>
              <a:rPr lang="en-US" sz="2400" b="1" dirty="0">
                <a:solidFill>
                  <a:srgbClr val="7030A0"/>
                </a:solidFill>
              </a:rPr>
              <a:t>letters </a:t>
            </a:r>
            <a:r>
              <a:rPr lang="en-US" sz="2400" b="1" dirty="0" smtClean="0">
                <a:solidFill>
                  <a:srgbClr val="7030A0"/>
                </a:solidFill>
              </a:rPr>
              <a:t>in </a:t>
            </a:r>
            <a:r>
              <a:rPr lang="en-US" sz="2400" b="1" dirty="0">
                <a:solidFill>
                  <a:srgbClr val="7030A0"/>
                </a:solidFill>
              </a:rPr>
              <a:t>both uppercase and </a:t>
            </a:r>
            <a:r>
              <a:rPr lang="en-US" sz="2400" b="1" dirty="0" smtClean="0">
                <a:solidFill>
                  <a:srgbClr val="7030A0"/>
                </a:solidFill>
              </a:rPr>
              <a:t>lowercase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The </a:t>
            </a:r>
            <a:r>
              <a:rPr lang="en-US" sz="2400" b="1" dirty="0">
                <a:solidFill>
                  <a:srgbClr val="7030A0"/>
                </a:solidFill>
              </a:rPr>
              <a:t>digits 0 through 9, and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The special characters </a:t>
            </a:r>
            <a:r>
              <a:rPr lang="en-US" sz="2400" b="1" dirty="0">
                <a:solidFill>
                  <a:srgbClr val="7030A0"/>
                </a:solidFill>
              </a:rPr>
              <a:t>underscore </a:t>
            </a:r>
            <a:r>
              <a:rPr lang="en-US" sz="2400" b="1" dirty="0" smtClean="0">
                <a:solidFill>
                  <a:srgbClr val="7030A0"/>
                </a:solidFill>
              </a:rPr>
              <a:t>‘_’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The </a:t>
            </a:r>
            <a:r>
              <a:rPr lang="en-US" sz="2400" b="1" dirty="0"/>
              <a:t>first character of the label must be </a:t>
            </a:r>
            <a:endParaRPr lang="en-US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An alphabetical letter </a:t>
            </a:r>
            <a:r>
              <a:rPr lang="en-US" sz="2400" b="1" dirty="0"/>
              <a:t>or underscore </a:t>
            </a:r>
            <a:endParaRPr lang="en-US" sz="2400" b="1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Cannot </a:t>
            </a:r>
            <a:r>
              <a:rPr lang="en-US" sz="2000" b="1" dirty="0"/>
              <a:t>be a </a:t>
            </a:r>
            <a:r>
              <a:rPr lang="en-US" sz="2000" b="1" dirty="0" smtClean="0"/>
              <a:t>numeral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Cannot be </a:t>
            </a:r>
            <a:r>
              <a:rPr lang="en-US" sz="2000" b="1" dirty="0" smtClean="0"/>
              <a:t>reserved words (ADD, MOV, …)</a:t>
            </a:r>
          </a:p>
        </p:txBody>
      </p:sp>
    </p:spTree>
    <p:extLst>
      <p:ext uri="{BB962C8B-B14F-4D97-AF65-F5344CB8AC3E}">
        <p14:creationId xmlns:p14="http://schemas.microsoft.com/office/powerpoint/2010/main" val="506098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/>
              <a:t>Creating an ARM Assembly Program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417809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Creating an ARM Assembly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45820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Steps to </a:t>
            </a:r>
            <a:r>
              <a:rPr lang="en-US" sz="2800" b="1" dirty="0" smtClean="0"/>
              <a:t>create </a:t>
            </a:r>
            <a:r>
              <a:rPr lang="en-US" sz="2800" b="1" dirty="0"/>
              <a:t>a </a:t>
            </a:r>
            <a:r>
              <a:rPr lang="en-US" sz="2800" b="1" dirty="0" smtClean="0"/>
              <a:t>program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83" y="1981200"/>
            <a:ext cx="4836634" cy="41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9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Creating an ARM Assembly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45820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Sample of a </a:t>
            </a:r>
            <a:r>
              <a:rPr lang="en-US" sz="2800" b="1" dirty="0">
                <a:solidFill>
                  <a:srgbClr val="C00000"/>
                </a:solidFill>
              </a:rPr>
              <a:t>Map File</a:t>
            </a:r>
            <a:endParaRPr lang="en-US" sz="2800" b="1" dirty="0" smtClean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62200"/>
            <a:ext cx="8388022" cy="31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45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Creating an ARM Assembly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45820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Sample of a </a:t>
            </a:r>
            <a:r>
              <a:rPr lang="en-US" sz="2800" b="1" dirty="0">
                <a:solidFill>
                  <a:srgbClr val="C00000"/>
                </a:solidFill>
              </a:rPr>
              <a:t>List </a:t>
            </a:r>
            <a:r>
              <a:rPr lang="en-US" sz="2800" b="1" dirty="0" smtClean="0">
                <a:solidFill>
                  <a:srgbClr val="C00000"/>
                </a:solidFill>
              </a:rPr>
              <a:t>File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43032"/>
            <a:ext cx="8526129" cy="23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88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Power up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Location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for ARM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458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Q: </a:t>
            </a:r>
            <a:r>
              <a:rPr lang="en-US" sz="2400" b="1" dirty="0" smtClean="0"/>
              <a:t>At </a:t>
            </a:r>
            <a:r>
              <a:rPr lang="en-US" sz="2400" b="1" dirty="0"/>
              <a:t>what address does the CPU wake up to when power </a:t>
            </a:r>
            <a:r>
              <a:rPr lang="en-US" sz="2400" b="1" dirty="0" smtClean="0"/>
              <a:t>is applied </a:t>
            </a:r>
            <a:r>
              <a:rPr lang="en-US" sz="2400" b="1" dirty="0"/>
              <a:t>or when the CPU is reset</a:t>
            </a:r>
            <a:r>
              <a:rPr lang="en-US" sz="2400" b="1" dirty="0" smtClean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ARM7 </a:t>
            </a:r>
            <a:r>
              <a:rPr lang="en-US" sz="2400" b="1" dirty="0" smtClean="0"/>
              <a:t>microcontrollers</a:t>
            </a:r>
            <a:r>
              <a:rPr lang="en-US" sz="2400" b="1" dirty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0x00000000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first instruction </a:t>
            </a:r>
            <a:r>
              <a:rPr lang="en-US" sz="2000" b="1" dirty="0" smtClean="0"/>
              <a:t>is expected to be stored here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BUT</a:t>
            </a:r>
            <a:r>
              <a:rPr lang="en-US" sz="2800" b="1" dirty="0"/>
              <a:t>, ARM Cortex-M </a:t>
            </a:r>
            <a:r>
              <a:rPr lang="en-US" sz="2800" b="1" dirty="0" smtClean="0"/>
              <a:t>is different</a:t>
            </a:r>
            <a:endParaRPr lang="en-US" sz="28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Reads from 0x00000004-0x00000007 </a:t>
            </a:r>
            <a:r>
              <a:rPr lang="en-US" sz="2400" b="1" dirty="0" smtClean="0">
                <a:solidFill>
                  <a:srgbClr val="C00000"/>
                </a:solidFill>
              </a:rPr>
              <a:t>and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Put </a:t>
            </a:r>
            <a:r>
              <a:rPr lang="en-US" sz="2400" b="1" dirty="0"/>
              <a:t>them into the program </a:t>
            </a:r>
            <a:r>
              <a:rPr lang="en-US" sz="2400" b="1" dirty="0" smtClean="0"/>
              <a:t>counter, </a:t>
            </a:r>
            <a:r>
              <a:rPr lang="en-US" sz="2400" b="1" dirty="0" smtClean="0">
                <a:solidFill>
                  <a:srgbClr val="C00000"/>
                </a:solidFill>
              </a:rPr>
              <a:t>then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CPU </a:t>
            </a:r>
            <a:r>
              <a:rPr lang="en-US" sz="2400" b="1" dirty="0" smtClean="0"/>
              <a:t>fetches </a:t>
            </a:r>
            <a:r>
              <a:rPr lang="en-US" sz="2400" b="1" dirty="0"/>
              <a:t>the first instruction using the content of </a:t>
            </a:r>
            <a:r>
              <a:rPr lang="en-US" sz="2400" b="1" dirty="0" smtClean="0"/>
              <a:t>PC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7030A0"/>
                </a:solidFill>
              </a:rPr>
              <a:t>The </a:t>
            </a:r>
            <a:r>
              <a:rPr lang="en-US" sz="2000" b="1" dirty="0">
                <a:solidFill>
                  <a:srgbClr val="7030A0"/>
                </a:solidFill>
              </a:rPr>
              <a:t>programmer (working with the software tools) shall put the starting </a:t>
            </a:r>
            <a:r>
              <a:rPr lang="en-US" sz="2000" b="1" dirty="0" smtClean="0">
                <a:solidFill>
                  <a:srgbClr val="7030A0"/>
                </a:solidFill>
              </a:rPr>
              <a:t>address of </a:t>
            </a:r>
            <a:r>
              <a:rPr lang="en-US" sz="2000" b="1" dirty="0">
                <a:solidFill>
                  <a:srgbClr val="7030A0"/>
                </a:solidFill>
              </a:rPr>
              <a:t>the program at memory location 0x00000004</a:t>
            </a:r>
          </a:p>
        </p:txBody>
      </p:sp>
    </p:spTree>
    <p:extLst>
      <p:ext uri="{BB962C8B-B14F-4D97-AF65-F5344CB8AC3E}">
        <p14:creationId xmlns:p14="http://schemas.microsoft.com/office/powerpoint/2010/main" val="2552184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/>
              <a:t>Instruction </a:t>
            </a:r>
            <a:r>
              <a:rPr lang="en-US" sz="4000" b="1" dirty="0" smtClean="0"/>
              <a:t>Formation </a:t>
            </a:r>
            <a:r>
              <a:rPr lang="en-US" sz="4000" b="1" dirty="0"/>
              <a:t>of the ARM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685821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Instruction Formation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458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General formation of data processing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Cond [31:28]</a:t>
            </a:r>
            <a:r>
              <a:rPr lang="en-US" sz="2000" b="1" dirty="0"/>
              <a:t>: Condition field (will be discussed in Ch. 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[27:26]</a:t>
            </a:r>
            <a:r>
              <a:rPr lang="en-US" sz="2000" b="1" dirty="0"/>
              <a:t>: Always “00”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I [25]</a:t>
            </a:r>
            <a:r>
              <a:rPr lang="en-US" sz="2000" b="1" dirty="0"/>
              <a:t>: Defines the type of second operand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 = 1: Op2 is an immediate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[24:21]</a:t>
            </a:r>
            <a:r>
              <a:rPr lang="en-US" sz="2000" b="1" dirty="0"/>
              <a:t>: </a:t>
            </a:r>
            <a:r>
              <a:rPr lang="en-US" sz="2000" b="1" dirty="0" err="1"/>
              <a:t>Opcode</a:t>
            </a:r>
            <a:r>
              <a:rPr lang="en-US" sz="2000" b="1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S [20]</a:t>
            </a:r>
            <a:r>
              <a:rPr lang="en-US" sz="2000" b="1" dirty="0"/>
              <a:t>: Update CPSR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6437209" cy="8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3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Arm </a:t>
            </a:r>
            <a:r>
              <a:rPr lang="en-US" sz="2000" b="1" dirty="0"/>
              <a:t>Assembly Language Programming and Architecture,  Volume 1, 1st edition, Muhammad Ali </a:t>
            </a:r>
            <a:r>
              <a:rPr lang="en-US" sz="2000" b="1" dirty="0" err="1"/>
              <a:t>Mazidi</a:t>
            </a:r>
            <a:r>
              <a:rPr lang="en-US" sz="2000" b="1" dirty="0"/>
              <a:t>, </a:t>
            </a:r>
            <a:r>
              <a:rPr lang="en-US" sz="2000" b="1" dirty="0" err="1"/>
              <a:t>Sarmad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and </a:t>
            </a:r>
            <a:r>
              <a:rPr lang="en-US" sz="2000" b="1" dirty="0" err="1"/>
              <a:t>Sepehr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</a:t>
            </a:r>
            <a:r>
              <a:rPr lang="en-US" sz="2000" b="1" dirty="0" err="1"/>
              <a:t>MicroDigitalEd</a:t>
            </a:r>
            <a:r>
              <a:rPr lang="en-US" sz="2000" b="1" dirty="0"/>
              <a:t>, </a:t>
            </a:r>
            <a:r>
              <a:rPr lang="en-US" sz="2000" b="1" dirty="0" smtClean="0"/>
              <a:t>2013.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Instruction Formation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458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ADD</a:t>
            </a:r>
            <a:r>
              <a:rPr lang="en-US" sz="2800" b="1" dirty="0" smtClean="0"/>
              <a:t> instruction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SUB</a:t>
            </a:r>
            <a:r>
              <a:rPr lang="en-US" sz="2800" b="1" dirty="0" smtClean="0"/>
              <a:t> </a:t>
            </a:r>
            <a:r>
              <a:rPr lang="en-US" sz="2800" b="1" dirty="0"/>
              <a:t>instruction </a:t>
            </a:r>
            <a:r>
              <a:rPr lang="en-US" sz="2800" b="1" dirty="0" smtClean="0"/>
              <a:t>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Branch (</a:t>
            </a:r>
            <a:r>
              <a:rPr lang="en-US" sz="2800" b="1" dirty="0" smtClean="0">
                <a:solidFill>
                  <a:srgbClr val="C00000"/>
                </a:solidFill>
              </a:rPr>
              <a:t>B</a:t>
            </a:r>
            <a:r>
              <a:rPr lang="en-US" sz="2800" b="1" dirty="0" smtClean="0"/>
              <a:t>) </a:t>
            </a:r>
            <a:r>
              <a:rPr lang="en-US" sz="2800" b="1" dirty="0"/>
              <a:t>instruction format</a:t>
            </a:r>
            <a:endParaRPr lang="en-US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573432" cy="895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47627"/>
            <a:ext cx="7573432" cy="8719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95" y="5240456"/>
            <a:ext cx="6437209" cy="8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73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Little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Endian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vs.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Big Endian War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21</a:t>
            </a:fld>
            <a:endParaRPr lang="en-US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02" y="3657600"/>
            <a:ext cx="2155634" cy="26485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67056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Little endian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7030A0"/>
                </a:solidFill>
              </a:rPr>
              <a:t>Low</a:t>
            </a:r>
            <a:r>
              <a:rPr lang="en-US" sz="2000" b="1" dirty="0" smtClean="0"/>
              <a:t> </a:t>
            </a:r>
            <a:r>
              <a:rPr lang="en-US" sz="2000" b="1" dirty="0"/>
              <a:t>byte goes to the </a:t>
            </a:r>
            <a:r>
              <a:rPr lang="en-US" sz="2000" b="1" dirty="0">
                <a:solidFill>
                  <a:srgbClr val="7030A0"/>
                </a:solidFill>
              </a:rPr>
              <a:t>low</a:t>
            </a:r>
            <a:r>
              <a:rPr lang="en-US" sz="2000" b="1" dirty="0"/>
              <a:t> memory </a:t>
            </a:r>
            <a:r>
              <a:rPr lang="en-US" sz="2000" b="1" dirty="0" smtClean="0"/>
              <a:t>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7030A0"/>
                </a:solidFill>
              </a:rPr>
              <a:t>High</a:t>
            </a:r>
            <a:r>
              <a:rPr lang="en-US" sz="2000" b="1" dirty="0" smtClean="0"/>
              <a:t> byte goes </a:t>
            </a:r>
            <a:r>
              <a:rPr lang="en-US" sz="2000" b="1" dirty="0"/>
              <a:t>to the </a:t>
            </a:r>
            <a:r>
              <a:rPr lang="en-US" sz="2000" b="1" dirty="0">
                <a:solidFill>
                  <a:srgbClr val="7030A0"/>
                </a:solidFill>
              </a:rPr>
              <a:t>high</a:t>
            </a:r>
            <a:r>
              <a:rPr lang="en-US" sz="2000" b="1" dirty="0"/>
              <a:t> memory </a:t>
            </a:r>
            <a:r>
              <a:rPr lang="en-US" sz="2000" b="1" dirty="0" smtClean="0"/>
              <a:t>address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All </a:t>
            </a:r>
            <a:r>
              <a:rPr lang="en-US" sz="2000" b="1" dirty="0" smtClean="0">
                <a:solidFill>
                  <a:srgbClr val="C00000"/>
                </a:solidFill>
              </a:rPr>
              <a:t>Intel </a:t>
            </a:r>
            <a:r>
              <a:rPr lang="en-US" sz="2000" b="1" dirty="0" smtClean="0"/>
              <a:t>processors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Big endian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Low</a:t>
            </a:r>
            <a:r>
              <a:rPr lang="en-US" sz="2000" b="1" dirty="0"/>
              <a:t> byte goes to the </a:t>
            </a:r>
            <a:r>
              <a:rPr lang="en-US" sz="2000" b="1" dirty="0" smtClean="0">
                <a:solidFill>
                  <a:srgbClr val="7030A0"/>
                </a:solidFill>
              </a:rPr>
              <a:t>high</a:t>
            </a:r>
            <a:r>
              <a:rPr lang="en-US" sz="2000" b="1" dirty="0" smtClean="0"/>
              <a:t> memory </a:t>
            </a:r>
            <a:r>
              <a:rPr lang="en-US" sz="2000" b="1" dirty="0"/>
              <a:t>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High</a:t>
            </a:r>
            <a:r>
              <a:rPr lang="en-US" sz="2000" b="1" dirty="0"/>
              <a:t> byte goes to the </a:t>
            </a:r>
            <a:r>
              <a:rPr lang="en-US" sz="2000" b="1" dirty="0" smtClean="0">
                <a:solidFill>
                  <a:srgbClr val="7030A0"/>
                </a:solidFill>
              </a:rPr>
              <a:t>low</a:t>
            </a:r>
            <a:r>
              <a:rPr lang="en-US" sz="2000" b="1" dirty="0" smtClean="0"/>
              <a:t> memory address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Freescale </a:t>
            </a:r>
            <a:r>
              <a:rPr lang="en-US" sz="2000" b="1" dirty="0"/>
              <a:t>(formerly Motorola and now NXP</a:t>
            </a:r>
            <a:r>
              <a:rPr lang="en-US" sz="2000" b="1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ARM</a:t>
            </a:r>
            <a:r>
              <a:rPr lang="en-US" sz="2400" b="1" dirty="0" smtClean="0"/>
              <a:t> allows the software designer to choose!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 </a:t>
            </a:r>
            <a:r>
              <a:rPr lang="en-US" sz="2000" b="1" dirty="0"/>
              <a:t>hardware </a:t>
            </a:r>
            <a:r>
              <a:rPr lang="en-US" sz="2000" b="1" dirty="0" smtClean="0"/>
              <a:t>switch that </a:t>
            </a:r>
            <a:r>
              <a:rPr lang="en-US" sz="2000" b="1" dirty="0"/>
              <a:t>is controlled by software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726" y="887156"/>
            <a:ext cx="2155635" cy="264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02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/>
              <a:t>Some ARM Addressing Modes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009621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Addressing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382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Addressing Mode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various ways operands are specified in </a:t>
            </a:r>
            <a:r>
              <a:rPr lang="en-US" sz="2400" b="1" dirty="0" smtClean="0"/>
              <a:t>the instruction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Is </a:t>
            </a:r>
            <a:r>
              <a:rPr lang="en-US" sz="2400" b="1" dirty="0"/>
              <a:t>the way CPU </a:t>
            </a:r>
            <a:r>
              <a:rPr lang="en-US" sz="2400" b="1" dirty="0" smtClean="0"/>
              <a:t>generates address </a:t>
            </a:r>
            <a:r>
              <a:rPr lang="en-US" sz="2400" b="1" dirty="0"/>
              <a:t>from instruction to read/write the </a:t>
            </a:r>
            <a:r>
              <a:rPr lang="en-US" sz="2400" b="1" dirty="0" smtClean="0"/>
              <a:t>operands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Three basic modes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Register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Immediate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Register </a:t>
            </a:r>
            <a:r>
              <a:rPr lang="en-US" sz="2400" b="1" dirty="0"/>
              <a:t>indirect (indexed addressing mode)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47814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Addressing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24</a:t>
            </a:fld>
            <a:endParaRPr lang="en-US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50" y="4258705"/>
            <a:ext cx="4451445" cy="19914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382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Register </a:t>
            </a:r>
            <a:r>
              <a:rPr lang="en-US" sz="2800" b="1" dirty="0" smtClean="0"/>
              <a:t>Addressing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Immediate </a:t>
            </a:r>
            <a:r>
              <a:rPr lang="en-US" sz="2800" b="1" dirty="0"/>
              <a:t>addressing mode</a:t>
            </a:r>
            <a:r>
              <a:rPr lang="en-US" sz="2800" dirty="0"/>
              <a:t> 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Register Indirect </a:t>
            </a:r>
            <a:r>
              <a:rPr lang="en-US" sz="2800" b="1" dirty="0" smtClean="0"/>
              <a:t>addressing mode </a:t>
            </a:r>
            <a:r>
              <a:rPr lang="en-US" sz="2800" b="1" dirty="0"/>
              <a:t>(</a:t>
            </a:r>
            <a:r>
              <a:rPr lang="en-US" sz="2800" b="1" dirty="0" smtClean="0"/>
              <a:t>Indexed)</a:t>
            </a:r>
            <a:r>
              <a:rPr lang="en-US" sz="2800" dirty="0" smtClean="0"/>
              <a:t>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lvl="1"/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47800"/>
            <a:ext cx="4562475" cy="1489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3200400"/>
            <a:ext cx="3579196" cy="6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5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Addressing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38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Register </a:t>
            </a:r>
            <a:r>
              <a:rPr lang="en-US" sz="2800" b="1" dirty="0"/>
              <a:t>Indirect </a:t>
            </a:r>
            <a:r>
              <a:rPr lang="en-US" sz="2800" b="1" dirty="0" smtClean="0"/>
              <a:t>addressing mode </a:t>
            </a:r>
            <a:r>
              <a:rPr lang="en-US" sz="2800" b="1" dirty="0"/>
              <a:t>(</a:t>
            </a:r>
            <a:r>
              <a:rPr lang="en-US" sz="2800" b="1" dirty="0" smtClean="0"/>
              <a:t>Indexed)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Can be used for </a:t>
            </a:r>
            <a:r>
              <a:rPr lang="en-US" sz="2400" b="1" dirty="0" smtClean="0">
                <a:solidFill>
                  <a:srgbClr val="C00000"/>
                </a:solidFill>
              </a:rPr>
              <a:t>pointer</a:t>
            </a:r>
            <a:r>
              <a:rPr lang="en-US" sz="2400" b="1" dirty="0" smtClean="0"/>
              <a:t> implementation</a:t>
            </a:r>
            <a:r>
              <a:rPr lang="en-US" sz="2800" dirty="0" smtClean="0"/>
              <a:t>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lvl="1"/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43000" y="1984950"/>
            <a:ext cx="57150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char *</a:t>
            </a:r>
            <a:r>
              <a:rPr lang="en-US" b="1" dirty="0" err="1">
                <a:solidFill>
                  <a:srgbClr val="C00000"/>
                </a:solidFill>
              </a:rPr>
              <a:t>ourPointer</a:t>
            </a:r>
            <a:r>
              <a:rPr lang="en-US" b="1" dirty="0">
                <a:solidFill>
                  <a:srgbClr val="C00000"/>
                </a:solidFill>
              </a:rPr>
              <a:t>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>
                <a:solidFill>
                  <a:srgbClr val="C00000"/>
                </a:solidFill>
              </a:rPr>
              <a:t>ourPointer</a:t>
            </a:r>
            <a:r>
              <a:rPr lang="en-US" b="1" dirty="0">
                <a:solidFill>
                  <a:srgbClr val="C00000"/>
                </a:solidFill>
              </a:rPr>
              <a:t> = (char*) 0x12456; </a:t>
            </a:r>
            <a:r>
              <a:rPr lang="en-US" b="1" dirty="0"/>
              <a:t>//Point to location 12456</a:t>
            </a:r>
            <a:br>
              <a:rPr lang="en-US" b="1" dirty="0"/>
            </a:br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b="1" dirty="0" err="1">
                <a:solidFill>
                  <a:srgbClr val="C00000"/>
                </a:solidFill>
              </a:rPr>
              <a:t>ourPointer</a:t>
            </a:r>
            <a:r>
              <a:rPr lang="en-US" b="1" dirty="0">
                <a:solidFill>
                  <a:srgbClr val="C00000"/>
                </a:solidFill>
              </a:rPr>
              <a:t> = 25; </a:t>
            </a:r>
            <a:r>
              <a:rPr lang="en-US" b="1" dirty="0"/>
              <a:t>//store 25 in location 0x12456</a:t>
            </a:r>
            <a:br>
              <a:rPr lang="en-US" b="1" dirty="0"/>
            </a:br>
            <a:r>
              <a:rPr lang="en-US" b="1" dirty="0" err="1">
                <a:solidFill>
                  <a:srgbClr val="C00000"/>
                </a:solidFill>
              </a:rPr>
              <a:t>ourPointer</a:t>
            </a:r>
            <a:r>
              <a:rPr lang="en-US" b="1" dirty="0">
                <a:solidFill>
                  <a:srgbClr val="C00000"/>
                </a:solidFill>
              </a:rPr>
              <a:t> ++; </a:t>
            </a:r>
            <a:r>
              <a:rPr lang="en-US" b="1" dirty="0"/>
              <a:t>//point to next location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971800" y="4154775"/>
            <a:ext cx="57912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LDR R2, =0x12456 </a:t>
            </a:r>
            <a:r>
              <a:rPr lang="en-US" b="1" dirty="0"/>
              <a:t>; point to location 0x12456</a:t>
            </a:r>
            <a:br>
              <a:rPr lang="en-US" b="1" dirty="0"/>
            </a:br>
            <a:r>
              <a:rPr lang="en-US" b="1" dirty="0">
                <a:solidFill>
                  <a:srgbClr val="C00000"/>
                </a:solidFill>
              </a:rPr>
              <a:t>MOV R0, #25 </a:t>
            </a:r>
            <a:r>
              <a:rPr lang="en-US" b="1" dirty="0"/>
              <a:t>; R0 = 25</a:t>
            </a:r>
            <a:br>
              <a:rPr lang="en-US" b="1" dirty="0"/>
            </a:br>
            <a:r>
              <a:rPr lang="en-US" b="1" dirty="0">
                <a:solidFill>
                  <a:srgbClr val="C00000"/>
                </a:solidFill>
              </a:rPr>
              <a:t>STRB R0, [R2] </a:t>
            </a:r>
            <a:r>
              <a:rPr lang="en-US" b="1" dirty="0"/>
              <a:t>; store R0 in location 0x12456</a:t>
            </a:r>
            <a:br>
              <a:rPr lang="en-US" b="1" dirty="0"/>
            </a:br>
            <a:r>
              <a:rPr lang="en-US" b="1" dirty="0">
                <a:solidFill>
                  <a:srgbClr val="C00000"/>
                </a:solidFill>
              </a:rPr>
              <a:t>ADD R2, R2, #1 </a:t>
            </a:r>
            <a:r>
              <a:rPr lang="en-US" b="1" dirty="0"/>
              <a:t>; increment R2 to point to next location 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0341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End of Chapter 2!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" y="2667000"/>
            <a:ext cx="8458200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ARM Data Format, Pseudo-instructions </a:t>
            </a:r>
            <a:r>
              <a:rPr lang="en-US" sz="3200" b="1" dirty="0" smtClean="0"/>
              <a:t>and Directives </a:t>
            </a:r>
            <a:r>
              <a:rPr lang="en-US" sz="3200" b="1" baseline="30000" dirty="0" smtClean="0"/>
              <a:t>(cont.)</a:t>
            </a:r>
            <a:endParaRPr lang="en-US" sz="28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Assembler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Directives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Directives: </a:t>
            </a:r>
            <a:r>
              <a:rPr lang="en-US" sz="2800" b="1" dirty="0" smtClean="0">
                <a:solidFill>
                  <a:srgbClr val="C00000"/>
                </a:solidFill>
              </a:rPr>
              <a:t>EQU (equate)</a:t>
            </a:r>
            <a:endParaRPr lang="fa-IR" sz="28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To </a:t>
            </a:r>
            <a:r>
              <a:rPr lang="en-US" sz="2400" b="1" dirty="0"/>
              <a:t>define a constant value or a fixed address by a name</a:t>
            </a:r>
            <a:endParaRPr lang="en-US" sz="2400" b="1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To make </a:t>
            </a:r>
            <a:r>
              <a:rPr lang="en-US" sz="2000" b="1" dirty="0"/>
              <a:t>the program easier to read</a:t>
            </a:r>
            <a:endParaRPr lang="en-US" sz="2000" b="1" dirty="0" smtClean="0"/>
          </a:p>
          <a:p>
            <a:pPr lvl="4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COUNT </a:t>
            </a:r>
            <a:r>
              <a:rPr lang="pt-BR" b="1" dirty="0" smtClean="0">
                <a:solidFill>
                  <a:srgbClr val="C00000"/>
                </a:solidFill>
              </a:rPr>
              <a:t>  EQU  </a:t>
            </a:r>
            <a:r>
              <a:rPr lang="pt-BR" b="1" dirty="0" smtClean="0">
                <a:solidFill>
                  <a:srgbClr val="C00000"/>
                </a:solidFill>
              </a:rPr>
              <a:t>0x25</a:t>
            </a:r>
          </a:p>
          <a:p>
            <a:pPr lvl="4">
              <a:lnSpc>
                <a:spcPct val="150000"/>
              </a:lnSpc>
            </a:pPr>
            <a:r>
              <a:rPr lang="pt-BR" b="1" dirty="0" smtClean="0">
                <a:solidFill>
                  <a:srgbClr val="C00000"/>
                </a:solidFill>
              </a:rPr>
              <a:t>MOV   </a:t>
            </a:r>
            <a:r>
              <a:rPr lang="pt-BR" b="1" dirty="0">
                <a:solidFill>
                  <a:srgbClr val="C00000"/>
                </a:solidFill>
              </a:rPr>
              <a:t>R2, #COUNT ; R2 = </a:t>
            </a:r>
            <a:r>
              <a:rPr lang="pt-BR" b="1" dirty="0" smtClean="0">
                <a:solidFill>
                  <a:srgbClr val="C00000"/>
                </a:solidFill>
              </a:rPr>
              <a:t>0x25</a:t>
            </a:r>
          </a:p>
          <a:p>
            <a:pPr lvl="4">
              <a:lnSpc>
                <a:spcPct val="150000"/>
              </a:lnSpc>
            </a:pPr>
            <a:endParaRPr lang="pt-BR" b="1" dirty="0" smtClean="0">
              <a:solidFill>
                <a:srgbClr val="C00000"/>
              </a:solidFill>
            </a:endParaRPr>
          </a:p>
          <a:p>
            <a:pPr lvl="4">
              <a:lnSpc>
                <a:spcPct val="150000"/>
              </a:lnSpc>
            </a:pPr>
            <a:endParaRPr lang="pt-BR" b="1" dirty="0">
              <a:solidFill>
                <a:srgbClr val="C00000"/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MOV </a:t>
            </a:r>
            <a:r>
              <a:rPr lang="en-US" b="1" dirty="0" smtClean="0">
                <a:solidFill>
                  <a:srgbClr val="C00000"/>
                </a:solidFill>
              </a:rPr>
              <a:t>  R2,  </a:t>
            </a:r>
            <a:r>
              <a:rPr lang="en-US" b="1" dirty="0">
                <a:solidFill>
                  <a:srgbClr val="C00000"/>
                </a:solidFill>
              </a:rPr>
              <a:t>#</a:t>
            </a:r>
            <a:r>
              <a:rPr lang="en-US" b="1" dirty="0" smtClean="0">
                <a:solidFill>
                  <a:srgbClr val="C00000"/>
                </a:solidFill>
              </a:rPr>
              <a:t>0x25</a:t>
            </a:r>
          </a:p>
          <a:p>
            <a:pPr lvl="4"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Avoid </a:t>
            </a:r>
            <a:r>
              <a:rPr lang="en-US" sz="2000" b="1" dirty="0"/>
              <a:t>searching the entire program trying to find and </a:t>
            </a:r>
            <a:r>
              <a:rPr lang="en-US" sz="2000" b="1" dirty="0" smtClean="0"/>
              <a:t>change every occurrence of a variable</a:t>
            </a:r>
            <a:endParaRPr lang="fa-IR" sz="2000" b="1" dirty="0"/>
          </a:p>
        </p:txBody>
      </p:sp>
      <p:sp>
        <p:nvSpPr>
          <p:cNvPr id="2" name="Down Arrow 1"/>
          <p:cNvSpPr/>
          <p:nvPr/>
        </p:nvSpPr>
        <p:spPr>
          <a:xfrm>
            <a:off x="3429000" y="38100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33600" y="3200400"/>
            <a:ext cx="3352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3824287"/>
            <a:ext cx="271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Converted by Assembler to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981200" y="4495800"/>
            <a:ext cx="3352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Assembler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Directives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Directives: </a:t>
            </a:r>
            <a:r>
              <a:rPr lang="en-US" sz="2800" b="1" dirty="0" smtClean="0">
                <a:solidFill>
                  <a:srgbClr val="C00000"/>
                </a:solidFill>
              </a:rPr>
              <a:t>EQU (equate)</a:t>
            </a:r>
            <a:endParaRPr lang="fa-IR" sz="28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Using EQU for fixed data </a:t>
            </a:r>
            <a:r>
              <a:rPr lang="en-US" sz="2400" b="1" dirty="0" smtClean="0"/>
              <a:t>assignment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DATA1 </a:t>
            </a:r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b="1" dirty="0" smtClean="0">
                <a:solidFill>
                  <a:srgbClr val="7030A0"/>
                </a:solidFill>
              </a:rPr>
              <a:t>EQU</a:t>
            </a:r>
            <a:r>
              <a:rPr lang="en-US" b="1" dirty="0" smtClean="0">
                <a:solidFill>
                  <a:srgbClr val="C00000"/>
                </a:solidFill>
              </a:rPr>
              <a:t>  0x39 </a:t>
            </a:r>
            <a:r>
              <a:rPr lang="en-US" b="1" dirty="0">
                <a:solidFill>
                  <a:srgbClr val="C00000"/>
                </a:solidFill>
              </a:rPr>
              <a:t>; the way to define hex value</a:t>
            </a:r>
          </a:p>
          <a:p>
            <a:pPr lvl="4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DATA2  </a:t>
            </a:r>
            <a:r>
              <a:rPr lang="en-US" b="1" dirty="0">
                <a:solidFill>
                  <a:srgbClr val="7030A0"/>
                </a:solidFill>
              </a:rPr>
              <a:t>EQU</a:t>
            </a:r>
            <a:r>
              <a:rPr lang="en-US" b="1" dirty="0">
                <a:solidFill>
                  <a:srgbClr val="C00000"/>
                </a:solidFill>
              </a:rPr>
              <a:t> 2_00110101 ; the way to define binary value (35 in hex)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DATA3 </a:t>
            </a:r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b="1" dirty="0" smtClean="0">
                <a:solidFill>
                  <a:srgbClr val="7030A0"/>
                </a:solidFill>
              </a:rPr>
              <a:t>EQU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39 ; decimal numbers (27 in hex)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DATA4 </a:t>
            </a:r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b="1" dirty="0" smtClean="0">
                <a:solidFill>
                  <a:srgbClr val="7030A0"/>
                </a:solidFill>
              </a:rPr>
              <a:t>EQU</a:t>
            </a:r>
            <a:r>
              <a:rPr lang="en-US" b="1" dirty="0" smtClean="0">
                <a:solidFill>
                  <a:srgbClr val="C00000"/>
                </a:solidFill>
              </a:rPr>
              <a:t>  '2</a:t>
            </a:r>
            <a:r>
              <a:rPr lang="en-US" b="1" dirty="0">
                <a:solidFill>
                  <a:srgbClr val="C00000"/>
                </a:solidFill>
              </a:rPr>
              <a:t>' ; ASCII characters</a:t>
            </a:r>
            <a:endParaRPr lang="pt-BR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Using </a:t>
            </a:r>
            <a:r>
              <a:rPr lang="en-US" sz="2400" b="1" dirty="0"/>
              <a:t>EQU for special register address </a:t>
            </a:r>
            <a:r>
              <a:rPr lang="en-US" sz="2400" b="1" dirty="0" smtClean="0"/>
              <a:t>assignment</a:t>
            </a:r>
          </a:p>
          <a:p>
            <a:pPr lvl="4"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FIO2SET0 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EQU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0x3FFFC058 </a:t>
            </a:r>
            <a:r>
              <a:rPr lang="en-US" b="1" dirty="0">
                <a:solidFill>
                  <a:srgbClr val="C00000"/>
                </a:solidFill>
              </a:rPr>
              <a:t>; PORT2 output set register 0 address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MOV </a:t>
            </a:r>
            <a:r>
              <a:rPr lang="en-US" b="1" dirty="0" smtClean="0">
                <a:solidFill>
                  <a:srgbClr val="C00000"/>
                </a:solidFill>
              </a:rPr>
              <a:t>  R6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</a:rPr>
              <a:t>  #</a:t>
            </a:r>
            <a:r>
              <a:rPr lang="en-US" b="1" dirty="0">
                <a:solidFill>
                  <a:srgbClr val="C00000"/>
                </a:solidFill>
              </a:rPr>
              <a:t>0x01 ; R6 = 0x01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LDR </a:t>
            </a:r>
            <a:r>
              <a:rPr lang="en-US" b="1" dirty="0" smtClean="0">
                <a:solidFill>
                  <a:srgbClr val="C00000"/>
                </a:solidFill>
              </a:rPr>
              <a:t>  R2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</a:rPr>
              <a:t>  =</a:t>
            </a:r>
            <a:r>
              <a:rPr lang="en-US" b="1" dirty="0">
                <a:solidFill>
                  <a:srgbClr val="00B050"/>
                </a:solidFill>
              </a:rPr>
              <a:t>FIO2SET0 </a:t>
            </a:r>
            <a:r>
              <a:rPr lang="en-US" b="1" dirty="0">
                <a:solidFill>
                  <a:srgbClr val="C00000"/>
                </a:solidFill>
              </a:rPr>
              <a:t>; R2 = 0x3FFFC058</a:t>
            </a:r>
          </a:p>
          <a:p>
            <a:pPr lvl="4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STRB   </a:t>
            </a:r>
            <a:r>
              <a:rPr lang="en-US" b="1" dirty="0">
                <a:solidFill>
                  <a:srgbClr val="C00000"/>
                </a:solidFill>
              </a:rPr>
              <a:t>R6</a:t>
            </a:r>
            <a:r>
              <a:rPr lang="en-US" b="1" dirty="0" smtClean="0">
                <a:solidFill>
                  <a:srgbClr val="C00000"/>
                </a:solidFill>
              </a:rPr>
              <a:t>,   </a:t>
            </a:r>
            <a:r>
              <a:rPr lang="en-US" b="1" dirty="0">
                <a:solidFill>
                  <a:srgbClr val="C00000"/>
                </a:solidFill>
              </a:rPr>
              <a:t>[R2] ; Write 0x01 to FIO2SET0</a:t>
            </a:r>
            <a:endParaRPr lang="fa-I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85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Assembler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Directives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Directives: </a:t>
            </a:r>
            <a:r>
              <a:rPr lang="en-US" sz="2800" b="1" dirty="0" smtClean="0">
                <a:solidFill>
                  <a:srgbClr val="C00000"/>
                </a:solidFill>
              </a:rPr>
              <a:t>EQU (equate)</a:t>
            </a:r>
            <a:endParaRPr lang="fa-IR" sz="28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Using EQU for RAM address assignment</a:t>
            </a:r>
            <a:endParaRPr lang="en-US" sz="2400" b="1" dirty="0" smtClean="0"/>
          </a:p>
          <a:p>
            <a:pPr lvl="4"/>
            <a:r>
              <a:rPr lang="en-US" b="1" dirty="0">
                <a:solidFill>
                  <a:srgbClr val="00B050"/>
                </a:solidFill>
              </a:rPr>
              <a:t>SUM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b="1" dirty="0" smtClean="0">
                <a:solidFill>
                  <a:srgbClr val="7030A0"/>
                </a:solidFill>
              </a:rPr>
              <a:t>EQU 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0x40000120 ; assign RAM location to SUM</a:t>
            </a:r>
          </a:p>
          <a:p>
            <a:pPr lvl="4"/>
            <a:r>
              <a:rPr lang="en-US" b="1" dirty="0">
                <a:solidFill>
                  <a:srgbClr val="C00000"/>
                </a:solidFill>
              </a:rPr>
              <a:t>MOV </a:t>
            </a:r>
            <a:r>
              <a:rPr lang="en-US" b="1" dirty="0" smtClean="0">
                <a:solidFill>
                  <a:srgbClr val="C00000"/>
                </a:solidFill>
              </a:rPr>
              <a:t>  R2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</a:rPr>
              <a:t>  #</a:t>
            </a:r>
            <a:r>
              <a:rPr lang="en-US" b="1" dirty="0">
                <a:solidFill>
                  <a:srgbClr val="C00000"/>
                </a:solidFill>
              </a:rPr>
              <a:t>5 ; load R2 with 5</a:t>
            </a:r>
          </a:p>
          <a:p>
            <a:pPr lvl="4"/>
            <a:r>
              <a:rPr lang="en-US" b="1" dirty="0">
                <a:solidFill>
                  <a:srgbClr val="C00000"/>
                </a:solidFill>
              </a:rPr>
              <a:t>MOV </a:t>
            </a:r>
            <a:r>
              <a:rPr lang="en-US" b="1" dirty="0" smtClean="0">
                <a:solidFill>
                  <a:srgbClr val="C00000"/>
                </a:solidFill>
              </a:rPr>
              <a:t>  R1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</a:rPr>
              <a:t>  #</a:t>
            </a:r>
            <a:r>
              <a:rPr lang="en-US" b="1" dirty="0">
                <a:solidFill>
                  <a:srgbClr val="C00000"/>
                </a:solidFill>
              </a:rPr>
              <a:t>2 ; load R1 with 2</a:t>
            </a:r>
          </a:p>
          <a:p>
            <a:pPr lvl="4"/>
            <a:r>
              <a:rPr lang="en-US" b="1" dirty="0" smtClean="0">
                <a:solidFill>
                  <a:srgbClr val="C00000"/>
                </a:solidFill>
              </a:rPr>
              <a:t>ADD   </a:t>
            </a:r>
            <a:r>
              <a:rPr lang="en-US" b="1" dirty="0">
                <a:solidFill>
                  <a:srgbClr val="C00000"/>
                </a:solidFill>
              </a:rPr>
              <a:t>R2, </a:t>
            </a:r>
            <a:r>
              <a:rPr lang="en-US" b="1" dirty="0" smtClean="0">
                <a:solidFill>
                  <a:srgbClr val="C00000"/>
                </a:solidFill>
              </a:rPr>
              <a:t>  R2</a:t>
            </a:r>
            <a:r>
              <a:rPr lang="en-US" b="1" dirty="0">
                <a:solidFill>
                  <a:srgbClr val="C00000"/>
                </a:solidFill>
              </a:rPr>
              <a:t>, R1 ; R2 = R2 + R1</a:t>
            </a:r>
          </a:p>
          <a:p>
            <a:pPr lvl="4"/>
            <a:r>
              <a:rPr lang="en-US" b="1" dirty="0" smtClean="0">
                <a:solidFill>
                  <a:srgbClr val="C00000"/>
                </a:solidFill>
              </a:rPr>
              <a:t>LDR   </a:t>
            </a:r>
            <a:r>
              <a:rPr lang="en-US" b="1" dirty="0">
                <a:solidFill>
                  <a:srgbClr val="C00000"/>
                </a:solidFill>
              </a:rPr>
              <a:t>R3, </a:t>
            </a:r>
            <a:r>
              <a:rPr lang="en-US" b="1" dirty="0" smtClean="0">
                <a:solidFill>
                  <a:srgbClr val="C00000"/>
                </a:solidFill>
              </a:rPr>
              <a:t>  =</a:t>
            </a:r>
            <a:r>
              <a:rPr lang="en-US" b="1" dirty="0">
                <a:solidFill>
                  <a:srgbClr val="00B050"/>
                </a:solidFill>
              </a:rPr>
              <a:t>SUM</a:t>
            </a:r>
            <a:r>
              <a:rPr lang="en-US" b="1" dirty="0">
                <a:solidFill>
                  <a:srgbClr val="C00000"/>
                </a:solidFill>
              </a:rPr>
              <a:t> ; load R3 with 0x40000120</a:t>
            </a:r>
          </a:p>
          <a:p>
            <a:pPr lvl="4"/>
            <a:r>
              <a:rPr lang="en-US" b="1" dirty="0">
                <a:solidFill>
                  <a:srgbClr val="C00000"/>
                </a:solidFill>
              </a:rPr>
              <a:t>STRB </a:t>
            </a:r>
            <a:r>
              <a:rPr lang="en-US" b="1" dirty="0" smtClean="0">
                <a:solidFill>
                  <a:srgbClr val="C00000"/>
                </a:solidFill>
              </a:rPr>
              <a:t>  R2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</a:rPr>
              <a:t> [</a:t>
            </a:r>
            <a:r>
              <a:rPr lang="en-US" b="1" dirty="0">
                <a:solidFill>
                  <a:srgbClr val="C00000"/>
                </a:solidFill>
              </a:rPr>
              <a:t>R3] ; store the result </a:t>
            </a:r>
            <a:r>
              <a:rPr lang="en-US" b="1" dirty="0" smtClean="0">
                <a:solidFill>
                  <a:srgbClr val="C00000"/>
                </a:solidFill>
              </a:rPr>
              <a:t>SUM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Directives</a:t>
            </a:r>
            <a:r>
              <a:rPr lang="en-US" sz="2800" b="1" dirty="0"/>
              <a:t>: </a:t>
            </a:r>
            <a:r>
              <a:rPr lang="en-US" sz="2800" b="1" dirty="0" smtClean="0">
                <a:solidFill>
                  <a:srgbClr val="C00000"/>
                </a:solidFill>
              </a:rPr>
              <a:t>RN (equate</a:t>
            </a:r>
            <a:r>
              <a:rPr lang="en-US" sz="2800" b="1" dirty="0" smtClean="0">
                <a:solidFill>
                  <a:srgbClr val="C0000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To </a:t>
            </a:r>
            <a:r>
              <a:rPr lang="en-US" sz="2400" b="1" dirty="0"/>
              <a:t>give a CPU register a </a:t>
            </a:r>
            <a:r>
              <a:rPr lang="en-US" sz="2400" b="1" dirty="0" smtClean="0"/>
              <a:t>name</a:t>
            </a:r>
          </a:p>
          <a:p>
            <a:pPr lvl="4"/>
            <a:r>
              <a:rPr lang="pt-BR" sz="2000" b="1" dirty="0" smtClean="0">
                <a:solidFill>
                  <a:srgbClr val="C00000"/>
                </a:solidFill>
              </a:rPr>
              <a:t>VAL1   </a:t>
            </a:r>
            <a:r>
              <a:rPr lang="pt-BR" sz="2000" b="1" dirty="0" smtClean="0">
                <a:solidFill>
                  <a:srgbClr val="7030A0"/>
                </a:solidFill>
              </a:rPr>
              <a:t>RN  </a:t>
            </a:r>
            <a:r>
              <a:rPr lang="pt-BR" sz="2000" b="1" dirty="0" smtClean="0">
                <a:solidFill>
                  <a:srgbClr val="C00000"/>
                </a:solidFill>
              </a:rPr>
              <a:t> </a:t>
            </a:r>
            <a:r>
              <a:rPr lang="pt-BR" sz="2000" b="1" dirty="0">
                <a:solidFill>
                  <a:srgbClr val="C00000"/>
                </a:solidFill>
              </a:rPr>
              <a:t>R1 ; define VAL1 as a name for R1</a:t>
            </a:r>
          </a:p>
          <a:p>
            <a:pPr lvl="4"/>
            <a:r>
              <a:rPr lang="pt-BR" sz="2000" b="1" dirty="0">
                <a:solidFill>
                  <a:srgbClr val="C00000"/>
                </a:solidFill>
              </a:rPr>
              <a:t>VAL2 </a:t>
            </a:r>
            <a:r>
              <a:rPr lang="pt-BR" sz="2000" b="1" dirty="0" smtClean="0">
                <a:solidFill>
                  <a:srgbClr val="C00000"/>
                </a:solidFill>
              </a:rPr>
              <a:t>  </a:t>
            </a:r>
            <a:r>
              <a:rPr lang="pt-BR" sz="2000" b="1" dirty="0" smtClean="0">
                <a:solidFill>
                  <a:srgbClr val="7030A0"/>
                </a:solidFill>
              </a:rPr>
              <a:t>RN  </a:t>
            </a:r>
            <a:r>
              <a:rPr lang="pt-BR" sz="2000" b="1" dirty="0" smtClean="0">
                <a:solidFill>
                  <a:srgbClr val="C00000"/>
                </a:solidFill>
              </a:rPr>
              <a:t> </a:t>
            </a:r>
            <a:r>
              <a:rPr lang="pt-BR" sz="2000" b="1" dirty="0">
                <a:solidFill>
                  <a:srgbClr val="C00000"/>
                </a:solidFill>
              </a:rPr>
              <a:t>R2 ; define VAL2 as a name for R2</a:t>
            </a:r>
          </a:p>
          <a:p>
            <a:pPr lvl="4"/>
            <a:r>
              <a:rPr lang="pt-BR" sz="2000" b="1" dirty="0">
                <a:solidFill>
                  <a:srgbClr val="C00000"/>
                </a:solidFill>
              </a:rPr>
              <a:t>SUM </a:t>
            </a:r>
            <a:r>
              <a:rPr lang="pt-BR" sz="2000" b="1" dirty="0" smtClean="0">
                <a:solidFill>
                  <a:srgbClr val="C00000"/>
                </a:solidFill>
              </a:rPr>
              <a:t>  </a:t>
            </a:r>
            <a:r>
              <a:rPr lang="pt-BR" sz="2000" b="1" dirty="0" smtClean="0">
                <a:solidFill>
                  <a:srgbClr val="7030A0"/>
                </a:solidFill>
              </a:rPr>
              <a:t>RN</a:t>
            </a:r>
            <a:r>
              <a:rPr lang="pt-BR" sz="2000" b="1" dirty="0" smtClean="0">
                <a:solidFill>
                  <a:srgbClr val="C00000"/>
                </a:solidFill>
              </a:rPr>
              <a:t>   R3 </a:t>
            </a:r>
            <a:r>
              <a:rPr lang="pt-BR" sz="2000" b="1" dirty="0">
                <a:solidFill>
                  <a:srgbClr val="C00000"/>
                </a:solidFill>
              </a:rPr>
              <a:t>; define SUM as a name for R3</a:t>
            </a:r>
            <a:endParaRPr lang="fa-IR" sz="2400" b="1" dirty="0">
              <a:solidFill>
                <a:srgbClr val="C00000"/>
              </a:solidFill>
            </a:endParaRPr>
          </a:p>
          <a:p>
            <a:pPr lvl="4">
              <a:lnSpc>
                <a:spcPct val="150000"/>
              </a:lnSpc>
            </a:pP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89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Assembler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Directives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221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Directives: </a:t>
            </a:r>
            <a:r>
              <a:rPr lang="en-US" sz="2800" b="1" dirty="0">
                <a:solidFill>
                  <a:srgbClr val="C00000"/>
                </a:solidFill>
              </a:rPr>
              <a:t>INCLUDE</a:t>
            </a:r>
            <a:endParaRPr lang="fa-IR" sz="28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Tells </a:t>
            </a:r>
            <a:r>
              <a:rPr lang="en-US" sz="2400" b="1" dirty="0"/>
              <a:t>the ARM assembler </a:t>
            </a:r>
            <a:r>
              <a:rPr lang="en-US" sz="2400" b="1" dirty="0">
                <a:solidFill>
                  <a:srgbClr val="7030A0"/>
                </a:solidFill>
              </a:rPr>
              <a:t>to read in the content </a:t>
            </a:r>
            <a:r>
              <a:rPr lang="en-US" sz="2400" b="1" dirty="0" smtClean="0">
                <a:solidFill>
                  <a:srgbClr val="7030A0"/>
                </a:solidFill>
              </a:rPr>
              <a:t>of a </a:t>
            </a:r>
            <a:r>
              <a:rPr lang="en-US" sz="2400" b="1" dirty="0">
                <a:solidFill>
                  <a:srgbClr val="7030A0"/>
                </a:solidFill>
              </a:rPr>
              <a:t>file </a:t>
            </a:r>
            <a:r>
              <a:rPr lang="en-US" sz="2400" b="1" dirty="0"/>
              <a:t>to the current program file </a:t>
            </a:r>
            <a:endParaRPr lang="fa-IR" sz="2400" b="1" dirty="0">
              <a:solidFill>
                <a:srgbClr val="C00000"/>
              </a:solidFill>
            </a:endParaRPr>
          </a:p>
          <a:p>
            <a:pPr lvl="4">
              <a:lnSpc>
                <a:spcPct val="150000"/>
              </a:lnSpc>
            </a:pP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4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Assembler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Data Allocation Directives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4582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Directives </a:t>
            </a:r>
            <a:r>
              <a:rPr lang="en-US" sz="2800" b="1" dirty="0"/>
              <a:t>to allocate </a:t>
            </a:r>
            <a:r>
              <a:rPr lang="en-US" sz="2800" b="1" dirty="0" smtClean="0"/>
              <a:t>memory and </a:t>
            </a:r>
            <a:r>
              <a:rPr lang="en-US" sz="2800" b="1" dirty="0"/>
              <a:t>initialize its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Directives: </a:t>
            </a:r>
            <a:r>
              <a:rPr lang="en-US" sz="2800" b="1" dirty="0">
                <a:solidFill>
                  <a:srgbClr val="C00000"/>
                </a:solidFill>
              </a:rPr>
              <a:t>DCB</a:t>
            </a:r>
            <a:endParaRPr lang="fa-IR" sz="28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define constant </a:t>
            </a:r>
            <a:r>
              <a:rPr lang="en-US" sz="2400" b="1" dirty="0" smtClean="0"/>
              <a:t>byte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MYVALUE </a:t>
            </a:r>
            <a:r>
              <a:rPr lang="en-US" b="1" dirty="0" smtClean="0">
                <a:solidFill>
                  <a:srgbClr val="C00000"/>
                </a:solidFill>
              </a:rPr>
              <a:t>   DCB    5 </a:t>
            </a:r>
            <a:r>
              <a:rPr lang="en-US" b="1" dirty="0">
                <a:solidFill>
                  <a:srgbClr val="C00000"/>
                </a:solidFill>
              </a:rPr>
              <a:t>; MYVALUE = 5</a:t>
            </a:r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MYMSAGE </a:t>
            </a:r>
            <a:r>
              <a:rPr lang="en-US" b="1" dirty="0" smtClean="0">
                <a:solidFill>
                  <a:srgbClr val="C00000"/>
                </a:solidFill>
              </a:rPr>
              <a:t>   DCB    </a:t>
            </a:r>
            <a:r>
              <a:rPr lang="en-US" b="1" dirty="0">
                <a:solidFill>
                  <a:srgbClr val="C00000"/>
                </a:solidFill>
              </a:rPr>
              <a:t>"HELLO WORLD" ; ASCII </a:t>
            </a:r>
            <a:r>
              <a:rPr lang="en-US" b="1" dirty="0" smtClean="0">
                <a:solidFill>
                  <a:srgbClr val="C00000"/>
                </a:solidFill>
              </a:rPr>
              <a:t>string</a:t>
            </a:r>
            <a:endParaRPr lang="en-US" b="1" dirty="0" smtClean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Each alphanumeric </a:t>
            </a:r>
            <a:r>
              <a:rPr lang="en-US" b="1" dirty="0"/>
              <a:t>letter in a string is converted to its ASCII </a:t>
            </a:r>
            <a:r>
              <a:rPr lang="en-US" b="1" dirty="0" smtClean="0"/>
              <a:t>encoding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Directives: </a:t>
            </a:r>
            <a:r>
              <a:rPr lang="en-US" sz="2800" b="1" dirty="0">
                <a:solidFill>
                  <a:srgbClr val="C00000"/>
                </a:solidFill>
              </a:rPr>
              <a:t>DCW</a:t>
            </a:r>
            <a:r>
              <a:rPr lang="en-US" sz="2800" b="1" dirty="0"/>
              <a:t> =&gt; define constant </a:t>
            </a:r>
            <a:r>
              <a:rPr lang="en-US" sz="2800" b="1" dirty="0" smtClean="0"/>
              <a:t>half-word</a:t>
            </a:r>
          </a:p>
          <a:p>
            <a:pPr lvl="4">
              <a:lnSpc>
                <a:spcPct val="150000"/>
              </a:lnSpc>
            </a:pPr>
            <a:r>
              <a:rPr lang="pl-PL" b="1" dirty="0" smtClean="0">
                <a:solidFill>
                  <a:srgbClr val="C00000"/>
                </a:solidFill>
              </a:rPr>
              <a:t>MYDATA</a:t>
            </a:r>
            <a:r>
              <a:rPr lang="en-US" b="1" dirty="0" smtClean="0">
                <a:solidFill>
                  <a:srgbClr val="C00000"/>
                </a:solidFill>
              </a:rPr>
              <a:t>   </a:t>
            </a:r>
            <a:r>
              <a:rPr lang="pl-PL" b="1" dirty="0" smtClean="0">
                <a:solidFill>
                  <a:srgbClr val="C00000"/>
                </a:solidFill>
              </a:rPr>
              <a:t> </a:t>
            </a:r>
            <a:r>
              <a:rPr lang="pl-PL" b="1" dirty="0">
                <a:solidFill>
                  <a:srgbClr val="C00000"/>
                </a:solidFill>
              </a:rPr>
              <a:t>DCW </a:t>
            </a:r>
            <a:r>
              <a:rPr lang="en-US" b="1" dirty="0" smtClean="0">
                <a:solidFill>
                  <a:srgbClr val="C00000"/>
                </a:solidFill>
              </a:rPr>
              <a:t>   </a:t>
            </a:r>
            <a:r>
              <a:rPr lang="pl-PL" b="1" dirty="0" smtClean="0">
                <a:solidFill>
                  <a:srgbClr val="C00000"/>
                </a:solidFill>
              </a:rPr>
              <a:t>0x20</a:t>
            </a:r>
            <a:r>
              <a:rPr lang="pl-PL" b="1" dirty="0">
                <a:solidFill>
                  <a:srgbClr val="C00000"/>
                </a:solidFill>
              </a:rPr>
              <a:t>, 0xF230, 5000, 0x9CD7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Directives: </a:t>
            </a:r>
            <a:r>
              <a:rPr lang="en-US" sz="2800" b="1" dirty="0" smtClean="0">
                <a:solidFill>
                  <a:srgbClr val="C00000"/>
                </a:solidFill>
              </a:rPr>
              <a:t>DCD </a:t>
            </a:r>
            <a:r>
              <a:rPr lang="en-US" sz="2800" b="1" dirty="0"/>
              <a:t>=&gt; define constant </a:t>
            </a:r>
            <a:r>
              <a:rPr lang="en-US" sz="2800" b="1" dirty="0" smtClean="0"/>
              <a:t>word</a:t>
            </a:r>
            <a:endParaRPr lang="en-US" sz="2800" b="1" dirty="0"/>
          </a:p>
          <a:p>
            <a:pPr lvl="4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MYDATA </a:t>
            </a:r>
            <a:r>
              <a:rPr lang="en-US" b="1" dirty="0" smtClean="0">
                <a:solidFill>
                  <a:srgbClr val="C00000"/>
                </a:solidFill>
              </a:rPr>
              <a:t>   DCD    </a:t>
            </a:r>
            <a:r>
              <a:rPr lang="en-US" b="1" dirty="0">
                <a:solidFill>
                  <a:srgbClr val="C00000"/>
                </a:solidFill>
              </a:rPr>
              <a:t>0x200000, 0x30F5, 5000000, </a:t>
            </a:r>
            <a:r>
              <a:rPr lang="en-US" b="1" dirty="0" smtClean="0">
                <a:solidFill>
                  <a:srgbClr val="C00000"/>
                </a:solidFill>
              </a:rPr>
              <a:t>0xFFFF9CD7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45389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Assembler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Data Allocation Directives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914400"/>
            <a:ext cx="8458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An sample program</a:t>
            </a:r>
            <a:endParaRPr lang="en-US" sz="2400" b="1" dirty="0" smtClean="0"/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  AREA </a:t>
            </a:r>
            <a:r>
              <a:rPr lang="en-US" b="1" dirty="0">
                <a:solidFill>
                  <a:srgbClr val="7030A0"/>
                </a:solidFill>
              </a:rPr>
              <a:t>LOOKUP_EXAMPLE, READONLY, CODE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  LDR   </a:t>
            </a:r>
            <a:r>
              <a:rPr lang="en-US" b="1" dirty="0">
                <a:solidFill>
                  <a:srgbClr val="C00000"/>
                </a:solidFill>
              </a:rPr>
              <a:t>R2</a:t>
            </a:r>
            <a:r>
              <a:rPr lang="en-US" b="1" dirty="0" smtClean="0">
                <a:solidFill>
                  <a:srgbClr val="C00000"/>
                </a:solidFill>
              </a:rPr>
              <a:t>,   </a:t>
            </a:r>
            <a:r>
              <a:rPr lang="en-US" b="1" dirty="0">
                <a:solidFill>
                  <a:srgbClr val="C00000"/>
                </a:solidFill>
              </a:rPr>
              <a:t>=OUR_FIXED_DATA ; point to OUR_FIXED_DATA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  LDRB   </a:t>
            </a:r>
            <a:r>
              <a:rPr lang="en-US" b="1" dirty="0">
                <a:solidFill>
                  <a:srgbClr val="C00000"/>
                </a:solidFill>
              </a:rPr>
              <a:t>R0</a:t>
            </a:r>
            <a:r>
              <a:rPr lang="en-US" b="1" dirty="0" smtClean="0">
                <a:solidFill>
                  <a:srgbClr val="C00000"/>
                </a:solidFill>
              </a:rPr>
              <a:t>,   </a:t>
            </a:r>
            <a:r>
              <a:rPr lang="en-US" b="1" dirty="0">
                <a:solidFill>
                  <a:srgbClr val="C00000"/>
                </a:solidFill>
              </a:rPr>
              <a:t>[R2] ; load R0 with the </a:t>
            </a:r>
            <a:r>
              <a:rPr lang="en-US" b="1" dirty="0" smtClean="0">
                <a:solidFill>
                  <a:srgbClr val="C00000"/>
                </a:solidFill>
              </a:rPr>
              <a:t>contents  </a:t>
            </a:r>
            <a:r>
              <a:rPr lang="en-US" b="1" dirty="0">
                <a:solidFill>
                  <a:srgbClr val="C00000"/>
                </a:solidFill>
              </a:rPr>
              <a:t>of memory pointed to by R2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  ADD </a:t>
            </a:r>
            <a:r>
              <a:rPr lang="en-US" b="1" dirty="0">
                <a:solidFill>
                  <a:srgbClr val="C00000"/>
                </a:solidFill>
              </a:rPr>
              <a:t>R1, R1, R0 ; add R0 to </a:t>
            </a:r>
            <a:r>
              <a:rPr lang="en-US" b="1" dirty="0" smtClean="0">
                <a:solidFill>
                  <a:srgbClr val="C00000"/>
                </a:solidFill>
              </a:rPr>
              <a:t>R1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HERE </a:t>
            </a:r>
            <a:r>
              <a:rPr lang="en-US" b="1" dirty="0">
                <a:solidFill>
                  <a:srgbClr val="00B050"/>
                </a:solidFill>
              </a:rPr>
              <a:t>B HERE ; stay here forever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OUR_FIXED_DATA</a:t>
            </a:r>
            <a:endParaRPr lang="en-US" b="1" dirty="0">
              <a:solidFill>
                <a:srgbClr val="7030A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 DCB   </a:t>
            </a:r>
            <a:r>
              <a:rPr lang="en-US" b="1" dirty="0">
                <a:solidFill>
                  <a:srgbClr val="C00000"/>
                </a:solidFill>
              </a:rPr>
              <a:t>0x55, </a:t>
            </a:r>
            <a:r>
              <a:rPr lang="en-US" b="1" dirty="0" smtClean="0">
                <a:solidFill>
                  <a:srgbClr val="C00000"/>
                </a:solidFill>
              </a:rPr>
              <a:t> 0x33</a:t>
            </a:r>
            <a:r>
              <a:rPr lang="en-US" b="1" dirty="0">
                <a:solidFill>
                  <a:srgbClr val="C00000"/>
                </a:solidFill>
              </a:rPr>
              <a:t>, 1, 2, 3, 4, 5, 6 		</a:t>
            </a:r>
            <a:endParaRPr lang="en-US" b="1" dirty="0">
              <a:solidFill>
                <a:srgbClr val="0070C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 DCD   </a:t>
            </a:r>
            <a:r>
              <a:rPr lang="en-US" b="1" dirty="0">
                <a:solidFill>
                  <a:srgbClr val="C00000"/>
                </a:solidFill>
              </a:rPr>
              <a:t>0x23222120, 0x30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 DCW   0x4540</a:t>
            </a:r>
            <a:r>
              <a:rPr lang="en-US" b="1" dirty="0">
                <a:solidFill>
                  <a:srgbClr val="C00000"/>
                </a:solidFill>
              </a:rPr>
              <a:t>, 0x50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 END</a:t>
            </a:r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6"/>
          <a:stretch/>
        </p:blipFill>
        <p:spPr bwMode="auto">
          <a:xfrm>
            <a:off x="762000" y="4495800"/>
            <a:ext cx="7696200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00200" y="1905000"/>
            <a:ext cx="2895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2019300"/>
            <a:ext cx="1828800" cy="12573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748047" y="3364468"/>
            <a:ext cx="293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ADR   R2,   OUR_FIXED_DATA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7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36575</TotalTime>
  <Words>1390</Words>
  <Application>Microsoft Office PowerPoint</Application>
  <PresentationFormat>On-screen Show (4:3)</PresentationFormat>
  <Paragraphs>238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B Nazanin</vt:lpstr>
      <vt:lpstr>B Titr</vt:lpstr>
      <vt:lpstr>Calibri</vt:lpstr>
      <vt:lpstr>Times New Roman</vt:lpstr>
      <vt:lpstr>Verdana</vt:lpstr>
      <vt:lpstr>Wingdings 2</vt:lpstr>
      <vt:lpstr>الشهيد محمد الدره</vt:lpstr>
      <vt:lpstr>Office Theme</vt:lpstr>
      <vt:lpstr>Aspect</vt:lpstr>
      <vt:lpstr>Microprocessors and Assembly Language  Fall 2019</vt:lpstr>
      <vt:lpstr>Copyright Notice</vt:lpstr>
      <vt:lpstr>PowerPoint Presentation</vt:lpstr>
      <vt:lpstr>Assembler Directives</vt:lpstr>
      <vt:lpstr>Assembler Directives</vt:lpstr>
      <vt:lpstr>Assembler Directives</vt:lpstr>
      <vt:lpstr>Assembler Directives</vt:lpstr>
      <vt:lpstr>Assembler Data Allocation Directives</vt:lpstr>
      <vt:lpstr>Assembler Data Allocation Directives</vt:lpstr>
      <vt:lpstr>Assembler Data Allocation Directives</vt:lpstr>
      <vt:lpstr>Assembler Data Allocation Directives</vt:lpstr>
      <vt:lpstr>Rules for Labels in Assembly Language</vt:lpstr>
      <vt:lpstr>PowerPoint Presentation</vt:lpstr>
      <vt:lpstr>Creating an ARM Assembly Program</vt:lpstr>
      <vt:lpstr>Creating an ARM Assembly Program</vt:lpstr>
      <vt:lpstr>Creating an ARM Assembly Program</vt:lpstr>
      <vt:lpstr>Power up Location for ARM</vt:lpstr>
      <vt:lpstr>PowerPoint Presentation</vt:lpstr>
      <vt:lpstr>Instruction Formation </vt:lpstr>
      <vt:lpstr>Instruction Formation </vt:lpstr>
      <vt:lpstr>Little Endian vs. Big Endian War</vt:lpstr>
      <vt:lpstr>PowerPoint Presentation</vt:lpstr>
      <vt:lpstr>Addressing Modes</vt:lpstr>
      <vt:lpstr>Addressing Modes</vt:lpstr>
      <vt:lpstr>Addressing Modes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 farbeh</cp:lastModifiedBy>
  <cp:revision>636</cp:revision>
  <cp:lastPrinted>2017-02-07T08:08:08Z</cp:lastPrinted>
  <dcterms:created xsi:type="dcterms:W3CDTF">2006-08-16T00:00:00Z</dcterms:created>
  <dcterms:modified xsi:type="dcterms:W3CDTF">2019-10-11T15:07:57Z</dcterms:modified>
</cp:coreProperties>
</file>