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290" r:id="rId3"/>
    <p:sldId id="258" r:id="rId4"/>
    <p:sldId id="386" r:id="rId5"/>
    <p:sldId id="393" r:id="rId6"/>
    <p:sldId id="394" r:id="rId7"/>
    <p:sldId id="416" r:id="rId8"/>
    <p:sldId id="395" r:id="rId9"/>
    <p:sldId id="417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15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8" d="100"/>
          <a:sy n="68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10/18/2019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6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Rotate and Barrel Shifter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382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LSR: Logical </a:t>
            </a:r>
            <a:r>
              <a:rPr lang="en-US" sz="2400" b="1" dirty="0"/>
              <a:t>shift </a:t>
            </a:r>
            <a:r>
              <a:rPr lang="en-US" sz="2400" b="1" dirty="0" smtClean="0"/>
              <a:t>right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MOV </a:t>
            </a:r>
            <a:r>
              <a:rPr lang="en-US" sz="2000" b="1" dirty="0" smtClean="0">
                <a:solidFill>
                  <a:srgbClr val="C00000"/>
                </a:solidFill>
              </a:rPr>
              <a:t>   R0</a:t>
            </a:r>
            <a:r>
              <a:rPr lang="en-US" sz="2000" b="1" dirty="0">
                <a:solidFill>
                  <a:srgbClr val="C00000"/>
                </a:solidFill>
              </a:rPr>
              <a:t>, #</a:t>
            </a:r>
            <a:r>
              <a:rPr lang="en-US" sz="2000" b="1" dirty="0" smtClean="0">
                <a:solidFill>
                  <a:srgbClr val="C00000"/>
                </a:solidFill>
              </a:rPr>
              <a:t>0x9A</a:t>
            </a:r>
            <a:r>
              <a:rPr lang="en-US" sz="2000" b="1" dirty="0" smtClean="0">
                <a:solidFill>
                  <a:srgbClr val="00B050"/>
                </a:solidFill>
              </a:rPr>
              <a:t>; </a:t>
            </a:r>
            <a:r>
              <a:rPr lang="en-US" sz="2000" b="1" dirty="0">
                <a:solidFill>
                  <a:srgbClr val="00B050"/>
                </a:solidFill>
              </a:rPr>
              <a:t>R0 = 0x9A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MOVS </a:t>
            </a:r>
            <a:r>
              <a:rPr lang="en-US" sz="2000" b="1" dirty="0" smtClean="0">
                <a:solidFill>
                  <a:srgbClr val="C00000"/>
                </a:solidFill>
              </a:rPr>
              <a:t> R1</a:t>
            </a:r>
            <a:r>
              <a:rPr lang="en-US" sz="2000" b="1" dirty="0">
                <a:solidFill>
                  <a:srgbClr val="C00000"/>
                </a:solidFill>
              </a:rPr>
              <a:t>, R0, LSR #</a:t>
            </a:r>
            <a:r>
              <a:rPr lang="en-US" sz="2000" b="1" dirty="0" smtClean="0">
                <a:solidFill>
                  <a:srgbClr val="C00000"/>
                </a:solidFill>
              </a:rPr>
              <a:t>3</a:t>
            </a:r>
            <a:r>
              <a:rPr lang="en-US" sz="2000" b="1" dirty="0" smtClean="0">
                <a:solidFill>
                  <a:srgbClr val="00B050"/>
                </a:solidFill>
              </a:rPr>
              <a:t>; </a:t>
            </a:r>
            <a:r>
              <a:rPr lang="en-US" sz="2000" b="1" dirty="0" err="1" smtClean="0">
                <a:solidFill>
                  <a:srgbClr val="00B050"/>
                </a:solidFill>
              </a:rPr>
              <a:t>shiftR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R0 </a:t>
            </a:r>
            <a:r>
              <a:rPr lang="en-US" sz="2000" b="1" dirty="0" smtClean="0">
                <a:solidFill>
                  <a:srgbClr val="00B050"/>
                </a:solidFill>
              </a:rPr>
              <a:t>3 times,  </a:t>
            </a:r>
            <a:r>
              <a:rPr lang="en-US" sz="2000" b="1" dirty="0">
                <a:solidFill>
                  <a:srgbClr val="00B050"/>
                </a:solidFill>
              </a:rPr>
              <a:t>then store the result in </a:t>
            </a:r>
            <a:r>
              <a:rPr lang="en-US" sz="2000" b="1" dirty="0" smtClean="0">
                <a:solidFill>
                  <a:srgbClr val="00B050"/>
                </a:solidFill>
              </a:rPr>
              <a:t>R1</a:t>
            </a:r>
          </a:p>
          <a:p>
            <a:pPr lvl="2">
              <a:lnSpc>
                <a:spcPct val="150000"/>
              </a:lnSpc>
            </a:pPr>
            <a:endParaRPr lang="en-US" sz="1600" b="1" dirty="0" smtClean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endParaRPr lang="en-US" sz="1600" b="1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MOV R0, #0x9A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MOV R2, #0x03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MOVS R1, R0, LSR </a:t>
            </a:r>
            <a:r>
              <a:rPr lang="en-US" sz="2000" b="1" dirty="0" smtClean="0">
                <a:solidFill>
                  <a:srgbClr val="C00000"/>
                </a:solidFill>
              </a:rPr>
              <a:t>R2</a:t>
            </a:r>
            <a:r>
              <a:rPr lang="en-US" sz="2000" b="1" dirty="0" smtClean="0">
                <a:solidFill>
                  <a:srgbClr val="00B050"/>
                </a:solidFill>
              </a:rPr>
              <a:t>; </a:t>
            </a:r>
            <a:r>
              <a:rPr lang="en-US" sz="2000" b="1" dirty="0" err="1" smtClean="0">
                <a:solidFill>
                  <a:srgbClr val="00B050"/>
                </a:solidFill>
              </a:rPr>
              <a:t>shiftR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R0 </a:t>
            </a:r>
            <a:r>
              <a:rPr lang="en-US" sz="2000" b="1" dirty="0" smtClean="0">
                <a:solidFill>
                  <a:srgbClr val="00B050"/>
                </a:solidFill>
              </a:rPr>
              <a:t>R2 times; </a:t>
            </a:r>
            <a:r>
              <a:rPr lang="en-US" sz="2000" b="1" dirty="0">
                <a:solidFill>
                  <a:srgbClr val="00B050"/>
                </a:solidFill>
              </a:rPr>
              <a:t>and move the result to R1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44" y="1720547"/>
            <a:ext cx="3719512" cy="79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540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Rotate and Barrel Shifter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3820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LSL: Logical </a:t>
            </a:r>
            <a:r>
              <a:rPr lang="en-US" sz="2400" b="1" dirty="0"/>
              <a:t>shift </a:t>
            </a:r>
            <a:r>
              <a:rPr lang="en-US" sz="2400" b="1" dirty="0" smtClean="0"/>
              <a:t>left</a:t>
            </a:r>
          </a:p>
          <a:p>
            <a:pPr lvl="2">
              <a:lnSpc>
                <a:spcPct val="150000"/>
              </a:lnSpc>
            </a:pPr>
            <a:r>
              <a:rPr lang="pt-BR" sz="2400" b="1" dirty="0">
                <a:solidFill>
                  <a:srgbClr val="C00000"/>
                </a:solidFill>
              </a:rPr>
              <a:t>MOV R1, R1, LSL R2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ROR</a:t>
            </a:r>
            <a:r>
              <a:rPr lang="en-US" sz="2400" b="1" dirty="0"/>
              <a:t>: Rotate </a:t>
            </a:r>
            <a:r>
              <a:rPr lang="en-US" sz="2400" b="1" dirty="0" smtClean="0"/>
              <a:t>right</a:t>
            </a:r>
          </a:p>
          <a:p>
            <a:pPr lvl="2">
              <a:lnSpc>
                <a:spcPct val="150000"/>
              </a:lnSpc>
            </a:pPr>
            <a:r>
              <a:rPr lang="pt-BR" sz="2400" b="1" dirty="0">
                <a:solidFill>
                  <a:srgbClr val="C00000"/>
                </a:solidFill>
              </a:rPr>
              <a:t>MOVS R1, R1, ROR #</a:t>
            </a:r>
            <a:r>
              <a:rPr lang="pt-BR" sz="2400" b="1" dirty="0" smtClean="0">
                <a:solidFill>
                  <a:srgbClr val="C00000"/>
                </a:solidFill>
              </a:rPr>
              <a:t>1</a:t>
            </a:r>
          </a:p>
          <a:p>
            <a:pPr lvl="2">
              <a:lnSpc>
                <a:spcPct val="150000"/>
              </a:lnSpc>
            </a:pPr>
            <a:r>
              <a:rPr lang="pt-BR" sz="2400" b="1" dirty="0">
                <a:solidFill>
                  <a:srgbClr val="C00000"/>
                </a:solidFill>
              </a:rPr>
              <a:t>MOVS R1, R1, ROR R0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6" y="2286000"/>
            <a:ext cx="40862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6" y="5133975"/>
            <a:ext cx="3800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66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Rotate and Barrel Shifter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3820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NO</a:t>
            </a:r>
            <a:r>
              <a:rPr lang="en-US" sz="2400" b="1" dirty="0" smtClean="0"/>
              <a:t> ROL: </a:t>
            </a:r>
            <a:r>
              <a:rPr lang="en-US" sz="2400" b="1" dirty="0"/>
              <a:t>Rotate </a:t>
            </a:r>
            <a:r>
              <a:rPr lang="en-US" sz="2400" b="1" dirty="0" smtClean="0"/>
              <a:t>left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Use ROR for rotating left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n-bit ROL  </a:t>
            </a:r>
            <a:r>
              <a:rPr lang="en-US" sz="2400" b="1" dirty="0" smtClean="0">
                <a:sym typeface="Wingdings" panose="05000000000000000000" pitchFamily="2" charset="2"/>
              </a:rPr>
              <a:t> </a:t>
            </a:r>
            <a:r>
              <a:rPr lang="en-US" sz="2400" b="1" dirty="0" smtClean="0"/>
              <a:t> (</a:t>
            </a:r>
            <a:r>
              <a:rPr lang="en-US" sz="2400" b="1" dirty="0" smtClean="0"/>
              <a:t>32</a:t>
            </a:r>
            <a:r>
              <a:rPr lang="fa-IR" sz="2400" b="1" dirty="0" smtClean="0"/>
              <a:t> </a:t>
            </a:r>
            <a:r>
              <a:rPr lang="en-US" sz="2400" b="1" dirty="0" smtClean="0"/>
              <a:t>-</a:t>
            </a:r>
            <a:r>
              <a:rPr lang="fa-IR" sz="2400" b="1" dirty="0" smtClean="0"/>
              <a:t> </a:t>
            </a:r>
            <a:r>
              <a:rPr lang="en-US" sz="2400" b="1" dirty="0" smtClean="0"/>
              <a:t>n</a:t>
            </a:r>
            <a:r>
              <a:rPr lang="en-US" sz="2400" b="1" dirty="0" smtClean="0"/>
              <a:t>)-bit ROR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Take care of </a:t>
            </a:r>
            <a:r>
              <a:rPr lang="en-US" sz="2400" b="1" dirty="0" smtClean="0">
                <a:solidFill>
                  <a:srgbClr val="FF0000"/>
                </a:solidFill>
              </a:rPr>
              <a:t>carry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RRX</a:t>
            </a:r>
            <a:r>
              <a:rPr lang="en-US" sz="2400" b="1" dirty="0"/>
              <a:t>: Rotate right through </a:t>
            </a:r>
            <a:r>
              <a:rPr lang="en-US" sz="2400" b="1" dirty="0" smtClean="0"/>
              <a:t>carry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</a:t>
            </a:r>
            <a:r>
              <a:rPr lang="en-US" sz="2400" b="1" dirty="0" smtClean="0"/>
              <a:t>akes </a:t>
            </a:r>
            <a:r>
              <a:rPr lang="en-US" sz="2400" b="1" dirty="0"/>
              <a:t>no </a:t>
            </a:r>
            <a:r>
              <a:rPr lang="en-US" sz="2400" b="1" dirty="0" smtClean="0"/>
              <a:t>arguments</a:t>
            </a:r>
          </a:p>
          <a:p>
            <a:pPr lvl="2"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	MOVS </a:t>
            </a:r>
            <a:r>
              <a:rPr lang="en-US" sz="2400" b="1" dirty="0">
                <a:solidFill>
                  <a:srgbClr val="C00000"/>
                </a:solidFill>
              </a:rPr>
              <a:t>R2, R2, </a:t>
            </a:r>
            <a:r>
              <a:rPr lang="en-US" sz="2400" b="1" dirty="0" smtClean="0">
                <a:solidFill>
                  <a:srgbClr val="C00000"/>
                </a:solidFill>
              </a:rPr>
              <a:t>RRX</a:t>
            </a:r>
            <a:r>
              <a:rPr lang="en-US" sz="2400" b="1" dirty="0" smtClean="0">
                <a:solidFill>
                  <a:srgbClr val="00B050"/>
                </a:solidFill>
              </a:rPr>
              <a:t>; Rotate 1 bit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5095875"/>
            <a:ext cx="45148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59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Rotating Immediate Arguments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3820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MOV </a:t>
            </a:r>
            <a:r>
              <a:rPr lang="en-US" sz="2400" b="1" dirty="0" smtClean="0"/>
              <a:t>Instruction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  MOV </a:t>
            </a:r>
            <a:r>
              <a:rPr lang="en-US" sz="2000" b="1" dirty="0">
                <a:solidFill>
                  <a:srgbClr val="C00000"/>
                </a:solidFill>
              </a:rPr>
              <a:t>R0, #0xFF, #</a:t>
            </a:r>
            <a:r>
              <a:rPr lang="en-US" sz="2000" b="1" dirty="0" smtClean="0">
                <a:solidFill>
                  <a:srgbClr val="C00000"/>
                </a:solidFill>
              </a:rPr>
              <a:t>2; </a:t>
            </a:r>
            <a:r>
              <a:rPr lang="en-US" sz="2000" b="1" dirty="0">
                <a:solidFill>
                  <a:srgbClr val="C00000"/>
                </a:solidFill>
              </a:rPr>
              <a:t>R0 = 0xFF is rotated right </a:t>
            </a:r>
            <a:r>
              <a:rPr lang="en-US" sz="2000" b="1" dirty="0">
                <a:solidFill>
                  <a:srgbClr val="00B050"/>
                </a:solidFill>
              </a:rPr>
              <a:t>2 times</a:t>
            </a:r>
            <a:r>
              <a:rPr lang="en-US" sz="2000" b="1" dirty="0">
                <a:solidFill>
                  <a:srgbClr val="C00000"/>
                </a:solidFill>
              </a:rPr>
              <a:t>. R0 = </a:t>
            </a:r>
            <a:r>
              <a:rPr lang="en-US" sz="2000" b="1" dirty="0" smtClean="0">
                <a:solidFill>
                  <a:srgbClr val="C00000"/>
                </a:solidFill>
              </a:rPr>
              <a:t>0xC000003F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  MOV </a:t>
            </a:r>
            <a:r>
              <a:rPr lang="en-US" sz="2000" b="1" dirty="0">
                <a:solidFill>
                  <a:srgbClr val="C00000"/>
                </a:solidFill>
              </a:rPr>
              <a:t>R0, #0xFF, #</a:t>
            </a:r>
            <a:r>
              <a:rPr lang="en-US" sz="2000" b="1" dirty="0" smtClean="0">
                <a:solidFill>
                  <a:srgbClr val="C00000"/>
                </a:solidFill>
              </a:rPr>
              <a:t>12; </a:t>
            </a:r>
            <a:r>
              <a:rPr lang="en-US" sz="2000" b="1" dirty="0">
                <a:solidFill>
                  <a:srgbClr val="C00000"/>
                </a:solidFill>
              </a:rPr>
              <a:t>R0 = 0xFF is rotated right </a:t>
            </a:r>
            <a:r>
              <a:rPr lang="en-US" sz="2000" b="1" dirty="0">
                <a:solidFill>
                  <a:srgbClr val="00B050"/>
                </a:solidFill>
              </a:rPr>
              <a:t>12 times</a:t>
            </a:r>
            <a:r>
              <a:rPr lang="en-US" sz="2000" b="1" dirty="0">
                <a:solidFill>
                  <a:srgbClr val="C00000"/>
                </a:solidFill>
              </a:rPr>
              <a:t>. R0 = </a:t>
            </a:r>
            <a:r>
              <a:rPr lang="en-US" sz="2000" b="1" dirty="0" smtClean="0">
                <a:solidFill>
                  <a:srgbClr val="C00000"/>
                </a:solidFill>
              </a:rPr>
              <a:t>0x0FF00000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     MOV </a:t>
            </a:r>
            <a:r>
              <a:rPr lang="en-US" sz="2000" b="1" dirty="0">
                <a:solidFill>
                  <a:srgbClr val="C00000"/>
                </a:solidFill>
              </a:rPr>
              <a:t>R0, #0xFF, #</a:t>
            </a:r>
            <a:r>
              <a:rPr lang="en-US" sz="2000" b="1" dirty="0" smtClean="0">
                <a:solidFill>
                  <a:srgbClr val="C00000"/>
                </a:solidFill>
              </a:rPr>
              <a:t>28; </a:t>
            </a:r>
            <a:r>
              <a:rPr lang="en-US" sz="2000" b="1" dirty="0">
                <a:solidFill>
                  <a:srgbClr val="C00000"/>
                </a:solidFill>
              </a:rPr>
              <a:t>R0 = 0xFF is rotated right </a:t>
            </a:r>
            <a:r>
              <a:rPr lang="en-US" sz="2000" b="1" dirty="0">
                <a:solidFill>
                  <a:srgbClr val="00B050"/>
                </a:solidFill>
              </a:rPr>
              <a:t>28 times</a:t>
            </a:r>
            <a:r>
              <a:rPr lang="en-US" sz="2000" b="1" dirty="0">
                <a:solidFill>
                  <a:srgbClr val="C00000"/>
                </a:solidFill>
              </a:rPr>
              <a:t>. R0 = </a:t>
            </a:r>
            <a:r>
              <a:rPr lang="en-US" sz="2000" b="1" dirty="0" smtClean="0">
                <a:solidFill>
                  <a:srgbClr val="C00000"/>
                </a:solidFill>
              </a:rPr>
              <a:t>0x00000FF0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BUT</a:t>
            </a:r>
            <a:r>
              <a:rPr lang="en-US" sz="2400" b="1" dirty="0" smtClean="0"/>
              <a:t>, Rotate field (bit</a:t>
            </a:r>
            <a:r>
              <a:rPr lang="en-US" sz="2400" b="1" baseline="-25000" dirty="0" smtClean="0"/>
              <a:t>11</a:t>
            </a:r>
            <a:r>
              <a:rPr lang="en-US" sz="2400" b="1" dirty="0" smtClean="0"/>
              <a:t>-bit</a:t>
            </a:r>
            <a:r>
              <a:rPr lang="en-US" sz="2400" b="1" baseline="-25000" dirty="0" smtClean="0"/>
              <a:t>8</a:t>
            </a:r>
            <a:r>
              <a:rPr lang="en-US" sz="2400" b="1" dirty="0" smtClean="0"/>
              <a:t>) is 4-bit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8" name="Picture 7" descr="f3_3Move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1828800"/>
            <a:ext cx="822960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00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Rotating Immediate Arguments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3820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Shift instruction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rgbClr val="C00000"/>
                </a:solidFill>
              </a:rPr>
              <a:t>	MOV   </a:t>
            </a:r>
            <a:r>
              <a:rPr lang="pt-BR" sz="2000" b="1" dirty="0">
                <a:solidFill>
                  <a:srgbClr val="C00000"/>
                </a:solidFill>
              </a:rPr>
              <a:t>R0, R2, LSL #</a:t>
            </a:r>
            <a:r>
              <a:rPr lang="pt-BR" sz="2000" b="1" dirty="0" smtClean="0">
                <a:solidFill>
                  <a:srgbClr val="C00000"/>
                </a:solidFill>
              </a:rPr>
              <a:t>8  </a:t>
            </a:r>
            <a:r>
              <a:rPr lang="pt-B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  LSL </a:t>
            </a:r>
            <a:r>
              <a:rPr lang="pt-BR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R0, R2, #8</a:t>
            </a:r>
            <a:r>
              <a:rPr lang="pt-BR" sz="2000" b="1" dirty="0" smtClean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pt-BR" sz="20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ASR: Arithmetic </a:t>
            </a:r>
            <a:r>
              <a:rPr lang="en-US" sz="2400" b="1" dirty="0"/>
              <a:t>Shift right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	ASR   Rd</a:t>
            </a:r>
            <a:r>
              <a:rPr lang="en-US" sz="2400" b="1" dirty="0">
                <a:solidFill>
                  <a:srgbClr val="C00000"/>
                </a:solidFill>
              </a:rPr>
              <a:t>, Rm, </a:t>
            </a:r>
            <a:r>
              <a:rPr lang="en-US" sz="2400" b="1" dirty="0" smtClean="0">
                <a:solidFill>
                  <a:srgbClr val="C00000"/>
                </a:solidFill>
              </a:rPr>
              <a:t>Rn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	ASRS   </a:t>
            </a:r>
            <a:r>
              <a:rPr lang="en-US" sz="2400" b="1" dirty="0">
                <a:solidFill>
                  <a:srgbClr val="C00000"/>
                </a:solidFill>
              </a:rPr>
              <a:t>Rd, Rm, </a:t>
            </a:r>
            <a:r>
              <a:rPr lang="en-US" sz="2400" b="1" dirty="0" smtClean="0">
                <a:solidFill>
                  <a:srgbClr val="C00000"/>
                </a:solidFill>
              </a:rPr>
              <a:t>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LSL: Logical </a:t>
            </a:r>
            <a:r>
              <a:rPr lang="en-US" sz="2400" b="1" dirty="0"/>
              <a:t>Shift Left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	LSL </a:t>
            </a:r>
            <a:r>
              <a:rPr lang="en-US" sz="2400" b="1" dirty="0">
                <a:solidFill>
                  <a:srgbClr val="C00000"/>
                </a:solidFill>
              </a:rPr>
              <a:t>Rd, Rm, </a:t>
            </a:r>
            <a:r>
              <a:rPr lang="en-US" sz="2400" b="1" dirty="0" smtClean="0">
                <a:solidFill>
                  <a:srgbClr val="C00000"/>
                </a:solidFill>
              </a:rPr>
              <a:t>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…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34248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BCD and ASCII Conversion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3820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Unpacked</a:t>
            </a:r>
            <a:r>
              <a:rPr lang="en-US" sz="2400" b="1" dirty="0"/>
              <a:t> BCD: each decimal digit is represented by a byte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rgbClr val="C00000"/>
                </a:solidFill>
              </a:rPr>
              <a:t>	</a:t>
            </a:r>
            <a:r>
              <a:rPr lang="pt-BR" sz="2000" b="1" dirty="0">
                <a:solidFill>
                  <a:srgbClr val="C00000"/>
                </a:solidFill>
              </a:rPr>
              <a:t>0000 1001 0000 0101  </a:t>
            </a:r>
            <a:r>
              <a:rPr lang="pt-B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  95</a:t>
            </a:r>
            <a:endParaRPr lang="pt-BR" sz="20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7030A0"/>
                </a:solidFill>
              </a:rPr>
              <a:t>Packed</a:t>
            </a:r>
            <a:r>
              <a:rPr lang="pt-BR" sz="2400" b="1" dirty="0">
                <a:solidFill>
                  <a:srgbClr val="C00000"/>
                </a:solidFill>
              </a:rPr>
              <a:t> </a:t>
            </a:r>
            <a:r>
              <a:rPr lang="pt-BR" sz="2400" b="1" dirty="0" smtClean="0"/>
              <a:t>BCD: </a:t>
            </a:r>
            <a:r>
              <a:rPr lang="en-US" sz="2400" b="1" dirty="0"/>
              <a:t>two decimal digits are packed in one byte</a:t>
            </a:r>
            <a:endParaRPr lang="pt-BR" sz="2400" b="1" dirty="0"/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	</a:t>
            </a:r>
            <a:r>
              <a:rPr lang="pt-BR" b="1" dirty="0" smtClean="0">
                <a:solidFill>
                  <a:srgbClr val="C00000"/>
                </a:solidFill>
              </a:rPr>
              <a:t>1001 </a:t>
            </a:r>
            <a:r>
              <a:rPr lang="pt-BR" b="1" dirty="0">
                <a:solidFill>
                  <a:srgbClr val="C00000"/>
                </a:solidFill>
              </a:rPr>
              <a:t>0101 </a:t>
            </a:r>
            <a:r>
              <a:rPr lang="pt-B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  95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1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ASCII to unpacked BCD </a:t>
            </a:r>
            <a:r>
              <a:rPr lang="en-US" sz="2400" b="1" dirty="0" smtClean="0"/>
              <a:t>conversion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Get </a:t>
            </a:r>
            <a:r>
              <a:rPr lang="en-US" sz="2000" b="1" dirty="0"/>
              <a:t>rid of the "011" in the upper 3 bits </a:t>
            </a:r>
            <a:r>
              <a:rPr lang="en-US" sz="2000" b="1" dirty="0" smtClean="0"/>
              <a:t>of the </a:t>
            </a:r>
            <a:r>
              <a:rPr lang="en-US" sz="2000" b="1" dirty="0"/>
              <a:t>7-bit </a:t>
            </a:r>
            <a:r>
              <a:rPr lang="en-US" sz="2000" b="1" dirty="0" smtClean="0"/>
              <a:t>ASCII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ASCII number is </a:t>
            </a:r>
            <a:r>
              <a:rPr lang="en-US" sz="2000" b="1" dirty="0" err="1"/>
              <a:t>ANDed</a:t>
            </a:r>
            <a:r>
              <a:rPr lang="en-US" sz="2000" b="1" dirty="0"/>
              <a:t> with "0000 </a:t>
            </a:r>
            <a:r>
              <a:rPr lang="en-US" sz="2000" b="1" dirty="0" smtClean="0"/>
              <a:t>1111“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ASCII to packed BCD </a:t>
            </a:r>
            <a:r>
              <a:rPr lang="en-US" sz="2400" b="1" dirty="0" smtClean="0"/>
              <a:t>conversion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First convert to unpacked </a:t>
            </a:r>
            <a:r>
              <a:rPr lang="en-US" sz="2000" b="1" dirty="0"/>
              <a:t>BCD (remove the upper 3 bits) 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Combine </a:t>
            </a:r>
            <a:r>
              <a:rPr lang="en-US" b="1" dirty="0"/>
              <a:t>every two digits </a:t>
            </a:r>
            <a:r>
              <a:rPr lang="en-US" b="1" dirty="0" smtClean="0"/>
              <a:t>to make </a:t>
            </a:r>
            <a:r>
              <a:rPr lang="en-US" b="1" dirty="0"/>
              <a:t>a packed BCD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66774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BCD and ASCII Conversion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Packed BCD to ASCII conversion</a:t>
            </a:r>
            <a:endParaRPr lang="en-US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Convert </a:t>
            </a:r>
            <a:r>
              <a:rPr lang="en-US" sz="2000" b="1" dirty="0"/>
              <a:t>packed BCD to </a:t>
            </a:r>
            <a:r>
              <a:rPr lang="en-US" sz="2000" b="1" dirty="0" smtClean="0"/>
              <a:t>unpacked BCD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Tagged </a:t>
            </a:r>
            <a:r>
              <a:rPr lang="en-US" sz="2000" b="1" dirty="0"/>
              <a:t>with 011 0000 (0x30</a:t>
            </a:r>
            <a:r>
              <a:rPr lang="en-US" sz="2000" b="1" dirty="0" smtClean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9" y="3352800"/>
            <a:ext cx="7624762" cy="83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798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End of Chapter 3!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Arm </a:t>
            </a:r>
            <a:r>
              <a:rPr lang="en-US" sz="2000" b="1" dirty="0"/>
              <a:t>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</a:t>
            </a:r>
            <a:r>
              <a:rPr lang="en-US" sz="2000" b="1" dirty="0" smtClean="0"/>
              <a:t>2013.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/>
              <a:t>Arithmetic </a:t>
            </a:r>
            <a:r>
              <a:rPr lang="en-US" sz="3200" b="1" dirty="0"/>
              <a:t>and Logic Instructions </a:t>
            </a:r>
            <a:r>
              <a:rPr lang="en-US" sz="3200" b="1" dirty="0" smtClean="0"/>
              <a:t>and Programs</a:t>
            </a:r>
            <a:endParaRPr lang="en-US" sz="28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+mj-lt"/>
                <a:cs typeface="B Titr" panose="00000700000000000000" pitchFamily="2" charset="-78"/>
              </a:rPr>
              <a:t>Arith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. Instr. and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Flag Bits for Unsigned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0" y="1143000"/>
            <a:ext cx="8584688" cy="3277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4555797"/>
            <a:ext cx="8458200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No increment instr. In ARM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Use the available ADD instr.</a:t>
            </a:r>
          </a:p>
        </p:txBody>
      </p:sp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Multiword ADD and SUB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Add </a:t>
            </a:r>
            <a:r>
              <a:rPr lang="en-US" sz="2800" b="1" dirty="0"/>
              <a:t>0x35F62562FA to </a:t>
            </a:r>
            <a:r>
              <a:rPr lang="en-US" sz="2800" b="1" dirty="0" smtClean="0"/>
              <a:t>0x21F412963B</a:t>
            </a:r>
          </a:p>
          <a:p>
            <a:pPr lvl="3">
              <a:lnSpc>
                <a:spcPct val="150000"/>
              </a:lnSpc>
            </a:pPr>
            <a:r>
              <a:rPr lang="pt-BR" b="1" dirty="0" smtClean="0">
                <a:solidFill>
                  <a:srgbClr val="C00000"/>
                </a:solidFill>
              </a:rPr>
              <a:t>LDR      R0</a:t>
            </a:r>
            <a:r>
              <a:rPr lang="pt-BR" b="1" dirty="0">
                <a:solidFill>
                  <a:srgbClr val="C00000"/>
                </a:solidFill>
              </a:rPr>
              <a:t>, </a:t>
            </a:r>
            <a:r>
              <a:rPr lang="pt-BR" b="1" dirty="0" smtClean="0">
                <a:solidFill>
                  <a:srgbClr val="C00000"/>
                </a:solidFill>
              </a:rPr>
              <a:t>  =0xF62562FA;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R0 = 0xF62562FA</a:t>
            </a:r>
          </a:p>
          <a:p>
            <a:pPr lvl="3">
              <a:lnSpc>
                <a:spcPct val="150000"/>
              </a:lnSpc>
            </a:pPr>
            <a:r>
              <a:rPr lang="pt-BR" b="1" dirty="0" smtClean="0">
                <a:solidFill>
                  <a:srgbClr val="C00000"/>
                </a:solidFill>
              </a:rPr>
              <a:t>LDR      R1</a:t>
            </a:r>
            <a:r>
              <a:rPr lang="pt-BR" b="1" dirty="0">
                <a:solidFill>
                  <a:srgbClr val="C00000"/>
                </a:solidFill>
              </a:rPr>
              <a:t>, </a:t>
            </a:r>
            <a:r>
              <a:rPr lang="pt-BR" b="1" dirty="0" smtClean="0">
                <a:solidFill>
                  <a:srgbClr val="C00000"/>
                </a:solidFill>
              </a:rPr>
              <a:t>  =0xF412963B;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R1 = 0xF412963B</a:t>
            </a:r>
          </a:p>
          <a:p>
            <a:pPr lvl="3">
              <a:lnSpc>
                <a:spcPct val="150000"/>
              </a:lnSpc>
            </a:pPr>
            <a:r>
              <a:rPr lang="pt-BR" b="1" dirty="0" smtClean="0">
                <a:solidFill>
                  <a:srgbClr val="C00000"/>
                </a:solidFill>
              </a:rPr>
              <a:t>MOV    R2</a:t>
            </a:r>
            <a:r>
              <a:rPr lang="pt-BR" b="1" dirty="0">
                <a:solidFill>
                  <a:srgbClr val="C00000"/>
                </a:solidFill>
              </a:rPr>
              <a:t>, </a:t>
            </a:r>
            <a:r>
              <a:rPr lang="pt-BR" b="1" dirty="0" smtClean="0">
                <a:solidFill>
                  <a:srgbClr val="C00000"/>
                </a:solidFill>
              </a:rPr>
              <a:t>  #0x35;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R2 = 0x35</a:t>
            </a:r>
          </a:p>
          <a:p>
            <a:pPr lvl="3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MOV </a:t>
            </a:r>
            <a:r>
              <a:rPr lang="pt-BR" b="1" dirty="0" smtClean="0">
                <a:solidFill>
                  <a:srgbClr val="C00000"/>
                </a:solidFill>
              </a:rPr>
              <a:t>   R3</a:t>
            </a:r>
            <a:r>
              <a:rPr lang="pt-BR" b="1" dirty="0">
                <a:solidFill>
                  <a:srgbClr val="C00000"/>
                </a:solidFill>
              </a:rPr>
              <a:t>, </a:t>
            </a:r>
            <a:r>
              <a:rPr lang="pt-BR" b="1" dirty="0" smtClean="0">
                <a:solidFill>
                  <a:srgbClr val="C00000"/>
                </a:solidFill>
              </a:rPr>
              <a:t>  #0x21;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R3 = 0x21</a:t>
            </a:r>
          </a:p>
          <a:p>
            <a:pPr lvl="3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ADDS </a:t>
            </a:r>
            <a:r>
              <a:rPr lang="pt-BR" b="1" dirty="0" smtClean="0">
                <a:solidFill>
                  <a:srgbClr val="C00000"/>
                </a:solidFill>
              </a:rPr>
              <a:t>  R5</a:t>
            </a:r>
            <a:r>
              <a:rPr lang="pt-BR" b="1" dirty="0">
                <a:solidFill>
                  <a:srgbClr val="C00000"/>
                </a:solidFill>
              </a:rPr>
              <a:t>, </a:t>
            </a:r>
            <a:r>
              <a:rPr lang="pt-BR" b="1" dirty="0" smtClean="0">
                <a:solidFill>
                  <a:srgbClr val="C00000"/>
                </a:solidFill>
              </a:rPr>
              <a:t>  R1</a:t>
            </a:r>
            <a:r>
              <a:rPr lang="pt-BR" b="1" dirty="0">
                <a:solidFill>
                  <a:srgbClr val="C00000"/>
                </a:solidFill>
              </a:rPr>
              <a:t>, </a:t>
            </a:r>
            <a:r>
              <a:rPr lang="pt-BR" b="1" dirty="0" smtClean="0">
                <a:solidFill>
                  <a:srgbClr val="C00000"/>
                </a:solidFill>
              </a:rPr>
              <a:t>R0;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R5 = 0xF62562FA +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0xF412963B 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now C = 1</a:t>
            </a:r>
          </a:p>
          <a:p>
            <a:pPr lvl="3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ADC </a:t>
            </a:r>
            <a:r>
              <a:rPr lang="pt-BR" b="1" dirty="0" smtClean="0">
                <a:solidFill>
                  <a:srgbClr val="C00000"/>
                </a:solidFill>
              </a:rPr>
              <a:t>    R6</a:t>
            </a:r>
            <a:r>
              <a:rPr lang="pt-BR" b="1" dirty="0">
                <a:solidFill>
                  <a:srgbClr val="C00000"/>
                </a:solidFill>
              </a:rPr>
              <a:t>, </a:t>
            </a:r>
            <a:r>
              <a:rPr lang="pt-BR" b="1" dirty="0" smtClean="0">
                <a:solidFill>
                  <a:srgbClr val="C00000"/>
                </a:solidFill>
              </a:rPr>
              <a:t>  R2</a:t>
            </a:r>
            <a:r>
              <a:rPr lang="pt-BR" b="1" dirty="0">
                <a:solidFill>
                  <a:srgbClr val="C00000"/>
                </a:solidFill>
              </a:rPr>
              <a:t>, </a:t>
            </a:r>
            <a:r>
              <a:rPr lang="pt-BR" b="1" dirty="0" smtClean="0">
                <a:solidFill>
                  <a:srgbClr val="C00000"/>
                </a:solidFill>
              </a:rPr>
              <a:t>R3;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R6 = R2 + R3 +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0x35 + 21 + 1 =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0x57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31" y="4718970"/>
            <a:ext cx="6662738" cy="157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085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Multiword ADD and SUB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Sub 0x21F62562FA from 0x35F412963B</a:t>
            </a:r>
            <a:endParaRPr lang="en-US" sz="2800" b="1" dirty="0" smtClean="0"/>
          </a:p>
          <a:p>
            <a:pPr lvl="3">
              <a:lnSpc>
                <a:spcPct val="150000"/>
              </a:lnSpc>
            </a:pPr>
            <a:r>
              <a:rPr lang="pt-BR" b="1" dirty="0" smtClean="0">
                <a:solidFill>
                  <a:srgbClr val="C00000"/>
                </a:solidFill>
              </a:rPr>
              <a:t>LDR	   R0</a:t>
            </a:r>
            <a:r>
              <a:rPr lang="pt-BR" b="1" dirty="0">
                <a:solidFill>
                  <a:srgbClr val="C00000"/>
                </a:solidFill>
              </a:rPr>
              <a:t>, =</a:t>
            </a:r>
            <a:r>
              <a:rPr lang="pt-BR" b="1" dirty="0" smtClean="0">
                <a:solidFill>
                  <a:srgbClr val="C00000"/>
                </a:solidFill>
              </a:rPr>
              <a:t>0xF62562FA;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R0 =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0xF62562FA 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notice the syntax for LDR</a:t>
            </a:r>
          </a:p>
          <a:p>
            <a:pPr lvl="3">
              <a:lnSpc>
                <a:spcPct val="150000"/>
              </a:lnSpc>
            </a:pPr>
            <a:r>
              <a:rPr lang="pt-BR" b="1" dirty="0" smtClean="0">
                <a:solidFill>
                  <a:srgbClr val="C00000"/>
                </a:solidFill>
              </a:rPr>
              <a:t>LDR	   R1</a:t>
            </a:r>
            <a:r>
              <a:rPr lang="pt-BR" b="1" dirty="0">
                <a:solidFill>
                  <a:srgbClr val="C00000"/>
                </a:solidFill>
              </a:rPr>
              <a:t>, =</a:t>
            </a:r>
            <a:r>
              <a:rPr lang="pt-BR" b="1" dirty="0" smtClean="0">
                <a:solidFill>
                  <a:srgbClr val="C00000"/>
                </a:solidFill>
              </a:rPr>
              <a:t>0xF412963B;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R1 = 0xF412963B</a:t>
            </a:r>
          </a:p>
          <a:p>
            <a:pPr lvl="3">
              <a:lnSpc>
                <a:spcPct val="150000"/>
              </a:lnSpc>
            </a:pPr>
            <a:r>
              <a:rPr lang="pt-BR" b="1" dirty="0" smtClean="0">
                <a:solidFill>
                  <a:srgbClr val="C00000"/>
                </a:solidFill>
              </a:rPr>
              <a:t>MOV   </a:t>
            </a:r>
            <a:r>
              <a:rPr lang="pt-BR" b="1" dirty="0">
                <a:solidFill>
                  <a:srgbClr val="C00000"/>
                </a:solidFill>
              </a:rPr>
              <a:t>R2, #</a:t>
            </a:r>
            <a:r>
              <a:rPr lang="pt-BR" b="1" dirty="0" smtClean="0">
                <a:solidFill>
                  <a:srgbClr val="C00000"/>
                </a:solidFill>
              </a:rPr>
              <a:t>0x21;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R2 = 0x21</a:t>
            </a:r>
          </a:p>
          <a:p>
            <a:pPr lvl="3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MOV </a:t>
            </a:r>
            <a:r>
              <a:rPr lang="pt-BR" b="1" dirty="0" smtClean="0">
                <a:solidFill>
                  <a:srgbClr val="C00000"/>
                </a:solidFill>
              </a:rPr>
              <a:t>  R3</a:t>
            </a:r>
            <a:r>
              <a:rPr lang="pt-BR" b="1" dirty="0">
                <a:solidFill>
                  <a:srgbClr val="C00000"/>
                </a:solidFill>
              </a:rPr>
              <a:t>, #</a:t>
            </a:r>
            <a:r>
              <a:rPr lang="pt-BR" b="1" dirty="0" smtClean="0">
                <a:solidFill>
                  <a:srgbClr val="C00000"/>
                </a:solidFill>
              </a:rPr>
              <a:t>0x35;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R3 = 0x35</a:t>
            </a:r>
          </a:p>
          <a:p>
            <a:pPr lvl="3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SUBS </a:t>
            </a:r>
            <a:r>
              <a:rPr lang="pt-BR" b="1" dirty="0" smtClean="0">
                <a:solidFill>
                  <a:srgbClr val="C00000"/>
                </a:solidFill>
              </a:rPr>
              <a:t>  R5</a:t>
            </a:r>
            <a:r>
              <a:rPr lang="pt-BR" b="1" dirty="0">
                <a:solidFill>
                  <a:srgbClr val="C00000"/>
                </a:solidFill>
              </a:rPr>
              <a:t>, R1, </a:t>
            </a:r>
            <a:r>
              <a:rPr lang="pt-BR" b="1" dirty="0" smtClean="0">
                <a:solidFill>
                  <a:srgbClr val="C00000"/>
                </a:solidFill>
              </a:rPr>
              <a:t>R0;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R5 = R1 –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R0;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0xF412963B – 0xF62562FA, and C = 0</a:t>
            </a:r>
          </a:p>
          <a:p>
            <a:pPr lvl="3">
              <a:lnSpc>
                <a:spcPct val="150000"/>
              </a:lnSpc>
            </a:pPr>
            <a:r>
              <a:rPr lang="pt-BR" b="1" dirty="0" smtClean="0">
                <a:solidFill>
                  <a:srgbClr val="C00000"/>
                </a:solidFill>
              </a:rPr>
              <a:t>SBC	    R6</a:t>
            </a:r>
            <a:r>
              <a:rPr lang="pt-BR" b="1" dirty="0">
                <a:solidFill>
                  <a:srgbClr val="C00000"/>
                </a:solidFill>
              </a:rPr>
              <a:t>, R3, </a:t>
            </a:r>
            <a:r>
              <a:rPr lang="pt-BR" b="1" dirty="0" smtClean="0">
                <a:solidFill>
                  <a:srgbClr val="C00000"/>
                </a:solidFill>
              </a:rPr>
              <a:t>R2; </a:t>
            </a:r>
            <a:r>
              <a:rPr lang="pt-BR" b="1" dirty="0">
                <a:solidFill>
                  <a:srgbClr val="7030A0"/>
                </a:solidFill>
              </a:rPr>
              <a:t>R6 = R3 – R2 – 1 + </a:t>
            </a:r>
            <a:r>
              <a:rPr lang="pt-BR" b="1" dirty="0" smtClean="0">
                <a:solidFill>
                  <a:srgbClr val="7030A0"/>
                </a:solidFill>
              </a:rPr>
              <a:t>C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0x35 – 0x21 – 1 + 0 = 0x13</a:t>
            </a:r>
            <a:endParaRPr lang="pt-B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469792"/>
            <a:ext cx="6858000" cy="1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888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Multiplication and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Division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of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Unsigned Numbers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Not all CPUs </a:t>
            </a:r>
            <a:r>
              <a:rPr lang="en-US" sz="2400" b="1" dirty="0"/>
              <a:t>have </a:t>
            </a:r>
            <a:r>
              <a:rPr lang="en-US" sz="2400" b="1" dirty="0" smtClean="0"/>
              <a:t>instr. for </a:t>
            </a:r>
            <a:r>
              <a:rPr lang="en-US" sz="2400" b="1" dirty="0" err="1" smtClean="0"/>
              <a:t>mult</a:t>
            </a:r>
            <a:r>
              <a:rPr lang="en-US" sz="2400" b="1" dirty="0" smtClean="0"/>
              <a:t>. </a:t>
            </a:r>
            <a:r>
              <a:rPr lang="en-US" sz="2400" b="1" dirty="0"/>
              <a:t>and </a:t>
            </a:r>
            <a:r>
              <a:rPr lang="en-US" sz="2400" b="1" dirty="0" smtClean="0"/>
              <a:t>div.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All the </a:t>
            </a:r>
            <a:r>
              <a:rPr lang="en-US" sz="2000" b="1" dirty="0" smtClean="0"/>
              <a:t>ARM processors </a:t>
            </a:r>
            <a:r>
              <a:rPr lang="en-US" sz="2000" b="1" dirty="0"/>
              <a:t>have </a:t>
            </a:r>
            <a:r>
              <a:rPr lang="en-US" sz="2000" b="1" dirty="0" err="1" smtClean="0"/>
              <a:t>mult</a:t>
            </a:r>
            <a:r>
              <a:rPr lang="en-US" sz="2000" b="1" dirty="0" smtClean="0"/>
              <a:t>., but </a:t>
            </a:r>
            <a:r>
              <a:rPr lang="en-US" sz="2000" b="1" dirty="0"/>
              <a:t>not all have </a:t>
            </a:r>
            <a:r>
              <a:rPr lang="en-US" sz="2000" b="1" dirty="0" smtClean="0"/>
              <a:t>div.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ARM Cortex-M3 and M4 have both </a:t>
            </a:r>
            <a:r>
              <a:rPr lang="en-US" sz="2000" b="1" dirty="0" err="1" smtClean="0"/>
              <a:t>mult</a:t>
            </a:r>
            <a:r>
              <a:rPr lang="en-US" sz="2000" b="1" dirty="0" smtClean="0"/>
              <a:t>. and div.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MUL</a:t>
            </a:r>
            <a:r>
              <a:rPr lang="en-US" sz="2000" b="1" dirty="0" smtClean="0"/>
              <a:t>: Regular multiplication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MULL</a:t>
            </a:r>
            <a:r>
              <a:rPr lang="en-US" sz="2000" b="1" dirty="0" smtClean="0"/>
              <a:t>: </a:t>
            </a:r>
            <a:r>
              <a:rPr lang="en-US" sz="2000" b="1" dirty="0"/>
              <a:t>long multiplication</a:t>
            </a:r>
            <a:endParaRPr lang="en-US" sz="20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70288"/>
            <a:ext cx="8498083" cy="23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89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Multiplication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of Unsigned Numbers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MUL</a:t>
            </a:r>
            <a:r>
              <a:rPr lang="en-US" sz="2000" b="1" dirty="0" smtClean="0"/>
              <a:t>: Regular multiplication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MULL</a:t>
            </a:r>
            <a:r>
              <a:rPr lang="en-US" sz="2000" b="1" dirty="0" smtClean="0"/>
              <a:t>: </a:t>
            </a:r>
            <a:r>
              <a:rPr lang="en-US" sz="2000" b="1" dirty="0"/>
              <a:t>long </a:t>
            </a:r>
            <a:r>
              <a:rPr lang="en-US" sz="2000" b="1" dirty="0" smtClean="0"/>
              <a:t>multiplication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LDR </a:t>
            </a:r>
            <a:r>
              <a:rPr lang="en-US" sz="2000" b="1" dirty="0" smtClean="0">
                <a:solidFill>
                  <a:srgbClr val="C00000"/>
                </a:solidFill>
              </a:rPr>
              <a:t>   R1</a:t>
            </a:r>
            <a:r>
              <a:rPr lang="en-US" sz="2000" b="1" dirty="0">
                <a:solidFill>
                  <a:srgbClr val="C00000"/>
                </a:solidFill>
              </a:rPr>
              <a:t>, =</a:t>
            </a:r>
            <a:r>
              <a:rPr lang="en-US" sz="2000" b="1" dirty="0" smtClean="0">
                <a:solidFill>
                  <a:srgbClr val="C00000"/>
                </a:solidFill>
              </a:rPr>
              <a:t>100000; </a:t>
            </a:r>
            <a:r>
              <a:rPr lang="en-US" sz="2000" b="1" dirty="0">
                <a:solidFill>
                  <a:srgbClr val="00B050"/>
                </a:solidFill>
              </a:rPr>
              <a:t>R1=100,000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LDR </a:t>
            </a:r>
            <a:r>
              <a:rPr lang="en-US" sz="2000" b="1" dirty="0" smtClean="0">
                <a:solidFill>
                  <a:srgbClr val="C00000"/>
                </a:solidFill>
              </a:rPr>
              <a:t>   R2</a:t>
            </a:r>
            <a:r>
              <a:rPr lang="en-US" sz="2000" b="1" dirty="0">
                <a:solidFill>
                  <a:srgbClr val="C00000"/>
                </a:solidFill>
              </a:rPr>
              <a:t>, =</a:t>
            </a:r>
            <a:r>
              <a:rPr lang="en-US" sz="2000" b="1" dirty="0" smtClean="0">
                <a:solidFill>
                  <a:srgbClr val="C00000"/>
                </a:solidFill>
              </a:rPr>
              <a:t>150000; </a:t>
            </a:r>
            <a:r>
              <a:rPr lang="en-US" sz="2000" b="1" dirty="0">
                <a:solidFill>
                  <a:srgbClr val="00B050"/>
                </a:solidFill>
              </a:rPr>
              <a:t>R2=150,000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MUL </a:t>
            </a:r>
            <a:r>
              <a:rPr lang="en-US" sz="2000" b="1" dirty="0" smtClean="0">
                <a:solidFill>
                  <a:srgbClr val="C00000"/>
                </a:solidFill>
              </a:rPr>
              <a:t> R3</a:t>
            </a:r>
            <a:r>
              <a:rPr lang="en-US" sz="2000" b="1" dirty="0">
                <a:solidFill>
                  <a:srgbClr val="C00000"/>
                </a:solidFill>
              </a:rPr>
              <a:t>, R2, </a:t>
            </a:r>
            <a:r>
              <a:rPr lang="en-US" sz="2000" b="1" dirty="0" smtClean="0">
                <a:solidFill>
                  <a:srgbClr val="C00000"/>
                </a:solidFill>
              </a:rPr>
              <a:t>R1; </a:t>
            </a:r>
            <a:r>
              <a:rPr lang="en-US" sz="2000" b="1" dirty="0">
                <a:solidFill>
                  <a:srgbClr val="00B050"/>
                </a:solidFill>
              </a:rPr>
              <a:t>R3 is not </a:t>
            </a:r>
            <a:r>
              <a:rPr lang="en-US" sz="2000" b="1" dirty="0" smtClean="0">
                <a:solidFill>
                  <a:srgbClr val="00B050"/>
                </a:solidFill>
              </a:rPr>
              <a:t>15,000,000,000; it </a:t>
            </a:r>
            <a:r>
              <a:rPr lang="en-US" sz="2000" b="1" dirty="0">
                <a:solidFill>
                  <a:srgbClr val="00B050"/>
                </a:solidFill>
              </a:rPr>
              <a:t>cannot fit in 32 bits</a:t>
            </a:r>
            <a:r>
              <a:rPr lang="en-US" sz="2000" b="1" dirty="0" smtClean="0">
                <a:solidFill>
                  <a:srgbClr val="00B050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sz="2000" b="1" dirty="0" smtClean="0">
                <a:solidFill>
                  <a:srgbClr val="C00000"/>
                </a:solidFill>
              </a:rPr>
              <a:t>LDR   </a:t>
            </a:r>
            <a:r>
              <a:rPr lang="pt-BR" sz="2000" b="1" dirty="0">
                <a:solidFill>
                  <a:srgbClr val="C00000"/>
                </a:solidFill>
              </a:rPr>
              <a:t>R1, =</a:t>
            </a:r>
            <a:r>
              <a:rPr lang="pt-BR" sz="2000" b="1" dirty="0" smtClean="0">
                <a:solidFill>
                  <a:srgbClr val="C00000"/>
                </a:solidFill>
              </a:rPr>
              <a:t>0x54000000</a:t>
            </a:r>
            <a:r>
              <a:rPr lang="pt-BR" sz="2000" b="1" dirty="0" smtClean="0">
                <a:solidFill>
                  <a:srgbClr val="00B050"/>
                </a:solidFill>
              </a:rPr>
              <a:t>; </a:t>
            </a:r>
            <a:r>
              <a:rPr lang="pt-BR" sz="2000" b="1" dirty="0">
                <a:solidFill>
                  <a:srgbClr val="00B050"/>
                </a:solidFill>
              </a:rPr>
              <a:t>R1 = 0x54000000</a:t>
            </a:r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C00000"/>
                </a:solidFill>
              </a:rPr>
              <a:t>LDR </a:t>
            </a:r>
            <a:r>
              <a:rPr lang="pt-BR" sz="2000" b="1" dirty="0" smtClean="0">
                <a:solidFill>
                  <a:srgbClr val="C00000"/>
                </a:solidFill>
              </a:rPr>
              <a:t>  R2</a:t>
            </a:r>
            <a:r>
              <a:rPr lang="pt-BR" sz="2000" b="1" dirty="0">
                <a:solidFill>
                  <a:srgbClr val="C00000"/>
                </a:solidFill>
              </a:rPr>
              <a:t>, =</a:t>
            </a:r>
            <a:r>
              <a:rPr lang="pt-BR" sz="2000" b="1" dirty="0" smtClean="0">
                <a:solidFill>
                  <a:srgbClr val="C00000"/>
                </a:solidFill>
              </a:rPr>
              <a:t>0x10000002</a:t>
            </a:r>
            <a:r>
              <a:rPr lang="pt-BR" sz="2000" b="1" dirty="0" smtClean="0">
                <a:solidFill>
                  <a:srgbClr val="00B050"/>
                </a:solidFill>
              </a:rPr>
              <a:t>; </a:t>
            </a:r>
            <a:r>
              <a:rPr lang="pt-BR" sz="2000" b="1" dirty="0">
                <a:solidFill>
                  <a:srgbClr val="00B050"/>
                </a:solidFill>
              </a:rPr>
              <a:t>R2 = 0x10000002</a:t>
            </a:r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C00000"/>
                </a:solidFill>
              </a:rPr>
              <a:t>UMULL </a:t>
            </a:r>
            <a:r>
              <a:rPr lang="pt-BR" sz="2000" b="1" dirty="0" smtClean="0">
                <a:solidFill>
                  <a:srgbClr val="C00000"/>
                </a:solidFill>
              </a:rPr>
              <a:t>  R3</a:t>
            </a:r>
            <a:r>
              <a:rPr lang="pt-BR" sz="2000" b="1" dirty="0">
                <a:solidFill>
                  <a:srgbClr val="C00000"/>
                </a:solidFill>
              </a:rPr>
              <a:t>, R4, R2, </a:t>
            </a:r>
            <a:r>
              <a:rPr lang="pt-BR" sz="2000" b="1" dirty="0" smtClean="0">
                <a:solidFill>
                  <a:srgbClr val="C00000"/>
                </a:solidFill>
              </a:rPr>
              <a:t>R1</a:t>
            </a:r>
            <a:r>
              <a:rPr lang="pt-BR" sz="2000" b="1" dirty="0" smtClean="0">
                <a:solidFill>
                  <a:srgbClr val="00B050"/>
                </a:solidFill>
              </a:rPr>
              <a:t>; </a:t>
            </a:r>
            <a:r>
              <a:rPr lang="pt-BR" sz="2000" b="1" dirty="0">
                <a:solidFill>
                  <a:srgbClr val="00B050"/>
                </a:solidFill>
              </a:rPr>
              <a:t>0x54000000 × 0x10000002 = </a:t>
            </a:r>
            <a:r>
              <a:rPr lang="pt-BR" sz="2000" b="1" dirty="0" smtClean="0">
                <a:solidFill>
                  <a:srgbClr val="00B050"/>
                </a:solidFill>
              </a:rPr>
              <a:t>0x054000000A8000000; </a:t>
            </a:r>
            <a:r>
              <a:rPr lang="pt-BR" sz="2000" b="1" dirty="0">
                <a:solidFill>
                  <a:srgbClr val="00B050"/>
                </a:solidFill>
              </a:rPr>
              <a:t>R3 = 0xA8000000, the lower 32 bits</a:t>
            </a:r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00B050"/>
                </a:solidFill>
              </a:rPr>
              <a:t>; R4 = 0x05400000, the higher 32 bits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2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Multiplication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of Unsigned Numbers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Multiply and Accumulate Instructions in </a:t>
            </a:r>
            <a:r>
              <a:rPr lang="en-US" sz="2400" b="1" dirty="0" smtClean="0"/>
              <a:t>ARM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MLA </a:t>
            </a:r>
            <a:r>
              <a:rPr lang="en-US" sz="2000" b="1" dirty="0" smtClean="0">
                <a:solidFill>
                  <a:srgbClr val="C00000"/>
                </a:solidFill>
              </a:rPr>
              <a:t>  Rd</a:t>
            </a:r>
            <a:r>
              <a:rPr lang="en-US" sz="2000" b="1" dirty="0">
                <a:solidFill>
                  <a:srgbClr val="C00000"/>
                </a:solidFill>
              </a:rPr>
              <a:t>, Rm, </a:t>
            </a:r>
            <a:r>
              <a:rPr lang="en-US" sz="2000" b="1" dirty="0" err="1">
                <a:solidFill>
                  <a:srgbClr val="C00000"/>
                </a:solidFill>
              </a:rPr>
              <a:t>Rs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Rn ; Rd = Rm × </a:t>
            </a:r>
            <a:r>
              <a:rPr lang="en-US" sz="2000" b="1" dirty="0" err="1">
                <a:solidFill>
                  <a:srgbClr val="00B050"/>
                </a:solidFill>
              </a:rPr>
              <a:t>Rs</a:t>
            </a:r>
            <a:r>
              <a:rPr lang="en-US" sz="2000" b="1" dirty="0">
                <a:solidFill>
                  <a:srgbClr val="00B050"/>
                </a:solidFill>
              </a:rPr>
              <a:t> + </a:t>
            </a:r>
            <a:r>
              <a:rPr lang="en-US" sz="2000" b="1" dirty="0" smtClean="0">
                <a:solidFill>
                  <a:srgbClr val="00B050"/>
                </a:solidFill>
              </a:rPr>
              <a:t>Rn</a:t>
            </a:r>
          </a:p>
          <a:p>
            <a:pPr lvl="2">
              <a:lnSpc>
                <a:spcPct val="150000"/>
              </a:lnSpc>
            </a:pPr>
            <a:endParaRPr lang="en-US" sz="1200" b="1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C00000"/>
                </a:solidFill>
              </a:rPr>
              <a:t>MOV R1, #</a:t>
            </a:r>
            <a:r>
              <a:rPr lang="pt-BR" sz="2000" b="1" dirty="0" smtClean="0">
                <a:solidFill>
                  <a:srgbClr val="C00000"/>
                </a:solidFill>
              </a:rPr>
              <a:t>100</a:t>
            </a:r>
            <a:r>
              <a:rPr lang="pt-BR" sz="2000" b="1" dirty="0" smtClean="0">
                <a:solidFill>
                  <a:srgbClr val="00B050"/>
                </a:solidFill>
              </a:rPr>
              <a:t>; </a:t>
            </a:r>
            <a:r>
              <a:rPr lang="pt-BR" sz="2000" b="1" dirty="0">
                <a:solidFill>
                  <a:srgbClr val="00B050"/>
                </a:solidFill>
              </a:rPr>
              <a:t>R1 = 100</a:t>
            </a:r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C00000"/>
                </a:solidFill>
              </a:rPr>
              <a:t>MOV R2, #</a:t>
            </a:r>
            <a:r>
              <a:rPr lang="pt-BR" sz="2000" b="1" dirty="0" smtClean="0">
                <a:solidFill>
                  <a:srgbClr val="C00000"/>
                </a:solidFill>
              </a:rPr>
              <a:t>5</a:t>
            </a:r>
            <a:r>
              <a:rPr lang="pt-BR" sz="2000" b="1" dirty="0" smtClean="0">
                <a:solidFill>
                  <a:srgbClr val="00B050"/>
                </a:solidFill>
              </a:rPr>
              <a:t>; </a:t>
            </a:r>
            <a:r>
              <a:rPr lang="pt-BR" sz="2000" b="1" dirty="0">
                <a:solidFill>
                  <a:srgbClr val="00B050"/>
                </a:solidFill>
              </a:rPr>
              <a:t>R2 = 5</a:t>
            </a:r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C00000"/>
                </a:solidFill>
              </a:rPr>
              <a:t>MOV R3, #</a:t>
            </a:r>
            <a:r>
              <a:rPr lang="pt-BR" sz="2000" b="1" dirty="0" smtClean="0">
                <a:solidFill>
                  <a:srgbClr val="C00000"/>
                </a:solidFill>
              </a:rPr>
              <a:t>40</a:t>
            </a:r>
            <a:r>
              <a:rPr lang="pt-BR" sz="2000" b="1" dirty="0" smtClean="0">
                <a:solidFill>
                  <a:srgbClr val="00B050"/>
                </a:solidFill>
              </a:rPr>
              <a:t>; </a:t>
            </a:r>
            <a:r>
              <a:rPr lang="pt-BR" sz="2000" b="1" dirty="0">
                <a:solidFill>
                  <a:srgbClr val="00B050"/>
                </a:solidFill>
              </a:rPr>
              <a:t>R3 = 40</a:t>
            </a:r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7030A0"/>
                </a:solidFill>
              </a:rPr>
              <a:t>MLA</a:t>
            </a:r>
            <a:r>
              <a:rPr lang="pt-BR" sz="2000" b="1" dirty="0">
                <a:solidFill>
                  <a:srgbClr val="C00000"/>
                </a:solidFill>
              </a:rPr>
              <a:t> R4, R1, R2, </a:t>
            </a:r>
            <a:r>
              <a:rPr lang="pt-BR" sz="2000" b="1" dirty="0" smtClean="0">
                <a:solidFill>
                  <a:srgbClr val="C00000"/>
                </a:solidFill>
              </a:rPr>
              <a:t>R3</a:t>
            </a:r>
            <a:r>
              <a:rPr lang="pt-BR" sz="2000" b="1" dirty="0" smtClean="0">
                <a:solidFill>
                  <a:srgbClr val="00B050"/>
                </a:solidFill>
              </a:rPr>
              <a:t>; </a:t>
            </a:r>
            <a:r>
              <a:rPr lang="pt-BR" sz="2000" b="1" dirty="0">
                <a:solidFill>
                  <a:srgbClr val="00B050"/>
                </a:solidFill>
              </a:rPr>
              <a:t>R4 = R1 × R2 + R3 = 100 × 5 + 40 = </a:t>
            </a:r>
            <a:r>
              <a:rPr lang="pt-BR" sz="2000" b="1" dirty="0" smtClean="0">
                <a:solidFill>
                  <a:srgbClr val="00B050"/>
                </a:solidFill>
              </a:rPr>
              <a:t>540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To accumulate the products of the multiplication</a:t>
            </a:r>
            <a:endParaRPr lang="pt-BR" sz="2400" b="1" dirty="0"/>
          </a:p>
          <a:p>
            <a:pPr lvl="2">
              <a:lnSpc>
                <a:spcPct val="150000"/>
              </a:lnSpc>
            </a:pPr>
            <a:r>
              <a:rPr lang="pt-BR" sz="2000" b="1" dirty="0">
                <a:solidFill>
                  <a:srgbClr val="7030A0"/>
                </a:solidFill>
              </a:rPr>
              <a:t>MLA R3, R1, R2, </a:t>
            </a:r>
            <a:r>
              <a:rPr lang="pt-BR" sz="2000" b="1" dirty="0" smtClean="0">
                <a:solidFill>
                  <a:srgbClr val="7030A0"/>
                </a:solidFill>
              </a:rPr>
              <a:t>R3</a:t>
            </a:r>
            <a:r>
              <a:rPr lang="pt-BR" sz="2000" b="1" dirty="0" smtClean="0">
                <a:solidFill>
                  <a:srgbClr val="00B050"/>
                </a:solidFill>
              </a:rPr>
              <a:t>; </a:t>
            </a:r>
            <a:r>
              <a:rPr lang="pt-BR" sz="2000" b="1" dirty="0">
                <a:solidFill>
                  <a:srgbClr val="00B050"/>
                </a:solidFill>
              </a:rPr>
              <a:t>R3 = R1 × R2 + R3 or R3 += R1 × </a:t>
            </a:r>
            <a:r>
              <a:rPr lang="pt-BR" sz="2000" b="1" dirty="0" smtClean="0">
                <a:solidFill>
                  <a:srgbClr val="00B050"/>
                </a:solidFill>
              </a:rPr>
              <a:t>R2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UMLAL: unsigned multiply and accumulate long</a:t>
            </a:r>
          </a:p>
          <a:p>
            <a:pPr lvl="2">
              <a:lnSpc>
                <a:spcPct val="150000"/>
              </a:lnSpc>
            </a:pPr>
            <a:r>
              <a:rPr lang="da-DK" sz="2000" b="1" dirty="0" smtClean="0">
                <a:solidFill>
                  <a:srgbClr val="C00000"/>
                </a:solidFill>
              </a:rPr>
              <a:t>UMLAL </a:t>
            </a:r>
            <a:r>
              <a:rPr lang="da-DK" sz="2000" b="1" dirty="0">
                <a:solidFill>
                  <a:srgbClr val="C00000"/>
                </a:solidFill>
              </a:rPr>
              <a:t>RdLo, RdHi, Rn, Op2;</a:t>
            </a:r>
            <a:r>
              <a:rPr lang="da-DK" sz="2000" b="1" dirty="0">
                <a:solidFill>
                  <a:srgbClr val="00B050"/>
                </a:solidFill>
              </a:rPr>
              <a:t> RdHi:RdLo = Rn × Op2 + </a:t>
            </a:r>
            <a:r>
              <a:rPr lang="da-DK" sz="2000" b="1" dirty="0" smtClean="0">
                <a:solidFill>
                  <a:srgbClr val="00B050"/>
                </a:solidFill>
              </a:rPr>
              <a:t>RdHi:RdLo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12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36733</TotalTime>
  <Words>924</Words>
  <Application>Microsoft Office PowerPoint</Application>
  <PresentationFormat>On-screen Show (4:3)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B Nazanin</vt:lpstr>
      <vt:lpstr>B Titr</vt:lpstr>
      <vt:lpstr>Calibri</vt:lpstr>
      <vt:lpstr>Times New Roman</vt:lpstr>
      <vt:lpstr>Verdana</vt:lpstr>
      <vt:lpstr>Wingdings</vt:lpstr>
      <vt:lpstr>Wingdings 2</vt:lpstr>
      <vt:lpstr>الشهيد محمد الدره</vt:lpstr>
      <vt:lpstr>Office Theme</vt:lpstr>
      <vt:lpstr>Aspect</vt:lpstr>
      <vt:lpstr>Microprocessors and Assembly Language  Fall 2019</vt:lpstr>
      <vt:lpstr>Copyright Notice</vt:lpstr>
      <vt:lpstr>PowerPoint Presentation</vt:lpstr>
      <vt:lpstr>Arith. Instr. and Flag Bits for Unsigned Data</vt:lpstr>
      <vt:lpstr>Multiword ADD and SUB</vt:lpstr>
      <vt:lpstr>Multiword ADD and SUB</vt:lpstr>
      <vt:lpstr>Multiplication and Division of Unsigned Numbers</vt:lpstr>
      <vt:lpstr>Multiplication of Unsigned Numbers</vt:lpstr>
      <vt:lpstr>Multiplication of Unsigned Numbers</vt:lpstr>
      <vt:lpstr>Rotate and Barrel Shifter</vt:lpstr>
      <vt:lpstr>Rotate and Barrel Shifter</vt:lpstr>
      <vt:lpstr>Rotate and Barrel Shifter</vt:lpstr>
      <vt:lpstr>Rotating Immediate Arguments</vt:lpstr>
      <vt:lpstr>Rotating Immediate Arguments</vt:lpstr>
      <vt:lpstr>BCD and ASCII Conversion</vt:lpstr>
      <vt:lpstr>BCD and ASCII Conversion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 farbeh</cp:lastModifiedBy>
  <cp:revision>653</cp:revision>
  <cp:lastPrinted>2017-02-07T08:08:08Z</cp:lastPrinted>
  <dcterms:created xsi:type="dcterms:W3CDTF">2006-08-16T00:00:00Z</dcterms:created>
  <dcterms:modified xsi:type="dcterms:W3CDTF">2019-10-18T20:25:51Z</dcterms:modified>
</cp:coreProperties>
</file>