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90" r:id="rId3"/>
    <p:sldId id="258" r:id="rId4"/>
    <p:sldId id="386" r:id="rId5"/>
    <p:sldId id="393" r:id="rId6"/>
    <p:sldId id="417" r:id="rId7"/>
    <p:sldId id="418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15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ABD"/>
    <a:srgbClr val="0B5CB5"/>
    <a:srgbClr val="130868"/>
    <a:srgbClr val="210DB3"/>
    <a:srgbClr val="106FB0"/>
    <a:srgbClr val="053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10/19/2019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7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Branching beyond 32MB byte limit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Branch and exchange</a:t>
            </a:r>
          </a:p>
          <a:p>
            <a:pPr lvl="2"/>
            <a:r>
              <a:rPr lang="en-US" sz="2400" b="1" dirty="0" smtClean="0">
                <a:solidFill>
                  <a:srgbClr val="C00000"/>
                </a:solidFill>
              </a:rPr>
              <a:t>	BX  </a:t>
            </a:r>
            <a:r>
              <a:rPr lang="en-US" sz="2400" b="1" dirty="0" err="1">
                <a:solidFill>
                  <a:srgbClr val="C00000"/>
                </a:solidFill>
              </a:rPr>
              <a:t>Rn</a:t>
            </a: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  <a:latin typeface="LiberationSerif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LiberationSerif"/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F4-6_BX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7669" y="2865060"/>
            <a:ext cx="5548662" cy="21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9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Calling Subroutine with 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13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BL: Branch and Link</a:t>
            </a:r>
          </a:p>
        </p:txBody>
      </p:sp>
      <p:pic>
        <p:nvPicPr>
          <p:cNvPr id="7" name="Picture 6" descr="F4-7_BL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743" y="1676400"/>
            <a:ext cx="7692513" cy="45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Calling Subroutine with BL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138535"/>
            <a:ext cx="81676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Delay subroutine</a:t>
            </a:r>
          </a:p>
          <a:p>
            <a:r>
              <a:rPr lang="en-US" b="1" dirty="0">
                <a:solidFill>
                  <a:srgbClr val="034ABD"/>
                </a:solidFill>
              </a:rPr>
              <a:t>AREA EXAMPLE4_8, CODE, READONLY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RAM_ADDR EQU 0x40000000 ; </a:t>
            </a:r>
            <a:r>
              <a:rPr lang="en-US" b="1" dirty="0">
                <a:solidFill>
                  <a:srgbClr val="00B050"/>
                </a:solidFill>
              </a:rPr>
              <a:t>change the address for your ARM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LDR </a:t>
            </a:r>
            <a:r>
              <a:rPr lang="en-US" b="1" dirty="0" smtClean="0">
                <a:solidFill>
                  <a:srgbClr val="C00000"/>
                </a:solidFill>
              </a:rPr>
              <a:t> 	R1</a:t>
            </a:r>
            <a:r>
              <a:rPr lang="en-US" b="1" dirty="0">
                <a:solidFill>
                  <a:srgbClr val="C00000"/>
                </a:solidFill>
              </a:rPr>
              <a:t>, =</a:t>
            </a:r>
            <a:r>
              <a:rPr lang="en-US" b="1" dirty="0">
                <a:solidFill>
                  <a:srgbClr val="7030A0"/>
                </a:solidFill>
              </a:rPr>
              <a:t>RAM_ADDR</a:t>
            </a:r>
            <a:r>
              <a:rPr lang="en-US" b="1" dirty="0">
                <a:solidFill>
                  <a:srgbClr val="C00000"/>
                </a:solidFill>
              </a:rPr>
              <a:t> ; </a:t>
            </a:r>
            <a:r>
              <a:rPr lang="en-US" b="1" dirty="0">
                <a:solidFill>
                  <a:srgbClr val="00B050"/>
                </a:solidFill>
              </a:rPr>
              <a:t>R1 = RAM address</a:t>
            </a:r>
          </a:p>
          <a:p>
            <a:r>
              <a:rPr lang="en-US" b="1" dirty="0">
                <a:solidFill>
                  <a:srgbClr val="7030A0"/>
                </a:solidFill>
              </a:rPr>
              <a:t>AGAIN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MOV 	R0</a:t>
            </a:r>
            <a:r>
              <a:rPr lang="en-US" b="1" dirty="0">
                <a:solidFill>
                  <a:srgbClr val="C00000"/>
                </a:solidFill>
              </a:rPr>
              <a:t>, #0x55 ; </a:t>
            </a:r>
            <a:r>
              <a:rPr lang="en-US" b="1" dirty="0">
                <a:solidFill>
                  <a:srgbClr val="00B050"/>
                </a:solidFill>
              </a:rPr>
              <a:t>R0 = 0x55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STRB </a:t>
            </a:r>
            <a:r>
              <a:rPr lang="en-US" b="1" dirty="0" smtClean="0">
                <a:solidFill>
                  <a:srgbClr val="C00000"/>
                </a:solidFill>
              </a:rPr>
              <a:t>	R0</a:t>
            </a:r>
            <a:r>
              <a:rPr lang="en-US" b="1" dirty="0">
                <a:solidFill>
                  <a:srgbClr val="C00000"/>
                </a:solidFill>
              </a:rPr>
              <a:t>, [R1] </a:t>
            </a:r>
            <a:r>
              <a:rPr lang="en-US" b="1" dirty="0">
                <a:solidFill>
                  <a:srgbClr val="00B050"/>
                </a:solidFill>
              </a:rPr>
              <a:t>; send it to RAM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BL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DELAY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call delay (R14 = PC of next instruction)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</a:t>
            </a:r>
            <a:r>
              <a:rPr lang="en-US" b="1" dirty="0" smtClean="0">
                <a:solidFill>
                  <a:srgbClr val="C00000"/>
                </a:solidFill>
              </a:rPr>
              <a:t>	R0</a:t>
            </a:r>
            <a:r>
              <a:rPr lang="en-US" b="1" dirty="0">
                <a:solidFill>
                  <a:srgbClr val="C00000"/>
                </a:solidFill>
              </a:rPr>
              <a:t>, #0xAA </a:t>
            </a:r>
            <a:r>
              <a:rPr lang="en-US" b="1" dirty="0">
                <a:solidFill>
                  <a:srgbClr val="00B050"/>
                </a:solidFill>
              </a:rPr>
              <a:t>; R0 = 0xAA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STRB </a:t>
            </a:r>
            <a:r>
              <a:rPr lang="en-US" b="1" dirty="0" smtClean="0">
                <a:solidFill>
                  <a:srgbClr val="C00000"/>
                </a:solidFill>
              </a:rPr>
              <a:t>	R0</a:t>
            </a:r>
            <a:r>
              <a:rPr lang="en-US" b="1" dirty="0">
                <a:solidFill>
                  <a:srgbClr val="C00000"/>
                </a:solidFill>
              </a:rPr>
              <a:t>, [R1] ; </a:t>
            </a:r>
            <a:r>
              <a:rPr lang="en-US" b="1" dirty="0">
                <a:solidFill>
                  <a:srgbClr val="00B050"/>
                </a:solidFill>
              </a:rPr>
              <a:t>send it to RAM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BL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DELAY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call delay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AGAIN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keep doing </a:t>
            </a:r>
            <a:r>
              <a:rPr lang="en-US" b="1" dirty="0" smtClean="0">
                <a:solidFill>
                  <a:srgbClr val="00B050"/>
                </a:solidFill>
              </a:rPr>
              <a:t>it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--------------------DELAY SUBROUTINE</a:t>
            </a:r>
          </a:p>
          <a:p>
            <a:r>
              <a:rPr lang="en-US" b="1" dirty="0">
                <a:solidFill>
                  <a:srgbClr val="7030A0"/>
                </a:solidFill>
              </a:rPr>
              <a:t>DELAY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LDR 	R3</a:t>
            </a:r>
            <a:r>
              <a:rPr lang="en-US" b="1" dirty="0">
                <a:solidFill>
                  <a:srgbClr val="C00000"/>
                </a:solidFill>
              </a:rPr>
              <a:t>, =5 </a:t>
            </a:r>
            <a:r>
              <a:rPr lang="en-US" b="1" dirty="0">
                <a:solidFill>
                  <a:srgbClr val="00B050"/>
                </a:solidFill>
              </a:rPr>
              <a:t>; R3 =5, modify this value for different delay</a:t>
            </a:r>
          </a:p>
          <a:p>
            <a:r>
              <a:rPr lang="en-US" b="1" dirty="0">
                <a:solidFill>
                  <a:srgbClr val="7030A0"/>
                </a:solidFill>
              </a:rPr>
              <a:t>L1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SUBS 	R3</a:t>
            </a:r>
            <a:r>
              <a:rPr lang="en-US" b="1" dirty="0">
                <a:solidFill>
                  <a:srgbClr val="C00000"/>
                </a:solidFill>
              </a:rPr>
              <a:t>, R3, #1 ; </a:t>
            </a:r>
            <a:r>
              <a:rPr lang="en-US" b="1" dirty="0">
                <a:solidFill>
                  <a:srgbClr val="00B050"/>
                </a:solidFill>
              </a:rPr>
              <a:t>R3 = R3 - 1</a:t>
            </a:r>
            <a:endParaRPr lang="en-US" sz="2400" b="1" dirty="0">
              <a:solidFill>
                <a:srgbClr val="00B05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BNE	</a:t>
            </a:r>
            <a:r>
              <a:rPr lang="en-US" b="1" dirty="0" smtClean="0">
                <a:solidFill>
                  <a:srgbClr val="7030A0"/>
                </a:solidFill>
              </a:rPr>
              <a:t>L1</a:t>
            </a:r>
            <a:endParaRPr lang="en-US" b="1" dirty="0">
              <a:solidFill>
                <a:srgbClr val="7030A0"/>
              </a:solidFill>
            </a:endParaRP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BX </a:t>
            </a:r>
            <a:r>
              <a:rPr lang="en-US" b="1" dirty="0" smtClean="0">
                <a:solidFill>
                  <a:srgbClr val="C00000"/>
                </a:solidFill>
              </a:rPr>
              <a:t>	LR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return to </a:t>
            </a:r>
            <a:r>
              <a:rPr lang="en-US" b="1" dirty="0" smtClean="0">
                <a:solidFill>
                  <a:srgbClr val="00B050"/>
                </a:solidFill>
              </a:rPr>
              <a:t>caller; </a:t>
            </a:r>
            <a:r>
              <a:rPr lang="en-US" b="1" dirty="0">
                <a:solidFill>
                  <a:srgbClr val="00B050"/>
                </a:solidFill>
              </a:rPr>
              <a:t>--------------------end of DELAY subroutine</a:t>
            </a:r>
          </a:p>
          <a:p>
            <a:r>
              <a:rPr lang="en-US" b="1" dirty="0">
                <a:solidFill>
                  <a:srgbClr val="034ABD"/>
                </a:solidFill>
              </a:rPr>
              <a:t>END ; notice the place for END directive</a:t>
            </a:r>
            <a:endParaRPr lang="en-US" b="1" dirty="0" smtClean="0">
              <a:solidFill>
                <a:srgbClr val="034A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Main Program and Calling Subroutines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5" y="1138535"/>
            <a:ext cx="6940448" cy="51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2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Conditional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138535"/>
            <a:ext cx="8167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 unique </a:t>
            </a:r>
            <a:r>
              <a:rPr lang="en-US" sz="2400" b="1" dirty="0" smtClean="0"/>
              <a:t>feature of ARM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conditional execution </a:t>
            </a:r>
            <a:r>
              <a:rPr lang="en-US" sz="2000" b="1" dirty="0" smtClean="0"/>
              <a:t>for ALL instructions </a:t>
            </a:r>
          </a:p>
          <a:p>
            <a:endParaRPr lang="en-US" sz="2000" b="1" dirty="0"/>
          </a:p>
        </p:txBody>
      </p:sp>
      <p:pic>
        <p:nvPicPr>
          <p:cNvPr id="8" name="Picture 7" descr="F4-11_ConditionFiel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40" y="1846420"/>
            <a:ext cx="7585751" cy="738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59" y="2658156"/>
            <a:ext cx="6074032" cy="36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39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Conditional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138535"/>
            <a:ext cx="816768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Conditional MOV</a:t>
            </a:r>
            <a:endParaRPr lang="en-US" sz="2000" b="1" dirty="0" smtClean="0"/>
          </a:p>
          <a:p>
            <a:pPr lvl="2"/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MOV	 </a:t>
            </a:r>
            <a:r>
              <a:rPr lang="en-US" sz="2000" b="1" dirty="0">
                <a:solidFill>
                  <a:srgbClr val="C00000"/>
                </a:solidFill>
              </a:rPr>
              <a:t>R1, #</a:t>
            </a:r>
            <a:r>
              <a:rPr lang="en-US" sz="2000" b="1" dirty="0" smtClean="0">
                <a:solidFill>
                  <a:srgbClr val="C00000"/>
                </a:solidFill>
              </a:rPr>
              <a:t>10; </a:t>
            </a:r>
            <a:r>
              <a:rPr lang="en-US" sz="2000" b="1" dirty="0">
                <a:solidFill>
                  <a:srgbClr val="00B050"/>
                </a:solidFill>
              </a:rPr>
              <a:t>R1 = 10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MOV	 </a:t>
            </a:r>
            <a:r>
              <a:rPr lang="en-US" sz="2000" b="1" dirty="0">
                <a:solidFill>
                  <a:srgbClr val="C00000"/>
                </a:solidFill>
              </a:rPr>
              <a:t>R2, #</a:t>
            </a:r>
            <a:r>
              <a:rPr lang="en-US" sz="2000" b="1" dirty="0" smtClean="0">
                <a:solidFill>
                  <a:srgbClr val="C00000"/>
                </a:solidFill>
              </a:rPr>
              <a:t>12; </a:t>
            </a:r>
            <a:r>
              <a:rPr lang="en-US" sz="2000" b="1" dirty="0">
                <a:solidFill>
                  <a:srgbClr val="00B050"/>
                </a:solidFill>
              </a:rPr>
              <a:t>R2 = 12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CMP 	R2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R1; </a:t>
            </a:r>
            <a:r>
              <a:rPr lang="en-US" sz="2000" b="1" dirty="0">
                <a:solidFill>
                  <a:srgbClr val="00B050"/>
                </a:solidFill>
              </a:rPr>
              <a:t>compare 12 with 10, Z=0 because they are not equal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7030A0"/>
                </a:solidFill>
              </a:rPr>
              <a:t>EQ</a:t>
            </a:r>
            <a:r>
              <a:rPr lang="en-US" sz="2000" b="1" dirty="0" smtClean="0">
                <a:solidFill>
                  <a:srgbClr val="C00000"/>
                </a:solidFill>
              </a:rPr>
              <a:t>	 </a:t>
            </a:r>
            <a:r>
              <a:rPr lang="en-US" sz="2000" b="1" dirty="0">
                <a:solidFill>
                  <a:srgbClr val="C00000"/>
                </a:solidFill>
              </a:rPr>
              <a:t>R4, #</a:t>
            </a:r>
            <a:r>
              <a:rPr lang="en-US" sz="2000" b="1" dirty="0" smtClean="0">
                <a:solidFill>
                  <a:srgbClr val="C00000"/>
                </a:solidFill>
              </a:rPr>
              <a:t>20; </a:t>
            </a:r>
            <a:r>
              <a:rPr lang="en-US" sz="2000" b="1" dirty="0">
                <a:solidFill>
                  <a:srgbClr val="00B050"/>
                </a:solidFill>
              </a:rPr>
              <a:t>this line is not executed </a:t>
            </a:r>
            <a:r>
              <a:rPr lang="en-US" sz="2000" b="1" dirty="0" smtClean="0">
                <a:solidFill>
                  <a:srgbClr val="00B050"/>
                </a:solidFill>
              </a:rPr>
              <a:t>because the </a:t>
            </a:r>
            <a:r>
              <a:rPr lang="en-US" sz="2000" b="1" dirty="0">
                <a:solidFill>
                  <a:srgbClr val="00B050"/>
                </a:solidFill>
              </a:rPr>
              <a:t>condition EQ is not </a:t>
            </a:r>
            <a:r>
              <a:rPr lang="en-US" sz="2000" b="1" dirty="0" smtClean="0">
                <a:solidFill>
                  <a:srgbClr val="00B050"/>
                </a:solidFill>
              </a:rPr>
              <a:t>met</a:t>
            </a:r>
          </a:p>
          <a:p>
            <a:pPr lvl="2"/>
            <a:endParaRPr lang="en-US" sz="20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Conditional </a:t>
            </a:r>
            <a:r>
              <a:rPr lang="en-US" sz="2400" b="1" dirty="0" smtClean="0"/>
              <a:t>ADD with ‘S’ suffix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ADD</a:t>
            </a:r>
            <a:r>
              <a:rPr lang="en-US" sz="2000" b="1" dirty="0">
                <a:solidFill>
                  <a:srgbClr val="7030A0"/>
                </a:solidFill>
              </a:rPr>
              <a:t>NE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b="1" dirty="0"/>
              <a:t> R1, R1, #10 ; </a:t>
            </a:r>
            <a:r>
              <a:rPr lang="en-US" sz="2000" b="1" dirty="0">
                <a:solidFill>
                  <a:srgbClr val="00B050"/>
                </a:solidFill>
              </a:rPr>
              <a:t>this line is executed and set the flags if Z = 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</a:p>
          <a:p>
            <a:pPr lvl="2"/>
            <a:endParaRPr lang="en-US" sz="2000" b="1" dirty="0">
              <a:solidFill>
                <a:srgbClr val="00B050"/>
              </a:solidFill>
            </a:endParaRPr>
          </a:p>
          <a:p>
            <a:pPr lvl="2"/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632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Chapter 4!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Branch, Call, and Looping in ARM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Looping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Using instruction BNE for </a:t>
            </a:r>
            <a:r>
              <a:rPr lang="en-US" sz="2400" b="1" dirty="0" smtClean="0"/>
              <a:t>looping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BACK </a:t>
            </a:r>
            <a:r>
              <a:rPr lang="en-US" b="1" dirty="0" smtClean="0">
                <a:solidFill>
                  <a:srgbClr val="C00000"/>
                </a:solidFill>
              </a:rPr>
              <a:t>	.........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start of the loop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.........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body of the loop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.........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body of the loop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SUBS </a:t>
            </a:r>
            <a:r>
              <a:rPr lang="en-US" b="1" dirty="0" err="1">
                <a:solidFill>
                  <a:srgbClr val="C00000"/>
                </a:solidFill>
              </a:rPr>
              <a:t>Rn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Rn</a:t>
            </a:r>
            <a:r>
              <a:rPr lang="en-US" b="1" dirty="0">
                <a:solidFill>
                  <a:srgbClr val="C00000"/>
                </a:solidFill>
              </a:rPr>
              <a:t>, #1 ; </a:t>
            </a:r>
            <a:r>
              <a:rPr lang="en-US" b="1" dirty="0" err="1">
                <a:solidFill>
                  <a:srgbClr val="00B050"/>
                </a:solidFill>
              </a:rPr>
              <a:t>Rn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Rn</a:t>
            </a:r>
            <a:r>
              <a:rPr lang="en-US" b="1" dirty="0">
                <a:solidFill>
                  <a:srgbClr val="00B050"/>
                </a:solidFill>
              </a:rPr>
              <a:t> - 1, set the flag Z = 1 if </a:t>
            </a:r>
            <a:r>
              <a:rPr lang="en-US" b="1" dirty="0" err="1">
                <a:solidFill>
                  <a:srgbClr val="00B050"/>
                </a:solidFill>
              </a:rPr>
              <a:t>Rn</a:t>
            </a:r>
            <a:r>
              <a:rPr lang="en-US" b="1" dirty="0">
                <a:solidFill>
                  <a:srgbClr val="00B050"/>
                </a:solidFill>
              </a:rPr>
              <a:t> = 0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BNE BACK </a:t>
            </a:r>
            <a:r>
              <a:rPr lang="en-US" b="1" dirty="0">
                <a:solidFill>
                  <a:srgbClr val="C0000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branch if Z 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--- this program adds value 9 to the R0 a 1000 times ---</a:t>
            </a:r>
          </a:p>
          <a:p>
            <a:pPr lvl="2"/>
            <a:r>
              <a:rPr lang="en-US" b="1" dirty="0" smtClean="0">
                <a:solidFill>
                  <a:srgbClr val="0B5CB5"/>
                </a:solidFill>
              </a:rPr>
              <a:t>	AREA </a:t>
            </a:r>
            <a:r>
              <a:rPr lang="en-US" b="1" dirty="0">
                <a:solidFill>
                  <a:srgbClr val="0B5CB5"/>
                </a:solidFill>
              </a:rPr>
              <a:t>EXAMPLE4_1, CODE, READONLY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	LDR </a:t>
            </a:r>
            <a:r>
              <a:rPr lang="en-US" b="1" dirty="0">
                <a:solidFill>
                  <a:srgbClr val="C00000"/>
                </a:solidFill>
              </a:rPr>
              <a:t>R2, =1000 </a:t>
            </a:r>
            <a:r>
              <a:rPr lang="en-US" b="1" dirty="0">
                <a:solidFill>
                  <a:srgbClr val="00B050"/>
                </a:solidFill>
              </a:rPr>
              <a:t>; R2 = 1000 (decimal) for counter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	MOV </a:t>
            </a:r>
            <a:r>
              <a:rPr lang="en-US" b="1" dirty="0">
                <a:solidFill>
                  <a:srgbClr val="C00000"/>
                </a:solidFill>
              </a:rPr>
              <a:t>R0, #0 </a:t>
            </a:r>
            <a:r>
              <a:rPr lang="en-US" b="1" dirty="0">
                <a:solidFill>
                  <a:srgbClr val="00B050"/>
                </a:solidFill>
              </a:rPr>
              <a:t>; R0 = 0 (sum)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AGAIN	 </a:t>
            </a:r>
            <a:r>
              <a:rPr lang="en-US" b="1" dirty="0">
                <a:solidFill>
                  <a:srgbClr val="C00000"/>
                </a:solidFill>
              </a:rPr>
              <a:t>ADD R0, R0, #9 </a:t>
            </a:r>
            <a:r>
              <a:rPr lang="en-US" b="1" dirty="0">
                <a:solidFill>
                  <a:srgbClr val="00B050"/>
                </a:solidFill>
              </a:rPr>
              <a:t>; R0 = R0 + 9 (add 09 to R1, R1 = sum)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	SUBS </a:t>
            </a:r>
            <a:r>
              <a:rPr lang="en-US" b="1" dirty="0">
                <a:solidFill>
                  <a:srgbClr val="C00000"/>
                </a:solidFill>
              </a:rPr>
              <a:t>R2, R2, #1 </a:t>
            </a:r>
            <a:r>
              <a:rPr lang="en-US" b="1" dirty="0">
                <a:solidFill>
                  <a:srgbClr val="00B050"/>
                </a:solidFill>
              </a:rPr>
              <a:t>; Decrement counter and set the flags.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	BNE </a:t>
            </a:r>
            <a:r>
              <a:rPr lang="en-US" b="1" dirty="0">
                <a:solidFill>
                  <a:srgbClr val="C00000"/>
                </a:solidFill>
              </a:rPr>
              <a:t>AGAIN </a:t>
            </a:r>
            <a:r>
              <a:rPr lang="en-US" b="1" dirty="0">
                <a:solidFill>
                  <a:srgbClr val="00B050"/>
                </a:solidFill>
              </a:rPr>
              <a:t>; repeat until COUNT = 0 (when Z = 1)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	MOV </a:t>
            </a:r>
            <a:r>
              <a:rPr lang="en-US" b="1" dirty="0">
                <a:solidFill>
                  <a:srgbClr val="C00000"/>
                </a:solidFill>
              </a:rPr>
              <a:t>R4, R0 </a:t>
            </a:r>
            <a:r>
              <a:rPr lang="en-US" b="1" dirty="0">
                <a:solidFill>
                  <a:srgbClr val="00B050"/>
                </a:solidFill>
              </a:rPr>
              <a:t>; store the sum in R4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HERE	 </a:t>
            </a:r>
            <a:r>
              <a:rPr lang="en-US" b="1" dirty="0">
                <a:solidFill>
                  <a:srgbClr val="C00000"/>
                </a:solidFill>
              </a:rPr>
              <a:t>B HERE </a:t>
            </a:r>
            <a:r>
              <a:rPr lang="en-US" b="1" dirty="0">
                <a:solidFill>
                  <a:srgbClr val="00B050"/>
                </a:solidFill>
              </a:rPr>
              <a:t>; stay here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B5CB5"/>
                </a:solidFill>
              </a:rPr>
              <a:t>END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Looping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6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Loop inside a loop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0B5CB5"/>
                </a:solidFill>
              </a:rPr>
              <a:t>AREA EXAMPLE4_3, CODE, READONLY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MOV R0, #0x55 </a:t>
            </a:r>
            <a:r>
              <a:rPr lang="en-US" b="1" dirty="0" smtClean="0">
                <a:solidFill>
                  <a:srgbClr val="00B050"/>
                </a:solidFill>
              </a:rPr>
              <a:t>; R0 = 0x55</a:t>
            </a:r>
          </a:p>
          <a:p>
            <a:pPr lvl="3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	MOV R2, #16 </a:t>
            </a:r>
            <a:r>
              <a:rPr lang="en-US" b="1" dirty="0" smtClean="0">
                <a:solidFill>
                  <a:srgbClr val="00B050"/>
                </a:solidFill>
              </a:rPr>
              <a:t>; load 16 into R2 (outer loop count)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L1 	LDR R1, =1000000000 </a:t>
            </a:r>
            <a:r>
              <a:rPr lang="en-US" b="1" dirty="0" smtClean="0">
                <a:solidFill>
                  <a:srgbClr val="00B050"/>
                </a:solidFill>
              </a:rPr>
              <a:t>; R1 = 1,000,000,000 (inner loop count)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L2 	EOR R0, R0, #0xFF </a:t>
            </a:r>
            <a:r>
              <a:rPr lang="en-US" b="1" dirty="0" smtClean="0">
                <a:solidFill>
                  <a:srgbClr val="00B050"/>
                </a:solidFill>
              </a:rPr>
              <a:t>; complement R0 (R0 = R0 Ex-OR 0xFF)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SUBS R1, R1, #1 ; R1 = R1 – 1, decrement R1 (inner loop)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BNE L2 </a:t>
            </a:r>
            <a:r>
              <a:rPr lang="en-US" b="1" dirty="0" smtClean="0">
                <a:solidFill>
                  <a:srgbClr val="00B050"/>
                </a:solidFill>
              </a:rPr>
              <a:t>; repeat it until R1 = 0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SUBS R2, R2, #1 </a:t>
            </a:r>
            <a:r>
              <a:rPr lang="en-US" b="1" dirty="0" smtClean="0">
                <a:solidFill>
                  <a:srgbClr val="00B050"/>
                </a:solidFill>
              </a:rPr>
              <a:t>; R2 = R2 – 1, decrement R2 (outer loop)</a:t>
            </a:r>
          </a:p>
          <a:p>
            <a:pPr lvl="4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BNE L1 </a:t>
            </a:r>
            <a:r>
              <a:rPr lang="en-US" b="1" dirty="0" smtClean="0">
                <a:solidFill>
                  <a:srgbClr val="00B050"/>
                </a:solidFill>
              </a:rPr>
              <a:t>; repeat it until R2 = 0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HERE 	B HERE </a:t>
            </a:r>
            <a:r>
              <a:rPr lang="en-US" b="1" dirty="0" smtClean="0">
                <a:solidFill>
                  <a:srgbClr val="00B050"/>
                </a:solidFill>
              </a:rPr>
              <a:t>; stay here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0B5CB5"/>
                </a:solidFill>
              </a:rPr>
              <a:t>END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2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Looping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Conditional </a:t>
            </a:r>
            <a:r>
              <a:rPr lang="en-US" sz="2400" b="1" dirty="0"/>
              <a:t>Branch Instructions for Unsigned Data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25606"/>
            <a:ext cx="8548688" cy="21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5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Looping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Comparison of unsigned </a:t>
            </a:r>
            <a:r>
              <a:rPr lang="en-US" sz="2400" b="1" dirty="0" smtClean="0"/>
              <a:t>numbers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CMP  </a:t>
            </a:r>
            <a:r>
              <a:rPr lang="en-US" sz="2000" b="1" dirty="0" err="1" smtClean="0">
                <a:solidFill>
                  <a:srgbClr val="C00000"/>
                </a:solidFill>
              </a:rPr>
              <a:t>Rn</a:t>
            </a:r>
            <a:r>
              <a:rPr lang="en-US" sz="2000" b="1" dirty="0" smtClean="0">
                <a:solidFill>
                  <a:srgbClr val="C00000"/>
                </a:solidFill>
              </a:rPr>
              <a:t>, Op2</a:t>
            </a:r>
          </a:p>
          <a:p>
            <a:pPr lvl="3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LDR R1, =0x35F </a:t>
            </a:r>
            <a:r>
              <a:rPr lang="en-US" sz="2000" b="1" dirty="0">
                <a:solidFill>
                  <a:srgbClr val="00B050"/>
                </a:solidFill>
              </a:rPr>
              <a:t>; R1 = 0x35F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LDR R2, =0xCCC </a:t>
            </a:r>
            <a:r>
              <a:rPr lang="en-US" sz="2000" b="1" dirty="0">
                <a:solidFill>
                  <a:srgbClr val="00B050"/>
                </a:solidFill>
              </a:rPr>
              <a:t>; R2 = 0xCCC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CMP R1, R2 </a:t>
            </a:r>
            <a:r>
              <a:rPr lang="en-US" sz="2000" b="1" dirty="0">
                <a:solidFill>
                  <a:srgbClr val="00B050"/>
                </a:solidFill>
              </a:rPr>
              <a:t>; compare 0x35F with 0xCCC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BCC OVER </a:t>
            </a:r>
            <a:r>
              <a:rPr lang="en-US" sz="2000" b="1" dirty="0">
                <a:solidFill>
                  <a:srgbClr val="00B050"/>
                </a:solidFill>
              </a:rPr>
              <a:t>; branch if C = 0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MOV R1, #0 </a:t>
            </a:r>
            <a:r>
              <a:rPr lang="en-US" sz="2000" b="1" dirty="0">
                <a:solidFill>
                  <a:srgbClr val="00B050"/>
                </a:solidFill>
              </a:rPr>
              <a:t>; if C = 1, then clear </a:t>
            </a:r>
            <a:r>
              <a:rPr lang="en-US" sz="2000" b="1" dirty="0" smtClean="0">
                <a:solidFill>
                  <a:srgbClr val="00B050"/>
                </a:solidFill>
              </a:rPr>
              <a:t>R1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OVER     ADD </a:t>
            </a:r>
            <a:r>
              <a:rPr lang="en-US" sz="2000" b="1" dirty="0">
                <a:solidFill>
                  <a:srgbClr val="C00000"/>
                </a:solidFill>
              </a:rPr>
              <a:t>R2, R2, #1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R2 = R2 + 1 = 0xCCC + 1 = 0xCCD</a:t>
            </a:r>
            <a:r>
              <a:rPr lang="en-US" sz="2000" b="1" dirty="0" smtClean="0">
                <a:solidFill>
                  <a:srgbClr val="00B050"/>
                </a:solidFill>
              </a:rPr>
              <a:t/>
            </a:r>
            <a:br>
              <a:rPr lang="en-US" sz="2000" b="1" dirty="0" smtClean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91" y="1630500"/>
            <a:ext cx="4163126" cy="1079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9"/>
          <a:stretch/>
        </p:blipFill>
        <p:spPr>
          <a:xfrm>
            <a:off x="5257800" y="3895998"/>
            <a:ext cx="3707938" cy="22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2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Branch Instruction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7800"/>
            <a:ext cx="7315200" cy="2200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886200"/>
            <a:ext cx="8548688" cy="24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Branch Instruction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 descr="F4-5_Branch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513" y="1336556"/>
            <a:ext cx="8554975" cy="45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5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36807</TotalTime>
  <Words>436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 Nazanin</vt:lpstr>
      <vt:lpstr>B Titr</vt:lpstr>
      <vt:lpstr>Calibri</vt:lpstr>
      <vt:lpstr>LiberationSerif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Looping in ARM</vt:lpstr>
      <vt:lpstr>Looping in ARM</vt:lpstr>
      <vt:lpstr>Looping in ARM</vt:lpstr>
      <vt:lpstr>Looping in ARM</vt:lpstr>
      <vt:lpstr>Branch Instruction</vt:lpstr>
      <vt:lpstr>Branch Instruction</vt:lpstr>
      <vt:lpstr>Branching beyond 32MB byte limit</vt:lpstr>
      <vt:lpstr>Calling Subroutine with BL</vt:lpstr>
      <vt:lpstr>Calling Subroutine with BL</vt:lpstr>
      <vt:lpstr>Main Program and Calling Subroutines</vt:lpstr>
      <vt:lpstr>Conditional Execution</vt:lpstr>
      <vt:lpstr>Conditional Execution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660</cp:revision>
  <cp:lastPrinted>2017-02-07T08:08:08Z</cp:lastPrinted>
  <dcterms:created xsi:type="dcterms:W3CDTF">2006-08-16T00:00:00Z</dcterms:created>
  <dcterms:modified xsi:type="dcterms:W3CDTF">2019-10-19T20:23:48Z</dcterms:modified>
</cp:coreProperties>
</file>