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90" r:id="rId3"/>
    <p:sldId id="258" r:id="rId4"/>
    <p:sldId id="386" r:id="rId5"/>
    <p:sldId id="393" r:id="rId6"/>
    <p:sldId id="429" r:id="rId7"/>
    <p:sldId id="430" r:id="rId8"/>
    <p:sldId id="415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BB"/>
    <a:srgbClr val="034ABD"/>
    <a:srgbClr val="0B5CB5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10/18/2019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8</a:t>
            </a:r>
            <a:endParaRPr lang="en-US" sz="2000" dirty="0" smtClean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Signed Integer Numbers Arithmetic</a:t>
            </a:r>
            <a:endParaRPr lang="en-US" sz="28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Signed number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Sign extension and avoiding erroneous results</a:t>
            </a:r>
            <a:endParaRPr lang="en-US" sz="2400" b="1" dirty="0" smtClean="0"/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; assume memory location 0x80000 has +96 = 0110 0000 and R1=0x80000</a:t>
            </a:r>
          </a:p>
          <a:p>
            <a:pPr lvl="2"/>
            <a:r>
              <a:rPr lang="en-US" b="1" dirty="0" smtClean="0">
                <a:solidFill>
                  <a:srgbClr val="0530BB"/>
                </a:solidFill>
              </a:rPr>
              <a:t>LDRSB</a:t>
            </a:r>
            <a:r>
              <a:rPr lang="en-US" b="1" dirty="0" smtClean="0">
                <a:solidFill>
                  <a:srgbClr val="C00000"/>
                </a:solidFill>
              </a:rPr>
              <a:t> 	R0</a:t>
            </a:r>
            <a:r>
              <a:rPr lang="en-US" b="1" dirty="0">
                <a:solidFill>
                  <a:srgbClr val="C00000"/>
                </a:solidFill>
              </a:rPr>
              <a:t>, [R1] ; </a:t>
            </a:r>
            <a:r>
              <a:rPr lang="en-US" b="1" dirty="0">
                <a:solidFill>
                  <a:srgbClr val="00B050"/>
                </a:solidFill>
              </a:rPr>
              <a:t>now R0 = 00000000000000000000000001100000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; assume memory location 0x80000 contains -2 = 1111 1110 and R2=0x80000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LDRSB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	R4</a:t>
            </a:r>
            <a:r>
              <a:rPr lang="en-US" b="1" dirty="0">
                <a:solidFill>
                  <a:srgbClr val="C00000"/>
                </a:solidFill>
              </a:rPr>
              <a:t>, [R2] ; </a:t>
            </a:r>
            <a:r>
              <a:rPr lang="en-US" b="1" dirty="0">
                <a:solidFill>
                  <a:srgbClr val="00B050"/>
                </a:solidFill>
              </a:rPr>
              <a:t>now R4 = </a:t>
            </a:r>
            <a:r>
              <a:rPr lang="en-US" b="1" dirty="0" smtClean="0">
                <a:solidFill>
                  <a:srgbClr val="00B050"/>
                </a:solidFill>
              </a:rPr>
              <a:t>11111111111111111111111111111110</a:t>
            </a:r>
          </a:p>
          <a:p>
            <a:pPr lvl="2"/>
            <a:endParaRPr lang="en-US" sz="2000" b="1" dirty="0">
              <a:solidFill>
                <a:srgbClr val="C00000"/>
              </a:solidFill>
            </a:endParaRPr>
          </a:p>
          <a:p>
            <a:pPr lvl="2"/>
            <a:r>
              <a:rPr lang="pt-BR" sz="2000" b="1" dirty="0">
                <a:solidFill>
                  <a:srgbClr val="00B050"/>
                </a:solidFill>
              </a:rPr>
              <a:t>; assume 0x80000 contains +260 = 0000 0001 0000 0100 and R1=0x80000</a:t>
            </a:r>
          </a:p>
          <a:p>
            <a:pPr lvl="2"/>
            <a:r>
              <a:rPr lang="pt-BR" sz="2000" b="1" dirty="0">
                <a:solidFill>
                  <a:srgbClr val="0530BB"/>
                </a:solidFill>
              </a:rPr>
              <a:t>LDRSH</a:t>
            </a:r>
            <a:r>
              <a:rPr lang="pt-BR" sz="2000" b="1" dirty="0">
                <a:solidFill>
                  <a:srgbClr val="00B050"/>
                </a:solidFill>
              </a:rPr>
              <a:t> </a:t>
            </a:r>
            <a:r>
              <a:rPr lang="pt-BR" sz="2000" b="1" dirty="0">
                <a:solidFill>
                  <a:srgbClr val="C00000"/>
                </a:solidFill>
              </a:rPr>
              <a:t>R0, [R1] </a:t>
            </a:r>
            <a:r>
              <a:rPr lang="pt-BR" sz="2000" b="1" dirty="0">
                <a:solidFill>
                  <a:srgbClr val="00B050"/>
                </a:solidFill>
              </a:rPr>
              <a:t>; R0=0000 0000 0000 0000 0000 0001 0000 </a:t>
            </a:r>
            <a:r>
              <a:rPr lang="pt-BR" sz="2000" b="1" dirty="0" smtClean="0">
                <a:solidFill>
                  <a:srgbClr val="00B050"/>
                </a:solidFill>
              </a:rPr>
              <a:t>0100</a:t>
            </a:r>
          </a:p>
          <a:p>
            <a:pPr lvl="2"/>
            <a:endParaRPr lang="pt-BR" sz="2000" b="1" dirty="0">
              <a:solidFill>
                <a:srgbClr val="00B05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</a:rPr>
              <a:t>assume location 0x20000 has -327660=0x8002 and R2=0x20000</a:t>
            </a: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LDRSH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R1, [R2] </a:t>
            </a:r>
            <a:r>
              <a:rPr lang="en-US" sz="2000" b="1" dirty="0">
                <a:solidFill>
                  <a:srgbClr val="00B050"/>
                </a:solidFill>
              </a:rPr>
              <a:t>; R1=FFFF8002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Signed number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Signed number multiplication: </a:t>
            </a:r>
            <a:r>
              <a:rPr lang="en-US" sz="2400" b="1" dirty="0">
                <a:solidFill>
                  <a:srgbClr val="C00000"/>
                </a:solidFill>
              </a:rPr>
              <a:t>SMULL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LDR R1, =-3500 </a:t>
            </a:r>
            <a:r>
              <a:rPr lang="pt-BR" sz="2000" b="1" dirty="0">
                <a:solidFill>
                  <a:srgbClr val="00B050"/>
                </a:solidFill>
              </a:rPr>
              <a:t>; R1 = -3500 (0xFFFFF254)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LDR R0, =-100 </a:t>
            </a:r>
            <a:r>
              <a:rPr lang="pt-BR" sz="2000" b="1" dirty="0">
                <a:solidFill>
                  <a:srgbClr val="00B050"/>
                </a:solidFill>
              </a:rPr>
              <a:t>; R0 = -100 (0xFFFFFF9C)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0530BB"/>
                </a:solidFill>
              </a:rPr>
              <a:t>SMULL </a:t>
            </a:r>
            <a:r>
              <a:rPr lang="pt-BR" sz="2000" b="1" dirty="0">
                <a:solidFill>
                  <a:srgbClr val="C00000"/>
                </a:solidFill>
              </a:rPr>
              <a:t>R2, R3, R0, </a:t>
            </a:r>
            <a:r>
              <a:rPr lang="pt-BR" sz="2000" b="1" dirty="0" smtClean="0">
                <a:solidFill>
                  <a:srgbClr val="C00000"/>
                </a:solidFill>
              </a:rPr>
              <a:t>R1</a:t>
            </a:r>
          </a:p>
          <a:p>
            <a:pPr lvl="2"/>
            <a:endParaRPr lang="pt-BR" sz="2000" b="1" dirty="0">
              <a:solidFill>
                <a:srgbClr val="C00000"/>
              </a:solidFill>
            </a:endParaRPr>
          </a:p>
          <a:p>
            <a:pPr lvl="2"/>
            <a:endParaRPr lang="pt-BR" sz="2000" b="1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Signed number </a:t>
            </a:r>
            <a:r>
              <a:rPr lang="en-US" sz="2400" b="1" dirty="0" smtClean="0"/>
              <a:t>comparison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CMP </a:t>
            </a:r>
            <a:r>
              <a:rPr lang="en-US" sz="2000" b="1" dirty="0" err="1">
                <a:solidFill>
                  <a:srgbClr val="C00000"/>
                </a:solidFill>
              </a:rPr>
              <a:t>Rn</a:t>
            </a:r>
            <a:r>
              <a:rPr lang="en-US" sz="2000" b="1" dirty="0">
                <a:solidFill>
                  <a:srgbClr val="C00000"/>
                </a:solidFill>
              </a:rPr>
              <a:t>, Op2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lvl="2"/>
            <a:r>
              <a:rPr lang="nl-NL" sz="2400" dirty="0">
                <a:solidFill>
                  <a:srgbClr val="00B050"/>
                </a:solidFill>
              </a:rPr>
              <a:t>Op2 &gt; Rn V = N</a:t>
            </a:r>
            <a:br>
              <a:rPr lang="nl-NL" sz="2400" dirty="0">
                <a:solidFill>
                  <a:srgbClr val="00B050"/>
                </a:solidFill>
              </a:rPr>
            </a:br>
            <a:r>
              <a:rPr lang="nl-NL" sz="2400" dirty="0">
                <a:solidFill>
                  <a:srgbClr val="00B050"/>
                </a:solidFill>
              </a:rPr>
              <a:t>Op2 = Rn Z = 1</a:t>
            </a:r>
            <a:br>
              <a:rPr lang="nl-NL" sz="2400" dirty="0">
                <a:solidFill>
                  <a:srgbClr val="00B050"/>
                </a:solidFill>
              </a:rPr>
            </a:br>
            <a:r>
              <a:rPr lang="nl-NL" sz="2400" dirty="0">
                <a:solidFill>
                  <a:srgbClr val="00B050"/>
                </a:solidFill>
              </a:rPr>
              <a:t>Op2 &lt; Rn N ≠ V</a:t>
            </a:r>
            <a:r>
              <a:rPr lang="nl-NL" sz="2400" dirty="0"/>
              <a:t/>
            </a:r>
            <a:br>
              <a:rPr lang="nl-NL" sz="2400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6221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Arithmetic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Shift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ASR (arithmetic shift right)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MOV </a:t>
            </a:r>
            <a:r>
              <a:rPr lang="en-US" sz="2400" b="1" dirty="0" err="1">
                <a:solidFill>
                  <a:srgbClr val="C00000"/>
                </a:solidFill>
              </a:rPr>
              <a:t>Rn</a:t>
            </a:r>
            <a:r>
              <a:rPr lang="en-US" sz="2400" b="1" dirty="0">
                <a:solidFill>
                  <a:srgbClr val="C00000"/>
                </a:solidFill>
              </a:rPr>
              <a:t>, Op2, ASR count</a:t>
            </a:r>
          </a:p>
          <a:p>
            <a:pPr lvl="2">
              <a:lnSpc>
                <a:spcPct val="150000"/>
              </a:lnSpc>
            </a:pPr>
            <a:r>
              <a:rPr lang="en-US" sz="2400" b="1" dirty="0"/>
              <a:t>or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ASR </a:t>
            </a:r>
            <a:r>
              <a:rPr lang="en-US" sz="2400" b="1" dirty="0" err="1">
                <a:solidFill>
                  <a:srgbClr val="C00000"/>
                </a:solidFill>
              </a:rPr>
              <a:t>Rn</a:t>
            </a:r>
            <a:r>
              <a:rPr lang="en-US" sz="2400" b="1" dirty="0">
                <a:solidFill>
                  <a:srgbClr val="C00000"/>
                </a:solidFill>
              </a:rPr>
              <a:t>, Op2, count</a:t>
            </a:r>
            <a:endParaRPr lang="pt-BR" sz="2000" b="1" dirty="0">
              <a:solidFill>
                <a:srgbClr val="C00000"/>
              </a:solidFill>
            </a:endParaRPr>
          </a:p>
          <a:p>
            <a:pPr lvl="2"/>
            <a:endParaRPr lang="pt-BR" sz="2000" b="1" dirty="0" smtClean="0">
              <a:solidFill>
                <a:srgbClr val="C00000"/>
              </a:solidFill>
            </a:endParaRPr>
          </a:p>
          <a:p>
            <a:r>
              <a:rPr lang="nl-NL" sz="2400" dirty="0"/>
              <a:t/>
            </a:r>
            <a:br>
              <a:rPr lang="nl-NL" sz="2400" dirty="0"/>
            </a:b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258369"/>
            <a:ext cx="59436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Chapter </a:t>
            </a:r>
            <a:r>
              <a:rPr lang="en-US" sz="4000" b="1" dirty="0" smtClean="0"/>
              <a:t>5!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36845</TotalTime>
  <Words>224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Signed number</vt:lpstr>
      <vt:lpstr>Signed number</vt:lpstr>
      <vt:lpstr>Arithmetic Shift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661</cp:revision>
  <cp:lastPrinted>2017-02-07T08:08:08Z</cp:lastPrinted>
  <dcterms:created xsi:type="dcterms:W3CDTF">2006-08-16T00:00:00Z</dcterms:created>
  <dcterms:modified xsi:type="dcterms:W3CDTF">2019-10-18T11:55:11Z</dcterms:modified>
</cp:coreProperties>
</file>