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6"/>
  </p:notesMasterIdLst>
  <p:handoutMasterIdLst>
    <p:handoutMasterId r:id="rId27"/>
  </p:handoutMasterIdLst>
  <p:sldIdLst>
    <p:sldId id="290" r:id="rId3"/>
    <p:sldId id="258" r:id="rId4"/>
    <p:sldId id="386" r:id="rId5"/>
    <p:sldId id="393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15" r:id="rId25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0BB"/>
    <a:srgbClr val="034ABD"/>
    <a:srgbClr val="0B5CB5"/>
    <a:srgbClr val="130868"/>
    <a:srgbClr val="210DB3"/>
    <a:srgbClr val="1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1826" autoAdjust="0"/>
  </p:normalViewPr>
  <p:slideViewPr>
    <p:cSldViewPr>
      <p:cViewPr varScale="1">
        <p:scale>
          <a:sx n="67" d="100"/>
          <a:sy n="67" d="100"/>
        </p:scale>
        <p:origin x="-9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orient="horz" pos="2208"/>
        <p:guide pos="2160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11/2/2019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11/2/2019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11/2/2019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11/2/2019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Microprocessors and Assembly </a:t>
            </a:r>
            <a:r>
              <a:rPr lang="en-US" sz="32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Language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Fall 2019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Lecture 9</a:t>
            </a:r>
          </a:p>
          <a:p>
            <a:pPr algn="ctr" eaLnBrk="1" hangingPunct="1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Advanced Indexed Addressing Mode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Base plus offset addressing </a:t>
            </a:r>
            <a:r>
              <a:rPr lang="pt-BR" sz="2400" b="1" dirty="0" smtClean="0"/>
              <a:t>modes</a:t>
            </a:r>
            <a:endParaRPr lang="fa-IR" sz="2400" b="1" dirty="0" smtClean="0"/>
          </a:p>
          <a:p>
            <a:pPr marL="742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Pre-indexed </a:t>
            </a:r>
            <a:r>
              <a:rPr lang="en-US" sz="2000" b="1" dirty="0"/>
              <a:t>addressing mode with </a:t>
            </a:r>
            <a:r>
              <a:rPr lang="en-US" sz="2000" b="1" dirty="0" err="1"/>
              <a:t>writeback</a:t>
            </a:r>
            <a:r>
              <a:rPr lang="en-US" sz="2000" b="1" dirty="0"/>
              <a:t> and fixed </a:t>
            </a:r>
            <a:r>
              <a:rPr lang="en-US" sz="2000" b="1" dirty="0" smtClean="0"/>
              <a:t>offset</a:t>
            </a:r>
          </a:p>
          <a:p>
            <a:pPr marL="12001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The </a:t>
            </a:r>
            <a:r>
              <a:rPr lang="en-US" sz="2000" b="1" dirty="0"/>
              <a:t>calculated pointer is written back to the pointing </a:t>
            </a:r>
            <a:r>
              <a:rPr lang="en-US" sz="2000" b="1" dirty="0" smtClean="0"/>
              <a:t>register</a:t>
            </a:r>
          </a:p>
          <a:p>
            <a:pPr marL="914400" lvl="4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LDR R1, =0x10000000 ; </a:t>
            </a:r>
            <a:r>
              <a:rPr lang="en-US" sz="2000" b="1" dirty="0">
                <a:solidFill>
                  <a:srgbClr val="00B050"/>
                </a:solidFill>
              </a:rPr>
              <a:t>load the address of first location</a:t>
            </a:r>
          </a:p>
          <a:p>
            <a:pPr marL="914400" lvl="4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STR R5, [R1] ; </a:t>
            </a:r>
            <a:r>
              <a:rPr lang="en-US" sz="2000" b="1" dirty="0">
                <a:solidFill>
                  <a:srgbClr val="00B050"/>
                </a:solidFill>
              </a:rPr>
              <a:t>store R5 to location 0x10000000</a:t>
            </a:r>
          </a:p>
          <a:p>
            <a:pPr marL="914400" lvl="4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STR R5, [R1, #4</a:t>
            </a:r>
            <a:r>
              <a:rPr lang="en-US" sz="2000" b="1" dirty="0" smtClean="0">
                <a:solidFill>
                  <a:srgbClr val="C00000"/>
                </a:solidFill>
              </a:rPr>
              <a:t>]!;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store R5 to location 0x10000000 + 4 (0x10000004)</a:t>
            </a:r>
          </a:p>
          <a:p>
            <a:pPr marL="914400" lvl="4">
              <a:lnSpc>
                <a:spcPct val="150000"/>
              </a:lnSpc>
            </a:pPr>
            <a:r>
              <a:rPr lang="en-US" sz="2000" b="1" dirty="0" smtClean="0">
                <a:solidFill>
                  <a:srgbClr val="00B050"/>
                </a:solidFill>
              </a:rPr>
              <a:t>		; </a:t>
            </a:r>
            <a:r>
              <a:rPr lang="en-US" sz="2000" b="1" dirty="0" err="1">
                <a:solidFill>
                  <a:srgbClr val="00B050"/>
                </a:solidFill>
              </a:rPr>
              <a:t>writeback</a:t>
            </a:r>
            <a:r>
              <a:rPr lang="en-US" sz="2000" b="1" dirty="0">
                <a:solidFill>
                  <a:srgbClr val="00B050"/>
                </a:solidFill>
              </a:rPr>
              <a:t> makes R1 = 0x10000004</a:t>
            </a:r>
          </a:p>
          <a:p>
            <a:pPr marL="914400" lvl="4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STR R5, [R1, #4</a:t>
            </a:r>
            <a:r>
              <a:rPr lang="en-US" sz="2000" b="1" dirty="0" smtClean="0">
                <a:solidFill>
                  <a:srgbClr val="C00000"/>
                </a:solidFill>
              </a:rPr>
              <a:t>]!; </a:t>
            </a:r>
            <a:r>
              <a:rPr lang="en-US" sz="2000" b="1" dirty="0">
                <a:solidFill>
                  <a:srgbClr val="00B050"/>
                </a:solidFill>
              </a:rPr>
              <a:t>store R5 to location 0x10000004 + 4 (0x10000008)</a:t>
            </a:r>
          </a:p>
          <a:p>
            <a:pPr marL="914400" lvl="4">
              <a:lnSpc>
                <a:spcPct val="150000"/>
              </a:lnSpc>
            </a:pPr>
            <a:r>
              <a:rPr lang="en-US" sz="2000" b="1" dirty="0" smtClean="0">
                <a:solidFill>
                  <a:srgbClr val="00B050"/>
                </a:solidFill>
              </a:rPr>
              <a:t>		; </a:t>
            </a:r>
            <a:r>
              <a:rPr lang="en-US" sz="2000" b="1" dirty="0" err="1">
                <a:solidFill>
                  <a:srgbClr val="00B050"/>
                </a:solidFill>
              </a:rPr>
              <a:t>writeback</a:t>
            </a:r>
            <a:r>
              <a:rPr lang="en-US" sz="2000" b="1" dirty="0">
                <a:solidFill>
                  <a:srgbClr val="00B050"/>
                </a:solidFill>
              </a:rPr>
              <a:t> makes R1 = 0x10000008</a:t>
            </a:r>
          </a:p>
          <a:p>
            <a:pPr marL="914400" lvl="4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STR R5, [R1, #4</a:t>
            </a:r>
            <a:r>
              <a:rPr lang="en-US" sz="2000" b="1" dirty="0" smtClean="0">
                <a:solidFill>
                  <a:srgbClr val="C00000"/>
                </a:solidFill>
              </a:rPr>
              <a:t>]!; </a:t>
            </a:r>
            <a:r>
              <a:rPr lang="en-US" sz="2000" b="1" dirty="0">
                <a:solidFill>
                  <a:srgbClr val="00B050"/>
                </a:solidFill>
              </a:rPr>
              <a:t>store R5 to location 0x10000008 + 4 (0x1000000C)</a:t>
            </a:r>
          </a:p>
          <a:p>
            <a:pPr marL="914400" lvl="4">
              <a:lnSpc>
                <a:spcPct val="150000"/>
              </a:lnSpc>
            </a:pPr>
            <a:r>
              <a:rPr lang="en-US" sz="2000" b="1" dirty="0" smtClean="0">
                <a:solidFill>
                  <a:srgbClr val="00B050"/>
                </a:solidFill>
              </a:rPr>
              <a:t>		; </a:t>
            </a:r>
            <a:r>
              <a:rPr lang="en-US" sz="2000" b="1" dirty="0" err="1">
                <a:solidFill>
                  <a:srgbClr val="00B050"/>
                </a:solidFill>
              </a:rPr>
              <a:t>writeback</a:t>
            </a:r>
            <a:r>
              <a:rPr lang="en-US" sz="2000" b="1" dirty="0">
                <a:solidFill>
                  <a:srgbClr val="00B050"/>
                </a:solidFill>
              </a:rPr>
              <a:t> makes R1 = 0x1000000C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pPr marL="0" lvl="2">
              <a:lnSpc>
                <a:spcPct val="150000"/>
              </a:lnSpc>
            </a:pPr>
            <a:endParaRPr lang="en-US" sz="2400" b="1" dirty="0"/>
          </a:p>
          <a:p>
            <a:pPr lvl="2">
              <a:lnSpc>
                <a:spcPct val="150000"/>
              </a:lnSpc>
            </a:pPr>
            <a:endParaRPr lang="pt-B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8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Advanced Indexed Addressing Mode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Base plus offset addressing </a:t>
            </a:r>
            <a:r>
              <a:rPr lang="pt-BR" sz="2400" b="1" dirty="0" smtClean="0"/>
              <a:t>modes</a:t>
            </a:r>
            <a:endParaRPr lang="fa-IR" sz="2400" b="1" dirty="0" smtClean="0"/>
          </a:p>
          <a:p>
            <a:pPr marL="742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Post-indexed addressing mode with fixed </a:t>
            </a:r>
            <a:r>
              <a:rPr lang="en-US" sz="2000" b="1" dirty="0" smtClean="0"/>
              <a:t>offset</a:t>
            </a:r>
          </a:p>
          <a:p>
            <a:pPr marL="12001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Update pointer after </a:t>
            </a:r>
            <a:r>
              <a:rPr lang="en-US" sz="2000" b="1" dirty="0"/>
              <a:t>the load/store operation </a:t>
            </a:r>
            <a:endParaRPr lang="en-US" sz="2000" b="1" dirty="0" smtClean="0"/>
          </a:p>
          <a:p>
            <a:pPr marL="914400" lvl="4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STR R1, [R2], #4 </a:t>
            </a:r>
            <a:r>
              <a:rPr lang="en-US" sz="2000" b="1" dirty="0">
                <a:solidFill>
                  <a:srgbClr val="00B050"/>
                </a:solidFill>
              </a:rPr>
              <a:t>; store R1 into memory pointed to </a:t>
            </a:r>
            <a:r>
              <a:rPr lang="en-US" sz="2000" b="1" dirty="0" smtClean="0">
                <a:solidFill>
                  <a:srgbClr val="00B050"/>
                </a:solidFill>
              </a:rPr>
              <a:t>by </a:t>
            </a:r>
            <a:r>
              <a:rPr lang="en-US" sz="2000" b="1" dirty="0">
                <a:solidFill>
                  <a:srgbClr val="00B050"/>
                </a:solidFill>
              </a:rPr>
              <a:t>R2 and then </a:t>
            </a:r>
            <a:r>
              <a:rPr lang="en-US" sz="2000" b="1" dirty="0" smtClean="0">
                <a:solidFill>
                  <a:srgbClr val="00B050"/>
                </a:solidFill>
              </a:rPr>
              <a:t>			write </a:t>
            </a:r>
            <a:r>
              <a:rPr lang="en-US" sz="2000" b="1" dirty="0">
                <a:solidFill>
                  <a:srgbClr val="00B050"/>
                </a:solidFill>
              </a:rPr>
              <a:t>back R2 + 4 to R2</a:t>
            </a:r>
          </a:p>
          <a:p>
            <a:pPr marL="914400" lvl="4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LDRB R5, [R3], #1 </a:t>
            </a:r>
            <a:r>
              <a:rPr lang="en-US" sz="2000" b="1" dirty="0">
                <a:solidFill>
                  <a:srgbClr val="00B050"/>
                </a:solidFill>
              </a:rPr>
              <a:t>; load a byte from memory pointed </a:t>
            </a:r>
            <a:r>
              <a:rPr lang="en-US" sz="2000" b="1" dirty="0" smtClean="0">
                <a:solidFill>
                  <a:srgbClr val="00B050"/>
                </a:solidFill>
              </a:rPr>
              <a:t>to </a:t>
            </a:r>
            <a:r>
              <a:rPr lang="en-US" sz="2000" b="1" dirty="0">
                <a:solidFill>
                  <a:srgbClr val="00B050"/>
                </a:solidFill>
              </a:rPr>
              <a:t>by R3 and </a:t>
            </a:r>
            <a:r>
              <a:rPr lang="en-US" sz="2000" b="1" dirty="0" smtClean="0">
                <a:solidFill>
                  <a:srgbClr val="00B050"/>
                </a:solidFill>
              </a:rPr>
              <a:t>			then </a:t>
            </a:r>
            <a:r>
              <a:rPr lang="en-US" sz="2000" b="1" dirty="0">
                <a:solidFill>
                  <a:srgbClr val="00B050"/>
                </a:solidFill>
              </a:rPr>
              <a:t>write back R3 + 1 to R3</a:t>
            </a:r>
            <a:endParaRPr lang="en-US" sz="2400" b="1" dirty="0">
              <a:solidFill>
                <a:srgbClr val="00B050"/>
              </a:solidFill>
            </a:endParaRPr>
          </a:p>
          <a:p>
            <a:pPr lvl="2">
              <a:lnSpc>
                <a:spcPct val="150000"/>
              </a:lnSpc>
            </a:pPr>
            <a:endParaRPr lang="pt-B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949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Advanced Indexed Addressing Mode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Pre-indexed address mode with offset of a shifted register</a:t>
            </a:r>
            <a:endParaRPr lang="fa-IR" sz="2400" b="1" dirty="0" smtClean="0"/>
          </a:p>
          <a:p>
            <a:pPr marL="742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Simple format</a:t>
            </a:r>
          </a:p>
          <a:p>
            <a:pPr marL="914400" lvl="4"/>
            <a:r>
              <a:rPr lang="en-US" sz="2000" b="1" dirty="0" smtClean="0">
                <a:solidFill>
                  <a:srgbClr val="C00000"/>
                </a:solidFill>
              </a:rPr>
              <a:t>LDR </a:t>
            </a:r>
            <a:r>
              <a:rPr lang="en-US" sz="2000" b="1" dirty="0">
                <a:solidFill>
                  <a:srgbClr val="C00000"/>
                </a:solidFill>
              </a:rPr>
              <a:t>Rd, [</a:t>
            </a:r>
            <a:r>
              <a:rPr lang="en-US" sz="2000" b="1" dirty="0" err="1">
                <a:solidFill>
                  <a:srgbClr val="C00000"/>
                </a:solidFill>
              </a:rPr>
              <a:t>Rm</a:t>
            </a:r>
            <a:r>
              <a:rPr lang="en-US" sz="2000" b="1" dirty="0">
                <a:solidFill>
                  <a:srgbClr val="C00000"/>
                </a:solidFill>
              </a:rPr>
              <a:t>, </a:t>
            </a:r>
            <a:r>
              <a:rPr lang="en-US" sz="2000" b="1" dirty="0" err="1">
                <a:solidFill>
                  <a:srgbClr val="C00000"/>
                </a:solidFill>
              </a:rPr>
              <a:t>Rn</a:t>
            </a:r>
            <a:r>
              <a:rPr lang="en-US" sz="2000" b="1" dirty="0">
                <a:solidFill>
                  <a:srgbClr val="C00000"/>
                </a:solidFill>
              </a:rPr>
              <a:t>] </a:t>
            </a:r>
            <a:r>
              <a:rPr lang="en-US" sz="2000" b="1" dirty="0">
                <a:solidFill>
                  <a:srgbClr val="00B050"/>
                </a:solidFill>
              </a:rPr>
              <a:t>; Rd is loaded from location </a:t>
            </a:r>
            <a:r>
              <a:rPr lang="en-US" sz="2000" b="1" dirty="0" err="1">
                <a:solidFill>
                  <a:srgbClr val="00B050"/>
                </a:solidFill>
              </a:rPr>
              <a:t>Rm</a:t>
            </a:r>
            <a:r>
              <a:rPr lang="en-US" sz="2000" b="1" dirty="0">
                <a:solidFill>
                  <a:srgbClr val="00B050"/>
                </a:solidFill>
              </a:rPr>
              <a:t> + </a:t>
            </a:r>
            <a:r>
              <a:rPr lang="en-US" sz="2000" b="1" dirty="0" err="1">
                <a:solidFill>
                  <a:srgbClr val="00B050"/>
                </a:solidFill>
              </a:rPr>
              <a:t>Rn</a:t>
            </a:r>
            <a:r>
              <a:rPr lang="en-US" sz="2000" b="1" dirty="0">
                <a:solidFill>
                  <a:srgbClr val="00B050"/>
                </a:solidFill>
              </a:rPr>
              <a:t> of memory</a:t>
            </a:r>
          </a:p>
          <a:p>
            <a:pPr marL="914400" lvl="4"/>
            <a:r>
              <a:rPr lang="en-US" sz="2000" b="1" dirty="0">
                <a:solidFill>
                  <a:srgbClr val="C00000"/>
                </a:solidFill>
              </a:rPr>
              <a:t>STR </a:t>
            </a:r>
            <a:r>
              <a:rPr lang="en-US" sz="2000" b="1" dirty="0" err="1">
                <a:solidFill>
                  <a:srgbClr val="C00000"/>
                </a:solidFill>
              </a:rPr>
              <a:t>Rs</a:t>
            </a:r>
            <a:r>
              <a:rPr lang="en-US" sz="2000" b="1" dirty="0">
                <a:solidFill>
                  <a:srgbClr val="C00000"/>
                </a:solidFill>
              </a:rPr>
              <a:t>, [</a:t>
            </a:r>
            <a:r>
              <a:rPr lang="en-US" sz="2000" b="1" dirty="0" err="1">
                <a:solidFill>
                  <a:srgbClr val="C00000"/>
                </a:solidFill>
              </a:rPr>
              <a:t>Rm</a:t>
            </a:r>
            <a:r>
              <a:rPr lang="en-US" sz="2000" b="1" dirty="0">
                <a:solidFill>
                  <a:srgbClr val="C00000"/>
                </a:solidFill>
              </a:rPr>
              <a:t>, </a:t>
            </a:r>
            <a:r>
              <a:rPr lang="en-US" sz="2000" b="1" dirty="0" err="1">
                <a:solidFill>
                  <a:srgbClr val="C00000"/>
                </a:solidFill>
              </a:rPr>
              <a:t>Rn</a:t>
            </a:r>
            <a:r>
              <a:rPr lang="en-US" sz="2000" b="1" dirty="0">
                <a:solidFill>
                  <a:srgbClr val="C00000"/>
                </a:solidFill>
              </a:rPr>
              <a:t>] </a:t>
            </a:r>
            <a:r>
              <a:rPr lang="en-US" sz="2000" b="1" dirty="0">
                <a:solidFill>
                  <a:srgbClr val="00B050"/>
                </a:solidFill>
              </a:rPr>
              <a:t>; </a:t>
            </a:r>
            <a:r>
              <a:rPr lang="en-US" sz="2000" b="1" dirty="0" err="1">
                <a:solidFill>
                  <a:srgbClr val="00B050"/>
                </a:solidFill>
              </a:rPr>
              <a:t>Rs</a:t>
            </a:r>
            <a:r>
              <a:rPr lang="en-US" sz="2000" b="1" dirty="0">
                <a:solidFill>
                  <a:srgbClr val="00B050"/>
                </a:solidFill>
              </a:rPr>
              <a:t> is stored to location </a:t>
            </a:r>
            <a:r>
              <a:rPr lang="en-US" sz="2000" b="1" dirty="0" err="1">
                <a:solidFill>
                  <a:srgbClr val="00B050"/>
                </a:solidFill>
              </a:rPr>
              <a:t>Rm</a:t>
            </a:r>
            <a:r>
              <a:rPr lang="en-US" sz="2000" b="1" dirty="0">
                <a:solidFill>
                  <a:srgbClr val="00B050"/>
                </a:solidFill>
              </a:rPr>
              <a:t> + </a:t>
            </a:r>
            <a:r>
              <a:rPr lang="en-US" sz="2000" b="1" dirty="0" err="1">
                <a:solidFill>
                  <a:srgbClr val="00B050"/>
                </a:solidFill>
              </a:rPr>
              <a:t>Rn</a:t>
            </a:r>
            <a:r>
              <a:rPr lang="en-US" sz="2000" b="1" dirty="0">
                <a:solidFill>
                  <a:srgbClr val="00B050"/>
                </a:solidFill>
              </a:rPr>
              <a:t> of </a:t>
            </a:r>
            <a:r>
              <a:rPr lang="en-US" sz="2000" b="1" dirty="0" smtClean="0">
                <a:solidFill>
                  <a:srgbClr val="00B050"/>
                </a:solidFill>
              </a:rPr>
              <a:t>memory</a:t>
            </a:r>
          </a:p>
          <a:p>
            <a:pPr marL="8001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General format</a:t>
            </a:r>
          </a:p>
          <a:p>
            <a:pPr marL="914400" lvl="4"/>
            <a:r>
              <a:rPr lang="en-US" sz="2000" b="1" dirty="0">
                <a:solidFill>
                  <a:srgbClr val="C00000"/>
                </a:solidFill>
              </a:rPr>
              <a:t>LDR Rd, [</a:t>
            </a:r>
            <a:r>
              <a:rPr lang="en-US" sz="2000" b="1" dirty="0" err="1">
                <a:solidFill>
                  <a:srgbClr val="C00000"/>
                </a:solidFill>
              </a:rPr>
              <a:t>Rm</a:t>
            </a:r>
            <a:r>
              <a:rPr lang="en-US" sz="2000" b="1" dirty="0">
                <a:solidFill>
                  <a:srgbClr val="C00000"/>
                </a:solidFill>
              </a:rPr>
              <a:t>, </a:t>
            </a:r>
            <a:r>
              <a:rPr lang="en-US" sz="2000" b="1" dirty="0" err="1">
                <a:solidFill>
                  <a:srgbClr val="C00000"/>
                </a:solidFill>
              </a:rPr>
              <a:t>Rn</a:t>
            </a:r>
            <a:r>
              <a:rPr lang="en-US" sz="2000" b="1" dirty="0">
                <a:solidFill>
                  <a:srgbClr val="C00000"/>
                </a:solidFill>
              </a:rPr>
              <a:t>, &lt;shift&gt;] </a:t>
            </a:r>
            <a:r>
              <a:rPr lang="en-US" sz="2000" b="1" dirty="0">
                <a:solidFill>
                  <a:srgbClr val="00B050"/>
                </a:solidFill>
              </a:rPr>
              <a:t>; (Shifted </a:t>
            </a:r>
            <a:r>
              <a:rPr lang="en-US" sz="2000" b="1" dirty="0" err="1">
                <a:solidFill>
                  <a:srgbClr val="00B050"/>
                </a:solidFill>
              </a:rPr>
              <a:t>Rn</a:t>
            </a:r>
            <a:r>
              <a:rPr lang="en-US" sz="2000" b="1" dirty="0">
                <a:solidFill>
                  <a:srgbClr val="00B050"/>
                </a:solidFill>
              </a:rPr>
              <a:t>) + </a:t>
            </a:r>
            <a:r>
              <a:rPr lang="en-US" sz="2000" b="1" dirty="0" err="1">
                <a:solidFill>
                  <a:srgbClr val="00B050"/>
                </a:solidFill>
              </a:rPr>
              <a:t>Rm</a:t>
            </a:r>
            <a:r>
              <a:rPr lang="en-US" sz="2000" b="1" dirty="0">
                <a:solidFill>
                  <a:srgbClr val="00B050"/>
                </a:solidFill>
              </a:rPr>
              <a:t> is used as the address</a:t>
            </a:r>
          </a:p>
          <a:p>
            <a:pPr marL="914400" lvl="4"/>
            <a:r>
              <a:rPr lang="en-US" sz="2000" b="1" dirty="0">
                <a:solidFill>
                  <a:srgbClr val="C00000"/>
                </a:solidFill>
              </a:rPr>
              <a:t>STR Rd, [</a:t>
            </a:r>
            <a:r>
              <a:rPr lang="en-US" sz="2000" b="1" dirty="0" err="1">
                <a:solidFill>
                  <a:srgbClr val="C00000"/>
                </a:solidFill>
              </a:rPr>
              <a:t>Rm</a:t>
            </a:r>
            <a:r>
              <a:rPr lang="en-US" sz="2000" b="1" dirty="0">
                <a:solidFill>
                  <a:srgbClr val="C00000"/>
                </a:solidFill>
              </a:rPr>
              <a:t>, </a:t>
            </a:r>
            <a:r>
              <a:rPr lang="en-US" sz="2000" b="1" dirty="0" err="1">
                <a:solidFill>
                  <a:srgbClr val="C00000"/>
                </a:solidFill>
              </a:rPr>
              <a:t>Rn</a:t>
            </a:r>
            <a:r>
              <a:rPr lang="en-US" sz="2000" b="1" dirty="0">
                <a:solidFill>
                  <a:srgbClr val="C00000"/>
                </a:solidFill>
              </a:rPr>
              <a:t>, &lt;shift&gt;] </a:t>
            </a:r>
            <a:r>
              <a:rPr lang="en-US" sz="2000" b="1" dirty="0">
                <a:solidFill>
                  <a:srgbClr val="00B050"/>
                </a:solidFill>
              </a:rPr>
              <a:t>; (Shifted </a:t>
            </a:r>
            <a:r>
              <a:rPr lang="en-US" sz="2000" b="1" dirty="0" err="1">
                <a:solidFill>
                  <a:srgbClr val="00B050"/>
                </a:solidFill>
              </a:rPr>
              <a:t>Rn</a:t>
            </a:r>
            <a:r>
              <a:rPr lang="en-US" sz="2000" b="1" dirty="0">
                <a:solidFill>
                  <a:srgbClr val="00B050"/>
                </a:solidFill>
              </a:rPr>
              <a:t>) + </a:t>
            </a:r>
            <a:r>
              <a:rPr lang="en-US" sz="2000" b="1" dirty="0" err="1">
                <a:solidFill>
                  <a:srgbClr val="00B050"/>
                </a:solidFill>
              </a:rPr>
              <a:t>Rm</a:t>
            </a:r>
            <a:r>
              <a:rPr lang="en-US" sz="2000" b="1" dirty="0">
                <a:solidFill>
                  <a:srgbClr val="00B050"/>
                </a:solidFill>
              </a:rPr>
              <a:t> is used as the </a:t>
            </a:r>
            <a:r>
              <a:rPr lang="en-US" sz="2000" b="1" dirty="0" smtClean="0">
                <a:solidFill>
                  <a:srgbClr val="00B050"/>
                </a:solidFill>
              </a:rPr>
              <a:t>address</a:t>
            </a:r>
          </a:p>
          <a:p>
            <a:pPr marL="914400" lvl="4"/>
            <a:endParaRPr lang="en-US" sz="1400" b="1" dirty="0" smtClean="0">
              <a:solidFill>
                <a:srgbClr val="00B050"/>
              </a:solidFill>
            </a:endParaRPr>
          </a:p>
          <a:p>
            <a:pPr marL="914400" lvl="4"/>
            <a:endParaRPr lang="en-US" sz="1400" b="1" dirty="0">
              <a:solidFill>
                <a:srgbClr val="00B050"/>
              </a:solidFill>
            </a:endParaRPr>
          </a:p>
          <a:p>
            <a:pPr marL="914400" lvl="4"/>
            <a:endParaRPr lang="en-US" sz="1400" b="1" dirty="0" smtClean="0">
              <a:solidFill>
                <a:srgbClr val="00B050"/>
              </a:solidFill>
            </a:endParaRPr>
          </a:p>
          <a:p>
            <a:pPr marL="914400" lvl="4"/>
            <a:r>
              <a:rPr lang="en-US" b="1" dirty="0" smtClean="0">
                <a:solidFill>
                  <a:srgbClr val="C00000"/>
                </a:solidFill>
              </a:rPr>
              <a:t>LDR R1, [R2, R3, LSL #2] </a:t>
            </a:r>
            <a:r>
              <a:rPr lang="en-US" b="1" dirty="0" smtClean="0">
                <a:solidFill>
                  <a:srgbClr val="00B050"/>
                </a:solidFill>
              </a:rPr>
              <a:t>; </a:t>
            </a:r>
            <a:r>
              <a:rPr lang="en-US" b="1" dirty="0">
                <a:solidFill>
                  <a:srgbClr val="00B050"/>
                </a:solidFill>
              </a:rPr>
              <a:t>R2 + (R3 × 4) is used as the address</a:t>
            </a:r>
          </a:p>
          <a:p>
            <a:pPr marL="914400" lvl="4"/>
            <a:r>
              <a:rPr lang="en-US" b="1" dirty="0" smtClean="0">
                <a:solidFill>
                  <a:srgbClr val="C00000"/>
                </a:solidFill>
              </a:rPr>
              <a:t>STR R1, [R2, R3, LSL #1] </a:t>
            </a:r>
            <a:r>
              <a:rPr lang="en-US" b="1" dirty="0" smtClean="0">
                <a:solidFill>
                  <a:srgbClr val="00B050"/>
                </a:solidFill>
              </a:rPr>
              <a:t>; </a:t>
            </a:r>
            <a:r>
              <a:rPr lang="en-US" b="1" dirty="0">
                <a:solidFill>
                  <a:srgbClr val="00B050"/>
                </a:solidFill>
              </a:rPr>
              <a:t>R2 + (R3 × 2) is used as the address</a:t>
            </a:r>
          </a:p>
          <a:p>
            <a:pPr marL="914400" lvl="4"/>
            <a:r>
              <a:rPr lang="en-US" b="1" dirty="0" smtClean="0">
                <a:solidFill>
                  <a:srgbClr val="C00000"/>
                </a:solidFill>
              </a:rPr>
              <a:t>STRB R1, [R2, R3, LSL #2] </a:t>
            </a:r>
            <a:r>
              <a:rPr lang="en-US" b="1" dirty="0" smtClean="0">
                <a:solidFill>
                  <a:srgbClr val="00B050"/>
                </a:solidFill>
              </a:rPr>
              <a:t>; </a:t>
            </a:r>
            <a:r>
              <a:rPr lang="en-US" b="1" dirty="0">
                <a:solidFill>
                  <a:srgbClr val="00B050"/>
                </a:solidFill>
              </a:rPr>
              <a:t>R2 + (R3 × 4) is used as the address</a:t>
            </a:r>
          </a:p>
          <a:p>
            <a:pPr marL="914400" lvl="4"/>
            <a:r>
              <a:rPr lang="en-US" b="1" dirty="0">
                <a:solidFill>
                  <a:srgbClr val="00B050"/>
                </a:solidFill>
              </a:rPr>
              <a:t>; least significant byte of R1 is stored at location R2 + (R3 × 4)</a:t>
            </a:r>
          </a:p>
          <a:p>
            <a:pPr marL="914400" lvl="4"/>
            <a:r>
              <a:rPr lang="en-US" b="1" dirty="0" smtClean="0">
                <a:solidFill>
                  <a:srgbClr val="C00000"/>
                </a:solidFill>
              </a:rPr>
              <a:t>LDR R1, [R2, R3, LSR #2]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; R2 + (R3 / 4) is used as the </a:t>
            </a:r>
            <a:r>
              <a:rPr lang="en-US" b="1" dirty="0" smtClean="0">
                <a:solidFill>
                  <a:srgbClr val="00B050"/>
                </a:solidFill>
              </a:rPr>
              <a:t>address</a:t>
            </a:r>
            <a:endParaRPr lang="pt-B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891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Advanced Indexed Addressing Mode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Writeback</a:t>
            </a:r>
            <a:r>
              <a:rPr lang="en-US" sz="2400" b="1" dirty="0"/>
              <a:t> sign (!) in pre-indexed </a:t>
            </a:r>
            <a:r>
              <a:rPr lang="en-US" sz="2400" b="1" dirty="0" err="1" smtClean="0"/>
              <a:t>ld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st</a:t>
            </a:r>
            <a:r>
              <a:rPr lang="en-US" sz="2400" b="1" dirty="0" smtClean="0"/>
              <a:t> </a:t>
            </a:r>
            <a:r>
              <a:rPr lang="en-US" sz="2400" b="1" dirty="0"/>
              <a:t>with scaled </a:t>
            </a:r>
            <a:r>
              <a:rPr lang="en-US" sz="2400" b="1" dirty="0" smtClean="0"/>
              <a:t>register</a:t>
            </a:r>
            <a:endParaRPr lang="en-US" sz="2000" b="1" dirty="0" smtClean="0"/>
          </a:p>
          <a:p>
            <a:pPr marL="914400" lvl="4"/>
            <a:r>
              <a:rPr lang="en-US" sz="2000" b="1" dirty="0">
                <a:solidFill>
                  <a:srgbClr val="C00000"/>
                </a:solidFill>
              </a:rPr>
              <a:t>LDR R1, [R2, R3, LSL #2</a:t>
            </a:r>
            <a:r>
              <a:rPr lang="en-US" sz="2000" b="1" dirty="0" smtClean="0">
                <a:solidFill>
                  <a:srgbClr val="C00000"/>
                </a:solidFill>
              </a:rPr>
              <a:t>]!;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R2 + (R3 × 4) is used as the address,</a:t>
            </a:r>
          </a:p>
          <a:p>
            <a:pPr marL="1828800" lvl="6"/>
            <a:r>
              <a:rPr lang="en-US" sz="2000" b="1" dirty="0" smtClean="0">
                <a:solidFill>
                  <a:srgbClr val="00B050"/>
                </a:solidFill>
              </a:rPr>
              <a:t>	; </a:t>
            </a:r>
            <a:r>
              <a:rPr lang="en-US" sz="2000" b="1" dirty="0">
                <a:solidFill>
                  <a:srgbClr val="00B050"/>
                </a:solidFill>
              </a:rPr>
              <a:t>content of location R2 + (R3 × 4) is loaded to R1</a:t>
            </a:r>
          </a:p>
          <a:p>
            <a:pPr marL="1828800" lvl="6"/>
            <a:r>
              <a:rPr lang="en-US" sz="2000" b="1" dirty="0" smtClean="0">
                <a:solidFill>
                  <a:srgbClr val="00B050"/>
                </a:solidFill>
              </a:rPr>
              <a:t>	; </a:t>
            </a:r>
            <a:r>
              <a:rPr lang="en-US" sz="2000" b="1" dirty="0">
                <a:solidFill>
                  <a:srgbClr val="00B050"/>
                </a:solidFill>
              </a:rPr>
              <a:t>R2 = R2 + (R3 × 4) (R2 is updated.)</a:t>
            </a:r>
          </a:p>
          <a:p>
            <a:pPr marL="914400" lvl="4"/>
            <a:r>
              <a:rPr lang="en-US" sz="2000" b="1" dirty="0">
                <a:solidFill>
                  <a:srgbClr val="C00000"/>
                </a:solidFill>
              </a:rPr>
              <a:t>STR R1, [R2, R3, LSL #1</a:t>
            </a:r>
            <a:r>
              <a:rPr lang="en-US" sz="2000" b="1" dirty="0" smtClean="0">
                <a:solidFill>
                  <a:srgbClr val="C00000"/>
                </a:solidFill>
              </a:rPr>
              <a:t>]!; </a:t>
            </a:r>
            <a:r>
              <a:rPr lang="en-US" sz="2000" b="1" dirty="0">
                <a:solidFill>
                  <a:srgbClr val="00B050"/>
                </a:solidFill>
              </a:rPr>
              <a:t>R2 + (R3 × 2) is used as the address</a:t>
            </a:r>
          </a:p>
          <a:p>
            <a:pPr marL="2743200" lvl="8"/>
            <a:r>
              <a:rPr lang="en-US" sz="2000" b="1" dirty="0">
                <a:solidFill>
                  <a:srgbClr val="00B050"/>
                </a:solidFill>
              </a:rPr>
              <a:t>; R1 is stored to location R2 + (R3 × 2)</a:t>
            </a:r>
          </a:p>
          <a:p>
            <a:pPr marL="1828800" lvl="6"/>
            <a:r>
              <a:rPr lang="en-US" sz="2000" b="1" dirty="0" smtClean="0">
                <a:solidFill>
                  <a:srgbClr val="00B050"/>
                </a:solidFill>
              </a:rPr>
              <a:t>	; </a:t>
            </a:r>
            <a:r>
              <a:rPr lang="en-US" sz="2000" b="1" dirty="0">
                <a:solidFill>
                  <a:srgbClr val="00B050"/>
                </a:solidFill>
              </a:rPr>
              <a:t>R2 = R2 + (R3 × 2) (R2 is </a:t>
            </a:r>
            <a:r>
              <a:rPr lang="en-US" sz="2000" b="1" dirty="0" smtClean="0">
                <a:solidFill>
                  <a:srgbClr val="00B050"/>
                </a:solidFill>
              </a:rPr>
              <a:t>updated)</a:t>
            </a:r>
          </a:p>
          <a:p>
            <a:pPr marL="1828800" lvl="6"/>
            <a:endParaRPr lang="en-US" sz="2000" b="1" dirty="0">
              <a:solidFill>
                <a:srgbClr val="00B050"/>
              </a:solidFill>
            </a:endParaRPr>
          </a:p>
          <a:p>
            <a:pPr marL="1828800" lvl="6"/>
            <a:endParaRPr lang="en-US" sz="2000" b="1" dirty="0" smtClean="0">
              <a:solidFill>
                <a:srgbClr val="00B050"/>
              </a:solidFill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pt-BR" sz="2400" b="1" dirty="0"/>
              <a:t>Scaled register </a:t>
            </a:r>
            <a:r>
              <a:rPr lang="pt-BR" sz="2400" b="1" dirty="0" smtClean="0"/>
              <a:t>post-indexed</a:t>
            </a:r>
          </a:p>
          <a:p>
            <a:pPr marL="914400" lvl="4"/>
            <a:r>
              <a:rPr lang="en-US" sz="2000" b="1" dirty="0">
                <a:solidFill>
                  <a:srgbClr val="C00000"/>
                </a:solidFill>
              </a:rPr>
              <a:t>STR R1, [R2], R3, LSL #</a:t>
            </a:r>
            <a:r>
              <a:rPr lang="en-US" sz="2000" b="1" dirty="0" smtClean="0">
                <a:solidFill>
                  <a:srgbClr val="C00000"/>
                </a:solidFill>
              </a:rPr>
              <a:t>2</a:t>
            </a:r>
            <a:r>
              <a:rPr lang="en-US" sz="2000" b="1" dirty="0" smtClean="0">
                <a:solidFill>
                  <a:srgbClr val="00B050"/>
                </a:solidFill>
              </a:rPr>
              <a:t>; </a:t>
            </a:r>
            <a:r>
              <a:rPr lang="en-US" sz="2000" b="1" dirty="0">
                <a:solidFill>
                  <a:srgbClr val="00B050"/>
                </a:solidFill>
              </a:rPr>
              <a:t>store R1 at location R2 of memory</a:t>
            </a:r>
            <a:r>
              <a:rPr lang="en-US" sz="2000" dirty="0">
                <a:solidFill>
                  <a:srgbClr val="00B050"/>
                </a:solidFill>
              </a:rPr>
              <a:t/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 smtClean="0">
                <a:solidFill>
                  <a:srgbClr val="00B050"/>
                </a:solidFill>
              </a:rPr>
              <a:t>		</a:t>
            </a:r>
            <a:r>
              <a:rPr lang="en-US" sz="2000" b="1" dirty="0" smtClean="0">
                <a:solidFill>
                  <a:srgbClr val="00B050"/>
                </a:solidFill>
              </a:rPr>
              <a:t>; </a:t>
            </a:r>
            <a:r>
              <a:rPr lang="en-US" sz="2000" b="1" dirty="0">
                <a:solidFill>
                  <a:srgbClr val="00B050"/>
                </a:solidFill>
              </a:rPr>
              <a:t>and write back R2 + (R3 × 4) to R2.</a:t>
            </a:r>
            <a:r>
              <a:rPr lang="en-US" sz="2000" dirty="0">
                <a:solidFill>
                  <a:srgbClr val="00B050"/>
                </a:solidFill>
              </a:rPr>
              <a:t/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LDR R1, [R2], R3, LSL #</a:t>
            </a:r>
            <a:r>
              <a:rPr lang="en-US" sz="2000" b="1" dirty="0" smtClean="0">
                <a:solidFill>
                  <a:srgbClr val="C00000"/>
                </a:solidFill>
              </a:rPr>
              <a:t>2</a:t>
            </a:r>
            <a:r>
              <a:rPr lang="en-US" sz="2000" b="1" dirty="0" smtClean="0">
                <a:solidFill>
                  <a:srgbClr val="00B050"/>
                </a:solidFill>
              </a:rPr>
              <a:t>; </a:t>
            </a:r>
            <a:r>
              <a:rPr lang="en-US" sz="2000" b="1" dirty="0">
                <a:solidFill>
                  <a:srgbClr val="00B050"/>
                </a:solidFill>
              </a:rPr>
              <a:t>load location R2 of memory to R1</a:t>
            </a:r>
            <a:r>
              <a:rPr lang="en-US" sz="2000" dirty="0">
                <a:solidFill>
                  <a:srgbClr val="00B050"/>
                </a:solidFill>
              </a:rPr>
              <a:t/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 smtClean="0">
                <a:solidFill>
                  <a:srgbClr val="00B050"/>
                </a:solidFill>
              </a:rPr>
              <a:t>		</a:t>
            </a:r>
            <a:r>
              <a:rPr lang="en-US" sz="2000" b="1" dirty="0" smtClean="0">
                <a:solidFill>
                  <a:srgbClr val="00B050"/>
                </a:solidFill>
              </a:rPr>
              <a:t>; </a:t>
            </a:r>
            <a:r>
              <a:rPr lang="en-US" sz="2000" b="1" dirty="0">
                <a:solidFill>
                  <a:srgbClr val="00B050"/>
                </a:solidFill>
              </a:rPr>
              <a:t>and write back R2 + (R3 × 4) to </a:t>
            </a:r>
            <a:r>
              <a:rPr lang="en-US" sz="2000" b="1" dirty="0" smtClean="0">
                <a:solidFill>
                  <a:srgbClr val="00B050"/>
                </a:solidFill>
              </a:rPr>
              <a:t>R2</a:t>
            </a:r>
            <a:r>
              <a:rPr lang="en-US" sz="2400" dirty="0"/>
              <a:t/>
            </a:r>
            <a:br>
              <a:rPr lang="en-US" sz="2400" dirty="0"/>
            </a:b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441027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Stack and Stack Usage in ARM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Stack</a:t>
            </a:r>
            <a:r>
              <a:rPr lang="en-US" sz="2000" b="1" dirty="0"/>
              <a:t>:  </a:t>
            </a:r>
            <a:r>
              <a:rPr lang="en-US" sz="2000" b="1" dirty="0" smtClean="0"/>
              <a:t>A data </a:t>
            </a:r>
            <a:r>
              <a:rPr lang="en-US" sz="2000" b="1" dirty="0"/>
              <a:t>structure that allows easy access to </a:t>
            </a:r>
            <a:r>
              <a:rPr lang="en-US" sz="2000" b="1" dirty="0" smtClean="0"/>
              <a:t>the top </a:t>
            </a:r>
            <a:r>
              <a:rPr lang="en-US" sz="2000" b="1" dirty="0"/>
              <a:t>of the </a:t>
            </a:r>
            <a:r>
              <a:rPr lang="en-US" sz="2000" b="1" dirty="0" smtClean="0"/>
              <a:t>stack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Stack </a:t>
            </a:r>
            <a:r>
              <a:rPr lang="en-US" sz="2400" b="1" dirty="0"/>
              <a:t>in assembly</a:t>
            </a:r>
            <a:r>
              <a:rPr lang="en-US" sz="2000" b="1" dirty="0"/>
              <a:t>: </a:t>
            </a:r>
            <a:r>
              <a:rPr lang="en-US" sz="2000" b="1" dirty="0" smtClean="0"/>
              <a:t>A </a:t>
            </a:r>
            <a:r>
              <a:rPr lang="en-US" sz="2000" b="1" dirty="0"/>
              <a:t>section of memory </a:t>
            </a:r>
            <a:r>
              <a:rPr lang="en-US" sz="2000" b="1" dirty="0" smtClean="0"/>
              <a:t>to store data temporarily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Hardware </a:t>
            </a:r>
            <a:r>
              <a:rPr lang="en-US" sz="2000" b="1" dirty="0"/>
              <a:t>support to facilitate the creation </a:t>
            </a:r>
            <a:r>
              <a:rPr lang="en-US" sz="2000" b="1" dirty="0" smtClean="0"/>
              <a:t>and maintenance </a:t>
            </a:r>
            <a:r>
              <a:rPr lang="en-US" sz="2000" b="1" dirty="0"/>
              <a:t>of </a:t>
            </a:r>
            <a:r>
              <a:rPr lang="en-US" sz="2000" b="1" dirty="0" smtClean="0"/>
              <a:t>stack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All</a:t>
            </a:r>
            <a:r>
              <a:rPr lang="en-US" sz="2400" b="1" dirty="0" smtClean="0"/>
              <a:t> </a:t>
            </a:r>
            <a:r>
              <a:rPr lang="en-US" sz="2400" b="1" dirty="0"/>
              <a:t>the general registers </a:t>
            </a:r>
            <a:r>
              <a:rPr lang="en-US" sz="2400" b="1" dirty="0" smtClean="0"/>
              <a:t>can be </a:t>
            </a:r>
            <a:r>
              <a:rPr lang="en-US" sz="2400" b="1" dirty="0"/>
              <a:t>used as a stack </a:t>
            </a:r>
            <a:r>
              <a:rPr lang="en-US" sz="2400" b="1" dirty="0" smtClean="0"/>
              <a:t>pointer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Descending stack</a:t>
            </a:r>
            <a:r>
              <a:rPr lang="en-US" sz="2400" b="1" dirty="0"/>
              <a:t>: pointing to a </a:t>
            </a:r>
            <a:r>
              <a:rPr lang="en-US" sz="2400" b="1" dirty="0" smtClean="0"/>
              <a:t>lower address </a:t>
            </a:r>
            <a:r>
              <a:rPr lang="en-US" sz="2400" b="1" dirty="0"/>
              <a:t>after </a:t>
            </a:r>
            <a:r>
              <a:rPr lang="en-US" sz="2400" b="1" dirty="0" smtClean="0"/>
              <a:t>push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Ascending stack</a:t>
            </a:r>
            <a:r>
              <a:rPr lang="en-US" sz="2400" b="1" dirty="0" smtClean="0"/>
              <a:t>: </a:t>
            </a:r>
            <a:r>
              <a:rPr lang="en-US" sz="2400" b="1" dirty="0"/>
              <a:t>pointing to a </a:t>
            </a:r>
            <a:r>
              <a:rPr lang="en-US" sz="2400" b="1" dirty="0" smtClean="0"/>
              <a:t>higher address </a:t>
            </a:r>
            <a:r>
              <a:rPr lang="en-US" sz="2400" b="1" dirty="0"/>
              <a:t>after push</a:t>
            </a:r>
            <a:endParaRPr lang="en-US" sz="24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Empty stack</a:t>
            </a:r>
            <a:r>
              <a:rPr lang="en-US" sz="2400" b="1" dirty="0"/>
              <a:t>: point to </a:t>
            </a:r>
            <a:r>
              <a:rPr lang="en-US" sz="2400" b="1" dirty="0" smtClean="0"/>
              <a:t>where </a:t>
            </a:r>
            <a:r>
              <a:rPr lang="en-US" sz="2400" b="1" dirty="0"/>
              <a:t>the new data will be stored</a:t>
            </a:r>
            <a:endParaRPr lang="en-US" sz="24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Full Stack</a:t>
            </a:r>
            <a:r>
              <a:rPr lang="en-US" sz="2400" b="1" dirty="0"/>
              <a:t>: point to </a:t>
            </a:r>
            <a:r>
              <a:rPr lang="en-US" sz="2400" b="1" dirty="0" smtClean="0"/>
              <a:t>where </a:t>
            </a:r>
            <a:r>
              <a:rPr lang="en-US" sz="2400" b="1" dirty="0"/>
              <a:t>the old data will be taken </a:t>
            </a:r>
            <a:r>
              <a:rPr lang="en-US" sz="2400" b="1" dirty="0" smtClean="0"/>
              <a:t>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instructions </a:t>
            </a:r>
            <a:r>
              <a:rPr lang="en-US" sz="2400" b="1" dirty="0">
                <a:solidFill>
                  <a:srgbClr val="C00000"/>
                </a:solidFill>
              </a:rPr>
              <a:t>PUSH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POP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interrupt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handling</a:t>
            </a:r>
            <a:r>
              <a:rPr lang="en-US" sz="2400" b="1" dirty="0"/>
              <a:t> assume the stack to be </a:t>
            </a:r>
            <a:r>
              <a:rPr lang="en-US" sz="2400" b="1" dirty="0" smtClean="0">
                <a:solidFill>
                  <a:srgbClr val="00B050"/>
                </a:solidFill>
              </a:rPr>
              <a:t>full descending</a:t>
            </a:r>
          </a:p>
          <a:p>
            <a:pPr marL="914400" lvl="4"/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360852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Stack and Stack Usage in ARM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Full descending stack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Stack </a:t>
            </a:r>
            <a:r>
              <a:rPr lang="en-US" sz="2000" b="1" dirty="0"/>
              <a:t>pointer is pointing to the </a:t>
            </a:r>
            <a:r>
              <a:rPr lang="en-US" sz="2000" b="1" dirty="0">
                <a:solidFill>
                  <a:srgbClr val="C00000"/>
                </a:solidFill>
              </a:rPr>
              <a:t>last word </a:t>
            </a:r>
            <a:r>
              <a:rPr lang="en-US" sz="2000" b="1" dirty="0"/>
              <a:t>of data put </a:t>
            </a:r>
            <a:r>
              <a:rPr lang="en-US" sz="2000" b="1" dirty="0" smtClean="0"/>
              <a:t>onto the stack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If </a:t>
            </a:r>
            <a:r>
              <a:rPr lang="en-US" sz="2400" b="1" dirty="0"/>
              <a:t>the stack is </a:t>
            </a:r>
            <a:r>
              <a:rPr lang="en-US" sz="2400" b="1" dirty="0">
                <a:solidFill>
                  <a:srgbClr val="C00000"/>
                </a:solidFill>
              </a:rPr>
              <a:t>empty</a:t>
            </a:r>
            <a:r>
              <a:rPr lang="en-US" sz="2400" b="1" dirty="0"/>
              <a:t> (no data stored in the stack yet</a:t>
            </a:r>
            <a:r>
              <a:rPr lang="en-US" sz="2400" b="1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SP is pointing </a:t>
            </a:r>
            <a:r>
              <a:rPr lang="en-US" sz="2000" b="1" dirty="0"/>
              <a:t>to the word </a:t>
            </a:r>
            <a:r>
              <a:rPr lang="en-US" sz="2000" b="1" dirty="0">
                <a:solidFill>
                  <a:srgbClr val="C00000"/>
                </a:solidFill>
              </a:rPr>
              <a:t>immediately below </a:t>
            </a:r>
            <a:r>
              <a:rPr lang="en-US" sz="2000" b="1" dirty="0"/>
              <a:t>the </a:t>
            </a:r>
            <a:r>
              <a:rPr lang="en-US" sz="2000" b="1" dirty="0" smtClean="0"/>
              <a:t>stack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Initializing the stack pointer in </a:t>
            </a:r>
            <a:r>
              <a:rPr lang="en-US" sz="2400" b="1" dirty="0" smtClean="0"/>
              <a:t>ARM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The </a:t>
            </a:r>
            <a:r>
              <a:rPr lang="en-US" sz="2000" b="1" dirty="0">
                <a:solidFill>
                  <a:srgbClr val="C00000"/>
                </a:solidFill>
              </a:rPr>
              <a:t>R13 (SP) </a:t>
            </a:r>
            <a:r>
              <a:rPr lang="en-US" sz="2000" b="1" dirty="0"/>
              <a:t>register contains value </a:t>
            </a:r>
            <a:r>
              <a:rPr lang="en-US" sz="2000" b="1" dirty="0" smtClean="0"/>
              <a:t>0 at power up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W</a:t>
            </a:r>
            <a:r>
              <a:rPr lang="en-US" sz="2000" b="1" dirty="0" smtClean="0"/>
              <a:t>e </a:t>
            </a:r>
            <a:r>
              <a:rPr lang="en-US" sz="2000" b="1" dirty="0"/>
              <a:t>must </a:t>
            </a:r>
            <a:r>
              <a:rPr lang="en-US" sz="2000" b="1" dirty="0">
                <a:solidFill>
                  <a:srgbClr val="C00000"/>
                </a:solidFill>
              </a:rPr>
              <a:t>initialize</a:t>
            </a:r>
            <a:r>
              <a:rPr lang="en-US" sz="2000" b="1" dirty="0"/>
              <a:t> the SP at the beginning of the </a:t>
            </a:r>
            <a:r>
              <a:rPr lang="en-US" sz="2000" b="1" dirty="0" smtClean="0"/>
              <a:t>program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Point </a:t>
            </a:r>
            <a:r>
              <a:rPr lang="en-US" sz="2000" b="1" dirty="0"/>
              <a:t>to somewhere in the </a:t>
            </a:r>
            <a:r>
              <a:rPr lang="en-US" sz="2000" b="1" dirty="0">
                <a:solidFill>
                  <a:srgbClr val="C00000"/>
                </a:solidFill>
              </a:rPr>
              <a:t>internal SRAM</a:t>
            </a:r>
            <a:endParaRPr lang="pt-BR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57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Stack and Stack Usage in ARM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411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530BB"/>
                </a:solidFill>
              </a:rPr>
              <a:t>Stack_Top </a:t>
            </a:r>
            <a:r>
              <a:rPr lang="en-US" b="1" dirty="0" err="1" smtClean="0">
                <a:solidFill>
                  <a:srgbClr val="0530BB"/>
                </a:solidFill>
              </a:rPr>
              <a:t>equ</a:t>
            </a:r>
            <a:r>
              <a:rPr lang="en-US" b="1" dirty="0" smtClean="0">
                <a:solidFill>
                  <a:srgbClr val="0530BB"/>
                </a:solidFill>
              </a:rPr>
              <a:t> 0x40008000</a:t>
            </a:r>
          </a:p>
          <a:p>
            <a:r>
              <a:rPr lang="en-US" b="1" dirty="0" smtClean="0">
                <a:solidFill>
                  <a:srgbClr val="0530BB"/>
                </a:solidFill>
              </a:rPr>
              <a:t>AREA EXAMPLE_6_17, CODE, READONLY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LDR R13, =Stack_Top </a:t>
            </a:r>
            <a:r>
              <a:rPr lang="en-US" b="1" dirty="0" smtClean="0">
                <a:solidFill>
                  <a:srgbClr val="00B050"/>
                </a:solidFill>
              </a:rPr>
              <a:t>; load SP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LDR R0, =0x125 </a:t>
            </a:r>
            <a:r>
              <a:rPr lang="en-US" b="1" dirty="0" smtClean="0">
                <a:solidFill>
                  <a:srgbClr val="00B050"/>
                </a:solidFill>
              </a:rPr>
              <a:t>; R0 = 0x125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LDR R1, =0x144 </a:t>
            </a:r>
            <a:r>
              <a:rPr lang="en-US" b="1" dirty="0" smtClean="0">
                <a:solidFill>
                  <a:srgbClr val="00B050"/>
                </a:solidFill>
              </a:rPr>
              <a:t>; R1 = 0x144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MOV R2, #0x56 </a:t>
            </a:r>
            <a:r>
              <a:rPr lang="en-US" b="1" dirty="0" smtClean="0">
                <a:solidFill>
                  <a:srgbClr val="00B050"/>
                </a:solidFill>
              </a:rPr>
              <a:t>; R2 = 0x56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BL MY_SUB </a:t>
            </a:r>
            <a:r>
              <a:rPr lang="en-US" b="1" dirty="0" smtClean="0">
                <a:solidFill>
                  <a:srgbClr val="00B050"/>
                </a:solidFill>
              </a:rPr>
              <a:t>; call a subroutine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ADD R3, R0, R1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ADD R3, R3, R2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HERE B HERE </a:t>
            </a:r>
            <a:r>
              <a:rPr lang="en-US" b="1" dirty="0" smtClean="0">
                <a:solidFill>
                  <a:srgbClr val="00B050"/>
                </a:solidFill>
              </a:rPr>
              <a:t>; stay here</a:t>
            </a:r>
          </a:p>
          <a:p>
            <a:r>
              <a:rPr lang="en-US" b="1" dirty="0" smtClean="0">
                <a:solidFill>
                  <a:srgbClr val="0530BB"/>
                </a:solidFill>
              </a:rPr>
              <a:t>MY_SUB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; save R0, R1, and R2 on stack before use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SUB R13, R13, #4</a:t>
            </a:r>
            <a:r>
              <a:rPr lang="en-US" b="1" dirty="0" smtClean="0">
                <a:solidFill>
                  <a:srgbClr val="00B050"/>
                </a:solidFill>
              </a:rPr>
              <a:t> 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STR R0, [R13] </a:t>
            </a:r>
            <a:r>
              <a:rPr lang="en-US" b="1" dirty="0" smtClean="0">
                <a:solidFill>
                  <a:srgbClr val="00B050"/>
                </a:solidFill>
              </a:rPr>
              <a:t>; save R0 on stack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SUB R13, R13, #4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STR R1, [R13] </a:t>
            </a:r>
            <a:r>
              <a:rPr lang="en-US" b="1" dirty="0" smtClean="0">
                <a:solidFill>
                  <a:srgbClr val="00B050"/>
                </a:solidFill>
              </a:rPr>
              <a:t>; save R1 on stack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SUB R13, R13, #4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STR R2, [R13] </a:t>
            </a:r>
            <a:r>
              <a:rPr lang="en-US" b="1" dirty="0" smtClean="0">
                <a:solidFill>
                  <a:srgbClr val="00B050"/>
                </a:solidFill>
              </a:rPr>
              <a:t>; save R2 on stack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8200" y="1848683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; -------- modify R0, R1, and R2</a:t>
            </a:r>
          </a:p>
          <a:p>
            <a:r>
              <a:rPr lang="en-US" b="1" dirty="0">
                <a:solidFill>
                  <a:srgbClr val="C00000"/>
                </a:solidFill>
              </a:rPr>
              <a:t>MOV R0, </a:t>
            </a:r>
            <a:r>
              <a:rPr lang="en-US" b="1" dirty="0" smtClean="0">
                <a:solidFill>
                  <a:srgbClr val="C00000"/>
                </a:solidFill>
              </a:rPr>
              <a:t>#15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MOV R1, </a:t>
            </a:r>
            <a:r>
              <a:rPr lang="en-US" b="1" dirty="0" smtClean="0">
                <a:solidFill>
                  <a:srgbClr val="C00000"/>
                </a:solidFill>
              </a:rPr>
              <a:t>#25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SUB R2, R0, R1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STR R2, [LR, #4]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; </a:t>
            </a:r>
            <a:r>
              <a:rPr lang="en-US" b="1" dirty="0">
                <a:solidFill>
                  <a:srgbClr val="00B050"/>
                </a:solidFill>
              </a:rPr>
              <a:t>restore the original registers contents from stack</a:t>
            </a:r>
          </a:p>
          <a:p>
            <a:r>
              <a:rPr lang="en-US" b="1" dirty="0">
                <a:solidFill>
                  <a:srgbClr val="C00000"/>
                </a:solidFill>
              </a:rPr>
              <a:t>LDR R2, [R13] </a:t>
            </a:r>
            <a:r>
              <a:rPr lang="en-US" b="1" dirty="0">
                <a:solidFill>
                  <a:srgbClr val="00B050"/>
                </a:solidFill>
              </a:rPr>
              <a:t>; restore R2 from stack</a:t>
            </a:r>
          </a:p>
          <a:p>
            <a:r>
              <a:rPr lang="en-US" b="1" dirty="0">
                <a:solidFill>
                  <a:srgbClr val="C00000"/>
                </a:solidFill>
              </a:rPr>
              <a:t>ADD R13, R13, #4 </a:t>
            </a:r>
            <a:r>
              <a:rPr lang="en-US" b="1" dirty="0">
                <a:solidFill>
                  <a:srgbClr val="00B050"/>
                </a:solidFill>
              </a:rPr>
              <a:t>; R13 = R13 + 4 to increment the stack pointer</a:t>
            </a:r>
          </a:p>
          <a:p>
            <a:r>
              <a:rPr lang="en-US" b="1" dirty="0">
                <a:solidFill>
                  <a:srgbClr val="C00000"/>
                </a:solidFill>
              </a:rPr>
              <a:t>LDR R1, [R13] </a:t>
            </a:r>
            <a:r>
              <a:rPr lang="en-US" b="1" dirty="0">
                <a:solidFill>
                  <a:srgbClr val="00B050"/>
                </a:solidFill>
              </a:rPr>
              <a:t>; restore R1 from stack</a:t>
            </a:r>
          </a:p>
          <a:p>
            <a:r>
              <a:rPr lang="en-US" b="1" dirty="0">
                <a:solidFill>
                  <a:srgbClr val="C00000"/>
                </a:solidFill>
              </a:rPr>
              <a:t>ADD R13, R13, #4 </a:t>
            </a:r>
            <a:r>
              <a:rPr lang="en-US" b="1" dirty="0">
                <a:solidFill>
                  <a:srgbClr val="00B050"/>
                </a:solidFill>
              </a:rPr>
              <a:t>; 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LDR </a:t>
            </a:r>
            <a:r>
              <a:rPr lang="en-US" b="1" dirty="0">
                <a:solidFill>
                  <a:srgbClr val="C00000"/>
                </a:solidFill>
              </a:rPr>
              <a:t>R0, [R13] </a:t>
            </a:r>
            <a:r>
              <a:rPr lang="en-US" b="1" dirty="0">
                <a:solidFill>
                  <a:srgbClr val="00B050"/>
                </a:solidFill>
              </a:rPr>
              <a:t>; restore R0 from stack</a:t>
            </a:r>
          </a:p>
          <a:p>
            <a:r>
              <a:rPr lang="en-US" b="1" dirty="0">
                <a:solidFill>
                  <a:srgbClr val="C00000"/>
                </a:solidFill>
              </a:rPr>
              <a:t>ADD R13, R13, #</a:t>
            </a:r>
            <a:r>
              <a:rPr lang="en-US" b="1" dirty="0" smtClean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BX LR </a:t>
            </a:r>
            <a:r>
              <a:rPr lang="en-US" b="1" dirty="0">
                <a:solidFill>
                  <a:srgbClr val="00B050"/>
                </a:solidFill>
              </a:rPr>
              <a:t>; return to caller</a:t>
            </a:r>
          </a:p>
          <a:p>
            <a:r>
              <a:rPr lang="en-US" b="1" dirty="0">
                <a:solidFill>
                  <a:srgbClr val="0530BB"/>
                </a:solidFill>
              </a:rPr>
              <a:t>END</a:t>
            </a:r>
            <a:endParaRPr lang="pt-BR" sz="1600" b="1" dirty="0">
              <a:solidFill>
                <a:srgbClr val="0530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479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Stack and Stack Usage in ARM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39628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STM and </a:t>
            </a:r>
            <a:r>
              <a:rPr lang="en-US" sz="2400" b="1" dirty="0" smtClean="0"/>
              <a:t>LDM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To </a:t>
            </a:r>
            <a:r>
              <a:rPr lang="en-US" sz="2000" b="1" dirty="0"/>
              <a:t>store </a:t>
            </a:r>
            <a:r>
              <a:rPr lang="en-US" sz="2000" b="1" dirty="0" smtClean="0"/>
              <a:t>and load multiple registers </a:t>
            </a:r>
            <a:r>
              <a:rPr lang="en-US" sz="2000" b="1" dirty="0"/>
              <a:t>with a single instruction</a:t>
            </a:r>
          </a:p>
          <a:p>
            <a:pPr lvl="2"/>
            <a:endParaRPr lang="en-US" b="1" dirty="0" smtClean="0">
              <a:solidFill>
                <a:srgbClr val="0530BB"/>
              </a:solidFill>
            </a:endParaRPr>
          </a:p>
          <a:p>
            <a:pPr lvl="2"/>
            <a:r>
              <a:rPr lang="en-US" b="1" dirty="0" smtClean="0">
                <a:solidFill>
                  <a:srgbClr val="0530BB"/>
                </a:solidFill>
              </a:rPr>
              <a:t>MY_SUB</a:t>
            </a:r>
            <a:endParaRPr lang="en-US" b="1" dirty="0">
              <a:solidFill>
                <a:srgbClr val="0530BB"/>
              </a:solidFill>
            </a:endParaRPr>
          </a:p>
          <a:p>
            <a:pPr lvl="2"/>
            <a:r>
              <a:rPr lang="en-US" b="1" dirty="0">
                <a:solidFill>
                  <a:srgbClr val="00B050"/>
                </a:solidFill>
              </a:rPr>
              <a:t>; --------save R0, R1, and R2 on stack before they are used by a loop</a:t>
            </a: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STMFA R13, {R0-R2} </a:t>
            </a:r>
            <a:r>
              <a:rPr lang="en-US" b="1" dirty="0">
                <a:solidFill>
                  <a:srgbClr val="00B050"/>
                </a:solidFill>
              </a:rPr>
              <a:t>; save R0, R1, R2 on stack using Full Ascending</a:t>
            </a:r>
          </a:p>
          <a:p>
            <a:pPr lvl="2"/>
            <a:r>
              <a:rPr lang="en-US" b="1" dirty="0">
                <a:solidFill>
                  <a:srgbClr val="00B050"/>
                </a:solidFill>
              </a:rPr>
              <a:t>; --------R0, R1, and R2 are changed</a:t>
            </a: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MOV R0, #0 ; </a:t>
            </a:r>
            <a:r>
              <a:rPr lang="en-US" b="1" dirty="0">
                <a:solidFill>
                  <a:srgbClr val="00B050"/>
                </a:solidFill>
              </a:rPr>
              <a:t>R0=0</a:t>
            </a: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MOV R1, #0 </a:t>
            </a:r>
            <a:r>
              <a:rPr lang="en-US" b="1" dirty="0">
                <a:solidFill>
                  <a:srgbClr val="00B050"/>
                </a:solidFill>
              </a:rPr>
              <a:t>; R1=0</a:t>
            </a: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MOV R2, #0 </a:t>
            </a:r>
            <a:r>
              <a:rPr lang="en-US" b="1" dirty="0">
                <a:solidFill>
                  <a:srgbClr val="00B050"/>
                </a:solidFill>
              </a:rPr>
              <a:t>; R2=0</a:t>
            </a:r>
          </a:p>
          <a:p>
            <a:pPr lvl="2"/>
            <a:r>
              <a:rPr lang="en-US" b="1" dirty="0">
                <a:solidFill>
                  <a:srgbClr val="00B050"/>
                </a:solidFill>
              </a:rPr>
              <a:t>; ---------restore the original registers contents from stack</a:t>
            </a: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LDMFA R13, {R0-R2}</a:t>
            </a:r>
          </a:p>
          <a:p>
            <a:pPr lvl="2"/>
            <a:r>
              <a:rPr lang="en-US" b="1" dirty="0">
                <a:solidFill>
                  <a:srgbClr val="00B050"/>
                </a:solidFill>
              </a:rPr>
              <a:t>; restore R0, R1, and R2 from stack using </a:t>
            </a:r>
            <a:r>
              <a:rPr lang="en-US" b="1" dirty="0" smtClean="0">
                <a:solidFill>
                  <a:srgbClr val="00B050"/>
                </a:solidFill>
              </a:rPr>
              <a:t>Full </a:t>
            </a:r>
            <a:r>
              <a:rPr lang="en-US" b="1" dirty="0">
                <a:solidFill>
                  <a:srgbClr val="00B050"/>
                </a:solidFill>
              </a:rPr>
              <a:t>Ascending</a:t>
            </a: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BX LR </a:t>
            </a:r>
            <a:r>
              <a:rPr lang="en-US" b="1" dirty="0">
                <a:solidFill>
                  <a:srgbClr val="00B050"/>
                </a:solidFill>
              </a:rPr>
              <a:t>; return to caller</a:t>
            </a:r>
          </a:p>
          <a:p>
            <a:pPr lvl="2"/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24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Stack and Stack Usage in ARM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396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Options for LDM and STM instructions</a:t>
            </a:r>
          </a:p>
          <a:p>
            <a:pPr lvl="2"/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24001"/>
            <a:ext cx="2743200" cy="1700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4" y="3352800"/>
            <a:ext cx="8565665" cy="188193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9600" y="5401270"/>
            <a:ext cx="617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  <a:latin typeface="LiberationSerif"/>
              </a:rPr>
              <a:t>PUSH is an alias of “STMDB R13</a:t>
            </a:r>
            <a:r>
              <a:rPr lang="en-US" b="1" dirty="0" smtClean="0">
                <a:solidFill>
                  <a:srgbClr val="C00000"/>
                </a:solidFill>
                <a:latin typeface="LiberationSerif"/>
              </a:rPr>
              <a:t>!”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  <a:latin typeface="LiberationSerif"/>
              </a:rPr>
              <a:t>POP </a:t>
            </a:r>
            <a:r>
              <a:rPr lang="en-US" b="1" dirty="0">
                <a:solidFill>
                  <a:srgbClr val="C00000"/>
                </a:solidFill>
                <a:latin typeface="LiberationSerif"/>
              </a:rPr>
              <a:t>is an alias of “</a:t>
            </a:r>
            <a:r>
              <a:rPr lang="en-US" b="1" dirty="0" smtClean="0">
                <a:solidFill>
                  <a:srgbClr val="C00000"/>
                </a:solidFill>
                <a:latin typeface="LiberationSerif"/>
              </a:rPr>
              <a:t>LDMIA R13!”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55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Subroutine Call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3962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Stack frame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A block </a:t>
            </a:r>
            <a:r>
              <a:rPr lang="en-US" sz="2400" b="1" dirty="0"/>
              <a:t>of memory on the stack </a:t>
            </a:r>
            <a:r>
              <a:rPr lang="en-US" sz="2400" b="1" dirty="0" smtClean="0"/>
              <a:t>for a subroutine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Parameters </a:t>
            </a:r>
            <a:r>
              <a:rPr lang="en-US" sz="2400" b="1" dirty="0"/>
              <a:t>are pushed onto the stack by </a:t>
            </a:r>
            <a:r>
              <a:rPr lang="en-US" sz="2400" b="1" dirty="0" smtClean="0"/>
              <a:t>the caller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The </a:t>
            </a:r>
            <a:r>
              <a:rPr lang="en-US" sz="2400" b="1" dirty="0"/>
              <a:t>return address is pushed onto </a:t>
            </a:r>
            <a:r>
              <a:rPr lang="en-US" sz="2400" b="1" dirty="0" smtClean="0"/>
              <a:t>the stack </a:t>
            </a:r>
            <a:r>
              <a:rPr lang="en-US" sz="2400" b="1" dirty="0"/>
              <a:t>from </a:t>
            </a:r>
            <a:r>
              <a:rPr lang="en-US" sz="2400" b="1" dirty="0" smtClean="0">
                <a:solidFill>
                  <a:srgbClr val="C00000"/>
                </a:solidFill>
              </a:rPr>
              <a:t>R14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Subroutine moves </a:t>
            </a:r>
            <a:r>
              <a:rPr lang="en-US" sz="2400" b="1" dirty="0"/>
              <a:t>the stack pointer to leave a block of memory space for </a:t>
            </a:r>
            <a:r>
              <a:rPr lang="en-US" sz="2400" b="1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local </a:t>
            </a:r>
            <a:r>
              <a:rPr lang="en-US" sz="2400" b="1" dirty="0">
                <a:solidFill>
                  <a:srgbClr val="C00000"/>
                </a:solidFill>
              </a:rPr>
              <a:t>variables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The stack </a:t>
            </a:r>
            <a:r>
              <a:rPr lang="en-US" sz="2400" b="1" dirty="0"/>
              <a:t>pointer is copied to </a:t>
            </a:r>
            <a:r>
              <a:rPr lang="en-US" sz="2400" b="1" dirty="0">
                <a:solidFill>
                  <a:srgbClr val="C00000"/>
                </a:solidFill>
              </a:rPr>
              <a:t>another register </a:t>
            </a:r>
            <a:r>
              <a:rPr lang="en-US" sz="2400" b="1" dirty="0"/>
              <a:t>to </a:t>
            </a:r>
            <a:r>
              <a:rPr lang="en-US" sz="2400" b="1" dirty="0" smtClean="0"/>
              <a:t>be used </a:t>
            </a:r>
            <a:r>
              <a:rPr lang="en-US" sz="2400" b="1" dirty="0"/>
              <a:t>for access into the </a:t>
            </a:r>
            <a:r>
              <a:rPr lang="en-US" sz="2400" b="1" dirty="0">
                <a:solidFill>
                  <a:srgbClr val="C00000"/>
                </a:solidFill>
              </a:rPr>
              <a:t>stack </a:t>
            </a:r>
            <a:r>
              <a:rPr lang="en-US" sz="2400" b="1" dirty="0" smtClean="0">
                <a:solidFill>
                  <a:srgbClr val="C00000"/>
                </a:solidFill>
              </a:rPr>
              <a:t>frame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Each </a:t>
            </a:r>
            <a:r>
              <a:rPr lang="en-US" sz="2400" b="1" dirty="0"/>
              <a:t>subroutine should </a:t>
            </a:r>
            <a:r>
              <a:rPr lang="en-US" sz="2400" b="1" dirty="0">
                <a:solidFill>
                  <a:srgbClr val="C00000"/>
                </a:solidFill>
              </a:rPr>
              <a:t>preserve</a:t>
            </a:r>
            <a:r>
              <a:rPr lang="en-US" sz="2400" b="1" dirty="0"/>
              <a:t> any register it is </a:t>
            </a:r>
            <a:r>
              <a:rPr lang="en-US" sz="2400" b="1" dirty="0" smtClean="0"/>
              <a:t>going to </a:t>
            </a:r>
            <a:r>
              <a:rPr lang="en-US" sz="2400" b="1" dirty="0"/>
              <a:t>use and </a:t>
            </a:r>
            <a:r>
              <a:rPr lang="en-US" sz="2400" b="1" dirty="0">
                <a:solidFill>
                  <a:srgbClr val="C00000"/>
                </a:solidFill>
              </a:rPr>
              <a:t>restore</a:t>
            </a:r>
            <a:r>
              <a:rPr lang="en-US" sz="2400" b="1" dirty="0"/>
              <a:t> them before </a:t>
            </a:r>
            <a:r>
              <a:rPr lang="en-US" sz="2400" b="1" dirty="0" smtClean="0"/>
              <a:t>return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287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Copyright Notice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Parts (text &amp; figures) of this lecture are adopted from: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Arm </a:t>
            </a:r>
            <a:r>
              <a:rPr lang="en-US" sz="2000" b="1" dirty="0"/>
              <a:t>Assembly Language Programming and Architecture,  Volume 1, 1st edition, Muhammad Ali </a:t>
            </a:r>
            <a:r>
              <a:rPr lang="en-US" sz="2000" b="1" dirty="0" err="1"/>
              <a:t>Mazidi</a:t>
            </a:r>
            <a:r>
              <a:rPr lang="en-US" sz="2000" b="1" dirty="0"/>
              <a:t>, </a:t>
            </a:r>
            <a:r>
              <a:rPr lang="en-US" sz="2000" b="1" dirty="0" err="1"/>
              <a:t>Sarmad</a:t>
            </a:r>
            <a:r>
              <a:rPr lang="en-US" sz="2000" b="1" dirty="0"/>
              <a:t> </a:t>
            </a:r>
            <a:r>
              <a:rPr lang="en-US" sz="2000" b="1" dirty="0" err="1"/>
              <a:t>Naimi</a:t>
            </a:r>
            <a:r>
              <a:rPr lang="en-US" sz="2000" b="1" dirty="0"/>
              <a:t>, and </a:t>
            </a:r>
            <a:r>
              <a:rPr lang="en-US" sz="2000" b="1" dirty="0" err="1"/>
              <a:t>Sepehr</a:t>
            </a:r>
            <a:r>
              <a:rPr lang="en-US" sz="2000" b="1" dirty="0"/>
              <a:t> </a:t>
            </a:r>
            <a:r>
              <a:rPr lang="en-US" sz="2000" b="1" dirty="0" err="1"/>
              <a:t>Naimi</a:t>
            </a:r>
            <a:r>
              <a:rPr lang="en-US" sz="2000" b="1" dirty="0"/>
              <a:t>, </a:t>
            </a:r>
            <a:r>
              <a:rPr lang="en-US" sz="2000" b="1" dirty="0" err="1"/>
              <a:t>MicroDigitalEd</a:t>
            </a:r>
            <a:r>
              <a:rPr lang="en-US" sz="2000" b="1" dirty="0"/>
              <a:t>, </a:t>
            </a:r>
            <a:r>
              <a:rPr lang="en-US" sz="2000" b="1" dirty="0" smtClean="0"/>
              <a:t>2013.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  <a:p>
            <a:pPr algn="l"/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16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31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ARM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Bit-Addressable Memory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Region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396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Bit-banding </a:t>
            </a:r>
            <a:r>
              <a:rPr lang="en-US" sz="2400" b="1" dirty="0" smtClean="0"/>
              <a:t>option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Generally available </a:t>
            </a:r>
            <a:r>
              <a:rPr lang="en-US" sz="2000" b="1" dirty="0"/>
              <a:t>in M3 and </a:t>
            </a:r>
            <a:r>
              <a:rPr lang="en-US" sz="2000" b="1" dirty="0" smtClean="0"/>
              <a:t>M4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To mitigate the issues of Read-Modify-Write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Only </a:t>
            </a:r>
            <a:r>
              <a:rPr lang="en-US" sz="2000" b="1" dirty="0"/>
              <a:t>few small </a:t>
            </a:r>
            <a:r>
              <a:rPr lang="en-US" sz="2000" b="1" dirty="0" smtClean="0"/>
              <a:t>regions are bit-banded</a:t>
            </a:r>
          </a:p>
        </p:txBody>
      </p:sp>
      <p:pic>
        <p:nvPicPr>
          <p:cNvPr id="7" name="Picture 6" descr="F6-8_PeripheralsBit-addressableRegion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1600" y="2636460"/>
            <a:ext cx="5964225" cy="36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20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ARM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Bit-Addressable Memory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Region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3962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A </a:t>
            </a:r>
            <a:r>
              <a:rPr lang="en-US" sz="2000" b="1" dirty="0"/>
              <a:t>program to set HIGH the D6 of the SRAM location 0x20000001 </a:t>
            </a:r>
            <a:endParaRPr lang="fa-IR" sz="2000" b="1" dirty="0" smtClean="0"/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LDR R1, =0x20000001 </a:t>
            </a:r>
            <a:r>
              <a:rPr lang="en-US" sz="2000" b="1" dirty="0">
                <a:solidFill>
                  <a:srgbClr val="00B050"/>
                </a:solidFill>
              </a:rPr>
              <a:t>; load the address of the byte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LDRB R2, [R1] </a:t>
            </a:r>
            <a:r>
              <a:rPr lang="en-US" sz="2000" b="1" dirty="0">
                <a:solidFill>
                  <a:srgbClr val="00B050"/>
                </a:solidFill>
              </a:rPr>
              <a:t>; get the byte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ORR R2, R2, #2_01000000 </a:t>
            </a:r>
            <a:r>
              <a:rPr lang="en-US" sz="2000" b="1" dirty="0">
                <a:solidFill>
                  <a:srgbClr val="00B050"/>
                </a:solidFill>
              </a:rPr>
              <a:t>; make D6 bit high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</a:rPr>
              <a:t>; (binary representation in </a:t>
            </a:r>
            <a:r>
              <a:rPr lang="en-US" sz="2000" b="1" dirty="0" err="1">
                <a:solidFill>
                  <a:srgbClr val="00B050"/>
                </a:solidFill>
              </a:rPr>
              <a:t>Keil</a:t>
            </a:r>
            <a:r>
              <a:rPr lang="en-US" sz="2000" b="1" dirty="0">
                <a:solidFill>
                  <a:srgbClr val="00B050"/>
                </a:solidFill>
              </a:rPr>
              <a:t> for 0b01000000)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STRB R2, [R1] </a:t>
            </a:r>
            <a:r>
              <a:rPr lang="en-US" sz="2000" b="1" dirty="0">
                <a:solidFill>
                  <a:srgbClr val="00B050"/>
                </a:solidFill>
              </a:rPr>
              <a:t>; write it </a:t>
            </a:r>
            <a:r>
              <a:rPr lang="en-US" sz="2000" b="1" dirty="0" smtClean="0">
                <a:solidFill>
                  <a:srgbClr val="00B050"/>
                </a:solidFill>
              </a:rPr>
              <a:t>back</a:t>
            </a:r>
            <a:endParaRPr lang="fa-IR" sz="2000" b="1" dirty="0" smtClean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endParaRPr lang="fa-IR" sz="2000" b="1" dirty="0">
              <a:solidFill>
                <a:srgbClr val="00B050"/>
              </a:solidFill>
            </a:endParaRP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LDR R1, =0x22000038 </a:t>
            </a:r>
            <a:r>
              <a:rPr lang="en-US" sz="2000" b="1" dirty="0">
                <a:solidFill>
                  <a:srgbClr val="00B050"/>
                </a:solidFill>
              </a:rPr>
              <a:t>; load the alias address of the bit</a:t>
            </a:r>
            <a:r>
              <a:rPr lang="en-US" sz="2000" dirty="0">
                <a:solidFill>
                  <a:srgbClr val="00B050"/>
                </a:solidFill>
              </a:rPr>
              <a:t/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MOV R2, #1 </a:t>
            </a:r>
            <a:r>
              <a:rPr lang="en-US" sz="2000" b="1" dirty="0">
                <a:solidFill>
                  <a:srgbClr val="00B050"/>
                </a:solidFill>
              </a:rPr>
              <a:t>; R2 = 1</a:t>
            </a:r>
            <a:r>
              <a:rPr lang="en-US" sz="2000" dirty="0">
                <a:solidFill>
                  <a:srgbClr val="00B050"/>
                </a:solidFill>
              </a:rPr>
              <a:t/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STR R2, [R1] </a:t>
            </a:r>
            <a:r>
              <a:rPr lang="en-US" sz="2000" b="1" dirty="0">
                <a:solidFill>
                  <a:srgbClr val="00B050"/>
                </a:solidFill>
              </a:rPr>
              <a:t>; Write one to D6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099205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ADR, LDR, and PC Relative Addressing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39628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Using PC </a:t>
            </a:r>
            <a:r>
              <a:rPr lang="en-US" sz="2000" b="1" dirty="0"/>
              <a:t>(R15) </a:t>
            </a:r>
            <a:r>
              <a:rPr lang="en-US" sz="2000" b="1" dirty="0" smtClean="0"/>
              <a:t>register as </a:t>
            </a:r>
            <a:r>
              <a:rPr lang="en-US" sz="2000" b="1" dirty="0"/>
              <a:t>the pointer register</a:t>
            </a:r>
            <a:endParaRPr lang="fa-IR" sz="2000" b="1" dirty="0" smtClean="0"/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	LDR   R0</a:t>
            </a:r>
            <a:r>
              <a:rPr lang="en-US" sz="2000" b="1" dirty="0">
                <a:solidFill>
                  <a:srgbClr val="C00000"/>
                </a:solidFill>
              </a:rPr>
              <a:t>, [PC, #</a:t>
            </a:r>
            <a:r>
              <a:rPr lang="en-US" sz="2000" b="1" dirty="0" smtClean="0">
                <a:solidFill>
                  <a:srgbClr val="C00000"/>
                </a:solidFill>
              </a:rPr>
              <a:t>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What is the value of R0 if LDR is in address 0x00000004?</a:t>
            </a:r>
          </a:p>
          <a:p>
            <a:r>
              <a:rPr lang="en-US" sz="2000" b="1" dirty="0" smtClean="0">
                <a:solidFill>
                  <a:srgbClr val="0530BB"/>
                </a:solidFill>
              </a:rPr>
              <a:t>		R0=</a:t>
            </a:r>
            <a:r>
              <a:rPr lang="en-US" sz="2000" b="1" dirty="0">
                <a:solidFill>
                  <a:srgbClr val="0530BB"/>
                </a:solidFill>
              </a:rPr>
              <a:t> </a:t>
            </a:r>
            <a:r>
              <a:rPr lang="en-US" sz="2000" b="1" dirty="0" smtClean="0">
                <a:solidFill>
                  <a:srgbClr val="0530BB"/>
                </a:solidFill>
              </a:rPr>
              <a:t>0x00000004 + 4 + 8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The ADR Pseudo-instruction</a:t>
            </a:r>
            <a:endParaRPr lang="fa-IR" sz="2000" b="1" dirty="0"/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	ADR   </a:t>
            </a:r>
            <a:r>
              <a:rPr lang="en-US" sz="2000" b="1" dirty="0" err="1" smtClean="0">
                <a:solidFill>
                  <a:srgbClr val="C00000"/>
                </a:solidFill>
              </a:rPr>
              <a:t>Rn</a:t>
            </a:r>
            <a:r>
              <a:rPr lang="en-US" sz="2000" b="1" dirty="0">
                <a:solidFill>
                  <a:srgbClr val="C00000"/>
                </a:solidFill>
              </a:rPr>
              <a:t>, </a:t>
            </a:r>
            <a:r>
              <a:rPr lang="en-US" sz="2000" b="1" dirty="0" smtClean="0">
                <a:solidFill>
                  <a:srgbClr val="C00000"/>
                </a:solidFill>
              </a:rPr>
              <a:t>Label</a:t>
            </a:r>
            <a:r>
              <a:rPr lang="fa-IR" sz="2000" b="1" dirty="0" smtClean="0">
                <a:solidFill>
                  <a:srgbClr val="C00000"/>
                </a:solidFill>
              </a:rPr>
              <a:t>  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 </a:t>
            </a:r>
            <a:r>
              <a:rPr lang="en-US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ADD </a:t>
            </a:r>
            <a:r>
              <a:rPr lang="en-US" sz="20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Rn</a:t>
            </a:r>
            <a:r>
              <a:rPr lang="en-US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, PC, #</a:t>
            </a:r>
            <a:r>
              <a:rPr lang="en-US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offset</a:t>
            </a:r>
          </a:p>
          <a:p>
            <a:pPr lvl="1"/>
            <a:endParaRPr lang="en-US" sz="20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Implementing the LDR Pseudo-instruction</a:t>
            </a:r>
            <a:endParaRPr lang="fa-IR" sz="2000" b="1" dirty="0"/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	LDR  R2</a:t>
            </a:r>
            <a:r>
              <a:rPr lang="en-US" sz="2000" b="1" dirty="0">
                <a:solidFill>
                  <a:srgbClr val="C00000"/>
                </a:solidFill>
              </a:rPr>
              <a:t>, </a:t>
            </a:r>
            <a:r>
              <a:rPr lang="en-US" sz="2000" b="1" dirty="0" smtClean="0">
                <a:solidFill>
                  <a:srgbClr val="C00000"/>
                </a:solidFill>
              </a:rPr>
              <a:t>=0x12345678</a:t>
            </a:r>
          </a:p>
          <a:p>
            <a:pPr lvl="1"/>
            <a:endParaRPr lang="en-US" sz="2000" b="1" dirty="0" smtClean="0">
              <a:solidFill>
                <a:srgbClr val="C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Assembler </a:t>
            </a:r>
            <a:r>
              <a:rPr lang="en-US" sz="2000" b="1" dirty="0"/>
              <a:t>stores the value as a constant </a:t>
            </a:r>
            <a:r>
              <a:rPr lang="en-US" sz="2000" b="1" dirty="0" smtClean="0"/>
              <a:t>in </a:t>
            </a:r>
            <a:r>
              <a:rPr lang="en-US" sz="2000" b="1" dirty="0"/>
              <a:t>program </a:t>
            </a:r>
            <a:r>
              <a:rPr lang="en-US" sz="2000" b="1" dirty="0" smtClean="0"/>
              <a:t>memory</a:t>
            </a:r>
          </a:p>
          <a:p>
            <a:pPr lvl="1"/>
            <a:endParaRPr lang="fa-IR" sz="2000" b="1" dirty="0" smtClean="0"/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LDR </a:t>
            </a:r>
            <a:r>
              <a:rPr lang="en-US" sz="2000" b="1" dirty="0" smtClean="0">
                <a:solidFill>
                  <a:srgbClr val="C00000"/>
                </a:solidFill>
              </a:rPr>
              <a:t>R2, </a:t>
            </a:r>
            <a:r>
              <a:rPr lang="en-US" sz="2000" b="1" dirty="0">
                <a:solidFill>
                  <a:srgbClr val="C00000"/>
                </a:solidFill>
              </a:rPr>
              <a:t>[PC, #0x0008]</a:t>
            </a:r>
            <a:endParaRPr lang="en-US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037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482570"/>
            <a:ext cx="8458200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smtClean="0"/>
              <a:t>End of Chapter 6!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82535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667000"/>
            <a:ext cx="8458200" cy="149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/>
              <a:t>ARM Memory Map, Memory Access, and</a:t>
            </a:r>
          </a:p>
          <a:p>
            <a:pPr algn="ctr">
              <a:lnSpc>
                <a:spcPct val="150000"/>
              </a:lnSpc>
            </a:pPr>
            <a:r>
              <a:rPr lang="en-US" sz="3200" b="1" dirty="0"/>
              <a:t>Stack</a:t>
            </a:r>
            <a:endParaRPr lang="en-US" sz="2800" b="1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932805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Memory Addressing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06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Memory Byte Addressing in ARM</a:t>
            </a:r>
            <a:r>
              <a:rPr lang="en-US" sz="2000" dirty="0">
                <a:solidFill>
                  <a:srgbClr val="00B050"/>
                </a:solidFill>
              </a:rPr>
              <a:t/>
            </a:r>
            <a:br>
              <a:rPr lang="en-US" sz="2000" dirty="0">
                <a:solidFill>
                  <a:srgbClr val="00B050"/>
                </a:solidFill>
              </a:rPr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pic>
        <p:nvPicPr>
          <p:cNvPr id="7" name="Picture 6" descr="F6-1_MemByteAddrInARM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5187" y="1905000"/>
            <a:ext cx="5782226" cy="39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7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Memory Addressing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Sample </a:t>
            </a:r>
            <a:r>
              <a:rPr lang="en-US" sz="2400" b="1" dirty="0"/>
              <a:t>Memory Space Allocation in ARM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3" y="2806053"/>
            <a:ext cx="7609893" cy="223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92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AHB and APB buses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AHB: advanced </a:t>
            </a:r>
            <a:r>
              <a:rPr lang="en-US" sz="2400" b="1" dirty="0"/>
              <a:t>high-performance </a:t>
            </a:r>
            <a:r>
              <a:rPr lang="en-US" sz="2400" b="1" dirty="0" smtClean="0"/>
              <a:t>bus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Connects CPU to RAM, ROM, …</a:t>
            </a:r>
            <a:endParaRPr lang="fa-I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APB: advanced </a:t>
            </a:r>
            <a:r>
              <a:rPr lang="en-US" sz="2400" b="1" dirty="0"/>
              <a:t>peripherals </a:t>
            </a:r>
            <a:r>
              <a:rPr lang="en-US" sz="2400" b="1" dirty="0" smtClean="0"/>
              <a:t>bus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Dedicated </a:t>
            </a:r>
            <a:r>
              <a:rPr lang="en-US" sz="2000" b="1" dirty="0"/>
              <a:t>for communication with the </a:t>
            </a:r>
            <a:r>
              <a:rPr lang="en-US" sz="2000" b="1" dirty="0" smtClean="0"/>
              <a:t>on-chip peripherals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timers</a:t>
            </a:r>
            <a:r>
              <a:rPr lang="en-US" b="1" dirty="0"/>
              <a:t>, ADC, UART, SPI, </a:t>
            </a:r>
            <a:r>
              <a:rPr lang="en-US" b="1" dirty="0" smtClean="0"/>
              <a:t>I2C, …</a:t>
            </a:r>
            <a:endParaRPr lang="en-US" b="1" dirty="0"/>
          </a:p>
        </p:txBody>
      </p:sp>
      <p:pic>
        <p:nvPicPr>
          <p:cNvPr id="7" name="Picture 6" descr="F6-4_AHBandAPBinARM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8760" y="3664226"/>
            <a:ext cx="6339840" cy="24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85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Data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Misalignment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in SRAM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Compilers </a:t>
            </a:r>
            <a:r>
              <a:rPr lang="en-US" sz="2400" b="1" dirty="0"/>
              <a:t>make sure that </a:t>
            </a:r>
            <a:r>
              <a:rPr lang="en-US" sz="2400" b="1" dirty="0" smtClean="0"/>
              <a:t>instructions are always </a:t>
            </a:r>
            <a:r>
              <a:rPr lang="en-US" sz="2400" b="1" dirty="0"/>
              <a:t>aligned </a:t>
            </a:r>
            <a:endParaRPr lang="en-US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Placement </a:t>
            </a:r>
            <a:r>
              <a:rPr lang="en-US" sz="2400" b="1" dirty="0"/>
              <a:t>of data in SRAM </a:t>
            </a:r>
            <a:r>
              <a:rPr lang="en-US" sz="2400" b="1" dirty="0" smtClean="0"/>
              <a:t>can be nonaligned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Memory access penalty</a:t>
            </a:r>
            <a:endParaRPr lang="fa-IR" sz="2000" b="1" dirty="0" smtClean="0"/>
          </a:p>
        </p:txBody>
      </p:sp>
      <p:pic>
        <p:nvPicPr>
          <p:cNvPr id="8" name="Picture 7" descr="F6-5_MemoryAccessforAlignedAndNon-alignedData.jpg"/>
          <p:cNvPicPr/>
          <p:nvPr/>
        </p:nvPicPr>
        <p:blipFill rotWithShape="1">
          <a:blip r:embed="rId4" cstate="print"/>
          <a:srcRect b="67267"/>
          <a:stretch/>
        </p:blipFill>
        <p:spPr>
          <a:xfrm>
            <a:off x="1295400" y="2728793"/>
            <a:ext cx="7113534" cy="1233607"/>
          </a:xfrm>
          <a:prstGeom prst="rect">
            <a:avLst/>
          </a:prstGeom>
        </p:spPr>
      </p:pic>
      <p:pic>
        <p:nvPicPr>
          <p:cNvPr id="9" name="Picture 8" descr="F6-5_MemoryAccessforAlignedAndNon-alignedData.jpg"/>
          <p:cNvPicPr/>
          <p:nvPr/>
        </p:nvPicPr>
        <p:blipFill rotWithShape="1">
          <a:blip r:embed="rId4" cstate="print"/>
          <a:srcRect t="35789"/>
          <a:stretch/>
        </p:blipFill>
        <p:spPr>
          <a:xfrm>
            <a:off x="1295400" y="3910717"/>
            <a:ext cx="7113534" cy="287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36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Data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Misalignment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in SRAM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</a:pPr>
            <a:r>
              <a:rPr lang="pt-BR" b="1" dirty="0">
                <a:solidFill>
                  <a:srgbClr val="C00000"/>
                </a:solidFill>
              </a:rPr>
              <a:t>LDR R1, =0x40000000 ; </a:t>
            </a:r>
            <a:r>
              <a:rPr lang="pt-BR" b="1" dirty="0">
                <a:solidFill>
                  <a:srgbClr val="00B050"/>
                </a:solidFill>
              </a:rPr>
              <a:t>R1=0x40000000</a:t>
            </a:r>
          </a:p>
          <a:p>
            <a:pPr lvl="2">
              <a:lnSpc>
                <a:spcPct val="150000"/>
              </a:lnSpc>
            </a:pPr>
            <a:r>
              <a:rPr lang="pt-BR" b="1" dirty="0">
                <a:solidFill>
                  <a:srgbClr val="C00000"/>
                </a:solidFill>
              </a:rPr>
              <a:t>LDR R2, =0x4598F31E ; </a:t>
            </a:r>
            <a:r>
              <a:rPr lang="pt-BR" b="1" dirty="0">
                <a:solidFill>
                  <a:srgbClr val="00B050"/>
                </a:solidFill>
              </a:rPr>
              <a:t>R2=0x4598F31E</a:t>
            </a:r>
          </a:p>
          <a:p>
            <a:pPr lvl="2">
              <a:lnSpc>
                <a:spcPct val="150000"/>
              </a:lnSpc>
            </a:pPr>
            <a:r>
              <a:rPr lang="pt-BR" b="1" dirty="0">
                <a:solidFill>
                  <a:srgbClr val="C00000"/>
                </a:solidFill>
              </a:rPr>
              <a:t>STR R2, [R1] ; </a:t>
            </a:r>
            <a:r>
              <a:rPr lang="pt-BR" b="1" dirty="0">
                <a:solidFill>
                  <a:srgbClr val="00B050"/>
                </a:solidFill>
              </a:rPr>
              <a:t>Store R2 to location 0x40000000</a:t>
            </a:r>
          </a:p>
          <a:p>
            <a:pPr lvl="2">
              <a:lnSpc>
                <a:spcPct val="150000"/>
              </a:lnSpc>
            </a:pPr>
            <a:r>
              <a:rPr lang="pt-BR" b="1" dirty="0">
                <a:solidFill>
                  <a:srgbClr val="C00000"/>
                </a:solidFill>
              </a:rPr>
              <a:t>ADD R1, R1, #1 ; </a:t>
            </a:r>
            <a:r>
              <a:rPr lang="pt-BR" b="1" dirty="0">
                <a:solidFill>
                  <a:srgbClr val="00B050"/>
                </a:solidFill>
              </a:rPr>
              <a:t>R1 = R1 + 1 = 0x40000001</a:t>
            </a:r>
          </a:p>
          <a:p>
            <a:pPr lvl="2">
              <a:lnSpc>
                <a:spcPct val="150000"/>
              </a:lnSpc>
            </a:pPr>
            <a:r>
              <a:rPr lang="pt-BR" b="1" dirty="0">
                <a:solidFill>
                  <a:srgbClr val="C00000"/>
                </a:solidFill>
              </a:rPr>
              <a:t>STR R2, [R1] ; </a:t>
            </a:r>
            <a:r>
              <a:rPr lang="pt-BR" b="1" dirty="0">
                <a:solidFill>
                  <a:srgbClr val="00B050"/>
                </a:solidFill>
              </a:rPr>
              <a:t>Store R2 to location </a:t>
            </a:r>
            <a:r>
              <a:rPr lang="pt-BR" b="1" dirty="0" smtClean="0">
                <a:solidFill>
                  <a:srgbClr val="00B050"/>
                </a:solidFill>
              </a:rPr>
              <a:t>0x40000001</a:t>
            </a:r>
            <a:endParaRPr lang="pt-BR" b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040" y="3236624"/>
            <a:ext cx="6329160" cy="12838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4572000"/>
            <a:ext cx="6367433" cy="120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82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Advanced Indexed Addressing Mode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Base plus offset addressing </a:t>
            </a:r>
            <a:r>
              <a:rPr lang="pt-BR" sz="2400" b="1" dirty="0" smtClean="0"/>
              <a:t>modes</a:t>
            </a:r>
            <a:endParaRPr lang="fa-IR" sz="24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Pre-indexed addressing mode with fixed offset</a:t>
            </a:r>
            <a:endParaRPr lang="fa-IR" sz="2000" b="1" dirty="0" smtClean="0"/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LDR R5, =0x55667788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LDR R1, =</a:t>
            </a:r>
            <a:r>
              <a:rPr lang="en-US" b="1" dirty="0" smtClean="0">
                <a:solidFill>
                  <a:srgbClr val="C00000"/>
                </a:solidFill>
              </a:rPr>
              <a:t>0x10000000</a:t>
            </a:r>
            <a:r>
              <a:rPr lang="en-US" b="1" dirty="0" smtClean="0">
                <a:solidFill>
                  <a:srgbClr val="00B050"/>
                </a:solidFill>
              </a:rPr>
              <a:t>; </a:t>
            </a:r>
            <a:r>
              <a:rPr lang="en-US" b="1" dirty="0">
                <a:solidFill>
                  <a:srgbClr val="00B050"/>
                </a:solidFill>
              </a:rPr>
              <a:t>load the address of first location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STR R5, [R1] </a:t>
            </a:r>
            <a:r>
              <a:rPr lang="en-US" b="1" dirty="0">
                <a:solidFill>
                  <a:srgbClr val="00B050"/>
                </a:solidFill>
              </a:rPr>
              <a:t>; store R5 to location 0x10000000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STR R5, [R1, #4</a:t>
            </a:r>
            <a:r>
              <a:rPr lang="en-US" b="1" dirty="0" smtClean="0">
                <a:solidFill>
                  <a:srgbClr val="C00000"/>
                </a:solidFill>
              </a:rPr>
              <a:t>]; </a:t>
            </a:r>
            <a:r>
              <a:rPr lang="en-US" b="1" dirty="0">
                <a:solidFill>
                  <a:srgbClr val="00B050"/>
                </a:solidFill>
              </a:rPr>
              <a:t>store R5 to location 0x10000000 + 4 (0x10000004</a:t>
            </a:r>
            <a:r>
              <a:rPr lang="en-US" b="1" dirty="0" smtClean="0">
                <a:solidFill>
                  <a:srgbClr val="00B050"/>
                </a:solidFill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STR R5, [R1, #8</a:t>
            </a:r>
            <a:r>
              <a:rPr lang="en-US" b="1" dirty="0" smtClean="0">
                <a:solidFill>
                  <a:srgbClr val="C00000"/>
                </a:solidFill>
              </a:rPr>
              <a:t>]; </a:t>
            </a:r>
            <a:r>
              <a:rPr lang="en-US" b="1" dirty="0">
                <a:solidFill>
                  <a:srgbClr val="00B050"/>
                </a:solidFill>
              </a:rPr>
              <a:t>store R5 to location 0x10000000 + 8 (0x10000008)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STR R5, [R1, #0x0C</a:t>
            </a:r>
            <a:r>
              <a:rPr lang="en-US" b="1" dirty="0" smtClean="0">
                <a:solidFill>
                  <a:srgbClr val="C00000"/>
                </a:solidFill>
              </a:rPr>
              <a:t>]; </a:t>
            </a:r>
            <a:r>
              <a:rPr lang="en-US" b="1" dirty="0">
                <a:solidFill>
                  <a:srgbClr val="00B050"/>
                </a:solidFill>
              </a:rPr>
              <a:t>store R5 to location 0x10000000 + 0x0C (0x1000000C)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0" lvl="2">
              <a:lnSpc>
                <a:spcPct val="150000"/>
              </a:lnSpc>
            </a:pPr>
            <a:endParaRPr lang="en-US" sz="2400" b="1" dirty="0"/>
          </a:p>
          <a:p>
            <a:pPr lvl="2">
              <a:lnSpc>
                <a:spcPct val="150000"/>
              </a:lnSpc>
            </a:pPr>
            <a:endParaRPr lang="pt-B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805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37331</TotalTime>
  <Words>1772</Words>
  <Application>Microsoft Office PowerPoint</Application>
  <PresentationFormat>On-screen Show (4:3)</PresentationFormat>
  <Paragraphs>244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Aspect</vt:lpstr>
      <vt:lpstr>Microprocessors and Assembly Language  Fall 2019</vt:lpstr>
      <vt:lpstr>Copyright Notice</vt:lpstr>
      <vt:lpstr>PowerPoint Presentation</vt:lpstr>
      <vt:lpstr>Memory Addressing</vt:lpstr>
      <vt:lpstr>Memory Addressing</vt:lpstr>
      <vt:lpstr>AHB and APB buses</vt:lpstr>
      <vt:lpstr>Data Misalignment in SRAM</vt:lpstr>
      <vt:lpstr>Data Misalignment in SRAM</vt:lpstr>
      <vt:lpstr>Advanced Indexed Addressing Mode</vt:lpstr>
      <vt:lpstr>Advanced Indexed Addressing Mode</vt:lpstr>
      <vt:lpstr>Advanced Indexed Addressing Mode</vt:lpstr>
      <vt:lpstr>Advanced Indexed Addressing Mode</vt:lpstr>
      <vt:lpstr>Advanced Indexed Addressing Mode</vt:lpstr>
      <vt:lpstr>Stack and Stack Usage in ARM</vt:lpstr>
      <vt:lpstr>Stack and Stack Usage in ARM</vt:lpstr>
      <vt:lpstr>Stack and Stack Usage in ARM</vt:lpstr>
      <vt:lpstr>Stack and Stack Usage in ARM</vt:lpstr>
      <vt:lpstr>Stack and Stack Usage in ARM</vt:lpstr>
      <vt:lpstr>Subroutine Call</vt:lpstr>
      <vt:lpstr>ARM Bit-Addressable Memory Region</vt:lpstr>
      <vt:lpstr>ARM Bit-Addressable Memory Region</vt:lpstr>
      <vt:lpstr>ADR, LDR, and PC Relative Addressing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hamed</cp:lastModifiedBy>
  <cp:revision>689</cp:revision>
  <cp:lastPrinted>2017-02-07T08:08:08Z</cp:lastPrinted>
  <dcterms:created xsi:type="dcterms:W3CDTF">2006-08-16T00:00:00Z</dcterms:created>
  <dcterms:modified xsi:type="dcterms:W3CDTF">2019-11-02T10:51:15Z</dcterms:modified>
</cp:coreProperties>
</file>