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0" r:id="rId3"/>
    <p:sldId id="317" r:id="rId4"/>
    <p:sldId id="263" r:id="rId5"/>
    <p:sldId id="259" r:id="rId6"/>
    <p:sldId id="260" r:id="rId7"/>
    <p:sldId id="277" r:id="rId8"/>
    <p:sldId id="278" r:id="rId9"/>
    <p:sldId id="284" r:id="rId10"/>
    <p:sldId id="285" r:id="rId11"/>
    <p:sldId id="286" r:id="rId12"/>
    <p:sldId id="303" r:id="rId13"/>
    <p:sldId id="304" r:id="rId14"/>
    <p:sldId id="305" r:id="rId15"/>
    <p:sldId id="291" r:id="rId16"/>
    <p:sldId id="292" r:id="rId17"/>
    <p:sldId id="294" r:id="rId18"/>
    <p:sldId id="293" r:id="rId19"/>
    <p:sldId id="296" r:id="rId20"/>
    <p:sldId id="297" r:id="rId21"/>
    <p:sldId id="309" r:id="rId22"/>
    <p:sldId id="298" r:id="rId23"/>
    <p:sldId id="310" r:id="rId24"/>
    <p:sldId id="306" r:id="rId25"/>
    <p:sldId id="311" r:id="rId26"/>
    <p:sldId id="312" r:id="rId27"/>
    <p:sldId id="313" r:id="rId28"/>
    <p:sldId id="308" r:id="rId29"/>
    <p:sldId id="315" r:id="rId30"/>
    <p:sldId id="314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5BE"/>
    <a:srgbClr val="FFFFF0"/>
    <a:srgbClr val="0000C8"/>
    <a:srgbClr val="000080"/>
    <a:srgbClr val="96C8FF"/>
    <a:srgbClr val="FFFADC"/>
    <a:srgbClr val="FFFFF5"/>
    <a:srgbClr val="80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01" autoAdjust="0"/>
  </p:normalViewPr>
  <p:slideViewPr>
    <p:cSldViewPr snapToGrid="0">
      <p:cViewPr varScale="1">
        <p:scale>
          <a:sx n="82" d="100"/>
          <a:sy n="82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D5E75-1F68-475F-92D6-C9E405512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843A7-6A6A-41C1-A98C-FC685D11E87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20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gm:t>
    </dgm:pt>
    <dgm:pt modelId="{EFE02452-89A5-4029-9AD7-A9E698F00E68}" type="parTrans" cxnId="{091439C6-151C-42CB-B000-38504CC519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191520B5-2367-473E-AA8B-B7AB5DD61213}" type="sibTrans" cxnId="{091439C6-151C-42CB-B000-38504CC519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731B6882-3F6B-4603-95C1-EF01ECE7964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gm:t>
    </dgm:pt>
    <dgm:pt modelId="{67109FF2-C25F-4345-94EA-843BA8E0EAD4}" type="parTrans" cxnId="{A3B52F64-1A72-4E4A-959A-B856CEE140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3EA5906A-79A5-494A-ACE7-8090C063272F}" type="sibTrans" cxnId="{A3B52F64-1A72-4E4A-959A-B856CEE140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6B188CB7-9444-4E2F-B297-D99A25C5244F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20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gm:t>
    </dgm:pt>
    <dgm:pt modelId="{8317CDC6-48DB-4053-BF29-3536E62FC64A}" type="parTrans" cxnId="{103951F1-B782-4D4F-83DC-6BEF467CCC2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A494A360-A218-45A4-9BDA-63DFA81467BA}" type="sibTrans" cxnId="{103951F1-B782-4D4F-83DC-6BEF467CCC2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0A0496BF-AA4D-4825-A812-AE9A15104719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واسط شبکه</a:t>
          </a: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Interface Layer</a:t>
          </a:r>
        </a:p>
      </dgm:t>
    </dgm:pt>
    <dgm:pt modelId="{010F195E-386A-42AC-820B-3EEA4F73817D}" type="parTrans" cxnId="{3E8DB398-B2EA-49A1-B40F-9CB14B75F8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EDDB6DE8-E187-4F5C-88ED-4289D75776A0}" type="sibTrans" cxnId="{3E8DB398-B2EA-49A1-B40F-9CB14B75F8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4154DBD2-4254-42E8-9CD7-9B7C1830C82A}" type="pres">
      <dgm:prSet presAssocID="{886D5E75-1F68-475F-92D6-C9E405512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772AF6-C9CA-4EB3-9F80-E9F1B9491331}" type="pres">
      <dgm:prSet presAssocID="{A6A843A7-6A6A-41C1-A98C-FC685D11E872}" presName="vertOne" presStyleCnt="0"/>
      <dgm:spPr/>
    </dgm:pt>
    <dgm:pt modelId="{8A06D2E0-58A8-49AB-B960-FF913C60157F}" type="pres">
      <dgm:prSet presAssocID="{A6A843A7-6A6A-41C1-A98C-FC685D11E872}" presName="txOne" presStyleLbl="node0" presStyleIdx="0" presStyleCnt="1" custLinFactNeighborY="-24764">
        <dgm:presLayoutVars>
          <dgm:chPref val="3"/>
        </dgm:presLayoutVars>
      </dgm:prSet>
      <dgm:spPr/>
    </dgm:pt>
    <dgm:pt modelId="{832849CA-BF90-406F-8772-5B10420AD444}" type="pres">
      <dgm:prSet presAssocID="{A6A843A7-6A6A-41C1-A98C-FC685D11E872}" presName="parTransOne" presStyleCnt="0"/>
      <dgm:spPr/>
    </dgm:pt>
    <dgm:pt modelId="{3D51372E-74C8-43F8-914F-D857AF044BB9}" type="pres">
      <dgm:prSet presAssocID="{A6A843A7-6A6A-41C1-A98C-FC685D11E872}" presName="horzOne" presStyleCnt="0"/>
      <dgm:spPr/>
    </dgm:pt>
    <dgm:pt modelId="{C5FA9A43-717C-4FFF-983E-0924783B0A6D}" type="pres">
      <dgm:prSet presAssocID="{731B6882-3F6B-4603-95C1-EF01ECE79647}" presName="vertTwo" presStyleCnt="0"/>
      <dgm:spPr/>
    </dgm:pt>
    <dgm:pt modelId="{A1D09F70-5493-4A63-9534-D102BA0FCD22}" type="pres">
      <dgm:prSet presAssocID="{731B6882-3F6B-4603-95C1-EF01ECE79647}" presName="txTwo" presStyleLbl="node2" presStyleIdx="0" presStyleCnt="1">
        <dgm:presLayoutVars>
          <dgm:chPref val="3"/>
        </dgm:presLayoutVars>
      </dgm:prSet>
      <dgm:spPr/>
    </dgm:pt>
    <dgm:pt modelId="{DC2E9345-3904-4D4C-B302-ED87F7457F9E}" type="pres">
      <dgm:prSet presAssocID="{731B6882-3F6B-4603-95C1-EF01ECE79647}" presName="parTransTwo" presStyleCnt="0"/>
      <dgm:spPr/>
    </dgm:pt>
    <dgm:pt modelId="{D7DCF862-6176-43C6-B24A-69426E193059}" type="pres">
      <dgm:prSet presAssocID="{731B6882-3F6B-4603-95C1-EF01ECE79647}" presName="horzTwo" presStyleCnt="0"/>
      <dgm:spPr/>
    </dgm:pt>
    <dgm:pt modelId="{9FC5B488-A935-4360-82BB-5B125DC6CD90}" type="pres">
      <dgm:prSet presAssocID="{6B188CB7-9444-4E2F-B297-D99A25C5244F}" presName="vertThree" presStyleCnt="0"/>
      <dgm:spPr/>
    </dgm:pt>
    <dgm:pt modelId="{536FD169-8D1F-4C78-A651-1D101FA8F454}" type="pres">
      <dgm:prSet presAssocID="{6B188CB7-9444-4E2F-B297-D99A25C5244F}" presName="txThree" presStyleLbl="node3" presStyleIdx="0" presStyleCnt="1">
        <dgm:presLayoutVars>
          <dgm:chPref val="3"/>
        </dgm:presLayoutVars>
      </dgm:prSet>
      <dgm:spPr/>
    </dgm:pt>
    <dgm:pt modelId="{6DF174F9-A600-4E2C-9ADA-343BECBE3E99}" type="pres">
      <dgm:prSet presAssocID="{6B188CB7-9444-4E2F-B297-D99A25C5244F}" presName="parTransThree" presStyleCnt="0"/>
      <dgm:spPr/>
    </dgm:pt>
    <dgm:pt modelId="{406AABE7-BAA8-4B32-B72A-32A1D30F61E3}" type="pres">
      <dgm:prSet presAssocID="{6B188CB7-9444-4E2F-B297-D99A25C5244F}" presName="horzThree" presStyleCnt="0"/>
      <dgm:spPr/>
    </dgm:pt>
    <dgm:pt modelId="{F1EA95D9-9754-4084-8D6D-5BF3BD8C05BB}" type="pres">
      <dgm:prSet presAssocID="{0A0496BF-AA4D-4825-A812-AE9A15104719}" presName="vertFour" presStyleCnt="0">
        <dgm:presLayoutVars>
          <dgm:chPref val="3"/>
        </dgm:presLayoutVars>
      </dgm:prSet>
      <dgm:spPr/>
    </dgm:pt>
    <dgm:pt modelId="{6F065743-B9AF-4510-BFFE-F0ACC158E485}" type="pres">
      <dgm:prSet presAssocID="{0A0496BF-AA4D-4825-A812-AE9A15104719}" presName="txFour" presStyleLbl="node4" presStyleIdx="0" presStyleCnt="1">
        <dgm:presLayoutVars>
          <dgm:chPref val="3"/>
        </dgm:presLayoutVars>
      </dgm:prSet>
      <dgm:spPr/>
    </dgm:pt>
    <dgm:pt modelId="{A90B53D5-DCB2-40DC-91FA-1AEC1342E32B}" type="pres">
      <dgm:prSet presAssocID="{0A0496BF-AA4D-4825-A812-AE9A15104719}" presName="horzFour" presStyleCnt="0"/>
      <dgm:spPr/>
    </dgm:pt>
  </dgm:ptLst>
  <dgm:cxnLst>
    <dgm:cxn modelId="{9ED44D32-66EF-448D-BB42-9CF135F5C101}" type="presOf" srcId="{6B188CB7-9444-4E2F-B297-D99A25C5244F}" destId="{536FD169-8D1F-4C78-A651-1D101FA8F454}" srcOrd="0" destOrd="0" presId="urn:microsoft.com/office/officeart/2005/8/layout/hierarchy4"/>
    <dgm:cxn modelId="{06AA7D3F-8674-4434-8707-89394898F211}" type="presOf" srcId="{0A0496BF-AA4D-4825-A812-AE9A15104719}" destId="{6F065743-B9AF-4510-BFFE-F0ACC158E485}" srcOrd="0" destOrd="0" presId="urn:microsoft.com/office/officeart/2005/8/layout/hierarchy4"/>
    <dgm:cxn modelId="{A3B52F64-1A72-4E4A-959A-B856CEE140E0}" srcId="{A6A843A7-6A6A-41C1-A98C-FC685D11E872}" destId="{731B6882-3F6B-4603-95C1-EF01ECE79647}" srcOrd="0" destOrd="0" parTransId="{67109FF2-C25F-4345-94EA-843BA8E0EAD4}" sibTransId="{3EA5906A-79A5-494A-ACE7-8090C063272F}"/>
    <dgm:cxn modelId="{F5DEF382-0640-4390-AD18-A4A5EF43433D}" type="presOf" srcId="{731B6882-3F6B-4603-95C1-EF01ECE79647}" destId="{A1D09F70-5493-4A63-9534-D102BA0FCD22}" srcOrd="0" destOrd="0" presId="urn:microsoft.com/office/officeart/2005/8/layout/hierarchy4"/>
    <dgm:cxn modelId="{9C186298-A060-4066-9543-E07FFC99F4CC}" type="presOf" srcId="{886D5E75-1F68-475F-92D6-C9E405512A25}" destId="{4154DBD2-4254-42E8-9CD7-9B7C1830C82A}" srcOrd="0" destOrd="0" presId="urn:microsoft.com/office/officeart/2005/8/layout/hierarchy4"/>
    <dgm:cxn modelId="{3E8DB398-B2EA-49A1-B40F-9CB14B75F83A}" srcId="{6B188CB7-9444-4E2F-B297-D99A25C5244F}" destId="{0A0496BF-AA4D-4825-A812-AE9A15104719}" srcOrd="0" destOrd="0" parTransId="{010F195E-386A-42AC-820B-3EEA4F73817D}" sibTransId="{EDDB6DE8-E187-4F5C-88ED-4289D75776A0}"/>
    <dgm:cxn modelId="{71E64BB9-AA88-470C-ABEF-B64EDE12D5C1}" type="presOf" srcId="{A6A843A7-6A6A-41C1-A98C-FC685D11E872}" destId="{8A06D2E0-58A8-49AB-B960-FF913C60157F}" srcOrd="0" destOrd="0" presId="urn:microsoft.com/office/officeart/2005/8/layout/hierarchy4"/>
    <dgm:cxn modelId="{091439C6-151C-42CB-B000-38504CC519CA}" srcId="{886D5E75-1F68-475F-92D6-C9E405512A25}" destId="{A6A843A7-6A6A-41C1-A98C-FC685D11E872}" srcOrd="0" destOrd="0" parTransId="{EFE02452-89A5-4029-9AD7-A9E698F00E68}" sibTransId="{191520B5-2367-473E-AA8B-B7AB5DD61213}"/>
    <dgm:cxn modelId="{103951F1-B782-4D4F-83DC-6BEF467CCC29}" srcId="{731B6882-3F6B-4603-95C1-EF01ECE79647}" destId="{6B188CB7-9444-4E2F-B297-D99A25C5244F}" srcOrd="0" destOrd="0" parTransId="{8317CDC6-48DB-4053-BF29-3536E62FC64A}" sibTransId="{A494A360-A218-45A4-9BDA-63DFA81467BA}"/>
    <dgm:cxn modelId="{3E87F8D6-3236-4F24-8CA2-6ED4CCB5B6F0}" type="presParOf" srcId="{4154DBD2-4254-42E8-9CD7-9B7C1830C82A}" destId="{9D772AF6-C9CA-4EB3-9F80-E9F1B9491331}" srcOrd="0" destOrd="0" presId="urn:microsoft.com/office/officeart/2005/8/layout/hierarchy4"/>
    <dgm:cxn modelId="{20D5FD6A-5F26-4E80-A44C-F94AED0F759D}" type="presParOf" srcId="{9D772AF6-C9CA-4EB3-9F80-E9F1B9491331}" destId="{8A06D2E0-58A8-49AB-B960-FF913C60157F}" srcOrd="0" destOrd="0" presId="urn:microsoft.com/office/officeart/2005/8/layout/hierarchy4"/>
    <dgm:cxn modelId="{91AD887E-A0F2-4E9E-A030-0BFD49DFFB21}" type="presParOf" srcId="{9D772AF6-C9CA-4EB3-9F80-E9F1B9491331}" destId="{832849CA-BF90-406F-8772-5B10420AD444}" srcOrd="1" destOrd="0" presId="urn:microsoft.com/office/officeart/2005/8/layout/hierarchy4"/>
    <dgm:cxn modelId="{8A7592A1-0B88-49F8-BEB2-5DFAC0C29ECA}" type="presParOf" srcId="{9D772AF6-C9CA-4EB3-9F80-E9F1B9491331}" destId="{3D51372E-74C8-43F8-914F-D857AF044BB9}" srcOrd="2" destOrd="0" presId="urn:microsoft.com/office/officeart/2005/8/layout/hierarchy4"/>
    <dgm:cxn modelId="{FF02DF1C-7FE7-43DB-9CC7-18A05016FBF8}" type="presParOf" srcId="{3D51372E-74C8-43F8-914F-D857AF044BB9}" destId="{C5FA9A43-717C-4FFF-983E-0924783B0A6D}" srcOrd="0" destOrd="0" presId="urn:microsoft.com/office/officeart/2005/8/layout/hierarchy4"/>
    <dgm:cxn modelId="{7632D76A-8908-4327-BDFD-EC7F38FBCD88}" type="presParOf" srcId="{C5FA9A43-717C-4FFF-983E-0924783B0A6D}" destId="{A1D09F70-5493-4A63-9534-D102BA0FCD22}" srcOrd="0" destOrd="0" presId="urn:microsoft.com/office/officeart/2005/8/layout/hierarchy4"/>
    <dgm:cxn modelId="{B46C3713-A87B-4F7F-AD33-66F1FE3252CE}" type="presParOf" srcId="{C5FA9A43-717C-4FFF-983E-0924783B0A6D}" destId="{DC2E9345-3904-4D4C-B302-ED87F7457F9E}" srcOrd="1" destOrd="0" presId="urn:microsoft.com/office/officeart/2005/8/layout/hierarchy4"/>
    <dgm:cxn modelId="{C9619090-41C6-47A6-95A9-06052D89B596}" type="presParOf" srcId="{C5FA9A43-717C-4FFF-983E-0924783B0A6D}" destId="{D7DCF862-6176-43C6-B24A-69426E193059}" srcOrd="2" destOrd="0" presId="urn:microsoft.com/office/officeart/2005/8/layout/hierarchy4"/>
    <dgm:cxn modelId="{11F7E29B-8325-4000-97CC-EF5151FC9E91}" type="presParOf" srcId="{D7DCF862-6176-43C6-B24A-69426E193059}" destId="{9FC5B488-A935-4360-82BB-5B125DC6CD90}" srcOrd="0" destOrd="0" presId="urn:microsoft.com/office/officeart/2005/8/layout/hierarchy4"/>
    <dgm:cxn modelId="{85F67044-D22C-425F-A150-7F26467DF6A5}" type="presParOf" srcId="{9FC5B488-A935-4360-82BB-5B125DC6CD90}" destId="{536FD169-8D1F-4C78-A651-1D101FA8F454}" srcOrd="0" destOrd="0" presId="urn:microsoft.com/office/officeart/2005/8/layout/hierarchy4"/>
    <dgm:cxn modelId="{F6F4B612-C365-466A-AF6C-10B3CDBF305E}" type="presParOf" srcId="{9FC5B488-A935-4360-82BB-5B125DC6CD90}" destId="{6DF174F9-A600-4E2C-9ADA-343BECBE3E99}" srcOrd="1" destOrd="0" presId="urn:microsoft.com/office/officeart/2005/8/layout/hierarchy4"/>
    <dgm:cxn modelId="{1109539B-A26C-4A37-8929-42FC71272BF7}" type="presParOf" srcId="{9FC5B488-A935-4360-82BB-5B125DC6CD90}" destId="{406AABE7-BAA8-4B32-B72A-32A1D30F61E3}" srcOrd="2" destOrd="0" presId="urn:microsoft.com/office/officeart/2005/8/layout/hierarchy4"/>
    <dgm:cxn modelId="{8C4B9EB0-2263-486B-A880-996905479CB2}" type="presParOf" srcId="{406AABE7-BAA8-4B32-B72A-32A1D30F61E3}" destId="{F1EA95D9-9754-4084-8D6D-5BF3BD8C05BB}" srcOrd="0" destOrd="0" presId="urn:microsoft.com/office/officeart/2005/8/layout/hierarchy4"/>
    <dgm:cxn modelId="{439DC061-EBC8-407E-8718-958C0F94BEB5}" type="presParOf" srcId="{F1EA95D9-9754-4084-8D6D-5BF3BD8C05BB}" destId="{6F065743-B9AF-4510-BFFE-F0ACC158E485}" srcOrd="0" destOrd="0" presId="urn:microsoft.com/office/officeart/2005/8/layout/hierarchy4"/>
    <dgm:cxn modelId="{541346E3-B873-4829-A0AE-A36329B3AF0A}" type="presParOf" srcId="{F1EA95D9-9754-4084-8D6D-5BF3BD8C05BB}" destId="{A90B53D5-DCB2-40DC-91FA-1AEC1342E3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D2E0-58A8-49AB-B960-FF913C60157F}">
      <dsp:nvSpPr>
        <dsp:cNvPr id="0" name=""/>
        <dsp:cNvSpPr/>
      </dsp:nvSpPr>
      <dsp:spPr>
        <a:xfrm>
          <a:off x="2046" y="0"/>
          <a:ext cx="4186907" cy="104072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20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sp:txBody>
      <dsp:txXfrm>
        <a:off x="32528" y="30482"/>
        <a:ext cx="4125943" cy="979764"/>
      </dsp:txXfrm>
    </dsp:sp>
    <dsp:sp modelId="{A1D09F70-5493-4A63-9534-D102BA0FCD22}">
      <dsp:nvSpPr>
        <dsp:cNvPr id="0" name=""/>
        <dsp:cNvSpPr/>
      </dsp:nvSpPr>
      <dsp:spPr>
        <a:xfrm>
          <a:off x="2046" y="1097149"/>
          <a:ext cx="4186907" cy="104072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sp:txBody>
      <dsp:txXfrm>
        <a:off x="32528" y="1127631"/>
        <a:ext cx="4125943" cy="979764"/>
      </dsp:txXfrm>
    </dsp:sp>
    <dsp:sp modelId="{536FD169-8D1F-4C78-A651-1D101FA8F454}">
      <dsp:nvSpPr>
        <dsp:cNvPr id="0" name=""/>
        <dsp:cNvSpPr/>
      </dsp:nvSpPr>
      <dsp:spPr>
        <a:xfrm>
          <a:off x="2046" y="2194260"/>
          <a:ext cx="4186907" cy="104072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20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sp:txBody>
      <dsp:txXfrm>
        <a:off x="32528" y="2224742"/>
        <a:ext cx="4125943" cy="979764"/>
      </dsp:txXfrm>
    </dsp:sp>
    <dsp:sp modelId="{6F065743-B9AF-4510-BFFE-F0ACC158E485}">
      <dsp:nvSpPr>
        <dsp:cNvPr id="0" name=""/>
        <dsp:cNvSpPr/>
      </dsp:nvSpPr>
      <dsp:spPr>
        <a:xfrm>
          <a:off x="2046" y="3291370"/>
          <a:ext cx="4186907" cy="1040728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واسط شبکه</a:t>
          </a:r>
        </a:p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Interface Layer</a:t>
          </a:r>
        </a:p>
      </dsp:txBody>
      <dsp:txXfrm>
        <a:off x="32528" y="3321852"/>
        <a:ext cx="4125943" cy="979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4B01A-7CAB-4B2C-8553-6F956EFACBE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F5BB7-06DB-4710-AEA5-A1882B67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796B-6985-E1F2-2519-DEFBE26E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Times New Roman" panose="02020603050405020304" pitchFamily="18" charset="0"/>
                <a:cs typeface="IRANSans(FaNum)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2CE19-9741-944E-C8D8-1894844B0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AA34-00E2-3A17-F040-70EF3FE4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4E78-3F3A-469E-6B58-7369039D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5238-211F-4474-8F40-265D7E15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9BEF-B6A1-97C1-21B3-2D070ABB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8AFC0-034A-5951-8F6C-6CE3058D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7FEA8-0766-D518-FFED-134E9AC1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8B13-1A6B-14F5-D1D8-CCCA5DA3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ABF1-125F-C658-93B8-92E8A5BC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483B-DD0F-9585-0646-EE17FAC2E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BD070-147A-9AC3-3B92-81F039A9F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BB9D-89EF-5461-86AD-8638456A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7B52-B497-7A18-8F68-A758C9EE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FD7D-999B-D6B3-B685-2C688BDD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13D9-6A7D-4EE6-E6E3-7FFE4C18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94BE-23B1-CDCB-B8C6-783D5BB3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462A0-81FB-9427-3DF5-458E7027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F172-7813-A3C8-E59E-1D005DA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87F6-0F79-FB66-3B64-E59B905C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D9B7-BA94-860D-F6F9-F09E1D37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8118E-E01F-79A9-3BCE-FEE64941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638CB-03ED-88D0-E31F-EDA73030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7756-234C-7908-6770-584A84EC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85D1-87ED-CCD0-813A-61E35B7F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474-40C7-A737-A0B7-1E0403EE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0DCA-B54B-332B-D072-A08D6C6A8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E8E65-3F2E-9BAD-3C5D-F2B4CFA6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DA938-E65C-5701-B5AF-E2BE08AD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ECFF7-0373-E651-E76C-BE02BC6E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835A6-91E8-DBE9-FC62-2FE114BA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CB5E-2594-8C6A-3982-8BB6CC5E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C71B-3C62-0D92-2550-7F100154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433B6-F0E3-1938-67DF-E91B592B4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0B837-4FA4-F281-40C6-694A1C60D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150C4-A930-45C3-A73C-0298837F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2BD3E-98EF-D9B5-561B-3F8206EB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796AA-BB2D-DC5E-66E8-630FDA67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46BA9-1F0D-C5E4-CBCC-B8AC80D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9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1D32-7DE0-98E9-17A8-21BC6312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6A811-EA1E-1CFC-3C51-69FEE27B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B796D-8B3E-9EB1-383D-586EAB07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9A7E6-AA6E-9D2D-FE96-E722FA4C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15CE1-82B1-313A-0F69-349E2617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0E392-0DFA-E13C-FF5B-1F4EDA87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AE471-70AB-4B21-49D0-31BD26E9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9FFD-1F57-5216-70E2-6A8D3E76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8098-86CB-ABE0-E7B7-47D117F9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76F6C-F76F-C05E-95FF-4AC5892F6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33650-CBC6-0922-0ABE-8C5B4637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42549-1142-74E2-F236-B5D2D78F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E3F82-AC24-A07D-B8FB-83F68D67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8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3D94-576B-88A6-EC78-A550A231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0710B-02D0-9616-347F-8E2D7D8B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C5598-16A7-0582-AD1C-4769363C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FDCF-B755-BF71-D9D8-B3F13CF2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19282-DBB6-7EBC-A982-41CDD341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C0587-9620-6D62-81C2-9F0461AE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1BB72-AE30-F9FD-8D96-43E8C9D2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BBE60-E48F-CAD3-7C60-CEE0D90A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023B-2AFB-3C30-C984-F1C70C211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7105-2C35-4170-949C-F2E6E83EF7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C3FB-FE60-65F8-17B0-49703F272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6915-2A9A-35B6-CD1D-3B28147C3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IRANSans(FaNum)" panose="02040503050201020203" pitchFamily="18" charset="-78"/>
        </a:defRPr>
      </a:lvl1pPr>
    </p:titleStyle>
    <p:bodyStyle>
      <a:lvl1pPr marL="228600" indent="-228600" algn="just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1pPr>
      <a:lvl2pPr marL="6858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2pPr>
      <a:lvl3pPr marL="11430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3pPr>
      <a:lvl4pPr marL="16002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4pPr>
      <a:lvl5pPr marL="20574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A931-E663-322D-BAA3-A9A787BC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6232"/>
            <a:ext cx="9144000" cy="937019"/>
          </a:xfrm>
        </p:spPr>
        <p:txBody>
          <a:bodyPr/>
          <a:lstStyle/>
          <a:p>
            <a:r>
              <a:rPr lang="fa-IR" b="1" dirty="0">
                <a:solidFill>
                  <a:srgbClr val="FFFADC"/>
                </a:solidFill>
              </a:rPr>
              <a:t>شبکه‌های کامپیوتری</a:t>
            </a:r>
            <a:endParaRPr lang="en-US" b="1" dirty="0">
              <a:solidFill>
                <a:srgbClr val="FFFADC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277FC-D4A8-5D64-E6A7-9D7D7E73D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3754"/>
            <a:ext cx="9144000" cy="1547201"/>
          </a:xfrm>
        </p:spPr>
        <p:txBody>
          <a:bodyPr>
            <a:normAutofit fontScale="85000" lnSpcReduction="20000"/>
          </a:bodyPr>
          <a:lstStyle/>
          <a:p>
            <a:pPr rtl="1">
              <a:lnSpc>
                <a:spcPct val="150000"/>
              </a:lnSpc>
            </a:pPr>
            <a:r>
              <a:rPr lang="fa-IR" b="1" dirty="0">
                <a:solidFill>
                  <a:srgbClr val="FFF5BE"/>
                </a:solidFill>
              </a:rPr>
              <a:t>مسعود صبائی</a:t>
            </a:r>
          </a:p>
          <a:p>
            <a:pPr rtl="1">
              <a:lnSpc>
                <a:spcPct val="150000"/>
              </a:lnSpc>
            </a:pPr>
            <a:r>
              <a:rPr lang="fa-IR" b="1" dirty="0">
                <a:solidFill>
                  <a:srgbClr val="FFF5BE"/>
                </a:solidFill>
              </a:rPr>
              <a:t>دانشکده مهندسی کامپیوتر</a:t>
            </a:r>
          </a:p>
          <a:p>
            <a:pPr rtl="1">
              <a:lnSpc>
                <a:spcPct val="150000"/>
              </a:lnSpc>
            </a:pPr>
            <a:r>
              <a:rPr lang="fa-IR" b="1" dirty="0">
                <a:solidFill>
                  <a:srgbClr val="FFF5BE"/>
                </a:solidFill>
              </a:rPr>
              <a:t>دانشگاه صنعتی امیرکبیر (پلی‌تکنیک تهران)</a:t>
            </a:r>
            <a:endParaRPr lang="en-US" b="1" dirty="0">
              <a:solidFill>
                <a:srgbClr val="FFF5BE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91B61D-19F6-FC7B-3ACA-7C759E0F9CBD}"/>
              </a:ext>
            </a:extLst>
          </p:cNvPr>
          <p:cNvSpPr txBox="1">
            <a:spLocks/>
          </p:cNvSpPr>
          <p:nvPr/>
        </p:nvSpPr>
        <p:spPr>
          <a:xfrm>
            <a:off x="152400" y="5671716"/>
            <a:ext cx="11887200" cy="59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IRANSans(FaNum)" panose="02040503050201020203" pitchFamily="18" charset="-78"/>
              </a:defRPr>
            </a:lvl1pPr>
          </a:lstStyle>
          <a:p>
            <a:r>
              <a:rPr lang="fa-IR" b="1" dirty="0">
                <a:solidFill>
                  <a:srgbClr val="FFFF00"/>
                </a:solidFill>
              </a:rPr>
              <a:t>معرفی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9BEB2-2464-8C84-CA55-E58DCE07EE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52400" cmpd="sng"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07AF18-DAA4-E8A8-198A-0D99E3BE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0" y="421388"/>
            <a:ext cx="2468880" cy="2468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F879D4-ED75-8EA2-616F-F28A58208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387457"/>
            <a:ext cx="246888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</a:rPr>
              <a:t>تنوع سطح کیفیت سرویس کاربردهای مختلف: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C00000"/>
                </a:solidFill>
              </a:rPr>
              <a:t>کاربردهای نیاز به انتقال</a:t>
            </a:r>
            <a:r>
              <a:rPr lang="fa-IR" b="1" dirty="0">
                <a:solidFill>
                  <a:srgbClr val="0000C8"/>
                </a:solidFill>
              </a:rPr>
              <a:t> مطمئن </a:t>
            </a:r>
            <a:r>
              <a:rPr lang="fa-IR" b="1" dirty="0">
                <a:solidFill>
                  <a:srgbClr val="C00000"/>
                </a:solidFill>
              </a:rPr>
              <a:t>پیام‌ها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C00000"/>
                </a:solidFill>
              </a:rPr>
              <a:t>کاربردهای حساس به </a:t>
            </a:r>
            <a:r>
              <a:rPr lang="fa-IR" b="1" dirty="0">
                <a:solidFill>
                  <a:srgbClr val="0000C8"/>
                </a:solidFill>
              </a:rPr>
              <a:t>تأخیر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C00000"/>
                </a:solidFill>
              </a:rPr>
              <a:t>کاربردهای دارای </a:t>
            </a:r>
            <a:r>
              <a:rPr lang="fa-IR" b="1" dirty="0">
                <a:solidFill>
                  <a:srgbClr val="0000C8"/>
                </a:solidFill>
              </a:rPr>
              <a:t>زمان‌بندی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C00000"/>
                </a:solidFill>
              </a:rPr>
              <a:t>کاربردهای نیاز به یک حداقل </a:t>
            </a:r>
            <a:r>
              <a:rPr lang="fa-IR" b="1" dirty="0">
                <a:solidFill>
                  <a:srgbClr val="0000C8"/>
                </a:solidFill>
              </a:rPr>
              <a:t>پهنای‌باند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EF148A-AD43-E051-F0DA-A6C01122A8B2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94BCBA-CA90-6825-C27B-C4F398E128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BD36F827-DB3B-55A7-79A9-18EAD7CAACFD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A660738-12CF-1CEB-6357-7367DAD72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88B38CF-9E55-BBF9-E3ED-5346DC626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40673E5-EE69-AC16-1F76-F3EF4463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10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61AEAE9-0AC9-6D72-BE90-66C7E97A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2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مثال‌هایی از کاربردهای نیاز به انتقال مطمئن پیام‌ها: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سرویس وب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سرویس ایمیل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سرویس انتقال فایل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...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65FED-8910-3ED4-1D59-3B0A3A07B2A0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25874B-F956-69CD-3DAA-0921B09BF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DFB884A-06F8-B79E-8BBB-10C37A83305A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FEECB9F-ABFE-60F2-B5D5-9D959439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D63488-421A-1602-210A-210B39A2D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645C8A6E-8C0C-634B-5413-13B3566C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11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FD6B746-5E35-BFD2-9B62-F178F5B5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0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مثال‌هایی از کاربردهای حساس به تأخیر: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تلفن اینترنتی (اسکایپ، واتس‌آپ و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تلویزیون اینترنتی (تلوبیون،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ویدیو بر مبنای درخواست (نتفیلیکس، نماوا، فیلیمو، فیلم‌نت و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بازی‌های آنلاین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...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CB84F5-1D60-B959-A26B-B82FFDF9B82C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481C11-E9F2-C856-CC26-B0E97D6CA01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22C5AEC7-C97C-92E3-9036-70A4A7EED6E0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045B69-DC1A-26A0-019E-22CAB8E63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F7F0D-601C-220F-1A2A-9E7DC29C8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D06A9C-092B-2081-2CA3-5CFBE9C9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12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0641D9-2677-BD7F-9B17-E157511F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4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مثال‌هایی از کاربردهای نیاز به داشتن زمان‌بندی: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تلفن اینترنتی (اسکایپ، واتس‌آپ و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تلویزیون اینترنتی (تلوبیون،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ویدیو بر مبنای درخواست (نتفیلیکس، نماوا، فیلیمو، فیلم‌نت و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...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B2F9FE-056C-2ACD-D1A4-B88C5C2A8F74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C3CDBE-F326-D434-4598-5A3A304F47D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AC2F6F49-B8AB-396C-7D90-41D8D46A2F78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377D8A-D7D3-8570-353E-C3F0125F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B5DCBE-60F6-D676-A2C6-FED999D8A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E2FBBE0-13B1-6AFE-23FD-634A0CF8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13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7A37327-FE35-8EE8-0239-7081D268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61588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مثال‌هایی از کاربردهای نیاز به حداقل پهنای‌باند: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تلفن اینترنتی (اسکایپ، واتس‌آپ و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تلویزیون اینترنتی (تلوبیون،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ویدیو بر مبنای درخواست (نتفیلیکس، نماوا، فیلیمو، فیلم‌نت و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...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15067F-EAB0-28BE-C29A-873585B0723D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D0D7E-8398-137B-17EA-D511F82B84A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9CDF061-A13C-4CBA-D011-91259C2D176A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4ED08F8-FC51-1371-9D27-B9CC2F151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D1254E-9E50-0E7B-E9AC-78C993355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8A68DFA2-83EB-93DA-7348-B1479489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0584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14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2D72538-B147-E5EE-30FA-4FE1BE9F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58915"/>
            <a:ext cx="10972800" cy="5420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4400" b="1" dirty="0">
                <a:solidFill>
                  <a:srgbClr val="C00000"/>
                </a:solidFill>
              </a:rPr>
              <a:t>شبکه‌های کامپیوتری سیستم‌های پیچیده‌ای هستند: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یک شبکه کامپیوتری یک سیستم توزیع‌شده که از اتصال کامپیوترها از طریق شبکه‌های ارتباطی ایجاد شده است.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تنوع در سخت‌افزار و سیستم عامل (</a:t>
            </a:r>
            <a:r>
              <a:rPr lang="en-US" sz="3300" b="1" dirty="0">
                <a:solidFill>
                  <a:srgbClr val="0000C8"/>
                </a:solidFill>
              </a:rPr>
              <a:t>Platform</a:t>
            </a:r>
            <a:r>
              <a:rPr lang="fa-IR" sz="3300" b="1" dirty="0">
                <a:solidFill>
                  <a:srgbClr val="0000C8"/>
                </a:solidFill>
              </a:rPr>
              <a:t>) (ویندوز، لینوکس، و ...)</a:t>
            </a:r>
            <a:endParaRPr lang="en-US" sz="3300" b="1" dirty="0">
              <a:solidFill>
                <a:srgbClr val="0000C8"/>
              </a:solidFill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تنوع در رسانه‌های ارتباطی (سیم مسی، فیبرنوری، ارتباطات بی‌سیم، و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تنوع در نیازمندهای کیفیت سرویس (حساس به خطا، حساس به تأخیر، و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مسیریابی و هدایت بسته‌ها بر روی مسیر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مدیریت ترافیک (مهندسی ترافیک، کنترل ازدحام، و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کنترل امنیت (محرمانگی، دردسترس بودن و تصدیق هویت)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کنترل خطا (تشخیص و تصحیح خطا)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کنترل جریان (کنترل نرخ ارسال فرستنده)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...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5BE562-CF25-58EF-5D0E-5903D368B524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C4D1EB-9D44-73B5-F1EF-228C8246A07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B844F4F-50F4-045B-6700-BA81CCE7031F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028E41-3BB7-72AC-AAA5-95270402C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BB47D4B-8B24-305B-0BD0-6AFF8F2F7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655DDF4-EE65-0915-9F62-EA9C2F64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0584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15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A2432B-64AC-07AF-1987-1B51F22C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90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استفاده از معماری لایه‌ای برای طراحی و پیاده‌سازی شبکه‌های کامپیوتری: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تقسیم وظایف (</a:t>
            </a:r>
            <a:r>
              <a:rPr lang="en-US" b="1" dirty="0">
                <a:solidFill>
                  <a:srgbClr val="0000C8"/>
                </a:solidFill>
              </a:rPr>
              <a:t>Functions</a:t>
            </a:r>
            <a:r>
              <a:rPr lang="fa-IR" b="1" dirty="0">
                <a:solidFill>
                  <a:srgbClr val="0000C8"/>
                </a:solidFill>
              </a:rPr>
              <a:t>) به تعدادی لایه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استقلال کامل هر لایه در انجام وظایف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ارائه سرویس انتقال اطلاعات فقط به لایه بالاتر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دریافت سرویس انتقال اطلاعات فقط از لایه پایین‌تر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fa-I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92EDFB-DE1A-EBB0-F5D0-4F0780DE4D42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0CB043-EF9E-D0DD-EB63-98BDE220D9F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DE89945A-8D99-A12D-055C-24D9AE15A2DF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51B330-DDA5-78D8-D107-0B5B2D273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7FC1EB-1E88-C96E-B385-4F37ECEE8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028F129A-9B84-13DC-F851-2DE77038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16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6A45AA6-6BF7-489E-40D1-D4F6D476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0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مدل‌های استاندارد معماری لایه‌ای شبکه‌های کامپیوتری:</a:t>
            </a:r>
          </a:p>
          <a:p>
            <a:pPr lvl="1">
              <a:lnSpc>
                <a:spcPct val="20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مدل </a:t>
            </a:r>
            <a:r>
              <a:rPr lang="en-US" b="1" dirty="0">
                <a:solidFill>
                  <a:srgbClr val="0000C8"/>
                </a:solidFill>
              </a:rPr>
              <a:t>TCP/IP</a:t>
            </a:r>
            <a:r>
              <a:rPr lang="fa-IR" b="1" dirty="0">
                <a:solidFill>
                  <a:srgbClr val="0000C8"/>
                </a:solidFill>
              </a:rPr>
              <a:t> (معماری لایه‌ای شبکه اینترنت)</a:t>
            </a:r>
          </a:p>
          <a:p>
            <a:pPr lvl="1">
              <a:lnSpc>
                <a:spcPct val="20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مدل مرجع </a:t>
            </a:r>
            <a:r>
              <a:rPr lang="en-US" b="1" dirty="0">
                <a:solidFill>
                  <a:srgbClr val="0000C8"/>
                </a:solidFill>
              </a:rPr>
              <a:t>OSI</a:t>
            </a:r>
            <a:endParaRPr lang="fa-IR" b="1" dirty="0">
              <a:solidFill>
                <a:srgbClr val="0000C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21FDE2-7122-B537-F86A-B68A2F284EF6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9059E5-59B6-8E7A-1C43-08236A5900E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CD9A80E9-9529-92C9-0012-3D490F6168E1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F22356-4E31-CCC8-95D0-166B496CF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61B763A-12A5-29D3-8067-43980A0E5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7FA7CF1-70E2-29EA-18A1-23223F23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17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CD0C70-C62E-7561-3069-22DD778B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2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5294376" y="1050759"/>
            <a:ext cx="6288024" cy="4991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مدل لایه‌ای </a:t>
            </a:r>
            <a:r>
              <a:rPr lang="en-US" sz="3000" b="1" dirty="0">
                <a:solidFill>
                  <a:srgbClr val="C00000"/>
                </a:solidFill>
              </a:rPr>
              <a:t>TCP/IP</a:t>
            </a:r>
            <a:r>
              <a:rPr lang="fa-IR" b="1" dirty="0">
                <a:solidFill>
                  <a:srgbClr val="C00000"/>
                </a:solidFill>
              </a:rPr>
              <a:t>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1">
                    <a:lumMod val="75000"/>
                  </a:schemeClr>
                </a:solidFill>
              </a:rPr>
              <a:t>لایه کاربرد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1">
                    <a:lumMod val="75000"/>
                  </a:schemeClr>
                </a:solidFill>
              </a:rPr>
              <a:t>برنامه کاربردی سرویس‌گیرنده یا سرویس‌دهنده که به کاربران سرویس ارائه می‌دهند.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75000"/>
                  </a:schemeClr>
                </a:solidFill>
              </a:rPr>
              <a:t>لایه انتقال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75000"/>
                  </a:schemeClr>
                </a:solidFill>
              </a:rPr>
              <a:t>انتقال پیام کاربران</a:t>
            </a:r>
          </a:p>
          <a:p>
            <a:pPr lvl="1">
              <a:lnSpc>
                <a:spcPct val="150000"/>
              </a:lnSpc>
              <a:spcBef>
                <a:spcPts val="1500"/>
              </a:spcBef>
            </a:pP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لایه اینترنت (شبکه)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مسیریابی و جلورانی 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لایه واسط شبکه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انتقال اطلاعات از یک گره به گره مجاور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A39D093-FE19-0F5F-A31A-E26DFCB41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272230"/>
              </p:ext>
            </p:extLst>
          </p:nvPr>
        </p:nvGraphicFramePr>
        <p:xfrm>
          <a:off x="723900" y="1709723"/>
          <a:ext cx="4191000" cy="433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5CA417-01A1-7DA1-52E2-4E06DF49F998}"/>
              </a:ext>
            </a:extLst>
          </p:cNvPr>
          <p:cNvSpPr txBox="1"/>
          <p:nvPr/>
        </p:nvSpPr>
        <p:spPr>
          <a:xfrm>
            <a:off x="723900" y="113966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TCP/IP Layered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125CD2-3C56-21E8-FDB2-3C5326CD8B8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B232F7-9686-A735-34CE-BCF6B8EA997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3F9670DC-5F42-AA13-D5D9-00083F942728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C0EB0DB-2790-B332-30C1-D64A44747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6DC4795-D18C-6B77-14EB-06870E6E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357FE094-9130-9456-3447-63DDF52E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18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6428D9C-AC38-7E86-8E85-A44BD9F9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3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اهداف درس شبکه‌های کامپیوتری:</a:t>
            </a:r>
          </a:p>
          <a:p>
            <a:pPr lvl="1">
              <a:lnSpc>
                <a:spcPct val="20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FF"/>
                </a:solidFill>
              </a:rPr>
              <a:t>آشنایی دانشجویان با مبانی طراحی، پیاده‌سازی و ارزیابی شبکه‌های کامپیوتری</a:t>
            </a:r>
          </a:p>
          <a:p>
            <a:pPr lvl="1">
              <a:lnSpc>
                <a:spcPct val="20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FF"/>
                </a:solidFill>
              </a:rPr>
              <a:t>آشنایی عملی دانشجویان با نحوه عملکرد شبکه‌های کامپیوتری</a:t>
            </a:r>
          </a:p>
          <a:p>
            <a:pPr lvl="1">
              <a:lnSpc>
                <a:spcPct val="20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FF"/>
                </a:solidFill>
              </a:rPr>
              <a:t>آشنایی دانشجویان با ابزارهای پایش و مدیریت شبکه‌های کامپیوتری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504E55-43A7-72B4-CD41-28F9A8550FD5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885610-8D72-0A6D-E7D9-23C90B8DA50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1D90532E-3DF1-26B3-2787-3911ED34F698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0A8C72-9550-93F2-E7D2-E7CA14E6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D23E52-937F-9C00-DCD8-8B42547F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579C909-B835-FF18-CAA5-66AA8F8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19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920DC89-D2B8-FB45-4FA0-F17ED9E0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6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9A0CE5-F492-F1D0-609A-E0BA4BCC8B03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C6934E-D500-3756-A9ED-FAC76E118AE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DD1093FF-38A4-3220-A2C8-2B6102960EB8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9FE288-345B-63BE-BC5E-FB3749D32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36E675-6EAB-ECC4-1CCA-150A5C6CF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822950"/>
            <a:ext cx="10972800" cy="4300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a-IR" sz="2400" b="1" dirty="0">
                <a:solidFill>
                  <a:schemeClr val="accent1">
                    <a:lumMod val="50000"/>
                  </a:schemeClr>
                </a:solidFill>
              </a:rPr>
              <a:t>فهرست مطالب: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fa-IR" sz="1800" b="1" dirty="0">
                <a:solidFill>
                  <a:schemeClr val="accent2">
                    <a:lumMod val="50000"/>
                  </a:schemeClr>
                </a:solidFill>
              </a:rPr>
              <a:t>تعریف شبکه‌های کامپیوتری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fa-IR" sz="1800" b="1" dirty="0">
                <a:solidFill>
                  <a:schemeClr val="accent2">
                    <a:lumMod val="50000"/>
                  </a:schemeClr>
                </a:solidFill>
              </a:rPr>
              <a:t>نحوه ارائه سرویس به کاربران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fa-IR" sz="1800" b="1" dirty="0">
                <a:solidFill>
                  <a:schemeClr val="accent2">
                    <a:lumMod val="50000"/>
                  </a:schemeClr>
                </a:solidFill>
              </a:rPr>
              <a:t>کلیات معماری لایه‎ای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fa-IR" sz="1800" b="1" dirty="0">
                <a:solidFill>
                  <a:schemeClr val="accent2">
                    <a:lumMod val="50000"/>
                  </a:schemeClr>
                </a:solidFill>
              </a:rPr>
              <a:t>اهداف درس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fa-IR" sz="1800" b="1" dirty="0">
                <a:solidFill>
                  <a:schemeClr val="accent2">
                    <a:lumMod val="50000"/>
                  </a:schemeClr>
                </a:solidFill>
              </a:rPr>
              <a:t>سرفصل مطالب درس شبکه‌های کامپیوتری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fa-IR" sz="1800" b="1" dirty="0">
                <a:solidFill>
                  <a:schemeClr val="accent2">
                    <a:lumMod val="50000"/>
                  </a:schemeClr>
                </a:solidFill>
              </a:rPr>
              <a:t>مراجع درس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fa-IR" sz="1800" b="1" dirty="0">
                <a:solidFill>
                  <a:schemeClr val="accent2">
                    <a:lumMod val="50000"/>
                  </a:schemeClr>
                </a:solidFill>
              </a:rPr>
              <a:t>نحوه ارزیابی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D71B99-963B-8EB8-1835-1E315D9A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شبکه اینترنت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56498A1-9E83-CD57-19DD-3D392EB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</p:spTree>
    <p:extLst>
      <p:ext uri="{BB962C8B-B14F-4D97-AF65-F5344CB8AC3E}">
        <p14:creationId xmlns:p14="http://schemas.microsoft.com/office/powerpoint/2010/main" val="26338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806985"/>
            <a:ext cx="10972800" cy="5486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2000" b="1" dirty="0">
                <a:solidFill>
                  <a:srgbClr val="C00000"/>
                </a:solidFill>
              </a:rPr>
              <a:t>1- مقدمه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هدف از ایجاد شبکه‌های کامپیوتری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کلیات سرویس و سرویس‌دهنده و سرویس‌گیرنده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کلیات معماری شبکه‌های کامپیوتری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3A3569-1AD8-C0AA-8590-A67CD93C6488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0CCB05-471D-0806-D5B4-5706D2D4697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9E05D710-DC25-6494-4A1D-D3732729931C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0FBF7DE-486F-A9E3-F3DC-E3A6B353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CB3D4BC-20E2-930D-724F-AE84833BE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CE4FB29-4CF8-40E6-3B74-EFD430DD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20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B1001F3-48E6-D16F-A251-27EE8E84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7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874969"/>
            <a:ext cx="10972800" cy="5486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2000" b="1" dirty="0">
                <a:solidFill>
                  <a:srgbClr val="C00000"/>
                </a:solidFill>
              </a:rPr>
              <a:t>2- شبکه اینترنت</a:t>
            </a:r>
          </a:p>
          <a:p>
            <a:pPr lvl="2">
              <a:lnSpc>
                <a:spcPct val="10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اجزاء تشکیل دهنده شبکه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C00000"/>
                </a:solidFill>
              </a:rPr>
              <a:t>شبکه دسترسی</a:t>
            </a:r>
          </a:p>
          <a:p>
            <a:pPr lvl="4">
              <a:lnSpc>
                <a:spcPct val="125000"/>
              </a:lnSpc>
              <a:spcBef>
                <a:spcPts val="600"/>
              </a:spcBef>
            </a:pPr>
            <a:r>
              <a:rPr lang="fa-IR" sz="1400" b="1" dirty="0">
                <a:solidFill>
                  <a:srgbClr val="0000FF"/>
                </a:solidFill>
              </a:rPr>
              <a:t>رسانه‌های فیزیکی</a:t>
            </a:r>
          </a:p>
          <a:p>
            <a:pPr lvl="4">
              <a:lnSpc>
                <a:spcPct val="125000"/>
              </a:lnSpc>
              <a:spcBef>
                <a:spcPts val="600"/>
              </a:spcBef>
            </a:pPr>
            <a:r>
              <a:rPr lang="fa-IR" sz="1400" b="1" dirty="0">
                <a:solidFill>
                  <a:srgbClr val="0000FF"/>
                </a:solidFill>
              </a:rPr>
              <a:t>انواع فناوری‌های شبکه‌های دسترسی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C00000"/>
                </a:solidFill>
              </a:rPr>
              <a:t>شبکه هسته</a:t>
            </a:r>
          </a:p>
          <a:p>
            <a:pPr lvl="4">
              <a:lnSpc>
                <a:spcPct val="125000"/>
              </a:lnSpc>
              <a:spcBef>
                <a:spcPts val="600"/>
              </a:spcBef>
            </a:pPr>
            <a:r>
              <a:rPr lang="fa-IR" sz="1400" b="1" dirty="0">
                <a:solidFill>
                  <a:srgbClr val="0000FF"/>
                </a:solidFill>
              </a:rPr>
              <a:t>روش انتقال سوئیچینگ بسته‌ای و سوئیچینگ مداری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C00000"/>
                </a:solidFill>
              </a:rPr>
              <a:t>ساختار شبکه اینترنت</a:t>
            </a:r>
          </a:p>
          <a:p>
            <a:pPr lvl="2">
              <a:lnSpc>
                <a:spcPct val="125000"/>
              </a:lnSpc>
              <a:spcBef>
                <a:spcPts val="1200"/>
              </a:spcBef>
            </a:pPr>
            <a:r>
              <a:rPr lang="fa-IR" sz="1800" b="1" dirty="0">
                <a:solidFill>
                  <a:srgbClr val="0000FF"/>
                </a:solidFill>
              </a:rPr>
              <a:t>پارامترهای کیفیت سرویس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C00000"/>
                </a:solidFill>
              </a:rPr>
              <a:t>تأخیر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C00000"/>
                </a:solidFill>
              </a:rPr>
              <a:t>قابلیت اطمینان (احتمال از دست‌رفتن داده‌ها)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C00000"/>
                </a:solidFill>
              </a:rPr>
              <a:t>گذردهی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65E941-4C8E-BD9B-098A-CC43EFE6BF51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513BE3-8ABC-E022-4B51-7582147055E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7B1965B-199D-53DD-6241-C8E98CE28F83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FF3882B-D367-856E-4340-FE2129A37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0B43463-ADD2-2D36-E077-44CE9B306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2B230CBA-6D30-E314-3A95-59F1D6A2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21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1AFAC3-4352-EE72-20C6-0132936B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55498"/>
            <a:ext cx="10972800" cy="5278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a-IR" sz="2000" b="1" dirty="0">
                <a:solidFill>
                  <a:srgbClr val="C00000"/>
                </a:solidFill>
              </a:rPr>
              <a:t>3- معماری لایه‌ای شبکه‌های کامپیوتری</a:t>
            </a:r>
          </a:p>
          <a:p>
            <a:pPr lvl="2">
              <a:lnSpc>
                <a:spcPct val="10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دلایل استفاده از معماری لایه‌ای</a:t>
            </a:r>
            <a:endParaRPr lang="en-US" sz="1800" b="1" dirty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کلیات معماری لایه‌ای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مدل مرجع </a:t>
            </a:r>
            <a:r>
              <a:rPr lang="en-US" sz="1800" b="1" dirty="0">
                <a:solidFill>
                  <a:srgbClr val="0000FF"/>
                </a:solidFill>
              </a:rPr>
              <a:t>OSI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نگاه</a:t>
            </a:r>
            <a:r>
              <a:rPr lang="ar-IQ" sz="1800" b="1" dirty="0">
                <a:solidFill>
                  <a:srgbClr val="0000FF"/>
                </a:solidFill>
              </a:rPr>
              <a:t> واحد به لایه‌ها</a:t>
            </a:r>
            <a:endParaRPr lang="fa-IR" sz="1800" b="1" dirty="0">
              <a:solidFill>
                <a:srgbClr val="0000FF"/>
              </a:solidFill>
            </a:endParaRP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پروتکل‌ها و سرویس‌ها</a:t>
            </a: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مدل‌های سرویس اتصال‌گرا و سرویس بدون اتصال</a:t>
            </a: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قطعه‌سازی و بازسازی</a:t>
            </a: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مالتی‌پلکسینگ و دی‌مالتی‌پلکسینگ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مدل </a:t>
            </a:r>
            <a:r>
              <a:rPr lang="en-US" sz="1800" b="1" dirty="0">
                <a:solidFill>
                  <a:srgbClr val="0000FF"/>
                </a:solidFill>
              </a:rPr>
              <a:t>TCP/IP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4D032E-8A06-14C6-F628-104E6AF06DF3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0417B8-E915-D828-B3C0-F61941E204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2147E03-0CC4-F2B0-0090-42159E459276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C9141B8-0AF3-54D5-03AE-8B4DDA16A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3B7EE5-6F70-5188-5E3A-BFF61DFC0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73D4CE2-93F7-9BF3-EA6F-ACD78C88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22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69EDB8-84AD-3083-6C8E-E046E6E7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10894"/>
            <a:ext cx="10972800" cy="5278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a-IR" sz="2000" b="1" dirty="0">
                <a:solidFill>
                  <a:srgbClr val="C00000"/>
                </a:solidFill>
              </a:rPr>
              <a:t>4- لایه کاربرد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fa-IR" sz="1800" b="1" dirty="0">
                <a:solidFill>
                  <a:srgbClr val="0000C8"/>
                </a:solidFill>
              </a:rPr>
              <a:t>اصول کاربردهای شبکه‌ای</a:t>
            </a:r>
            <a:endParaRPr lang="en-US" sz="1800" b="1" dirty="0">
              <a:solidFill>
                <a:srgbClr val="0000C8"/>
              </a:solidFill>
            </a:endParaRPr>
          </a:p>
          <a:p>
            <a:pPr marL="1620000" lvl="3" indent="-144000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C00000"/>
                </a:solidFill>
              </a:rPr>
              <a:t>الگو سرویس‌دهنده-سرویس‌گیرنده</a:t>
            </a:r>
          </a:p>
          <a:p>
            <a:pPr marL="1620000" lvl="3" indent="-144000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C00000"/>
                </a:solidFill>
              </a:rPr>
              <a:t>الگو نظیر به نظیر</a:t>
            </a:r>
          </a:p>
          <a:p>
            <a:pPr marL="1620000" lvl="3" indent="-144000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C00000"/>
                </a:solidFill>
              </a:rPr>
              <a:t>پروتکل لایه کاربرد و نیازمندی‌های کیفیت سرویس‌دهی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وب و پروتکل </a:t>
            </a:r>
            <a:r>
              <a:rPr lang="en-US" sz="1800" b="1" dirty="0">
                <a:solidFill>
                  <a:srgbClr val="0000C8"/>
                </a:solidFill>
              </a:rPr>
              <a:t>HTTP</a:t>
            </a:r>
            <a:endParaRPr lang="fa-IR" sz="1800" b="1" dirty="0">
              <a:solidFill>
                <a:srgbClr val="0000C8"/>
              </a:solidFill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پست الکترونیکی و پروتکل </a:t>
            </a:r>
            <a:r>
              <a:rPr lang="en-US" sz="1800" b="1" dirty="0">
                <a:solidFill>
                  <a:srgbClr val="0000C8"/>
                </a:solidFill>
              </a:rPr>
              <a:t>SMTP</a:t>
            </a:r>
            <a:endParaRPr lang="fa-IR" sz="1800" b="1" dirty="0">
              <a:solidFill>
                <a:srgbClr val="0000C8"/>
              </a:solidFill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سرویس دایرکتوری در اینترنت و پروتکل </a:t>
            </a:r>
            <a:r>
              <a:rPr lang="en-US" sz="1800" b="1" dirty="0">
                <a:solidFill>
                  <a:srgbClr val="0000C8"/>
                </a:solidFill>
              </a:rPr>
              <a:t>DNS</a:t>
            </a:r>
            <a:endParaRPr lang="fa-IR" sz="1800" b="1" dirty="0">
              <a:solidFill>
                <a:srgbClr val="0000C8"/>
              </a:solidFill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انتقال فایل و پروتکل </a:t>
            </a:r>
            <a:r>
              <a:rPr lang="en-US" sz="1800" b="1" dirty="0">
                <a:solidFill>
                  <a:srgbClr val="0000C8"/>
                </a:solidFill>
              </a:rPr>
              <a:t>FTP</a:t>
            </a:r>
            <a:endParaRPr lang="fa-IR" sz="1800" b="1" dirty="0">
              <a:solidFill>
                <a:srgbClr val="0000C8"/>
              </a:solidFill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معماری نظیر به نظیر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جریان‌سازی ویدیو و شبکه‌های توزیع محتوا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برنامه‌نویسی سوکت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25071F-6F7E-98EA-1024-19BA6600B310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2EA951-5CAC-AFF0-D912-71DBEC92EDA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9730FD8-5E9C-8AC4-B197-2F75354103BA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55C5E5-E591-DE89-1CEC-44722F85A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14007E-0BF3-F304-456B-0578FAD72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D4E0912-2192-BE22-437E-55BC2446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23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6B21477-1517-D10B-03D5-212799D2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58915"/>
            <a:ext cx="10972800" cy="5414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a-IR" sz="2000" b="1" dirty="0">
                <a:solidFill>
                  <a:srgbClr val="C00000"/>
                </a:solidFill>
              </a:rPr>
              <a:t>5- لایه انتقال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معرفی سرویس‌های لایه انتقال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سرویس بدون اتصال لایه انتقال و پروتکل </a:t>
            </a:r>
            <a:r>
              <a:rPr lang="en-US" sz="1800" b="1" dirty="0">
                <a:solidFill>
                  <a:srgbClr val="0000C8"/>
                </a:solidFill>
              </a:rPr>
              <a:t>UDP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اصول انتقال مطمئن داده (پروتکل‌های کنترل خطای </a:t>
            </a:r>
            <a:r>
              <a:rPr lang="en-US" sz="1800" b="1" dirty="0">
                <a:solidFill>
                  <a:srgbClr val="0000C8"/>
                </a:solidFill>
              </a:rPr>
              <a:t>ARQ</a:t>
            </a:r>
            <a:r>
              <a:rPr lang="fa-IR" sz="1800" b="1" dirty="0">
                <a:solidFill>
                  <a:srgbClr val="0000C8"/>
                </a:solidFill>
              </a:rPr>
              <a:t>)</a:t>
            </a:r>
            <a:endParaRPr lang="en-US" sz="1800" b="1" dirty="0">
              <a:solidFill>
                <a:srgbClr val="0000C8"/>
              </a:solidFill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کلیات روش‌های کنترل خطا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C00000"/>
                </a:solidFill>
              </a:rPr>
              <a:t>پروتکل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fa-IR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Stop and Wait ARQ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C00000"/>
                </a:solidFill>
              </a:rPr>
              <a:t>پروتکل </a:t>
            </a:r>
            <a:r>
              <a:rPr lang="en-US" sz="1600" b="1" dirty="0">
                <a:solidFill>
                  <a:srgbClr val="C00000"/>
                </a:solidFill>
              </a:rPr>
              <a:t>Go-Back N ARQ</a:t>
            </a:r>
            <a:endParaRPr lang="fa-IR" sz="1600" b="1" dirty="0">
              <a:solidFill>
                <a:srgbClr val="C00000"/>
              </a:solidFill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C00000"/>
                </a:solidFill>
              </a:rPr>
              <a:t>پروتکل </a:t>
            </a:r>
            <a:r>
              <a:rPr lang="en-US" sz="1600" b="1" dirty="0">
                <a:solidFill>
                  <a:srgbClr val="C00000"/>
                </a:solidFill>
              </a:rPr>
              <a:t>Selective Repeat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سرویس اتصال‌گرا لایه انتقال و پروتکل </a:t>
            </a:r>
            <a:r>
              <a:rPr lang="en-US" sz="1800" b="1" dirty="0">
                <a:solidFill>
                  <a:srgbClr val="0000C8"/>
                </a:solidFill>
              </a:rPr>
              <a:t>TCP</a:t>
            </a:r>
            <a:endParaRPr lang="fa-IR" sz="1800" b="1" dirty="0">
              <a:solidFill>
                <a:srgbClr val="0000C8"/>
              </a:solidFill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C00000"/>
                </a:solidFill>
              </a:rPr>
              <a:t>معرفی پروتکل </a:t>
            </a:r>
            <a:r>
              <a:rPr lang="en-US" sz="1600" b="1" dirty="0">
                <a:solidFill>
                  <a:srgbClr val="C00000"/>
                </a:solidFill>
              </a:rPr>
              <a:t>TCP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C00000"/>
                </a:solidFill>
              </a:rPr>
              <a:t>کنترل خطا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C00000"/>
                </a:solidFill>
              </a:rPr>
              <a:t>مدیریت اتصال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C00000"/>
                </a:solidFill>
              </a:rPr>
              <a:t>کنترل ازدحام</a:t>
            </a:r>
          </a:p>
          <a:p>
            <a:pPr marL="0" lvl="4" indent="0">
              <a:lnSpc>
                <a:spcPct val="125000"/>
              </a:lnSpc>
              <a:spcBef>
                <a:spcPts val="600"/>
              </a:spcBef>
              <a:buNone/>
            </a:pPr>
            <a:endParaRPr lang="fa-I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07CDB4-5322-31D5-1535-83FA9A9CC8F9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19C9B0-CBCB-5765-8C02-6F888C45DBD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84F1772-1D51-305B-B697-D0A687001E0C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B4DE5-DBAD-DF20-D79F-0C103600C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8AEE5C-CF02-931D-9406-600702B80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5D78BC6D-04AE-1ACA-0236-3E9D4E0C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24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8BE61EB-5AC1-2097-AFE7-BF62D62D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82306"/>
            <a:ext cx="10972800" cy="5164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سرفصل‌های </a:t>
            </a:r>
            <a:r>
              <a:rPr lang="fa-IR" sz="2400" b="1" dirty="0">
                <a:solidFill>
                  <a:schemeClr val="accent1">
                    <a:lumMod val="50000"/>
                  </a:schemeClr>
                </a:solidFill>
              </a:rPr>
              <a:t>درس</a:t>
            </a: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1800" b="1" dirty="0">
                <a:solidFill>
                  <a:srgbClr val="C00000"/>
                </a:solidFill>
              </a:rPr>
              <a:t>6- لایه شبکه – صفحه داده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fa-IR" sz="1800" b="1" dirty="0">
                <a:solidFill>
                  <a:srgbClr val="1F1FFF"/>
                </a:solidFill>
              </a:rPr>
              <a:t>معرفی وظایف لایه شبکه (مسیریابی و جلورانی)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fa-IR" sz="1800" b="1" dirty="0">
                <a:solidFill>
                  <a:srgbClr val="1F1FFF"/>
                </a:solidFill>
              </a:rPr>
              <a:t>جلورانی (</a:t>
            </a:r>
            <a:r>
              <a:rPr lang="en-US" sz="1800" b="1" dirty="0">
                <a:solidFill>
                  <a:srgbClr val="1F1FFF"/>
                </a:solidFill>
              </a:rPr>
              <a:t>Forwarding</a:t>
            </a:r>
            <a:r>
              <a:rPr lang="fa-IR" sz="1800" b="1" dirty="0">
                <a:solidFill>
                  <a:srgbClr val="1F1FFF"/>
                </a:solidFill>
              </a:rPr>
              <a:t>)</a:t>
            </a:r>
            <a:endParaRPr lang="en-US" sz="1800" b="1" dirty="0">
              <a:solidFill>
                <a:srgbClr val="1F1FFF"/>
              </a:solidFill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fa-IR" sz="1600" b="1" dirty="0">
                <a:solidFill>
                  <a:srgbClr val="C00000"/>
                </a:solidFill>
              </a:rPr>
              <a:t>صفحه داده و صفحه کنترل (شبکه‌سازی متداول و </a:t>
            </a:r>
            <a:r>
              <a:rPr lang="en-US" sz="1600" b="1" dirty="0">
                <a:solidFill>
                  <a:srgbClr val="C00000"/>
                </a:solidFill>
              </a:rPr>
              <a:t>SDN</a:t>
            </a:r>
            <a:r>
              <a:rPr lang="fa-IR" sz="1600" b="1" dirty="0">
                <a:solidFill>
                  <a:srgbClr val="C00000"/>
                </a:solidFill>
              </a:rPr>
              <a:t>)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fa-IR" sz="1600" b="1" dirty="0">
                <a:solidFill>
                  <a:srgbClr val="C00000"/>
                </a:solidFill>
              </a:rPr>
              <a:t>شبکه‌های داده‌نگار و مدار مجازی</a:t>
            </a:r>
            <a:endParaRPr lang="en-US" sz="1600" b="1" dirty="0">
              <a:solidFill>
                <a:srgbClr val="C00000"/>
              </a:solidFill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fa-IR" sz="1600" b="1" dirty="0">
                <a:solidFill>
                  <a:srgbClr val="C00000"/>
                </a:solidFill>
              </a:rPr>
              <a:t>معماری مسیریاب</a:t>
            </a:r>
            <a:endParaRPr lang="en-US" sz="1600" b="1" dirty="0">
              <a:solidFill>
                <a:srgbClr val="C00000"/>
              </a:solidFill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fa-IR" sz="1600" b="1" dirty="0">
                <a:solidFill>
                  <a:srgbClr val="C00000"/>
                </a:solidFill>
              </a:rPr>
              <a:t>پروتکل اینترنت</a:t>
            </a:r>
          </a:p>
          <a:p>
            <a:pPr lvl="4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1F1FFF"/>
                </a:solidFill>
              </a:rPr>
              <a:t>فرمت بسته‌ها</a:t>
            </a:r>
          </a:p>
          <a:p>
            <a:pPr lvl="4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1F1FFF"/>
                </a:solidFill>
              </a:rPr>
              <a:t>آدرس‌دهی در اینترنت</a:t>
            </a:r>
            <a:endParaRPr lang="en-US" sz="1600" b="1" dirty="0">
              <a:solidFill>
                <a:srgbClr val="1F1FFF"/>
              </a:solidFill>
            </a:endParaRPr>
          </a:p>
          <a:p>
            <a:pPr lvl="4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1F1FFF"/>
                </a:solidFill>
              </a:rPr>
              <a:t>پروتکل پیکربندی پویای میزبان (</a:t>
            </a:r>
            <a:r>
              <a:rPr lang="en-US" sz="1600" b="1" dirty="0">
                <a:solidFill>
                  <a:srgbClr val="1F1FFF"/>
                </a:solidFill>
              </a:rPr>
              <a:t>DHCP</a:t>
            </a:r>
            <a:r>
              <a:rPr lang="fa-IR" sz="1600" b="1" dirty="0">
                <a:solidFill>
                  <a:srgbClr val="1F1FFF"/>
                </a:solidFill>
              </a:rPr>
              <a:t>)</a:t>
            </a:r>
            <a:endParaRPr lang="en-US" sz="1600" b="1" dirty="0">
              <a:solidFill>
                <a:srgbClr val="1F1FFF"/>
              </a:solidFill>
            </a:endParaRPr>
          </a:p>
          <a:p>
            <a:pPr lvl="4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1F1FFF"/>
                </a:solidFill>
              </a:rPr>
              <a:t>تبدیل آدرس شبکه (</a:t>
            </a:r>
            <a:r>
              <a:rPr lang="en-US" sz="1600" b="1" dirty="0">
                <a:solidFill>
                  <a:srgbClr val="1F1FFF"/>
                </a:solidFill>
              </a:rPr>
              <a:t>NAT</a:t>
            </a:r>
            <a:r>
              <a:rPr lang="fa-IR" sz="1600" b="1" dirty="0">
                <a:solidFill>
                  <a:srgbClr val="1F1FFF"/>
                </a:solidFill>
              </a:rPr>
              <a:t>)</a:t>
            </a:r>
            <a:endParaRPr lang="en-US" sz="1600" b="1" dirty="0">
              <a:solidFill>
                <a:srgbClr val="1F1FFF"/>
              </a:solidFill>
            </a:endParaRPr>
          </a:p>
          <a:p>
            <a:pPr lvl="4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1F1FFF"/>
                </a:solidFill>
              </a:rPr>
              <a:t>خُردسازی و بازسازی بسته‌های </a:t>
            </a:r>
            <a:r>
              <a:rPr lang="en-US" sz="1600" b="1" dirty="0">
                <a:solidFill>
                  <a:srgbClr val="1F1FFF"/>
                </a:solidFill>
              </a:rPr>
              <a:t>IP</a:t>
            </a:r>
          </a:p>
          <a:p>
            <a:pPr lvl="4">
              <a:lnSpc>
                <a:spcPct val="120000"/>
              </a:lnSpc>
              <a:spcBef>
                <a:spcPts val="0"/>
              </a:spcBef>
            </a:pPr>
            <a:r>
              <a:rPr lang="fa-IR" sz="1600" b="1" dirty="0">
                <a:solidFill>
                  <a:srgbClr val="1F1FFF"/>
                </a:solidFill>
              </a:rPr>
              <a:t>پروتکل ‌</a:t>
            </a:r>
            <a:r>
              <a:rPr lang="en-US" sz="1600" b="1" dirty="0">
                <a:solidFill>
                  <a:srgbClr val="1F1FFF"/>
                </a:solidFill>
              </a:rPr>
              <a:t> </a:t>
            </a:r>
            <a:r>
              <a:rPr lang="en-US" sz="1600" b="1" dirty="0" err="1">
                <a:solidFill>
                  <a:srgbClr val="1F1FFF"/>
                </a:solidFill>
              </a:rPr>
              <a:t>IPv6</a:t>
            </a:r>
            <a:endParaRPr lang="fa-IR" sz="1600" b="1" dirty="0">
              <a:solidFill>
                <a:srgbClr val="1F1FF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A7D7B5-5E6B-BBA1-EF73-18FFF3344434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855F04-6B88-DEFF-52C9-D8108183744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BC0822B6-C9C1-BF50-AE54-272118E6F782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6CFEC9-4B83-F5DA-C41A-41E805796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5FB5C7-9009-5689-F846-4D7421F2B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BA819ECA-90D6-8326-E31E-722D4F3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25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A87265-F433-BBEF-924E-35CCA8DE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7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58915"/>
            <a:ext cx="10972800" cy="5414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a-IR" sz="2000" b="1" dirty="0">
                <a:solidFill>
                  <a:srgbClr val="C00000"/>
                </a:solidFill>
              </a:rPr>
              <a:t>7- لایه شبکه – صفحه کنترل</a:t>
            </a:r>
          </a:p>
          <a:p>
            <a:pPr marL="900000" lvl="2" indent="-180000">
              <a:lnSpc>
                <a:spcPct val="12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معرفی وظایف لایه شبکه – صفحه کنترل</a:t>
            </a:r>
          </a:p>
          <a:p>
            <a:pPr marL="900000" lvl="2" indent="-180000">
              <a:lnSpc>
                <a:spcPct val="12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کلیات مسیریابی</a:t>
            </a:r>
          </a:p>
          <a:p>
            <a:pPr marL="900000" lvl="2" indent="-180000">
              <a:lnSpc>
                <a:spcPct val="12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الگوریتم‌های مسیریابی</a:t>
            </a:r>
          </a:p>
          <a:p>
            <a:pPr marL="14400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الگوریتم وضعیت لینک (</a:t>
            </a:r>
            <a:r>
              <a:rPr lang="en-US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Link State</a:t>
            </a: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</a:p>
          <a:p>
            <a:pPr marL="14400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الگوریتم بردار فاصله (</a:t>
            </a:r>
            <a:r>
              <a:rPr lang="en-US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Distance Vector</a:t>
            </a: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</a:p>
          <a:p>
            <a:pPr marL="900000" lvl="2" indent="-180000">
              <a:lnSpc>
                <a:spcPct val="12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مسیریابی در شبکه اینترنت</a:t>
            </a:r>
          </a:p>
          <a:p>
            <a:pPr marL="14400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مسیریابی سلسله مراتبی دو سطحی</a:t>
            </a:r>
          </a:p>
          <a:p>
            <a:pPr marL="14400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پروتکل‎های مسیریابی داخل‌دامنه </a:t>
            </a:r>
          </a:p>
          <a:p>
            <a:pPr marL="14400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پروتکل‌های مسیریابی بین‌دامنه‌ای</a:t>
            </a:r>
          </a:p>
          <a:p>
            <a:pPr marL="900000" lvl="2" indent="-180000">
              <a:lnSpc>
                <a:spcPct val="12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پروتکل مدیریت لایه </a:t>
            </a:r>
            <a:r>
              <a:rPr lang="en-US" sz="16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IP</a:t>
            </a:r>
            <a:r>
              <a:rPr lang="fa-IR" sz="16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 – </a:t>
            </a:r>
            <a:r>
              <a:rPr lang="en-US" sz="16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ICMP</a:t>
            </a:r>
            <a:endParaRPr lang="fa-IR" sz="1600" b="1" dirty="0">
              <a:solidFill>
                <a:srgbClr val="1F1FFF"/>
              </a:solidFill>
              <a:latin typeface="IRANSans(FaNum)" panose="02040503050201020203" pitchFamily="18" charset="-78"/>
            </a:endParaRPr>
          </a:p>
          <a:p>
            <a:pPr marL="900000" lvl="2" indent="-180000">
              <a:lnSpc>
                <a:spcPct val="12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مدیریت شبکه‌های کامپیوتری</a:t>
            </a:r>
          </a:p>
          <a:p>
            <a:pPr marL="13572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کلیات و مفاهیم پایه</a:t>
            </a:r>
          </a:p>
          <a:p>
            <a:pPr marL="13572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پروتکل </a:t>
            </a:r>
            <a:r>
              <a:rPr lang="en-US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SNMP</a:t>
            </a:r>
            <a:endParaRPr lang="fa-IR" sz="14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 marL="13572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پروتکل </a:t>
            </a:r>
            <a:r>
              <a:rPr lang="en-US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NETCONF</a:t>
            </a:r>
            <a:endParaRPr lang="fa-IR" sz="14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E12E50-001E-C888-B273-64E7C15BC553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7B5EDB-2168-9BEE-F787-E4C4F1107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A6B5B159-6011-1B1E-C6A2-4568D5A9B14D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7E13AD-2894-D040-B720-6FCE89B85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5A30B7-D82A-86F8-3EA5-BB26F192D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FAC8E51-E39C-3E2E-ACBD-99DE72DB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26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318CA58-084D-2B2C-0F1F-69A9248A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58916"/>
            <a:ext cx="10972800" cy="4837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a-IR" sz="1800" b="1" dirty="0">
                <a:solidFill>
                  <a:srgbClr val="C00000"/>
                </a:solidFill>
              </a:rPr>
              <a:t>8- </a:t>
            </a:r>
            <a:r>
              <a:rPr lang="fa-IR" sz="2000" b="1" dirty="0">
                <a:solidFill>
                  <a:srgbClr val="C00000"/>
                </a:solidFill>
              </a:rPr>
              <a:t>لایه پیوند داده و شبکه‌های محلی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معرفی لایه پیوند داده و سرویس‌های آن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روش‌های کنترل دسترسی به رسانه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شبکه‌های محلی </a:t>
            </a:r>
            <a:r>
              <a:rPr lang="en-US" sz="1800" b="1" dirty="0">
                <a:solidFill>
                  <a:srgbClr val="0000C8"/>
                </a:solidFill>
              </a:rPr>
              <a:t>Ethernet</a:t>
            </a:r>
            <a:r>
              <a:rPr lang="fa-IR" sz="1800" b="1" dirty="0">
                <a:solidFill>
                  <a:srgbClr val="0000C8"/>
                </a:solidFill>
              </a:rPr>
              <a:t> و </a:t>
            </a:r>
            <a:r>
              <a:rPr lang="en-US" sz="1800" b="1" dirty="0">
                <a:solidFill>
                  <a:srgbClr val="0000C8"/>
                </a:solidFill>
              </a:rPr>
              <a:t>Wireless LAN</a:t>
            </a:r>
            <a:endParaRPr lang="fa-IR" sz="1800" b="1" dirty="0">
              <a:solidFill>
                <a:srgbClr val="0000C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2F08A3-9A2B-683C-CDD4-BD9A535E06C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5FCC57-B5C1-9BB8-DAA5-C81B2D28043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DC2FD58D-C1C1-804C-9E95-3B7F40FEB794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AC0127-21D8-7672-9594-EDCE2AE42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43B9A3D-1F42-56E7-3B36-05D41C211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8C0127-9F35-E228-BE77-F8C78932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27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F2A6B-C9DA-0477-875B-2F7DE71B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0B80-3CF2-4172-7D4A-677A398A1913}"/>
              </a:ext>
            </a:extLst>
          </p:cNvPr>
          <p:cNvSpPr txBox="1">
            <a:spLocks/>
          </p:cNvSpPr>
          <p:nvPr/>
        </p:nvSpPr>
        <p:spPr>
          <a:xfrm>
            <a:off x="603205" y="1060418"/>
            <a:ext cx="10972800" cy="4837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کتاب‎های مرجع درس: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C00000"/>
                </a:solidFill>
              </a:rPr>
              <a:t>مرجع اصلی:</a:t>
            </a:r>
            <a:endParaRPr lang="en-US" sz="20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fa-IR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200400" lvl="1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J. F. Kurose   and   K. W. Ross </a:t>
            </a:r>
          </a:p>
          <a:p>
            <a:pPr marL="3200400" lvl="1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Computer Networking: A Top-Down Approach </a:t>
            </a:r>
          </a:p>
          <a:p>
            <a:pPr marL="3200400" lvl="1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8</a:t>
            </a:r>
            <a:r>
              <a:rPr lang="en-US" sz="2000" b="1" i="1" dirty="0">
                <a:solidFill>
                  <a:srgbClr val="0000C8"/>
                </a:solidFill>
              </a:rPr>
              <a:t>th</a:t>
            </a:r>
            <a:r>
              <a:rPr lang="en-US" sz="2000" b="1" dirty="0">
                <a:solidFill>
                  <a:srgbClr val="0000C8"/>
                </a:solidFill>
              </a:rPr>
              <a:t> Edition </a:t>
            </a:r>
          </a:p>
          <a:p>
            <a:pPr marL="3200400" lvl="1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Pearson Publisher</a:t>
            </a:r>
          </a:p>
          <a:p>
            <a:pPr marL="3200400" lvl="1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2021</a:t>
            </a:r>
          </a:p>
          <a:p>
            <a:pPr marL="457200" lvl="1" indent="0" rtl="0">
              <a:lnSpc>
                <a:spcPct val="150000"/>
              </a:lnSpc>
              <a:spcBef>
                <a:spcPts val="600"/>
              </a:spcBef>
              <a:buNone/>
            </a:pPr>
            <a:endParaRPr lang="fa-IR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rtl="0">
              <a:lnSpc>
                <a:spcPct val="150000"/>
              </a:lnSpc>
              <a:spcBef>
                <a:spcPts val="600"/>
              </a:spcBef>
              <a:buNone/>
            </a:pPr>
            <a:endParaRPr lang="fa-IR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6F0A9-E352-B3F8-6C48-0542A65A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0" y="2180754"/>
            <a:ext cx="2758160" cy="3456340"/>
          </a:xfrm>
          <a:prstGeom prst="rect">
            <a:avLst/>
          </a:prstGeom>
          <a:ln w="25400">
            <a:solidFill>
              <a:srgbClr val="0000C8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63086E-6157-7822-3DDB-6AC00A6D08EC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EBD646-3EFD-9405-C76D-D37ED8AC9A2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E92CD91F-1FBE-8945-97DA-D4D95E3AEA7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3165392-EE1E-6981-A36C-22D81FF6C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8A0403-8DB4-0EA1-4486-6FE62CEAF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D7B0176A-05DB-D24E-6034-56F98E3C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28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079592F-B11E-4665-AD77-11AC02D3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0B80-3CF2-4172-7D4A-677A398A1913}"/>
              </a:ext>
            </a:extLst>
          </p:cNvPr>
          <p:cNvSpPr txBox="1">
            <a:spLocks/>
          </p:cNvSpPr>
          <p:nvPr/>
        </p:nvSpPr>
        <p:spPr>
          <a:xfrm>
            <a:off x="609600" y="1072418"/>
            <a:ext cx="10972800" cy="1453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400" b="1" dirty="0">
                <a:solidFill>
                  <a:schemeClr val="accent1">
                    <a:lumMod val="50000"/>
                  </a:schemeClr>
                </a:solidFill>
              </a:rPr>
              <a:t>کتاب‎های مرجع درس: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C00000"/>
                </a:solidFill>
              </a:rPr>
              <a:t>سایر مرجع‌ها:</a:t>
            </a:r>
          </a:p>
          <a:p>
            <a:pPr marL="457200" lvl="1" indent="0" rtl="0">
              <a:lnSpc>
                <a:spcPct val="150000"/>
              </a:lnSpc>
              <a:spcBef>
                <a:spcPts val="600"/>
              </a:spcBef>
              <a:buNone/>
            </a:pPr>
            <a:endParaRPr lang="fa-I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801FF7-A02C-F6E6-4D58-2CD2D5946C6F}"/>
              </a:ext>
            </a:extLst>
          </p:cNvPr>
          <p:cNvSpPr txBox="1">
            <a:spLocks/>
          </p:cNvSpPr>
          <p:nvPr/>
        </p:nvSpPr>
        <p:spPr>
          <a:xfrm>
            <a:off x="564731" y="2521057"/>
            <a:ext cx="10493794" cy="3240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-365760" rtl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[1] A. Leon-Garcia, I. </a:t>
            </a:r>
            <a:r>
              <a:rPr lang="en-US" sz="2000" b="1" dirty="0" err="1">
                <a:solidFill>
                  <a:srgbClr val="0000C8"/>
                </a:solidFill>
              </a:rPr>
              <a:t>Widjaja</a:t>
            </a:r>
            <a:r>
              <a:rPr lang="en-US" sz="2000" b="1" dirty="0">
                <a:solidFill>
                  <a:srgbClr val="0000C8"/>
                </a:solidFill>
              </a:rPr>
              <a:t>, Communication Networks, 2nd Edition, McGraw-Hill, 2003.</a:t>
            </a:r>
          </a:p>
          <a:p>
            <a:pPr marL="365760" lvl="1" indent="-365760" rtl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[2] A. S. Tanenbaum, Computer Networks, 5th Edition, Pearson, 2010.</a:t>
            </a:r>
          </a:p>
          <a:p>
            <a:pPr marL="365760" lvl="1" indent="-365760" rtl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[3] B. A. </a:t>
            </a:r>
            <a:r>
              <a:rPr lang="en-US" sz="2000" b="1" dirty="0" err="1">
                <a:solidFill>
                  <a:srgbClr val="0000C8"/>
                </a:solidFill>
              </a:rPr>
              <a:t>Forouzan</a:t>
            </a:r>
            <a:r>
              <a:rPr lang="en-US" sz="2000" b="1" dirty="0">
                <a:solidFill>
                  <a:srgbClr val="0000C8"/>
                </a:solidFill>
              </a:rPr>
              <a:t> and </a:t>
            </a:r>
            <a:r>
              <a:rPr lang="en-US" sz="2000" b="1" dirty="0" err="1">
                <a:solidFill>
                  <a:srgbClr val="0000C8"/>
                </a:solidFill>
              </a:rPr>
              <a:t>DeAnza</a:t>
            </a:r>
            <a:r>
              <a:rPr lang="en-US" sz="2000" b="1" dirty="0">
                <a:solidFill>
                  <a:srgbClr val="0000C8"/>
                </a:solidFill>
              </a:rPr>
              <a:t> College, Data Communications and Networking, 5th Edition, McGraw-Hill, 2012.</a:t>
            </a:r>
          </a:p>
          <a:p>
            <a:pPr marL="365760" lvl="1" indent="-365760" rtl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[4] W. Stallings, Data and Computer Communications, 10th Edition, Pearson, 2014.</a:t>
            </a:r>
          </a:p>
          <a:p>
            <a:pPr marL="457200" lvl="1" indent="0" rtl="0">
              <a:lnSpc>
                <a:spcPct val="150000"/>
              </a:lnSpc>
              <a:spcBef>
                <a:spcPts val="1800"/>
              </a:spcBef>
              <a:buNone/>
            </a:pPr>
            <a:endParaRPr lang="fa-IR" sz="2000" b="1" dirty="0">
              <a:solidFill>
                <a:srgbClr val="0000C8"/>
              </a:solidFill>
            </a:endParaRPr>
          </a:p>
          <a:p>
            <a:pPr marL="457200" lvl="1" indent="0" rtl="0">
              <a:lnSpc>
                <a:spcPct val="150000"/>
              </a:lnSpc>
              <a:spcBef>
                <a:spcPts val="1800"/>
              </a:spcBef>
              <a:buNone/>
            </a:pPr>
            <a:endParaRPr lang="fa-IR" sz="2000" b="1" dirty="0">
              <a:solidFill>
                <a:srgbClr val="0000C8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1ED652-70DC-DEEB-C550-489F06DC0F4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8A5555-0C94-17A6-4451-B8C6A62C35C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4B823F2A-8908-62C6-42F8-476E1136E835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4A8AB5-78CD-882A-73B4-7F267D7AB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A0F337-7CFE-9B33-25AB-5006EF84D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CEF7436-2670-08D3-EBB9-CA9B8C24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29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3FF02A-6D58-7C7D-1C8A-81572EE1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8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B5A77F2-0DF2-0161-4CF0-8C6D9C75F5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52400" cmpd="sng">
            <a:solidFill>
              <a:srgbClr val="0000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9D24D-6B3A-3B12-3A8C-A1F0E14E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0F38-4A6F-3E68-39EC-2DA95AC8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420"/>
            <a:ext cx="10972800" cy="481085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solidFill>
                  <a:schemeClr val="accent1">
                    <a:lumMod val="50000"/>
                  </a:schemeClr>
                </a:solidFill>
              </a:rPr>
              <a:t>شبکه‌ کامپیوتری: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1A2509-9ABD-99F5-DF4B-655715BC5C9D}"/>
              </a:ext>
            </a:extLst>
          </p:cNvPr>
          <p:cNvSpPr txBox="1">
            <a:spLocks/>
          </p:cNvSpPr>
          <p:nvPr/>
        </p:nvSpPr>
        <p:spPr>
          <a:xfrm>
            <a:off x="609600" y="5445584"/>
            <a:ext cx="10972800" cy="481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a-IR" b="1" dirty="0">
                <a:solidFill>
                  <a:srgbClr val="C00000"/>
                </a:solidFill>
              </a:rPr>
              <a:t>اتصال کامپیوترهای مستقل از طریق یک شبکه ارتباطی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C8616D-1B0B-EE0F-1DCB-9BBB8C03A866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510835" y="3502232"/>
            <a:ext cx="670625" cy="52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3729ED-B6ED-6A95-585E-DD3DF414A35C}"/>
              </a:ext>
            </a:extLst>
          </p:cNvPr>
          <p:cNvCxnSpPr>
            <a:cxnSpLocks/>
          </p:cNvCxnSpPr>
          <p:nvPr/>
        </p:nvCxnSpPr>
        <p:spPr>
          <a:xfrm flipV="1">
            <a:off x="6808491" y="2551598"/>
            <a:ext cx="257772" cy="50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9F1294-EF50-2FDF-F9A0-C2AB0180E82B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7966422" y="3346976"/>
            <a:ext cx="841676" cy="155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5526B4-6444-AB93-CFEC-ABA8B3A1C14B}"/>
              </a:ext>
            </a:extLst>
          </p:cNvPr>
          <p:cNvCxnSpPr>
            <a:cxnSpLocks/>
          </p:cNvCxnSpPr>
          <p:nvPr/>
        </p:nvCxnSpPr>
        <p:spPr>
          <a:xfrm>
            <a:off x="6596255" y="3977549"/>
            <a:ext cx="470008" cy="618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2B780D-D170-9345-9E2F-A76EAAD55664}"/>
              </a:ext>
            </a:extLst>
          </p:cNvPr>
          <p:cNvCxnSpPr>
            <a:cxnSpLocks/>
          </p:cNvCxnSpPr>
          <p:nvPr/>
        </p:nvCxnSpPr>
        <p:spPr>
          <a:xfrm flipV="1">
            <a:off x="4907524" y="3943027"/>
            <a:ext cx="404933" cy="653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01EE33-EAAE-ECA5-C177-5234D005B037}"/>
              </a:ext>
            </a:extLst>
          </p:cNvPr>
          <p:cNvCxnSpPr>
            <a:cxnSpLocks/>
          </p:cNvCxnSpPr>
          <p:nvPr/>
        </p:nvCxnSpPr>
        <p:spPr>
          <a:xfrm>
            <a:off x="5004340" y="2516877"/>
            <a:ext cx="290453" cy="531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3BE5A8F-AC24-0434-4FCA-9786F78691A6}"/>
              </a:ext>
            </a:extLst>
          </p:cNvPr>
          <p:cNvGrpSpPr/>
          <p:nvPr/>
        </p:nvGrpSpPr>
        <p:grpSpPr>
          <a:xfrm>
            <a:off x="4181460" y="3026915"/>
            <a:ext cx="3784962" cy="950634"/>
            <a:chOff x="4181460" y="3108939"/>
            <a:chExt cx="3784962" cy="950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594926-E81C-E910-01F5-4B4D10C39FFA}"/>
                </a:ext>
              </a:extLst>
            </p:cNvPr>
            <p:cNvSpPr/>
            <p:nvPr/>
          </p:nvSpPr>
          <p:spPr>
            <a:xfrm>
              <a:off x="4181460" y="3108939"/>
              <a:ext cx="3784962" cy="950634"/>
            </a:xfrm>
            <a:prstGeom prst="ellipse">
              <a:avLst/>
            </a:prstGeom>
            <a:solidFill>
              <a:srgbClr val="96C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96EBCB-0E18-F3C3-BE65-8C5342351965}"/>
                </a:ext>
              </a:extLst>
            </p:cNvPr>
            <p:cNvSpPr txBox="1"/>
            <p:nvPr/>
          </p:nvSpPr>
          <p:spPr>
            <a:xfrm>
              <a:off x="4181460" y="3429454"/>
              <a:ext cx="378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Communication Network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46F996-E761-58C8-6AF5-611CCA8AD951}"/>
              </a:ext>
            </a:extLst>
          </p:cNvPr>
          <p:cNvSpPr txBox="1">
            <a:spLocks/>
          </p:cNvSpPr>
          <p:nvPr/>
        </p:nvSpPr>
        <p:spPr>
          <a:xfrm>
            <a:off x="-12790" y="6550952"/>
            <a:ext cx="12204790" cy="266104"/>
          </a:xfrm>
          <a:prstGeom prst="rect">
            <a:avLst/>
          </a:prstGeom>
          <a:solidFill>
            <a:srgbClr val="0000C8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1200" b="1" dirty="0">
                <a:solidFill>
                  <a:srgbClr val="FFF5BE"/>
                </a:solidFill>
              </a:rPr>
              <a:t>دانشگاه صنعتی امیرکبیر (پلی‌تکنیک تهران) - دانشکده مهندسی کامپیوتر - شبکه‌های کامپیوتری - مسعود صبائی - نیمسال دوم 1404-1403 </a:t>
            </a:r>
            <a:endParaRPr lang="en-US" sz="1200" b="1" dirty="0">
              <a:solidFill>
                <a:srgbClr val="FFF5BE"/>
              </a:solidFill>
            </a:endParaRPr>
          </a:p>
        </p:txBody>
      </p:sp>
      <p:grpSp>
        <p:nvGrpSpPr>
          <p:cNvPr id="7" name="Group 100">
            <a:extLst>
              <a:ext uri="{FF2B5EF4-FFF2-40B4-BE49-F238E27FC236}">
                <a16:creationId xmlns:a16="http://schemas.microsoft.com/office/drawing/2014/main" id="{F411D299-0EF1-70DC-8A7F-9D8DBA3D11BB}"/>
              </a:ext>
            </a:extLst>
          </p:cNvPr>
          <p:cNvGrpSpPr>
            <a:grpSpLocks/>
          </p:cNvGrpSpPr>
          <p:nvPr/>
        </p:nvGrpSpPr>
        <p:grpSpPr bwMode="auto">
          <a:xfrm>
            <a:off x="2856106" y="3097334"/>
            <a:ext cx="791194" cy="669472"/>
            <a:chOff x="-44" y="1473"/>
            <a:chExt cx="981" cy="1105"/>
          </a:xfrm>
        </p:grpSpPr>
        <p:pic>
          <p:nvPicPr>
            <p:cNvPr id="10" name="Picture 101" descr="desktop_computer_stylized_medium">
              <a:extLst>
                <a:ext uri="{FF2B5EF4-FFF2-40B4-BE49-F238E27FC236}">
                  <a16:creationId xmlns:a16="http://schemas.microsoft.com/office/drawing/2014/main" id="{0306B87C-4F50-4B63-C338-110474E4F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02">
              <a:extLst>
                <a:ext uri="{FF2B5EF4-FFF2-40B4-BE49-F238E27FC236}">
                  <a16:creationId xmlns:a16="http://schemas.microsoft.com/office/drawing/2014/main" id="{C51559E8-0050-510B-FE06-D8D9ED8338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2" name="Group 100">
            <a:extLst>
              <a:ext uri="{FF2B5EF4-FFF2-40B4-BE49-F238E27FC236}">
                <a16:creationId xmlns:a16="http://schemas.microsoft.com/office/drawing/2014/main" id="{6602B8DE-6E75-5409-9A13-4E96565D671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41962" y="2073384"/>
            <a:ext cx="791194" cy="669472"/>
            <a:chOff x="-44" y="1473"/>
            <a:chExt cx="981" cy="1105"/>
          </a:xfrm>
        </p:grpSpPr>
        <p:pic>
          <p:nvPicPr>
            <p:cNvPr id="13" name="Picture 101" descr="desktop_computer_stylized_medium">
              <a:extLst>
                <a:ext uri="{FF2B5EF4-FFF2-40B4-BE49-F238E27FC236}">
                  <a16:creationId xmlns:a16="http://schemas.microsoft.com/office/drawing/2014/main" id="{0A442173-04C9-DA13-F464-B846FB58F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02">
              <a:extLst>
                <a:ext uri="{FF2B5EF4-FFF2-40B4-BE49-F238E27FC236}">
                  <a16:creationId xmlns:a16="http://schemas.microsoft.com/office/drawing/2014/main" id="{FE160062-8003-AF04-532F-3364997A68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5" name="Group 100">
            <a:extLst>
              <a:ext uri="{FF2B5EF4-FFF2-40B4-BE49-F238E27FC236}">
                <a16:creationId xmlns:a16="http://schemas.microsoft.com/office/drawing/2014/main" id="{40687B69-124D-C5C8-00CC-CA56D01FF406}"/>
              </a:ext>
            </a:extLst>
          </p:cNvPr>
          <p:cNvGrpSpPr>
            <a:grpSpLocks/>
          </p:cNvGrpSpPr>
          <p:nvPr/>
        </p:nvGrpSpPr>
        <p:grpSpPr bwMode="auto">
          <a:xfrm>
            <a:off x="6541780" y="4141651"/>
            <a:ext cx="791194" cy="669472"/>
            <a:chOff x="-44" y="1473"/>
            <a:chExt cx="981" cy="1105"/>
          </a:xfrm>
        </p:grpSpPr>
        <p:pic>
          <p:nvPicPr>
            <p:cNvPr id="16" name="Picture 101" descr="desktop_computer_stylized_medium">
              <a:extLst>
                <a:ext uri="{FF2B5EF4-FFF2-40B4-BE49-F238E27FC236}">
                  <a16:creationId xmlns:a16="http://schemas.microsoft.com/office/drawing/2014/main" id="{5DF32FDF-4C2F-B6CC-767A-6E397E511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102">
              <a:extLst>
                <a:ext uri="{FF2B5EF4-FFF2-40B4-BE49-F238E27FC236}">
                  <a16:creationId xmlns:a16="http://schemas.microsoft.com/office/drawing/2014/main" id="{94875D67-C9A0-3CA0-28E4-3255CA70F3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2644D34-62B5-9ACA-E5DE-1FE9749E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80" y="4408376"/>
            <a:ext cx="274794" cy="559238"/>
          </a:xfrm>
          <a:prstGeom prst="rect">
            <a:avLst/>
          </a:prstGeom>
        </p:spPr>
      </p:pic>
      <p:grpSp>
        <p:nvGrpSpPr>
          <p:cNvPr id="21" name="Group 950">
            <a:extLst>
              <a:ext uri="{FF2B5EF4-FFF2-40B4-BE49-F238E27FC236}">
                <a16:creationId xmlns:a16="http://schemas.microsoft.com/office/drawing/2014/main" id="{00FA8364-0534-C990-3680-C04B8E8894F4}"/>
              </a:ext>
            </a:extLst>
          </p:cNvPr>
          <p:cNvGrpSpPr>
            <a:grpSpLocks/>
          </p:cNvGrpSpPr>
          <p:nvPr/>
        </p:nvGrpSpPr>
        <p:grpSpPr bwMode="auto">
          <a:xfrm>
            <a:off x="8685631" y="3026915"/>
            <a:ext cx="286999" cy="539250"/>
            <a:chOff x="4140" y="429"/>
            <a:chExt cx="1425" cy="2396"/>
          </a:xfrm>
        </p:grpSpPr>
        <p:sp>
          <p:nvSpPr>
            <p:cNvPr id="23" name="Freeform 951">
              <a:extLst>
                <a:ext uri="{FF2B5EF4-FFF2-40B4-BE49-F238E27FC236}">
                  <a16:creationId xmlns:a16="http://schemas.microsoft.com/office/drawing/2014/main" id="{3F2DDEDD-9A46-CD50-7F64-ABED11A6E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952">
              <a:extLst>
                <a:ext uri="{FF2B5EF4-FFF2-40B4-BE49-F238E27FC236}">
                  <a16:creationId xmlns:a16="http://schemas.microsoft.com/office/drawing/2014/main" id="{38E7BC0A-C2AE-F849-9D63-C4D6DE263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" name="Freeform 953">
              <a:extLst>
                <a:ext uri="{FF2B5EF4-FFF2-40B4-BE49-F238E27FC236}">
                  <a16:creationId xmlns:a16="http://schemas.microsoft.com/office/drawing/2014/main" id="{ADCC4B70-029D-4A53-782C-BDD4A1F03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54">
              <a:extLst>
                <a:ext uri="{FF2B5EF4-FFF2-40B4-BE49-F238E27FC236}">
                  <a16:creationId xmlns:a16="http://schemas.microsoft.com/office/drawing/2014/main" id="{FAD3150A-06D8-62DB-A1DE-49653458B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955">
              <a:extLst>
                <a:ext uri="{FF2B5EF4-FFF2-40B4-BE49-F238E27FC236}">
                  <a16:creationId xmlns:a16="http://schemas.microsoft.com/office/drawing/2014/main" id="{4CC853CB-DB53-FEA6-AF9A-2830C904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0" name="Group 956">
              <a:extLst>
                <a:ext uri="{FF2B5EF4-FFF2-40B4-BE49-F238E27FC236}">
                  <a16:creationId xmlns:a16="http://schemas.microsoft.com/office/drawing/2014/main" id="{6DC89E75-F609-0DA8-ADED-EAC0586A7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" name="AutoShape 957">
                <a:extLst>
                  <a:ext uri="{FF2B5EF4-FFF2-40B4-BE49-F238E27FC236}">
                    <a16:creationId xmlns:a16="http://schemas.microsoft.com/office/drawing/2014/main" id="{BDE7D2B5-EE59-6020-745C-80653C5B4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AutoShape 958">
                <a:extLst>
                  <a:ext uri="{FF2B5EF4-FFF2-40B4-BE49-F238E27FC236}">
                    <a16:creationId xmlns:a16="http://schemas.microsoft.com/office/drawing/2014/main" id="{17BCC2EE-7944-1F9D-6E13-00F83AF3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" name="Rectangle 959">
              <a:extLst>
                <a:ext uri="{FF2B5EF4-FFF2-40B4-BE49-F238E27FC236}">
                  <a16:creationId xmlns:a16="http://schemas.microsoft.com/office/drawing/2014/main" id="{9B972D89-DA93-5C9C-9290-210FAFE2C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3" name="Group 960">
              <a:extLst>
                <a:ext uri="{FF2B5EF4-FFF2-40B4-BE49-F238E27FC236}">
                  <a16:creationId xmlns:a16="http://schemas.microsoft.com/office/drawing/2014/main" id="{85CE5D23-AF05-FC03-05FD-E33352C38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" name="AutoShape 961">
                <a:extLst>
                  <a:ext uri="{FF2B5EF4-FFF2-40B4-BE49-F238E27FC236}">
                    <a16:creationId xmlns:a16="http://schemas.microsoft.com/office/drawing/2014/main" id="{489E4C09-BB1D-9E36-4450-F3B199551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AutoShape 962">
                <a:extLst>
                  <a:ext uri="{FF2B5EF4-FFF2-40B4-BE49-F238E27FC236}">
                    <a16:creationId xmlns:a16="http://schemas.microsoft.com/office/drawing/2014/main" id="{4983BFFE-550E-553C-DAD0-21A93BDD3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" name="Rectangle 963">
              <a:extLst>
                <a:ext uri="{FF2B5EF4-FFF2-40B4-BE49-F238E27FC236}">
                  <a16:creationId xmlns:a16="http://schemas.microsoft.com/office/drawing/2014/main" id="{B40CFA46-3905-77AC-6569-2DB4B22F8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" name="Rectangle 964">
              <a:extLst>
                <a:ext uri="{FF2B5EF4-FFF2-40B4-BE49-F238E27FC236}">
                  <a16:creationId xmlns:a16="http://schemas.microsoft.com/office/drawing/2014/main" id="{21B29345-07E3-B75D-44BD-F42FF593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9" name="Group 965">
              <a:extLst>
                <a:ext uri="{FF2B5EF4-FFF2-40B4-BE49-F238E27FC236}">
                  <a16:creationId xmlns:a16="http://schemas.microsoft.com/office/drawing/2014/main" id="{7FEDCF4C-1803-BA38-2495-EFACFF9C6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" name="AutoShape 966">
                <a:extLst>
                  <a:ext uri="{FF2B5EF4-FFF2-40B4-BE49-F238E27FC236}">
                    <a16:creationId xmlns:a16="http://schemas.microsoft.com/office/drawing/2014/main" id="{340ADCCF-8862-5B7A-E355-DCBF353F5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AutoShape 967">
                <a:extLst>
                  <a:ext uri="{FF2B5EF4-FFF2-40B4-BE49-F238E27FC236}">
                    <a16:creationId xmlns:a16="http://schemas.microsoft.com/office/drawing/2014/main" id="{B2469A2D-5941-B5A1-CAFB-351D04B13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" name="Freeform 968">
              <a:extLst>
                <a:ext uri="{FF2B5EF4-FFF2-40B4-BE49-F238E27FC236}">
                  <a16:creationId xmlns:a16="http://schemas.microsoft.com/office/drawing/2014/main" id="{53A10DF6-DFBA-1A54-20E6-96FFC42B5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969">
              <a:extLst>
                <a:ext uri="{FF2B5EF4-FFF2-40B4-BE49-F238E27FC236}">
                  <a16:creationId xmlns:a16="http://schemas.microsoft.com/office/drawing/2014/main" id="{42B96973-E98F-5A89-E767-0CDDC4D39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" name="AutoShape 970">
                <a:extLst>
                  <a:ext uri="{FF2B5EF4-FFF2-40B4-BE49-F238E27FC236}">
                    <a16:creationId xmlns:a16="http://schemas.microsoft.com/office/drawing/2014/main" id="{74442A0B-0F3A-E9D9-7BA5-1DF6237BB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AutoShape 971">
                <a:extLst>
                  <a:ext uri="{FF2B5EF4-FFF2-40B4-BE49-F238E27FC236}">
                    <a16:creationId xmlns:a16="http://schemas.microsoft.com/office/drawing/2014/main" id="{F89DEA8A-708A-A1CA-5733-E9E298F20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" name="Rectangle 972">
              <a:extLst>
                <a:ext uri="{FF2B5EF4-FFF2-40B4-BE49-F238E27FC236}">
                  <a16:creationId xmlns:a16="http://schemas.microsoft.com/office/drawing/2014/main" id="{A4DDD417-D7C2-3643-BE50-DE2979020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5" name="Freeform 973">
              <a:extLst>
                <a:ext uri="{FF2B5EF4-FFF2-40B4-BE49-F238E27FC236}">
                  <a16:creationId xmlns:a16="http://schemas.microsoft.com/office/drawing/2014/main" id="{20A3BA95-8530-B2B7-6ECB-444F37472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974">
              <a:extLst>
                <a:ext uri="{FF2B5EF4-FFF2-40B4-BE49-F238E27FC236}">
                  <a16:creationId xmlns:a16="http://schemas.microsoft.com/office/drawing/2014/main" id="{307D5FD6-95F5-6304-E76A-85FE9A9A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975">
              <a:extLst>
                <a:ext uri="{FF2B5EF4-FFF2-40B4-BE49-F238E27FC236}">
                  <a16:creationId xmlns:a16="http://schemas.microsoft.com/office/drawing/2014/main" id="{7CE4566C-77FB-6925-1564-B6A51EEE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8" name="Freeform 976">
              <a:extLst>
                <a:ext uri="{FF2B5EF4-FFF2-40B4-BE49-F238E27FC236}">
                  <a16:creationId xmlns:a16="http://schemas.microsoft.com/office/drawing/2014/main" id="{2B2F227E-CF63-4273-319E-2A455A3FF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AutoShape 977">
              <a:extLst>
                <a:ext uri="{FF2B5EF4-FFF2-40B4-BE49-F238E27FC236}">
                  <a16:creationId xmlns:a16="http://schemas.microsoft.com/office/drawing/2014/main" id="{83D8B082-A712-DA59-DB8D-981D56960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" name="AutoShape 978">
              <a:extLst>
                <a:ext uri="{FF2B5EF4-FFF2-40B4-BE49-F238E27FC236}">
                  <a16:creationId xmlns:a16="http://schemas.microsoft.com/office/drawing/2014/main" id="{086F9E67-A011-18E7-591D-AA9E54D09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" name="Oval 979">
              <a:extLst>
                <a:ext uri="{FF2B5EF4-FFF2-40B4-BE49-F238E27FC236}">
                  <a16:creationId xmlns:a16="http://schemas.microsoft.com/office/drawing/2014/main" id="{E3002A8D-83B5-36DB-2A93-94977E69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2" name="Oval 980">
              <a:extLst>
                <a:ext uri="{FF2B5EF4-FFF2-40B4-BE49-F238E27FC236}">
                  <a16:creationId xmlns:a16="http://schemas.microsoft.com/office/drawing/2014/main" id="{7062973F-A90A-32BD-61A9-973E0FAF8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Oval 981">
              <a:extLst>
                <a:ext uri="{FF2B5EF4-FFF2-40B4-BE49-F238E27FC236}">
                  <a16:creationId xmlns:a16="http://schemas.microsoft.com/office/drawing/2014/main" id="{CBCDB6D0-AC28-C56C-3E77-7FB67E105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" name="Rectangle 982">
              <a:extLst>
                <a:ext uri="{FF2B5EF4-FFF2-40B4-BE49-F238E27FC236}">
                  <a16:creationId xmlns:a16="http://schemas.microsoft.com/office/drawing/2014/main" id="{536A1066-603B-EB39-0E6B-52CE3C3F1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01" name="Group 950">
            <a:extLst>
              <a:ext uri="{FF2B5EF4-FFF2-40B4-BE49-F238E27FC236}">
                <a16:creationId xmlns:a16="http://schemas.microsoft.com/office/drawing/2014/main" id="{8B891ECA-B81A-C2C8-957D-A791CEE50113}"/>
              </a:ext>
            </a:extLst>
          </p:cNvPr>
          <p:cNvGrpSpPr>
            <a:grpSpLocks/>
          </p:cNvGrpSpPr>
          <p:nvPr/>
        </p:nvGrpSpPr>
        <p:grpSpPr bwMode="auto">
          <a:xfrm>
            <a:off x="4807277" y="2054477"/>
            <a:ext cx="286999" cy="539250"/>
            <a:chOff x="4140" y="429"/>
            <a:chExt cx="1425" cy="2396"/>
          </a:xfrm>
        </p:grpSpPr>
        <p:sp>
          <p:nvSpPr>
            <p:cNvPr id="102" name="Freeform 951">
              <a:extLst>
                <a:ext uri="{FF2B5EF4-FFF2-40B4-BE49-F238E27FC236}">
                  <a16:creationId xmlns:a16="http://schemas.microsoft.com/office/drawing/2014/main" id="{50BD0672-E889-787F-167B-D59246BBC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952">
              <a:extLst>
                <a:ext uri="{FF2B5EF4-FFF2-40B4-BE49-F238E27FC236}">
                  <a16:creationId xmlns:a16="http://schemas.microsoft.com/office/drawing/2014/main" id="{7E531653-C4E6-C421-E311-8F7973AB7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4" name="Freeform 953">
              <a:extLst>
                <a:ext uri="{FF2B5EF4-FFF2-40B4-BE49-F238E27FC236}">
                  <a16:creationId xmlns:a16="http://schemas.microsoft.com/office/drawing/2014/main" id="{D6327920-C585-4C12-43DF-77850E814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954">
              <a:extLst>
                <a:ext uri="{FF2B5EF4-FFF2-40B4-BE49-F238E27FC236}">
                  <a16:creationId xmlns:a16="http://schemas.microsoft.com/office/drawing/2014/main" id="{B0F4BB4B-7039-353A-17B9-8D9533F67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955">
              <a:extLst>
                <a:ext uri="{FF2B5EF4-FFF2-40B4-BE49-F238E27FC236}">
                  <a16:creationId xmlns:a16="http://schemas.microsoft.com/office/drawing/2014/main" id="{88006CBA-8EC9-5A37-E904-026DD4D2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07" name="Group 956">
              <a:extLst>
                <a:ext uri="{FF2B5EF4-FFF2-40B4-BE49-F238E27FC236}">
                  <a16:creationId xmlns:a16="http://schemas.microsoft.com/office/drawing/2014/main" id="{FF123789-6F0C-6D4F-C079-2059A1F2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2" name="AutoShape 957">
                <a:extLst>
                  <a:ext uri="{FF2B5EF4-FFF2-40B4-BE49-F238E27FC236}">
                    <a16:creationId xmlns:a16="http://schemas.microsoft.com/office/drawing/2014/main" id="{AFFD5FD4-0826-C6FA-B7F7-9EAF9F0D0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AutoShape 958">
                <a:extLst>
                  <a:ext uri="{FF2B5EF4-FFF2-40B4-BE49-F238E27FC236}">
                    <a16:creationId xmlns:a16="http://schemas.microsoft.com/office/drawing/2014/main" id="{104F5655-5D1E-5BBA-050E-CE8EE50DD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8" name="Rectangle 959">
              <a:extLst>
                <a:ext uri="{FF2B5EF4-FFF2-40B4-BE49-F238E27FC236}">
                  <a16:creationId xmlns:a16="http://schemas.microsoft.com/office/drawing/2014/main" id="{004471B1-1D85-933E-12CA-0981A1D6A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09" name="Group 960">
              <a:extLst>
                <a:ext uri="{FF2B5EF4-FFF2-40B4-BE49-F238E27FC236}">
                  <a16:creationId xmlns:a16="http://schemas.microsoft.com/office/drawing/2014/main" id="{508C0C64-665E-9873-8E77-60F8841D5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0" name="AutoShape 961">
                <a:extLst>
                  <a:ext uri="{FF2B5EF4-FFF2-40B4-BE49-F238E27FC236}">
                    <a16:creationId xmlns:a16="http://schemas.microsoft.com/office/drawing/2014/main" id="{F43A0574-F307-00AB-EC7A-5719E2E4E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AutoShape 962">
                <a:extLst>
                  <a:ext uri="{FF2B5EF4-FFF2-40B4-BE49-F238E27FC236}">
                    <a16:creationId xmlns:a16="http://schemas.microsoft.com/office/drawing/2014/main" id="{6278055F-E4DB-3F36-4B1D-93D63AF5C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0" name="Rectangle 963">
              <a:extLst>
                <a:ext uri="{FF2B5EF4-FFF2-40B4-BE49-F238E27FC236}">
                  <a16:creationId xmlns:a16="http://schemas.microsoft.com/office/drawing/2014/main" id="{7A5DF552-6A7F-CA3B-A0F8-4DD8EC52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1" name="Rectangle 964">
              <a:extLst>
                <a:ext uri="{FF2B5EF4-FFF2-40B4-BE49-F238E27FC236}">
                  <a16:creationId xmlns:a16="http://schemas.microsoft.com/office/drawing/2014/main" id="{57C10186-B230-753E-E2AF-7C0A04A9A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12" name="Group 965">
              <a:extLst>
                <a:ext uri="{FF2B5EF4-FFF2-40B4-BE49-F238E27FC236}">
                  <a16:creationId xmlns:a16="http://schemas.microsoft.com/office/drawing/2014/main" id="{07B0A311-1094-77A8-7689-507034C2A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8" name="AutoShape 966">
                <a:extLst>
                  <a:ext uri="{FF2B5EF4-FFF2-40B4-BE49-F238E27FC236}">
                    <a16:creationId xmlns:a16="http://schemas.microsoft.com/office/drawing/2014/main" id="{620A9EA1-F046-771A-EACF-5706C1718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AutoShape 967">
                <a:extLst>
                  <a:ext uri="{FF2B5EF4-FFF2-40B4-BE49-F238E27FC236}">
                    <a16:creationId xmlns:a16="http://schemas.microsoft.com/office/drawing/2014/main" id="{5BB0BB58-B3EB-BF53-ADCE-B4ACD02C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" name="Freeform 968">
              <a:extLst>
                <a:ext uri="{FF2B5EF4-FFF2-40B4-BE49-F238E27FC236}">
                  <a16:creationId xmlns:a16="http://schemas.microsoft.com/office/drawing/2014/main" id="{9AC0DE22-FBCC-A6BF-10F0-C479C16C8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" name="Group 969">
              <a:extLst>
                <a:ext uri="{FF2B5EF4-FFF2-40B4-BE49-F238E27FC236}">
                  <a16:creationId xmlns:a16="http://schemas.microsoft.com/office/drawing/2014/main" id="{0B82E0CD-EF5C-3016-CD6F-306A49E2E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6" name="AutoShape 970">
                <a:extLst>
                  <a:ext uri="{FF2B5EF4-FFF2-40B4-BE49-F238E27FC236}">
                    <a16:creationId xmlns:a16="http://schemas.microsoft.com/office/drawing/2014/main" id="{CDDE79BB-0AA4-4505-78ED-00F317661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AutoShape 971">
                <a:extLst>
                  <a:ext uri="{FF2B5EF4-FFF2-40B4-BE49-F238E27FC236}">
                    <a16:creationId xmlns:a16="http://schemas.microsoft.com/office/drawing/2014/main" id="{DC01230F-5879-79D0-F72E-39430E62D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5" name="Rectangle 972">
              <a:extLst>
                <a:ext uri="{FF2B5EF4-FFF2-40B4-BE49-F238E27FC236}">
                  <a16:creationId xmlns:a16="http://schemas.microsoft.com/office/drawing/2014/main" id="{1B05454A-D717-A0C3-1E3F-C628553B9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6" name="Freeform 973">
              <a:extLst>
                <a:ext uri="{FF2B5EF4-FFF2-40B4-BE49-F238E27FC236}">
                  <a16:creationId xmlns:a16="http://schemas.microsoft.com/office/drawing/2014/main" id="{118E2127-F044-A3D1-D128-D8BFCA24A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974">
              <a:extLst>
                <a:ext uri="{FF2B5EF4-FFF2-40B4-BE49-F238E27FC236}">
                  <a16:creationId xmlns:a16="http://schemas.microsoft.com/office/drawing/2014/main" id="{7DB27499-DF72-9631-DCA1-2265ECBD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975">
              <a:extLst>
                <a:ext uri="{FF2B5EF4-FFF2-40B4-BE49-F238E27FC236}">
                  <a16:creationId xmlns:a16="http://schemas.microsoft.com/office/drawing/2014/main" id="{E2C061A5-EAF3-9036-C890-55E595B06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9" name="Freeform 976">
              <a:extLst>
                <a:ext uri="{FF2B5EF4-FFF2-40B4-BE49-F238E27FC236}">
                  <a16:creationId xmlns:a16="http://schemas.microsoft.com/office/drawing/2014/main" id="{A3E4C146-96C8-C370-F06E-182E36FD5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AutoShape 977">
              <a:extLst>
                <a:ext uri="{FF2B5EF4-FFF2-40B4-BE49-F238E27FC236}">
                  <a16:creationId xmlns:a16="http://schemas.microsoft.com/office/drawing/2014/main" id="{B050BB70-9D34-E90F-0D07-E71D15CF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1" name="AutoShape 978">
              <a:extLst>
                <a:ext uri="{FF2B5EF4-FFF2-40B4-BE49-F238E27FC236}">
                  <a16:creationId xmlns:a16="http://schemas.microsoft.com/office/drawing/2014/main" id="{D92BC6F6-B5F2-48A3-FAE9-F50E8E66B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2" name="Oval 979">
              <a:extLst>
                <a:ext uri="{FF2B5EF4-FFF2-40B4-BE49-F238E27FC236}">
                  <a16:creationId xmlns:a16="http://schemas.microsoft.com/office/drawing/2014/main" id="{CD438D34-393D-5CF4-1841-6FE8A6295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3" name="Oval 980">
              <a:extLst>
                <a:ext uri="{FF2B5EF4-FFF2-40B4-BE49-F238E27FC236}">
                  <a16:creationId xmlns:a16="http://schemas.microsoft.com/office/drawing/2014/main" id="{3265F593-6DE5-EA5A-6A25-460898284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" name="Oval 981">
              <a:extLst>
                <a:ext uri="{FF2B5EF4-FFF2-40B4-BE49-F238E27FC236}">
                  <a16:creationId xmlns:a16="http://schemas.microsoft.com/office/drawing/2014/main" id="{D2A3106C-619D-2DE2-E7E2-FC543DB07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5" name="Rectangle 982">
              <a:extLst>
                <a:ext uri="{FF2B5EF4-FFF2-40B4-BE49-F238E27FC236}">
                  <a16:creationId xmlns:a16="http://schemas.microsoft.com/office/drawing/2014/main" id="{630C06D1-B8CD-AAC6-9E60-2500DAD8B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EB0FBBC-92BA-9F76-3011-801212975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210" y="6275024"/>
            <a:ext cx="548640" cy="548640"/>
          </a:xfrm>
          <a:prstGeom prst="rect">
            <a:avLst/>
          </a:prstGeom>
          <a:ln w="31750">
            <a:solidFill>
              <a:srgbClr val="FFF5BE"/>
            </a:solidFill>
          </a:ln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BA2D5CAB-E44D-274E-C8C3-F95814526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025" y="6278220"/>
            <a:ext cx="548640" cy="548640"/>
          </a:xfrm>
          <a:prstGeom prst="rect">
            <a:avLst/>
          </a:prstGeom>
          <a:ln w="31750">
            <a:solidFill>
              <a:srgbClr val="FFF5BE"/>
            </a:solidFill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A5CCD15-93B6-8606-65F5-EFD3FB9E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3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</p:spTree>
    <p:extLst>
      <p:ext uri="{BB962C8B-B14F-4D97-AF65-F5344CB8AC3E}">
        <p14:creationId xmlns:p14="http://schemas.microsoft.com/office/powerpoint/2010/main" val="17432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0B80-3CF2-4172-7D4A-677A398A1913}"/>
              </a:ext>
            </a:extLst>
          </p:cNvPr>
          <p:cNvSpPr txBox="1">
            <a:spLocks/>
          </p:cNvSpPr>
          <p:nvPr/>
        </p:nvSpPr>
        <p:spPr>
          <a:xfrm>
            <a:off x="5471922" y="987890"/>
            <a:ext cx="6205728" cy="2651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نحوه ارزیابی درس: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a-IR" sz="1800" b="1" dirty="0">
                <a:solidFill>
                  <a:srgbClr val="C00000"/>
                </a:solidFill>
              </a:rPr>
              <a:t>بخش نظری (75 درصد)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فعالیت‌های کلاسی (تمرین‌ها، پروژه‌ها و ...) (10 %)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امتحان میان‌ترم (30 %)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امتحان پایان‌ترم (35 %)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D3E9A02-ECB9-9395-AB89-4BDA000825CE}"/>
              </a:ext>
            </a:extLst>
          </p:cNvPr>
          <p:cNvSpPr txBox="1">
            <a:spLocks/>
          </p:cNvSpPr>
          <p:nvPr/>
        </p:nvSpPr>
        <p:spPr>
          <a:xfrm>
            <a:off x="195072" y="1035045"/>
            <a:ext cx="5681472" cy="2779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a-IR" sz="1800" b="1" dirty="0">
                <a:solidFill>
                  <a:srgbClr val="C00000"/>
                </a:solidFill>
              </a:rPr>
              <a:t>بخش عملی (25 درصد)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انجام آزمایشگاه شبکه‌های کامپیوتری (25 %)</a:t>
            </a:r>
            <a:endParaRPr lang="fa-IR" sz="2400" b="1" dirty="0">
              <a:solidFill>
                <a:srgbClr val="0000C8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BC661E-86E0-51A1-77EE-57C0E99B6B24}"/>
              </a:ext>
            </a:extLst>
          </p:cNvPr>
          <p:cNvSpPr txBox="1">
            <a:spLocks/>
          </p:cNvSpPr>
          <p:nvPr/>
        </p:nvSpPr>
        <p:spPr>
          <a:xfrm>
            <a:off x="687094" y="4187808"/>
            <a:ext cx="10765536" cy="234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a-IR" sz="2000" b="1" u="sng" dirty="0">
                <a:solidFill>
                  <a:srgbClr val="C00000"/>
                </a:solidFill>
              </a:rPr>
              <a:t>نکات مهم:</a:t>
            </a:r>
          </a:p>
          <a:p>
            <a:pPr marL="45720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fa-IR" sz="1800" b="1" dirty="0">
                <a:solidFill>
                  <a:srgbClr val="0000C8"/>
                </a:solidFill>
              </a:rPr>
              <a:t>1- این درس یک درس 4 واحدی است. 3 واحد نظری و 1 واحد عملی</a:t>
            </a:r>
          </a:p>
          <a:p>
            <a:pPr marL="45720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fa-IR" sz="1800" b="1" dirty="0">
                <a:solidFill>
                  <a:srgbClr val="0000C8"/>
                </a:solidFill>
              </a:rPr>
              <a:t>2- برای قبولی در این درس </a:t>
            </a:r>
            <a:r>
              <a:rPr lang="fa-IR" sz="1800" b="1" u="sng" dirty="0">
                <a:solidFill>
                  <a:srgbClr val="FF0000"/>
                </a:solidFill>
              </a:rPr>
              <a:t>کسب نمره قبولی </a:t>
            </a:r>
            <a:r>
              <a:rPr lang="fa-IR" sz="1800" b="1" dirty="0">
                <a:solidFill>
                  <a:srgbClr val="0000C8"/>
                </a:solidFill>
              </a:rPr>
              <a:t>در </a:t>
            </a:r>
            <a:r>
              <a:rPr lang="fa-IR" sz="1800" b="1" dirty="0">
                <a:solidFill>
                  <a:srgbClr val="FF0000"/>
                </a:solidFill>
              </a:rPr>
              <a:t>بخش نظری و عملی </a:t>
            </a:r>
            <a:r>
              <a:rPr lang="fa-IR" sz="1800" b="1" u="sng" dirty="0">
                <a:solidFill>
                  <a:srgbClr val="FF0000"/>
                </a:solidFill>
              </a:rPr>
              <a:t>به صورت جداگانه </a:t>
            </a:r>
            <a:r>
              <a:rPr lang="fa-IR" sz="1800" b="1" dirty="0">
                <a:solidFill>
                  <a:srgbClr val="0000C8"/>
                </a:solidFill>
              </a:rPr>
              <a:t>الزامی است.</a:t>
            </a:r>
          </a:p>
          <a:p>
            <a:pPr marL="45720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fa-IR" sz="1800" b="1" dirty="0">
                <a:solidFill>
                  <a:srgbClr val="0000C8"/>
                </a:solidFill>
              </a:rPr>
              <a:t>3- انجام کلیه آزمایش‌ها در آزمایشگاه الزامی است (</a:t>
            </a:r>
            <a:r>
              <a:rPr lang="fa-IR" sz="1800" b="1" u="sng" dirty="0">
                <a:solidFill>
                  <a:srgbClr val="FF0000"/>
                </a:solidFill>
              </a:rPr>
              <a:t>هیچ غیبتی پذیرفته نیست</a:t>
            </a:r>
            <a:r>
              <a:rPr lang="fa-IR" sz="1800" b="1" dirty="0">
                <a:solidFill>
                  <a:srgbClr val="0000C8"/>
                </a:solidFill>
              </a:rPr>
              <a:t>).</a:t>
            </a:r>
          </a:p>
          <a:p>
            <a:pPr marL="45720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fa-IR" sz="1600" b="1" dirty="0">
                <a:solidFill>
                  <a:srgbClr val="0000C8"/>
                </a:solidFill>
              </a:rPr>
              <a:t>4- رعایت غیبت 3/16 در گلاس درس الزامی است (حضور کامل در کلاس نمره امتیازی دارد).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F95881-6124-0CC1-39A9-4ED881496C56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6E775-885F-65F6-13D0-89648F165E1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7A415A77-D845-152B-B662-250F1A5025AD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AC2A270-2E3A-49C5-E081-3A8A31D48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162120-0EF6-3810-BD4F-23AE0CC25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1CB8904F-8EEF-2923-331F-3D708D1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30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DFCA67B-85CB-BF95-C9F5-10A1E7E5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1A6448-CEA7-9EFF-2E0C-0336EF81C493}"/>
              </a:ext>
            </a:extLst>
          </p:cNvPr>
          <p:cNvSpPr txBox="1">
            <a:spLocks/>
          </p:cNvSpPr>
          <p:nvPr/>
        </p:nvSpPr>
        <p:spPr>
          <a:xfrm>
            <a:off x="2514000" y="3814821"/>
            <a:ext cx="7164000" cy="432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200" b="1" dirty="0">
                <a:solidFill>
                  <a:srgbClr val="FFFF00"/>
                </a:solidFill>
              </a:rPr>
              <a:t>  </a:t>
            </a:r>
            <a:r>
              <a:rPr lang="en-US" sz="1800" b="1" dirty="0">
                <a:solidFill>
                  <a:srgbClr val="FFFF00"/>
                </a:solidFill>
              </a:rPr>
              <a:t>)</a:t>
            </a:r>
            <a:r>
              <a:rPr lang="fa-IR" sz="1800" b="1" dirty="0">
                <a:solidFill>
                  <a:srgbClr val="FFFF00"/>
                </a:solidFill>
              </a:rPr>
              <a:t>تاریخ امتحان میان‌ترم – چهارشنبه 03 اردیبهشت 1404 ساعت 12:00 تا 14:00)</a:t>
            </a:r>
          </a:p>
        </p:txBody>
      </p:sp>
    </p:spTree>
    <p:extLst>
      <p:ext uri="{BB962C8B-B14F-4D97-AF65-F5344CB8AC3E}">
        <p14:creationId xmlns:p14="http://schemas.microsoft.com/office/powerpoint/2010/main" val="788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9A0CE5-F492-F1D0-609A-E0BA4BCC8B03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C6934E-D500-3756-A9ED-FAC76E118AE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DD1093FF-38A4-3220-A2C8-2B6102960EB8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9FE288-345B-63BE-BC5E-FB3749D32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36E675-6EAB-ECC4-1CCA-150A5C6CF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822949"/>
            <a:ext cx="10972800" cy="462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a-IR" sz="2400" b="1" dirty="0">
                <a:solidFill>
                  <a:schemeClr val="accent1">
                    <a:lumMod val="50000"/>
                  </a:schemeClr>
                </a:solidFill>
              </a:rPr>
              <a:t>خلاصه: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fa-IR" sz="1800" b="1" dirty="0">
                <a:solidFill>
                  <a:schemeClr val="accent2">
                    <a:lumMod val="50000"/>
                  </a:schemeClr>
                </a:solidFill>
              </a:rPr>
              <a:t>اهداف ایجاد شبکه‌های کامپیوتری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fa-IR" sz="1800" b="1" dirty="0">
                <a:solidFill>
                  <a:schemeClr val="accent2">
                    <a:lumMod val="50000"/>
                  </a:schemeClr>
                </a:solidFill>
              </a:rPr>
              <a:t>کلیات معماری لایه‎ای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fa-IR" sz="1800" b="1" dirty="0">
                <a:solidFill>
                  <a:schemeClr val="accent2">
                    <a:lumMod val="50000"/>
                  </a:schemeClr>
                </a:solidFill>
              </a:rPr>
              <a:t>اهداف درس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fa-IR" sz="1800" b="1" dirty="0">
                <a:solidFill>
                  <a:schemeClr val="accent2">
                    <a:lumMod val="50000"/>
                  </a:schemeClr>
                </a:solidFill>
              </a:rPr>
              <a:t>سرفصل مطالب درس شبکه‌های کامپیوتری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fa-IR" sz="1800" b="1" dirty="0">
                <a:solidFill>
                  <a:schemeClr val="accent2">
                    <a:lumMod val="50000"/>
                  </a:schemeClr>
                </a:solidFill>
              </a:rPr>
              <a:t>مراجع درس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fa-IR" sz="1800" b="1" dirty="0">
                <a:solidFill>
                  <a:schemeClr val="accent2">
                    <a:lumMod val="50000"/>
                  </a:schemeClr>
                </a:solidFill>
              </a:rPr>
              <a:t>نحوه ارزیابی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D71B99-963B-8EB8-1835-1E315D9A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شبکه اینترنت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56498A1-9E83-CD57-19DD-3D392EB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31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</p:spTree>
    <p:extLst>
      <p:ext uri="{BB962C8B-B14F-4D97-AF65-F5344CB8AC3E}">
        <p14:creationId xmlns:p14="http://schemas.microsoft.com/office/powerpoint/2010/main" val="40865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448778-89C6-F1F6-BB18-E5DE2CE5F42F}"/>
              </a:ext>
            </a:extLst>
          </p:cNvPr>
          <p:cNvSpPr txBox="1">
            <a:spLocks/>
          </p:cNvSpPr>
          <p:nvPr/>
        </p:nvSpPr>
        <p:spPr>
          <a:xfrm>
            <a:off x="1458468" y="1003781"/>
            <a:ext cx="10515600" cy="481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schemeClr val="accent1">
                    <a:lumMod val="50000"/>
                  </a:schemeClr>
                </a:solidFill>
              </a:rPr>
              <a:t>هدف از ایجاد شبکه‌‌های کامپیوتری: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DB0576-FDDD-B88E-9E8D-B653A226654C}"/>
              </a:ext>
            </a:extLst>
          </p:cNvPr>
          <p:cNvSpPr txBox="1"/>
          <p:nvPr/>
        </p:nvSpPr>
        <p:spPr>
          <a:xfrm>
            <a:off x="8068068" y="3545206"/>
            <a:ext cx="1818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2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تأمین کننده یا علاقمند استفاده کننده از منبع </a:t>
            </a:r>
            <a:endParaRPr lang="en-US" sz="12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106C313F-00E4-1E4D-FEDF-DC8ACEB7F1E1}"/>
              </a:ext>
            </a:extLst>
          </p:cNvPr>
          <p:cNvSpPr txBox="1">
            <a:spLocks/>
          </p:cNvSpPr>
          <p:nvPr/>
        </p:nvSpPr>
        <p:spPr>
          <a:xfrm>
            <a:off x="253101" y="4969550"/>
            <a:ext cx="11105918" cy="112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</a:rPr>
              <a:t>اشتراک‌گذاری منابع و</a:t>
            </a:r>
          </a:p>
          <a:p>
            <a:pPr algn="r"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</a:rPr>
              <a:t> کمک به ارائه سرویس‌های مورد نیاز کاربران (اعم از کاربران انسانی یا دستگاه‌های هوشمند (اینترنت اشیاء))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E3CAE5-8D55-D115-B0FF-7551976C110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667995" y="3429531"/>
            <a:ext cx="670625" cy="52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3D67-D347-AF05-FEED-47D1715FFF56}"/>
              </a:ext>
            </a:extLst>
          </p:cNvPr>
          <p:cNvCxnSpPr>
            <a:cxnSpLocks/>
          </p:cNvCxnSpPr>
          <p:nvPr/>
        </p:nvCxnSpPr>
        <p:spPr>
          <a:xfrm flipV="1">
            <a:off x="6965651" y="2478897"/>
            <a:ext cx="257772" cy="50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F2C911-5ED9-E88E-5436-66FB717D62B8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8123582" y="3274275"/>
            <a:ext cx="841676" cy="155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4E7837-F77A-EC7E-4B21-BEB4B72BED4B}"/>
              </a:ext>
            </a:extLst>
          </p:cNvPr>
          <p:cNvCxnSpPr>
            <a:cxnSpLocks/>
          </p:cNvCxnSpPr>
          <p:nvPr/>
        </p:nvCxnSpPr>
        <p:spPr>
          <a:xfrm>
            <a:off x="6753415" y="3904848"/>
            <a:ext cx="470008" cy="618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950363-D04C-E0D9-ECE2-BE57A600D0A1}"/>
              </a:ext>
            </a:extLst>
          </p:cNvPr>
          <p:cNvCxnSpPr>
            <a:cxnSpLocks/>
          </p:cNvCxnSpPr>
          <p:nvPr/>
        </p:nvCxnSpPr>
        <p:spPr>
          <a:xfrm flipV="1">
            <a:off x="5064684" y="3870326"/>
            <a:ext cx="404933" cy="653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4BCBAA-1D24-F414-E5F3-69B71D2D3887}"/>
              </a:ext>
            </a:extLst>
          </p:cNvPr>
          <p:cNvCxnSpPr>
            <a:cxnSpLocks/>
          </p:cNvCxnSpPr>
          <p:nvPr/>
        </p:nvCxnSpPr>
        <p:spPr>
          <a:xfrm>
            <a:off x="5161500" y="2444176"/>
            <a:ext cx="290453" cy="531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6F0D17-11CC-DAE6-0159-9842084F85E5}"/>
              </a:ext>
            </a:extLst>
          </p:cNvPr>
          <p:cNvGrpSpPr/>
          <p:nvPr/>
        </p:nvGrpSpPr>
        <p:grpSpPr>
          <a:xfrm>
            <a:off x="4338620" y="2954214"/>
            <a:ext cx="3784962" cy="950634"/>
            <a:chOff x="4181460" y="3108939"/>
            <a:chExt cx="3784962" cy="950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866D82-AB4F-529B-B516-E2A69F203974}"/>
                </a:ext>
              </a:extLst>
            </p:cNvPr>
            <p:cNvSpPr/>
            <p:nvPr/>
          </p:nvSpPr>
          <p:spPr>
            <a:xfrm>
              <a:off x="4181460" y="3108939"/>
              <a:ext cx="3784962" cy="950634"/>
            </a:xfrm>
            <a:prstGeom prst="ellipse">
              <a:avLst/>
            </a:prstGeom>
            <a:solidFill>
              <a:srgbClr val="96C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5BC350-CF75-8C66-4371-0B47B9967198}"/>
                </a:ext>
              </a:extLst>
            </p:cNvPr>
            <p:cNvSpPr txBox="1"/>
            <p:nvPr/>
          </p:nvSpPr>
          <p:spPr>
            <a:xfrm>
              <a:off x="4181460" y="3429454"/>
              <a:ext cx="378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Communication Network</a:t>
              </a:r>
            </a:p>
          </p:txBody>
        </p:sp>
      </p:grpSp>
      <p:grpSp>
        <p:nvGrpSpPr>
          <p:cNvPr id="17" name="Group 100">
            <a:extLst>
              <a:ext uri="{FF2B5EF4-FFF2-40B4-BE49-F238E27FC236}">
                <a16:creationId xmlns:a16="http://schemas.microsoft.com/office/drawing/2014/main" id="{9176353E-E084-0993-EA09-E7B318090A85}"/>
              </a:ext>
            </a:extLst>
          </p:cNvPr>
          <p:cNvGrpSpPr>
            <a:grpSpLocks/>
          </p:cNvGrpSpPr>
          <p:nvPr/>
        </p:nvGrpSpPr>
        <p:grpSpPr bwMode="auto">
          <a:xfrm>
            <a:off x="3013266" y="3024633"/>
            <a:ext cx="791194" cy="669472"/>
            <a:chOff x="-44" y="1473"/>
            <a:chExt cx="981" cy="1105"/>
          </a:xfrm>
        </p:grpSpPr>
        <p:pic>
          <p:nvPicPr>
            <p:cNvPr id="18" name="Picture 101" descr="desktop_computer_stylized_medium">
              <a:extLst>
                <a:ext uri="{FF2B5EF4-FFF2-40B4-BE49-F238E27FC236}">
                  <a16:creationId xmlns:a16="http://schemas.microsoft.com/office/drawing/2014/main" id="{A9CD5DDE-C251-EC23-EA34-AC0D86F87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02">
              <a:extLst>
                <a:ext uri="{FF2B5EF4-FFF2-40B4-BE49-F238E27FC236}">
                  <a16:creationId xmlns:a16="http://schemas.microsoft.com/office/drawing/2014/main" id="{3D4CEAD6-24A8-9DB0-57C7-6E1EEA509A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0" name="Group 100">
            <a:extLst>
              <a:ext uri="{FF2B5EF4-FFF2-40B4-BE49-F238E27FC236}">
                <a16:creationId xmlns:a16="http://schemas.microsoft.com/office/drawing/2014/main" id="{691EB133-E3FC-210B-B8CE-6C74077C7F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99122" y="2000683"/>
            <a:ext cx="791194" cy="669472"/>
            <a:chOff x="-44" y="1473"/>
            <a:chExt cx="981" cy="1105"/>
          </a:xfrm>
        </p:grpSpPr>
        <p:pic>
          <p:nvPicPr>
            <p:cNvPr id="21" name="Picture 101" descr="desktop_computer_stylized_medium">
              <a:extLst>
                <a:ext uri="{FF2B5EF4-FFF2-40B4-BE49-F238E27FC236}">
                  <a16:creationId xmlns:a16="http://schemas.microsoft.com/office/drawing/2014/main" id="{92877789-7F04-7838-E4B5-3F9C05823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102">
              <a:extLst>
                <a:ext uri="{FF2B5EF4-FFF2-40B4-BE49-F238E27FC236}">
                  <a16:creationId xmlns:a16="http://schemas.microsoft.com/office/drawing/2014/main" id="{E09C91FB-9FE8-5549-AE16-C45460A38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3" name="Group 100">
            <a:extLst>
              <a:ext uri="{FF2B5EF4-FFF2-40B4-BE49-F238E27FC236}">
                <a16:creationId xmlns:a16="http://schemas.microsoft.com/office/drawing/2014/main" id="{B72CD66A-E504-EC01-68AD-2A339A88D023}"/>
              </a:ext>
            </a:extLst>
          </p:cNvPr>
          <p:cNvGrpSpPr>
            <a:grpSpLocks/>
          </p:cNvGrpSpPr>
          <p:nvPr/>
        </p:nvGrpSpPr>
        <p:grpSpPr bwMode="auto">
          <a:xfrm>
            <a:off x="6698940" y="4068950"/>
            <a:ext cx="791194" cy="669472"/>
            <a:chOff x="-44" y="1473"/>
            <a:chExt cx="981" cy="1105"/>
          </a:xfrm>
        </p:grpSpPr>
        <p:pic>
          <p:nvPicPr>
            <p:cNvPr id="24" name="Picture 101" descr="desktop_computer_stylized_medium">
              <a:extLst>
                <a:ext uri="{FF2B5EF4-FFF2-40B4-BE49-F238E27FC236}">
                  <a16:creationId xmlns:a16="http://schemas.microsoft.com/office/drawing/2014/main" id="{CFDA3ABE-50FF-37EF-24B9-DB55E4562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102">
              <a:extLst>
                <a:ext uri="{FF2B5EF4-FFF2-40B4-BE49-F238E27FC236}">
                  <a16:creationId xmlns:a16="http://schemas.microsoft.com/office/drawing/2014/main" id="{4F5667FB-C3DF-4569-3E28-E6DA11520F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FCD34A8-A2B8-C78E-A127-B88FCA570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40" y="4335675"/>
            <a:ext cx="274794" cy="559238"/>
          </a:xfrm>
          <a:prstGeom prst="rect">
            <a:avLst/>
          </a:prstGeom>
        </p:spPr>
      </p:pic>
      <p:grpSp>
        <p:nvGrpSpPr>
          <p:cNvPr id="27" name="Group 950">
            <a:extLst>
              <a:ext uri="{FF2B5EF4-FFF2-40B4-BE49-F238E27FC236}">
                <a16:creationId xmlns:a16="http://schemas.microsoft.com/office/drawing/2014/main" id="{682BE1C0-CA1A-0E38-4FD7-796978AE6989}"/>
              </a:ext>
            </a:extLst>
          </p:cNvPr>
          <p:cNvGrpSpPr>
            <a:grpSpLocks/>
          </p:cNvGrpSpPr>
          <p:nvPr/>
        </p:nvGrpSpPr>
        <p:grpSpPr bwMode="auto">
          <a:xfrm>
            <a:off x="8842791" y="2954214"/>
            <a:ext cx="286999" cy="539250"/>
            <a:chOff x="4140" y="429"/>
            <a:chExt cx="1425" cy="2396"/>
          </a:xfrm>
        </p:grpSpPr>
        <p:sp>
          <p:nvSpPr>
            <p:cNvPr id="28" name="Freeform 951">
              <a:extLst>
                <a:ext uri="{FF2B5EF4-FFF2-40B4-BE49-F238E27FC236}">
                  <a16:creationId xmlns:a16="http://schemas.microsoft.com/office/drawing/2014/main" id="{14949AC9-453B-CFE9-1B76-5435FFCD3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952">
              <a:extLst>
                <a:ext uri="{FF2B5EF4-FFF2-40B4-BE49-F238E27FC236}">
                  <a16:creationId xmlns:a16="http://schemas.microsoft.com/office/drawing/2014/main" id="{CF027F4E-05D3-1557-1B1C-8F9DDA339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1" name="Freeform 953">
              <a:extLst>
                <a:ext uri="{FF2B5EF4-FFF2-40B4-BE49-F238E27FC236}">
                  <a16:creationId xmlns:a16="http://schemas.microsoft.com/office/drawing/2014/main" id="{39B5ACA1-0890-A606-6AD2-7D6E91C0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54">
              <a:extLst>
                <a:ext uri="{FF2B5EF4-FFF2-40B4-BE49-F238E27FC236}">
                  <a16:creationId xmlns:a16="http://schemas.microsoft.com/office/drawing/2014/main" id="{C3083735-99C7-8A21-1748-55F6A23E2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955">
              <a:extLst>
                <a:ext uri="{FF2B5EF4-FFF2-40B4-BE49-F238E27FC236}">
                  <a16:creationId xmlns:a16="http://schemas.microsoft.com/office/drawing/2014/main" id="{597FC1F9-1097-EFDA-B6DE-6752850D0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4" name="Group 956">
              <a:extLst>
                <a:ext uri="{FF2B5EF4-FFF2-40B4-BE49-F238E27FC236}">
                  <a16:creationId xmlns:a16="http://schemas.microsoft.com/office/drawing/2014/main" id="{15F9084D-774C-D307-0269-54A9E04AA0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" name="AutoShape 957">
                <a:extLst>
                  <a:ext uri="{FF2B5EF4-FFF2-40B4-BE49-F238E27FC236}">
                    <a16:creationId xmlns:a16="http://schemas.microsoft.com/office/drawing/2014/main" id="{C44CC61F-B933-12C2-A392-25969989C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AutoShape 958">
                <a:extLst>
                  <a:ext uri="{FF2B5EF4-FFF2-40B4-BE49-F238E27FC236}">
                    <a16:creationId xmlns:a16="http://schemas.microsoft.com/office/drawing/2014/main" id="{53091D45-EFBA-FF6D-AC4D-A163FB919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" name="Rectangle 959">
              <a:extLst>
                <a:ext uri="{FF2B5EF4-FFF2-40B4-BE49-F238E27FC236}">
                  <a16:creationId xmlns:a16="http://schemas.microsoft.com/office/drawing/2014/main" id="{8B191651-2205-0E2B-7E91-9163C1C1D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1" name="Group 960">
              <a:extLst>
                <a:ext uri="{FF2B5EF4-FFF2-40B4-BE49-F238E27FC236}">
                  <a16:creationId xmlns:a16="http://schemas.microsoft.com/office/drawing/2014/main" id="{FA11CB62-81B7-2188-6449-713ABD531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" name="AutoShape 961">
                <a:extLst>
                  <a:ext uri="{FF2B5EF4-FFF2-40B4-BE49-F238E27FC236}">
                    <a16:creationId xmlns:a16="http://schemas.microsoft.com/office/drawing/2014/main" id="{659F4513-7F3B-ABCE-7582-A3F854E4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4" name="AutoShape 962">
                <a:extLst>
                  <a:ext uri="{FF2B5EF4-FFF2-40B4-BE49-F238E27FC236}">
                    <a16:creationId xmlns:a16="http://schemas.microsoft.com/office/drawing/2014/main" id="{24D0DA0F-BE34-9452-BFE1-D64D051F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3" name="Rectangle 963">
              <a:extLst>
                <a:ext uri="{FF2B5EF4-FFF2-40B4-BE49-F238E27FC236}">
                  <a16:creationId xmlns:a16="http://schemas.microsoft.com/office/drawing/2014/main" id="{9F5CF3DC-D67C-4776-D58A-22FF0107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" name="Rectangle 964">
              <a:extLst>
                <a:ext uri="{FF2B5EF4-FFF2-40B4-BE49-F238E27FC236}">
                  <a16:creationId xmlns:a16="http://schemas.microsoft.com/office/drawing/2014/main" id="{9601750A-7B17-A3A7-8406-DE960049D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5" name="Group 965">
              <a:extLst>
                <a:ext uri="{FF2B5EF4-FFF2-40B4-BE49-F238E27FC236}">
                  <a16:creationId xmlns:a16="http://schemas.microsoft.com/office/drawing/2014/main" id="{5E32D959-679F-2F51-844D-C2CBEC7359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1" name="AutoShape 966">
                <a:extLst>
                  <a:ext uri="{FF2B5EF4-FFF2-40B4-BE49-F238E27FC236}">
                    <a16:creationId xmlns:a16="http://schemas.microsoft.com/office/drawing/2014/main" id="{96A3E735-8F3A-35FD-89FD-E0B10E27C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" name="AutoShape 967">
                <a:extLst>
                  <a:ext uri="{FF2B5EF4-FFF2-40B4-BE49-F238E27FC236}">
                    <a16:creationId xmlns:a16="http://schemas.microsoft.com/office/drawing/2014/main" id="{DF48F547-F08C-7A9E-82A9-CD9CD0AEB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6" name="Freeform 968">
              <a:extLst>
                <a:ext uri="{FF2B5EF4-FFF2-40B4-BE49-F238E27FC236}">
                  <a16:creationId xmlns:a16="http://schemas.microsoft.com/office/drawing/2014/main" id="{BD0A95C0-7E42-0ACD-0768-5D6E648F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" name="Group 969">
              <a:extLst>
                <a:ext uri="{FF2B5EF4-FFF2-40B4-BE49-F238E27FC236}">
                  <a16:creationId xmlns:a16="http://schemas.microsoft.com/office/drawing/2014/main" id="{4917B34D-FBEB-3145-ADAB-BF0C9924B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" name="AutoShape 970">
                <a:extLst>
                  <a:ext uri="{FF2B5EF4-FFF2-40B4-BE49-F238E27FC236}">
                    <a16:creationId xmlns:a16="http://schemas.microsoft.com/office/drawing/2014/main" id="{9A6EF754-F3D7-16BF-8826-BF2354BAC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0" name="AutoShape 971">
                <a:extLst>
                  <a:ext uri="{FF2B5EF4-FFF2-40B4-BE49-F238E27FC236}">
                    <a16:creationId xmlns:a16="http://schemas.microsoft.com/office/drawing/2014/main" id="{C44B9A45-8F6A-A7D7-2775-9E9CD19DD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" name="Rectangle 972">
              <a:extLst>
                <a:ext uri="{FF2B5EF4-FFF2-40B4-BE49-F238E27FC236}">
                  <a16:creationId xmlns:a16="http://schemas.microsoft.com/office/drawing/2014/main" id="{5A8F8330-273D-451A-34C1-16FCEAB3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9" name="Freeform 973">
              <a:extLst>
                <a:ext uri="{FF2B5EF4-FFF2-40B4-BE49-F238E27FC236}">
                  <a16:creationId xmlns:a16="http://schemas.microsoft.com/office/drawing/2014/main" id="{F26F9074-2639-C3D0-F8E9-DADDCCE09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974">
              <a:extLst>
                <a:ext uri="{FF2B5EF4-FFF2-40B4-BE49-F238E27FC236}">
                  <a16:creationId xmlns:a16="http://schemas.microsoft.com/office/drawing/2014/main" id="{1F19BDDA-3885-7D13-ACC1-AB3D5EA1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975">
              <a:extLst>
                <a:ext uri="{FF2B5EF4-FFF2-40B4-BE49-F238E27FC236}">
                  <a16:creationId xmlns:a16="http://schemas.microsoft.com/office/drawing/2014/main" id="{F8E33357-F084-397D-DACC-A936BB6EB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2" name="Freeform 976">
              <a:extLst>
                <a:ext uri="{FF2B5EF4-FFF2-40B4-BE49-F238E27FC236}">
                  <a16:creationId xmlns:a16="http://schemas.microsoft.com/office/drawing/2014/main" id="{4505D80B-129C-AB87-0960-B00619D70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utoShape 977">
              <a:extLst>
                <a:ext uri="{FF2B5EF4-FFF2-40B4-BE49-F238E27FC236}">
                  <a16:creationId xmlns:a16="http://schemas.microsoft.com/office/drawing/2014/main" id="{6DAC9048-00FC-C411-049D-6659C3AE5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4" name="AutoShape 978">
              <a:extLst>
                <a:ext uri="{FF2B5EF4-FFF2-40B4-BE49-F238E27FC236}">
                  <a16:creationId xmlns:a16="http://schemas.microsoft.com/office/drawing/2014/main" id="{6889DF96-81E1-053C-4320-0A965D43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5" name="Oval 979">
              <a:extLst>
                <a:ext uri="{FF2B5EF4-FFF2-40B4-BE49-F238E27FC236}">
                  <a16:creationId xmlns:a16="http://schemas.microsoft.com/office/drawing/2014/main" id="{E251660F-31BC-EBEB-4564-90C9AE62F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6" name="Oval 980">
              <a:extLst>
                <a:ext uri="{FF2B5EF4-FFF2-40B4-BE49-F238E27FC236}">
                  <a16:creationId xmlns:a16="http://schemas.microsoft.com/office/drawing/2014/main" id="{A9019B02-3C22-AEF1-4040-D17611432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Oval 981">
              <a:extLst>
                <a:ext uri="{FF2B5EF4-FFF2-40B4-BE49-F238E27FC236}">
                  <a16:creationId xmlns:a16="http://schemas.microsoft.com/office/drawing/2014/main" id="{80BF57E7-AABA-4957-3FC7-3FCB45B4C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" name="Rectangle 982">
              <a:extLst>
                <a:ext uri="{FF2B5EF4-FFF2-40B4-BE49-F238E27FC236}">
                  <a16:creationId xmlns:a16="http://schemas.microsoft.com/office/drawing/2014/main" id="{CC3CD1D7-D5B0-F0CA-D6DB-183F96B32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Group 950">
            <a:extLst>
              <a:ext uri="{FF2B5EF4-FFF2-40B4-BE49-F238E27FC236}">
                <a16:creationId xmlns:a16="http://schemas.microsoft.com/office/drawing/2014/main" id="{87FBBB7E-AF35-5755-C07E-A49AE80E5AC2}"/>
              </a:ext>
            </a:extLst>
          </p:cNvPr>
          <p:cNvGrpSpPr>
            <a:grpSpLocks/>
          </p:cNvGrpSpPr>
          <p:nvPr/>
        </p:nvGrpSpPr>
        <p:grpSpPr bwMode="auto">
          <a:xfrm>
            <a:off x="4964437" y="1981776"/>
            <a:ext cx="286999" cy="539250"/>
            <a:chOff x="4140" y="429"/>
            <a:chExt cx="1425" cy="2396"/>
          </a:xfrm>
        </p:grpSpPr>
        <p:sp>
          <p:nvSpPr>
            <p:cNvPr id="78" name="Freeform 951">
              <a:extLst>
                <a:ext uri="{FF2B5EF4-FFF2-40B4-BE49-F238E27FC236}">
                  <a16:creationId xmlns:a16="http://schemas.microsoft.com/office/drawing/2014/main" id="{48DF7652-D43C-52FD-FEEE-AB094F7B6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952">
              <a:extLst>
                <a:ext uri="{FF2B5EF4-FFF2-40B4-BE49-F238E27FC236}">
                  <a16:creationId xmlns:a16="http://schemas.microsoft.com/office/drawing/2014/main" id="{3A334823-E706-5604-2A92-BBC808A4C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0" name="Freeform 953">
              <a:extLst>
                <a:ext uri="{FF2B5EF4-FFF2-40B4-BE49-F238E27FC236}">
                  <a16:creationId xmlns:a16="http://schemas.microsoft.com/office/drawing/2014/main" id="{36816882-1752-1395-0D64-47D3E94AE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954">
              <a:extLst>
                <a:ext uri="{FF2B5EF4-FFF2-40B4-BE49-F238E27FC236}">
                  <a16:creationId xmlns:a16="http://schemas.microsoft.com/office/drawing/2014/main" id="{1E666652-064B-EEF0-294D-A6642660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955">
              <a:extLst>
                <a:ext uri="{FF2B5EF4-FFF2-40B4-BE49-F238E27FC236}">
                  <a16:creationId xmlns:a16="http://schemas.microsoft.com/office/drawing/2014/main" id="{43AEF70D-7FCF-F5DD-5113-D6262C16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3" name="Group 956">
              <a:extLst>
                <a:ext uri="{FF2B5EF4-FFF2-40B4-BE49-F238E27FC236}">
                  <a16:creationId xmlns:a16="http://schemas.microsoft.com/office/drawing/2014/main" id="{31373138-A26D-3810-99E7-C720ED307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" name="AutoShape 957">
                <a:extLst>
                  <a:ext uri="{FF2B5EF4-FFF2-40B4-BE49-F238E27FC236}">
                    <a16:creationId xmlns:a16="http://schemas.microsoft.com/office/drawing/2014/main" id="{6B73C061-1D3B-B671-FB38-73E8A3303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AutoShape 958">
                <a:extLst>
                  <a:ext uri="{FF2B5EF4-FFF2-40B4-BE49-F238E27FC236}">
                    <a16:creationId xmlns:a16="http://schemas.microsoft.com/office/drawing/2014/main" id="{AF78170B-29F0-73E5-36FC-7C7B06DC9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4" name="Rectangle 959">
              <a:extLst>
                <a:ext uri="{FF2B5EF4-FFF2-40B4-BE49-F238E27FC236}">
                  <a16:creationId xmlns:a16="http://schemas.microsoft.com/office/drawing/2014/main" id="{C2A5B618-510B-EE17-7034-E23F05A6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" name="Group 960">
              <a:extLst>
                <a:ext uri="{FF2B5EF4-FFF2-40B4-BE49-F238E27FC236}">
                  <a16:creationId xmlns:a16="http://schemas.microsoft.com/office/drawing/2014/main" id="{E214FCCF-EA4D-B8F1-1D46-DC92E36932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6" name="AutoShape 961">
                <a:extLst>
                  <a:ext uri="{FF2B5EF4-FFF2-40B4-BE49-F238E27FC236}">
                    <a16:creationId xmlns:a16="http://schemas.microsoft.com/office/drawing/2014/main" id="{C31A34F9-7BA8-834A-ED6F-2FD879F5D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AutoShape 962">
                <a:extLst>
                  <a:ext uri="{FF2B5EF4-FFF2-40B4-BE49-F238E27FC236}">
                    <a16:creationId xmlns:a16="http://schemas.microsoft.com/office/drawing/2014/main" id="{5EA7C36D-339A-13F0-E554-DD312B651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" name="Rectangle 963">
              <a:extLst>
                <a:ext uri="{FF2B5EF4-FFF2-40B4-BE49-F238E27FC236}">
                  <a16:creationId xmlns:a16="http://schemas.microsoft.com/office/drawing/2014/main" id="{6A370D1A-B311-975F-839C-01CE470B1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" name="Rectangle 964">
              <a:extLst>
                <a:ext uri="{FF2B5EF4-FFF2-40B4-BE49-F238E27FC236}">
                  <a16:creationId xmlns:a16="http://schemas.microsoft.com/office/drawing/2014/main" id="{97D4929A-01C3-4B6D-82CC-5E838EDA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8" name="Group 965">
              <a:extLst>
                <a:ext uri="{FF2B5EF4-FFF2-40B4-BE49-F238E27FC236}">
                  <a16:creationId xmlns:a16="http://schemas.microsoft.com/office/drawing/2014/main" id="{B268677D-D00B-3037-0DFF-FA39C081F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" name="AutoShape 966">
                <a:extLst>
                  <a:ext uri="{FF2B5EF4-FFF2-40B4-BE49-F238E27FC236}">
                    <a16:creationId xmlns:a16="http://schemas.microsoft.com/office/drawing/2014/main" id="{F38E1913-D1B6-BEFB-1F5A-467BED686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AutoShape 967">
                <a:extLst>
                  <a:ext uri="{FF2B5EF4-FFF2-40B4-BE49-F238E27FC236}">
                    <a16:creationId xmlns:a16="http://schemas.microsoft.com/office/drawing/2014/main" id="{74C8E718-6442-846D-480D-83CB429AB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" name="Freeform 968">
              <a:extLst>
                <a:ext uri="{FF2B5EF4-FFF2-40B4-BE49-F238E27FC236}">
                  <a16:creationId xmlns:a16="http://schemas.microsoft.com/office/drawing/2014/main" id="{50F518CE-28B0-2752-C50E-3FFFB9768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" name="Group 969">
              <a:extLst>
                <a:ext uri="{FF2B5EF4-FFF2-40B4-BE49-F238E27FC236}">
                  <a16:creationId xmlns:a16="http://schemas.microsoft.com/office/drawing/2014/main" id="{D840BDF4-AD96-C023-37DD-79B74CFFE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" name="AutoShape 970">
                <a:extLst>
                  <a:ext uri="{FF2B5EF4-FFF2-40B4-BE49-F238E27FC236}">
                    <a16:creationId xmlns:a16="http://schemas.microsoft.com/office/drawing/2014/main" id="{98800136-E726-0721-8477-C27CFBF7A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AutoShape 971">
                <a:extLst>
                  <a:ext uri="{FF2B5EF4-FFF2-40B4-BE49-F238E27FC236}">
                    <a16:creationId xmlns:a16="http://schemas.microsoft.com/office/drawing/2014/main" id="{73F78441-7838-AC0D-3304-2227AB8EF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" name="Rectangle 972">
              <a:extLst>
                <a:ext uri="{FF2B5EF4-FFF2-40B4-BE49-F238E27FC236}">
                  <a16:creationId xmlns:a16="http://schemas.microsoft.com/office/drawing/2014/main" id="{3316394B-8DD6-8411-1E5F-C3BF6248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2" name="Freeform 973">
              <a:extLst>
                <a:ext uri="{FF2B5EF4-FFF2-40B4-BE49-F238E27FC236}">
                  <a16:creationId xmlns:a16="http://schemas.microsoft.com/office/drawing/2014/main" id="{8F2E2926-4296-AF59-D35E-304F5CF98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974">
              <a:extLst>
                <a:ext uri="{FF2B5EF4-FFF2-40B4-BE49-F238E27FC236}">
                  <a16:creationId xmlns:a16="http://schemas.microsoft.com/office/drawing/2014/main" id="{A57D29AF-6880-3348-3A10-078E94F25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Oval 975">
              <a:extLst>
                <a:ext uri="{FF2B5EF4-FFF2-40B4-BE49-F238E27FC236}">
                  <a16:creationId xmlns:a16="http://schemas.microsoft.com/office/drawing/2014/main" id="{1722F624-84A5-FCBF-B613-D1B303730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5" name="Freeform 976">
              <a:extLst>
                <a:ext uri="{FF2B5EF4-FFF2-40B4-BE49-F238E27FC236}">
                  <a16:creationId xmlns:a16="http://schemas.microsoft.com/office/drawing/2014/main" id="{BDEBD85E-38EC-A1B0-795D-0255AF843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utoShape 977">
              <a:extLst>
                <a:ext uri="{FF2B5EF4-FFF2-40B4-BE49-F238E27FC236}">
                  <a16:creationId xmlns:a16="http://schemas.microsoft.com/office/drawing/2014/main" id="{0B56AF77-FA2C-57C4-25FC-B07B21BA6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7" name="AutoShape 978">
              <a:extLst>
                <a:ext uri="{FF2B5EF4-FFF2-40B4-BE49-F238E27FC236}">
                  <a16:creationId xmlns:a16="http://schemas.microsoft.com/office/drawing/2014/main" id="{99CCFD7B-6CD4-9FEA-D151-567060E7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8" name="Oval 979">
              <a:extLst>
                <a:ext uri="{FF2B5EF4-FFF2-40B4-BE49-F238E27FC236}">
                  <a16:creationId xmlns:a16="http://schemas.microsoft.com/office/drawing/2014/main" id="{82F2DD71-66FC-BC6C-017E-180D08847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9" name="Oval 980">
              <a:extLst>
                <a:ext uri="{FF2B5EF4-FFF2-40B4-BE49-F238E27FC236}">
                  <a16:creationId xmlns:a16="http://schemas.microsoft.com/office/drawing/2014/main" id="{2B3CB810-9CBC-3F14-523E-5AE18D8C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" name="Oval 981">
              <a:extLst>
                <a:ext uri="{FF2B5EF4-FFF2-40B4-BE49-F238E27FC236}">
                  <a16:creationId xmlns:a16="http://schemas.microsoft.com/office/drawing/2014/main" id="{C9ADA4E4-2064-C7B0-29F7-308950141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1" name="Rectangle 982">
              <a:extLst>
                <a:ext uri="{FF2B5EF4-FFF2-40B4-BE49-F238E27FC236}">
                  <a16:creationId xmlns:a16="http://schemas.microsoft.com/office/drawing/2014/main" id="{31FE85CB-CA91-B5F1-684C-4E4299E87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9D7A701-0E1C-EB62-D6FA-C1D9FE7CD451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45EE5C6-FAAA-52EB-8991-38721A10A54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ontent Placeholder 2">
              <a:extLst>
                <a:ext uri="{FF2B5EF4-FFF2-40B4-BE49-F238E27FC236}">
                  <a16:creationId xmlns:a16="http://schemas.microsoft.com/office/drawing/2014/main" id="{6EE030DA-7F47-511D-7872-15E42AF0EA1A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7D391B50-0212-E53D-BEB0-A1CF8E552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AC99CB89-2D70-1A2E-6C81-B95664CA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18" name="Slide Number Placeholder 3">
            <a:extLst>
              <a:ext uri="{FF2B5EF4-FFF2-40B4-BE49-F238E27FC236}">
                <a16:creationId xmlns:a16="http://schemas.microsoft.com/office/drawing/2014/main" id="{38E0C60D-D372-178F-2275-12E8F55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4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21" name="Title 1">
            <a:extLst>
              <a:ext uri="{FF2B5EF4-FFF2-40B4-BE49-F238E27FC236}">
                <a16:creationId xmlns:a16="http://schemas.microsoft.com/office/drawing/2014/main" id="{204AA643-9B42-0402-35E2-5E370AD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8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0F38-4A6F-3E68-39EC-2DA95AC8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5745"/>
            <a:ext cx="109728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هر آن چیزی که در اختیار سیستم یا کاربری است که سیستم یا کاربری دیگری علاقمند استفاده از آن است، نظیر:</a:t>
            </a:r>
          </a:p>
          <a:p>
            <a:pPr lvl="2">
              <a:lnSpc>
                <a:spcPct val="150000"/>
              </a:lnSpc>
            </a:pPr>
            <a:r>
              <a:rPr lang="fa-IR" b="1" dirty="0">
                <a:solidFill>
                  <a:srgbClr val="0000C8"/>
                </a:solidFill>
              </a:rPr>
              <a:t>قدرت پردازشی</a:t>
            </a:r>
          </a:p>
          <a:p>
            <a:pPr lvl="2">
              <a:lnSpc>
                <a:spcPct val="150000"/>
              </a:lnSpc>
            </a:pPr>
            <a:r>
              <a:rPr lang="fa-IR" b="1" dirty="0">
                <a:solidFill>
                  <a:srgbClr val="0000C8"/>
                </a:solidFill>
              </a:rPr>
              <a:t>فضای ذخیره‌سازی</a:t>
            </a:r>
          </a:p>
          <a:p>
            <a:pPr lvl="2">
              <a:lnSpc>
                <a:spcPct val="150000"/>
              </a:lnSpc>
            </a:pPr>
            <a:r>
              <a:rPr lang="fa-IR" b="1" dirty="0">
                <a:solidFill>
                  <a:srgbClr val="0000C8"/>
                </a:solidFill>
              </a:rPr>
              <a:t>نرم‌افزار</a:t>
            </a:r>
          </a:p>
          <a:p>
            <a:pPr lvl="2">
              <a:lnSpc>
                <a:spcPct val="150000"/>
              </a:lnSpc>
            </a:pPr>
            <a:r>
              <a:rPr lang="fa-IR" b="1" dirty="0">
                <a:solidFill>
                  <a:srgbClr val="0000C8"/>
                </a:solidFill>
              </a:rPr>
              <a:t>اطلاعات</a:t>
            </a:r>
          </a:p>
          <a:p>
            <a:pPr lvl="2">
              <a:lnSpc>
                <a:spcPct val="150000"/>
              </a:lnSpc>
            </a:pPr>
            <a:r>
              <a:rPr lang="fa-IR" b="1" dirty="0">
                <a:solidFill>
                  <a:srgbClr val="0000C8"/>
                </a:solidFill>
              </a:rPr>
              <a:t>....</a:t>
            </a:r>
            <a:endParaRPr lang="en-US" b="1" dirty="0">
              <a:solidFill>
                <a:srgbClr val="0000C8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2E8F1F-D750-1F20-B9D0-73410AE9466C}"/>
              </a:ext>
            </a:extLst>
          </p:cNvPr>
          <p:cNvSpPr txBox="1">
            <a:spLocks/>
          </p:cNvSpPr>
          <p:nvPr/>
        </p:nvSpPr>
        <p:spPr>
          <a:xfrm>
            <a:off x="609600" y="1177156"/>
            <a:ext cx="10972800" cy="481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srgbClr val="002060"/>
                </a:solidFill>
              </a:rPr>
              <a:t>منابع به اشتراک‌گذاشته شده: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F6916E-3024-B297-E400-2BF0AFE1C6A8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65E170-0DB5-F290-4124-415462F9177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77737DF1-2DA4-4D57-AFD1-7B5F1156EDA2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E33CC89-BA35-BC82-DA4F-B0F49C52F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AC7C1F-8F9B-85F4-7934-DF1A4BFE8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1545920-F1A7-C487-D751-950017B5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5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60F9579-915E-E4BC-5410-13AAA9AD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1371600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srgbClr val="002060"/>
                </a:solidFill>
              </a:rPr>
              <a:t>چگونگی به اشتراک‌گذاری منابع در شبکه‌های کامپیوتری: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fa-IR" b="1" dirty="0">
                <a:solidFill>
                  <a:srgbClr val="C00000"/>
                </a:solidFill>
              </a:rPr>
              <a:t>منابع از طریق ارائه و دریافت </a:t>
            </a:r>
            <a:r>
              <a:rPr lang="fa-IR" b="1" dirty="0">
                <a:solidFill>
                  <a:srgbClr val="0000C8"/>
                </a:solidFill>
              </a:rPr>
              <a:t>سرویس</a:t>
            </a:r>
            <a:r>
              <a:rPr lang="fa-IR" b="1" dirty="0">
                <a:solidFill>
                  <a:srgbClr val="C00000"/>
                </a:solidFill>
              </a:rPr>
              <a:t> به اشتراک‌گذاشته می‌شوند.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C00000"/>
                </a:solidFill>
              </a:rPr>
              <a:t>اشتراک‌گذاری منابع از طریق </a:t>
            </a:r>
            <a:r>
              <a:rPr lang="fa-IR" b="1" dirty="0">
                <a:solidFill>
                  <a:srgbClr val="0000C8"/>
                </a:solidFill>
              </a:rPr>
              <a:t>برنامه‌های کاربردی (</a:t>
            </a:r>
            <a:r>
              <a:rPr lang="en-US" sz="2800" b="1" dirty="0">
                <a:solidFill>
                  <a:srgbClr val="0000C8"/>
                </a:solidFill>
              </a:rPr>
              <a:t>Application</a:t>
            </a:r>
            <a:r>
              <a:rPr lang="fa-IR" b="1" dirty="0">
                <a:solidFill>
                  <a:srgbClr val="0000C8"/>
                </a:solidFill>
              </a:rPr>
              <a:t>) </a:t>
            </a:r>
            <a:r>
              <a:rPr lang="fa-IR" b="1" dirty="0">
                <a:solidFill>
                  <a:srgbClr val="C00000"/>
                </a:solidFill>
              </a:rPr>
              <a:t>ارائه‌دهنده و دریافت‌کننده </a:t>
            </a:r>
            <a:r>
              <a:rPr lang="fa-IR" b="1" dirty="0">
                <a:solidFill>
                  <a:srgbClr val="0000C8"/>
                </a:solidFill>
              </a:rPr>
              <a:t>سرویس</a:t>
            </a:r>
            <a:r>
              <a:rPr lang="fa-IR" b="1" dirty="0">
                <a:solidFill>
                  <a:srgbClr val="C00000"/>
                </a:solidFill>
              </a:rPr>
              <a:t> انجام می‌شود.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برنامه کاربردی ارائه‌دهنده سرویس، </a:t>
            </a:r>
            <a:r>
              <a:rPr lang="fa-IR" b="1" dirty="0">
                <a:solidFill>
                  <a:srgbClr val="FF0000"/>
                </a:solidFill>
              </a:rPr>
              <a:t>سرویس‌دهنده (</a:t>
            </a:r>
            <a:r>
              <a:rPr lang="en-US" b="1" dirty="0">
                <a:solidFill>
                  <a:srgbClr val="FF0000"/>
                </a:solidFill>
              </a:rPr>
              <a:t>Server</a:t>
            </a:r>
            <a:r>
              <a:rPr lang="fa-IR" b="1" dirty="0">
                <a:solidFill>
                  <a:srgbClr val="FF0000"/>
                </a:solidFill>
              </a:rPr>
              <a:t>) </a:t>
            </a:r>
            <a:r>
              <a:rPr lang="fa-IR" b="1" dirty="0">
                <a:solidFill>
                  <a:srgbClr val="0000C8"/>
                </a:solidFill>
              </a:rPr>
              <a:t>نام دارد.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برنامه کاربردی دریافت‌کننده سرویس، </a:t>
            </a:r>
            <a:r>
              <a:rPr lang="fa-IR" b="1" dirty="0">
                <a:solidFill>
                  <a:srgbClr val="FF0000"/>
                </a:solidFill>
              </a:rPr>
              <a:t>سرویس‌گیرنده (</a:t>
            </a:r>
            <a:r>
              <a:rPr lang="en-US" b="1" dirty="0">
                <a:solidFill>
                  <a:srgbClr val="FF0000"/>
                </a:solidFill>
              </a:rPr>
              <a:t>Client</a:t>
            </a:r>
            <a:r>
              <a:rPr lang="fa-IR" b="1" dirty="0">
                <a:solidFill>
                  <a:srgbClr val="FF0000"/>
                </a:solidFill>
              </a:rPr>
              <a:t>) </a:t>
            </a:r>
            <a:r>
              <a:rPr lang="fa-IR" b="1" dirty="0">
                <a:solidFill>
                  <a:srgbClr val="0000C8"/>
                </a:solidFill>
              </a:rPr>
              <a:t>نام دارد.</a:t>
            </a:r>
          </a:p>
          <a:p>
            <a:endParaRPr lang="fa-I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288528-A9C9-8D31-F84B-A2FB6934FE91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68A410-9F37-6E1F-F8E0-3FB38D2B39A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BAF9B6B1-8521-3CAE-5D5C-BE1FB62FE5EF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30EF3B-A639-5BA9-0CAD-D7708686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9C752AE-C217-A0DA-5061-4CA4383A7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CCBC043-52E0-AC69-A8D0-6B6DDF74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6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36FDF68-58BD-2F85-5345-EFBA53A8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303345" y="1093828"/>
            <a:ext cx="114300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a-IR" sz="2400" b="1" dirty="0">
                <a:solidFill>
                  <a:srgbClr val="002060"/>
                </a:solidFill>
              </a:rPr>
              <a:t>برنامه‌های کاربردی بر روی سیستم‌های‌ (کامپیوترهای) </a:t>
            </a:r>
            <a:r>
              <a:rPr lang="fa-IR" sz="2400" b="1" dirty="0">
                <a:solidFill>
                  <a:srgbClr val="FF0000"/>
                </a:solidFill>
              </a:rPr>
              <a:t>انتهایی (</a:t>
            </a:r>
            <a:r>
              <a:rPr lang="en-US" b="1" dirty="0">
                <a:solidFill>
                  <a:srgbClr val="FF0000"/>
                </a:solidFill>
              </a:rPr>
              <a:t>End System</a:t>
            </a:r>
            <a:r>
              <a:rPr lang="fa-IR" sz="2400" b="1" dirty="0">
                <a:solidFill>
                  <a:srgbClr val="FF0000"/>
                </a:solidFill>
              </a:rPr>
              <a:t>)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fa-IR" sz="2400" b="1" dirty="0">
                <a:solidFill>
                  <a:srgbClr val="002060"/>
                </a:solidFill>
              </a:rPr>
              <a:t>اجرا می‌شود</a:t>
            </a:r>
            <a:r>
              <a:rPr lang="en-US" sz="2400" b="1" dirty="0">
                <a:solidFill>
                  <a:srgbClr val="002060"/>
                </a:solidFill>
              </a:rPr>
              <a:t>.</a:t>
            </a:r>
            <a:endParaRPr lang="fa-IR" sz="24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fa-IR" sz="2400" b="1" dirty="0">
                <a:solidFill>
                  <a:srgbClr val="002060"/>
                </a:solidFill>
              </a:rPr>
              <a:t>به سیستم انتهایی که برنامه کاربردی بر روی آن اجرا می‌شود، </a:t>
            </a:r>
            <a:r>
              <a:rPr lang="fa-IR" sz="2400" b="1" dirty="0">
                <a:solidFill>
                  <a:srgbClr val="FF0000"/>
                </a:solidFill>
              </a:rPr>
              <a:t>میزبان (</a:t>
            </a:r>
            <a:r>
              <a:rPr lang="en-US" b="1" dirty="0">
                <a:solidFill>
                  <a:srgbClr val="FF0000"/>
                </a:solidFill>
              </a:rPr>
              <a:t>Host</a:t>
            </a:r>
            <a:r>
              <a:rPr lang="fa-IR" sz="2400" b="1" dirty="0">
                <a:solidFill>
                  <a:srgbClr val="FF0000"/>
                </a:solidFill>
              </a:rPr>
              <a:t>)  </a:t>
            </a:r>
            <a:r>
              <a:rPr lang="fa-IR" sz="2400" b="1" dirty="0">
                <a:solidFill>
                  <a:srgbClr val="002060"/>
                </a:solidFill>
              </a:rPr>
              <a:t>گفته می‌شود.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fa-IR" sz="2400" b="1" dirty="0">
                <a:solidFill>
                  <a:srgbClr val="002060"/>
                </a:solidFill>
              </a:rPr>
              <a:t>کامپیوتر میزبان (</a:t>
            </a:r>
            <a:r>
              <a:rPr lang="en-US" b="1" dirty="0">
                <a:solidFill>
                  <a:srgbClr val="002060"/>
                </a:solidFill>
              </a:rPr>
              <a:t>Host</a:t>
            </a:r>
            <a:r>
              <a:rPr lang="fa-IR" sz="2400" b="1" dirty="0">
                <a:solidFill>
                  <a:srgbClr val="002060"/>
                </a:solidFill>
              </a:rPr>
              <a:t>) از برنامه‌های کامپیوتری </a:t>
            </a:r>
            <a:r>
              <a:rPr lang="fa-IR" sz="2400" b="1" dirty="0">
                <a:solidFill>
                  <a:srgbClr val="FF0000"/>
                </a:solidFill>
              </a:rPr>
              <a:t>میزبانی (</a:t>
            </a:r>
            <a:r>
              <a:rPr lang="en-US" b="1" dirty="0">
                <a:solidFill>
                  <a:srgbClr val="FF0000"/>
                </a:solidFill>
              </a:rPr>
              <a:t>Hosting</a:t>
            </a:r>
            <a:r>
              <a:rPr lang="fa-IR" sz="2400" b="1" dirty="0">
                <a:solidFill>
                  <a:srgbClr val="FF0000"/>
                </a:solidFill>
              </a:rPr>
              <a:t>)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fa-IR" sz="2400" b="1" dirty="0">
                <a:solidFill>
                  <a:srgbClr val="002060"/>
                </a:solidFill>
              </a:rPr>
              <a:t>می‌کند.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4D8C1B-7D39-76EE-DFDD-2A3CAF5C82E3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DB81D9-345E-49BE-300F-A4706553387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CF7FED9-6973-7B1D-3F35-1D9310DA1E9F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05EFB4-BC02-E338-985F-EDF604E00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14BF82B-E91A-E349-6DA2-5F265A6E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807CF5D-A75D-8AF2-73EF-73A5AC27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7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7AFF7BC-CCE6-6EBE-8F75-C38939A3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22954"/>
            <a:ext cx="10972800" cy="236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3000" b="1" dirty="0">
                <a:solidFill>
                  <a:srgbClr val="C00000"/>
                </a:solidFill>
              </a:rPr>
              <a:t>نحوه ارائه سرویس در شبکه‌های کامپیوتری:</a:t>
            </a:r>
          </a:p>
          <a:p>
            <a:pPr lvl="1">
              <a:lnSpc>
                <a:spcPct val="150000"/>
              </a:lnSpc>
            </a:pP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ارسال پیام (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fa-IR" sz="2200" b="1" dirty="0">
                <a:solidFill>
                  <a:srgbClr val="FF0000"/>
                </a:solidFill>
              </a:rPr>
              <a:t>درخواست (</a:t>
            </a:r>
            <a:r>
              <a:rPr lang="en-US" sz="2600" b="1" dirty="0">
                <a:solidFill>
                  <a:srgbClr val="FF0000"/>
                </a:solidFill>
              </a:rPr>
              <a:t>Request</a:t>
            </a:r>
            <a:r>
              <a:rPr lang="fa-IR" sz="2200" b="1" dirty="0">
                <a:solidFill>
                  <a:srgbClr val="FF0000"/>
                </a:solidFill>
              </a:rPr>
              <a:t>) </a:t>
            </a: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از سرویس‌گیرنده به سرویس‌دهنده</a:t>
            </a:r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ارائه سرویس و ارسال پیام </a:t>
            </a:r>
            <a:r>
              <a:rPr lang="fa-IR" sz="2200" b="1" dirty="0">
                <a:solidFill>
                  <a:srgbClr val="FF0000"/>
                </a:solidFill>
              </a:rPr>
              <a:t>پاسخ (</a:t>
            </a:r>
            <a:r>
              <a:rPr lang="en-US" sz="2600" b="1" dirty="0">
                <a:solidFill>
                  <a:srgbClr val="FF0000"/>
                </a:solidFill>
              </a:rPr>
              <a:t>Response</a:t>
            </a:r>
            <a:r>
              <a:rPr lang="fa-IR" sz="2200" b="1" dirty="0">
                <a:solidFill>
                  <a:srgbClr val="FF0000"/>
                </a:solidFill>
              </a:rPr>
              <a:t>) </a:t>
            </a: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از سرویس‌دهنده به سرویس‌گیرنده</a:t>
            </a:r>
            <a:endParaRPr lang="fa-I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6FAA20-9125-7645-6417-C58694C0E9CE}"/>
              </a:ext>
            </a:extLst>
          </p:cNvPr>
          <p:cNvGrpSpPr/>
          <p:nvPr/>
        </p:nvGrpSpPr>
        <p:grpSpPr>
          <a:xfrm>
            <a:off x="4203519" y="4052950"/>
            <a:ext cx="3784962" cy="1198500"/>
            <a:chOff x="4181460" y="3108939"/>
            <a:chExt cx="3784962" cy="950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8DB3D8-3400-3833-6EEC-8B4C6E43AC25}"/>
                </a:ext>
              </a:extLst>
            </p:cNvPr>
            <p:cNvSpPr/>
            <p:nvPr/>
          </p:nvSpPr>
          <p:spPr>
            <a:xfrm>
              <a:off x="4181460" y="3108939"/>
              <a:ext cx="3784962" cy="950634"/>
            </a:xfrm>
            <a:prstGeom prst="ellipse">
              <a:avLst/>
            </a:prstGeom>
            <a:solidFill>
              <a:srgbClr val="96C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D9D40B-CBFD-2BCB-3290-16911682F565}"/>
                </a:ext>
              </a:extLst>
            </p:cNvPr>
            <p:cNvSpPr txBox="1"/>
            <p:nvPr/>
          </p:nvSpPr>
          <p:spPr>
            <a:xfrm>
              <a:off x="4181460" y="3429454"/>
              <a:ext cx="3784962" cy="317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Network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718A9-D3DE-4225-7645-6D691E550A7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51199" y="4657090"/>
            <a:ext cx="952320" cy="13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246D-2019-C47F-E0DD-E0EBA888A61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88481" y="4657090"/>
            <a:ext cx="990418" cy="13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B0D221-5766-C30B-14D7-15E2DEC1482A}"/>
              </a:ext>
            </a:extLst>
          </p:cNvPr>
          <p:cNvSpPr txBox="1"/>
          <p:nvPr/>
        </p:nvSpPr>
        <p:spPr>
          <a:xfrm>
            <a:off x="2497235" y="4247551"/>
            <a:ext cx="1078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5F2743-4F23-A07A-6D2F-E3A4A32B65DD}"/>
              </a:ext>
            </a:extLst>
          </p:cNvPr>
          <p:cNvSpPr txBox="1"/>
          <p:nvPr/>
        </p:nvSpPr>
        <p:spPr>
          <a:xfrm>
            <a:off x="8578850" y="4372253"/>
            <a:ext cx="1078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9EA62E-9E7D-79C1-89B7-6AC27568CD61}"/>
              </a:ext>
            </a:extLst>
          </p:cNvPr>
          <p:cNvSpPr txBox="1"/>
          <p:nvPr/>
        </p:nvSpPr>
        <p:spPr>
          <a:xfrm>
            <a:off x="2534228" y="4811296"/>
            <a:ext cx="107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039839-4177-845B-3F46-F7ACC7984BE1}"/>
              </a:ext>
            </a:extLst>
          </p:cNvPr>
          <p:cNvSpPr txBox="1"/>
          <p:nvPr/>
        </p:nvSpPr>
        <p:spPr>
          <a:xfrm>
            <a:off x="8558693" y="4912896"/>
            <a:ext cx="107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Server</a:t>
            </a:r>
          </a:p>
        </p:txBody>
      </p:sp>
      <p:grpSp>
        <p:nvGrpSpPr>
          <p:cNvPr id="15" name="Group 950">
            <a:extLst>
              <a:ext uri="{FF2B5EF4-FFF2-40B4-BE49-F238E27FC236}">
                <a16:creationId xmlns:a16="http://schemas.microsoft.com/office/drawing/2014/main" id="{DDECF022-C0E7-CF15-A077-EAAB6CB11BD2}"/>
              </a:ext>
            </a:extLst>
          </p:cNvPr>
          <p:cNvGrpSpPr>
            <a:grpSpLocks/>
          </p:cNvGrpSpPr>
          <p:nvPr/>
        </p:nvGrpSpPr>
        <p:grpSpPr bwMode="auto">
          <a:xfrm>
            <a:off x="8921421" y="4247551"/>
            <a:ext cx="393779" cy="739882"/>
            <a:chOff x="4140" y="429"/>
            <a:chExt cx="1425" cy="2396"/>
          </a:xfrm>
        </p:grpSpPr>
        <p:sp>
          <p:nvSpPr>
            <p:cNvPr id="16" name="Freeform 951">
              <a:extLst>
                <a:ext uri="{FF2B5EF4-FFF2-40B4-BE49-F238E27FC236}">
                  <a16:creationId xmlns:a16="http://schemas.microsoft.com/office/drawing/2014/main" id="{5498A65B-E82A-090D-342C-EE010422D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952">
              <a:extLst>
                <a:ext uri="{FF2B5EF4-FFF2-40B4-BE49-F238E27FC236}">
                  <a16:creationId xmlns:a16="http://schemas.microsoft.com/office/drawing/2014/main" id="{488ECA0B-08AE-6D7C-DE03-D4CB6B76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" name="Freeform 953">
              <a:extLst>
                <a:ext uri="{FF2B5EF4-FFF2-40B4-BE49-F238E27FC236}">
                  <a16:creationId xmlns:a16="http://schemas.microsoft.com/office/drawing/2014/main" id="{CF7C571A-21FF-3689-46FB-4412014A8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54">
              <a:extLst>
                <a:ext uri="{FF2B5EF4-FFF2-40B4-BE49-F238E27FC236}">
                  <a16:creationId xmlns:a16="http://schemas.microsoft.com/office/drawing/2014/main" id="{E6F9BBF3-530C-3D35-2F03-A4B2D822D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955">
              <a:extLst>
                <a:ext uri="{FF2B5EF4-FFF2-40B4-BE49-F238E27FC236}">
                  <a16:creationId xmlns:a16="http://schemas.microsoft.com/office/drawing/2014/main" id="{86D9E1B8-3A6D-5704-7FF9-E62989A0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" name="Group 956">
              <a:extLst>
                <a:ext uri="{FF2B5EF4-FFF2-40B4-BE49-F238E27FC236}">
                  <a16:creationId xmlns:a16="http://schemas.microsoft.com/office/drawing/2014/main" id="{17A4E800-B4B1-C764-792E-E34024676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" name="AutoShape 957">
                <a:extLst>
                  <a:ext uri="{FF2B5EF4-FFF2-40B4-BE49-F238E27FC236}">
                    <a16:creationId xmlns:a16="http://schemas.microsoft.com/office/drawing/2014/main" id="{493C1847-3BCC-F772-441C-F598C4719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AutoShape 958">
                <a:extLst>
                  <a:ext uri="{FF2B5EF4-FFF2-40B4-BE49-F238E27FC236}">
                    <a16:creationId xmlns:a16="http://schemas.microsoft.com/office/drawing/2014/main" id="{C1FD8F74-BD79-5C9C-9D04-17EABDA5D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Rectangle 959">
              <a:extLst>
                <a:ext uri="{FF2B5EF4-FFF2-40B4-BE49-F238E27FC236}">
                  <a16:creationId xmlns:a16="http://schemas.microsoft.com/office/drawing/2014/main" id="{27784FB6-1348-9EF8-66B6-7698A212C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3" name="Group 960">
              <a:extLst>
                <a:ext uri="{FF2B5EF4-FFF2-40B4-BE49-F238E27FC236}">
                  <a16:creationId xmlns:a16="http://schemas.microsoft.com/office/drawing/2014/main" id="{3C2BD4C5-107E-40DA-5A10-98AB6BAA1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8" name="AutoShape 961">
                <a:extLst>
                  <a:ext uri="{FF2B5EF4-FFF2-40B4-BE49-F238E27FC236}">
                    <a16:creationId xmlns:a16="http://schemas.microsoft.com/office/drawing/2014/main" id="{AB475326-9673-6BDA-304A-E33B3647E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AutoShape 962">
                <a:extLst>
                  <a:ext uri="{FF2B5EF4-FFF2-40B4-BE49-F238E27FC236}">
                    <a16:creationId xmlns:a16="http://schemas.microsoft.com/office/drawing/2014/main" id="{EC57949B-ECD9-B95F-A4AE-7470125F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963">
              <a:extLst>
                <a:ext uri="{FF2B5EF4-FFF2-40B4-BE49-F238E27FC236}">
                  <a16:creationId xmlns:a16="http://schemas.microsoft.com/office/drawing/2014/main" id="{2F733E2F-D194-B1D2-8F58-7632275E8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" name="Rectangle 964">
              <a:extLst>
                <a:ext uri="{FF2B5EF4-FFF2-40B4-BE49-F238E27FC236}">
                  <a16:creationId xmlns:a16="http://schemas.microsoft.com/office/drawing/2014/main" id="{68D63CCF-8DF9-AA38-B6E9-94989675D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6" name="Group 965">
              <a:extLst>
                <a:ext uri="{FF2B5EF4-FFF2-40B4-BE49-F238E27FC236}">
                  <a16:creationId xmlns:a16="http://schemas.microsoft.com/office/drawing/2014/main" id="{8EF1EA61-CCAC-E189-B7D5-D14BB552D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" name="AutoShape 966">
                <a:extLst>
                  <a:ext uri="{FF2B5EF4-FFF2-40B4-BE49-F238E27FC236}">
                    <a16:creationId xmlns:a16="http://schemas.microsoft.com/office/drawing/2014/main" id="{9999EC2B-E9E9-BC79-0406-D90A791A7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AutoShape 967">
                <a:extLst>
                  <a:ext uri="{FF2B5EF4-FFF2-40B4-BE49-F238E27FC236}">
                    <a16:creationId xmlns:a16="http://schemas.microsoft.com/office/drawing/2014/main" id="{D4C7633A-57EA-E027-74EC-EB00B844C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" name="Freeform 968">
              <a:extLst>
                <a:ext uri="{FF2B5EF4-FFF2-40B4-BE49-F238E27FC236}">
                  <a16:creationId xmlns:a16="http://schemas.microsoft.com/office/drawing/2014/main" id="{1B5AC90B-1714-7F81-65AB-B851FF2C5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" name="Group 969">
              <a:extLst>
                <a:ext uri="{FF2B5EF4-FFF2-40B4-BE49-F238E27FC236}">
                  <a16:creationId xmlns:a16="http://schemas.microsoft.com/office/drawing/2014/main" id="{DBDA7BD8-FC2B-BD7A-6325-CB2CC05E2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" name="AutoShape 970">
                <a:extLst>
                  <a:ext uri="{FF2B5EF4-FFF2-40B4-BE49-F238E27FC236}">
                    <a16:creationId xmlns:a16="http://schemas.microsoft.com/office/drawing/2014/main" id="{2A952B57-C65F-3E9D-891F-56EC59116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AutoShape 971">
                <a:extLst>
                  <a:ext uri="{FF2B5EF4-FFF2-40B4-BE49-F238E27FC236}">
                    <a16:creationId xmlns:a16="http://schemas.microsoft.com/office/drawing/2014/main" id="{E9FFDF5F-55F1-E292-9CDB-7A2DC3423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" name="Rectangle 972">
              <a:extLst>
                <a:ext uri="{FF2B5EF4-FFF2-40B4-BE49-F238E27FC236}">
                  <a16:creationId xmlns:a16="http://schemas.microsoft.com/office/drawing/2014/main" id="{23388EE1-B954-11D5-1132-315392673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1" name="Freeform 973">
              <a:extLst>
                <a:ext uri="{FF2B5EF4-FFF2-40B4-BE49-F238E27FC236}">
                  <a16:creationId xmlns:a16="http://schemas.microsoft.com/office/drawing/2014/main" id="{5E21D447-BC92-BCAA-F85C-C560A9C9A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74">
              <a:extLst>
                <a:ext uri="{FF2B5EF4-FFF2-40B4-BE49-F238E27FC236}">
                  <a16:creationId xmlns:a16="http://schemas.microsoft.com/office/drawing/2014/main" id="{1314F780-1CE1-FAD4-71C8-E38367E56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975">
              <a:extLst>
                <a:ext uri="{FF2B5EF4-FFF2-40B4-BE49-F238E27FC236}">
                  <a16:creationId xmlns:a16="http://schemas.microsoft.com/office/drawing/2014/main" id="{7D941ECA-35AD-5100-810E-5D5DB3990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" name="Freeform 976">
              <a:extLst>
                <a:ext uri="{FF2B5EF4-FFF2-40B4-BE49-F238E27FC236}">
                  <a16:creationId xmlns:a16="http://schemas.microsoft.com/office/drawing/2014/main" id="{25B0E175-9581-5C86-AD5A-57DFC6F5B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977">
              <a:extLst>
                <a:ext uri="{FF2B5EF4-FFF2-40B4-BE49-F238E27FC236}">
                  <a16:creationId xmlns:a16="http://schemas.microsoft.com/office/drawing/2014/main" id="{69EB7181-8039-4902-3BBB-250972AFC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9" name="AutoShape 978">
              <a:extLst>
                <a:ext uri="{FF2B5EF4-FFF2-40B4-BE49-F238E27FC236}">
                  <a16:creationId xmlns:a16="http://schemas.microsoft.com/office/drawing/2014/main" id="{01177EBB-C362-EDD3-189C-4B3ACF595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0" name="Oval 979">
              <a:extLst>
                <a:ext uri="{FF2B5EF4-FFF2-40B4-BE49-F238E27FC236}">
                  <a16:creationId xmlns:a16="http://schemas.microsoft.com/office/drawing/2014/main" id="{02AA5A2A-D11C-C19B-C3C6-DFA5B5570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1" name="Oval 980">
              <a:extLst>
                <a:ext uri="{FF2B5EF4-FFF2-40B4-BE49-F238E27FC236}">
                  <a16:creationId xmlns:a16="http://schemas.microsoft.com/office/drawing/2014/main" id="{CFEFED5B-3B1A-2FE5-72D7-7F3E61169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Oval 981">
              <a:extLst>
                <a:ext uri="{FF2B5EF4-FFF2-40B4-BE49-F238E27FC236}">
                  <a16:creationId xmlns:a16="http://schemas.microsoft.com/office/drawing/2014/main" id="{0FE45B51-337E-9287-8682-730504F89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3" name="Rectangle 982">
              <a:extLst>
                <a:ext uri="{FF2B5EF4-FFF2-40B4-BE49-F238E27FC236}">
                  <a16:creationId xmlns:a16="http://schemas.microsoft.com/office/drawing/2014/main" id="{B31D4D68-56B1-FEC1-A9D9-918F7A3D1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Group 100">
            <a:extLst>
              <a:ext uri="{FF2B5EF4-FFF2-40B4-BE49-F238E27FC236}">
                <a16:creationId xmlns:a16="http://schemas.microsoft.com/office/drawing/2014/main" id="{3F26524D-8B50-0114-15C0-C39E8FA1B95A}"/>
              </a:ext>
            </a:extLst>
          </p:cNvPr>
          <p:cNvGrpSpPr>
            <a:grpSpLocks/>
          </p:cNvGrpSpPr>
          <p:nvPr/>
        </p:nvGrpSpPr>
        <p:grpSpPr bwMode="auto">
          <a:xfrm>
            <a:off x="2618076" y="4221100"/>
            <a:ext cx="791194" cy="669472"/>
            <a:chOff x="-44" y="1473"/>
            <a:chExt cx="981" cy="1105"/>
          </a:xfrm>
        </p:grpSpPr>
        <p:pic>
          <p:nvPicPr>
            <p:cNvPr id="53" name="Picture 101" descr="desktop_computer_stylized_medium">
              <a:extLst>
                <a:ext uri="{FF2B5EF4-FFF2-40B4-BE49-F238E27FC236}">
                  <a16:creationId xmlns:a16="http://schemas.microsoft.com/office/drawing/2014/main" id="{3B3C9BF9-09D2-63C7-B750-D4C9B9633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102">
              <a:extLst>
                <a:ext uri="{FF2B5EF4-FFF2-40B4-BE49-F238E27FC236}">
                  <a16:creationId xmlns:a16="http://schemas.microsoft.com/office/drawing/2014/main" id="{E50A7465-EF8E-A48C-9EC3-493BF97443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67AD39-6D3A-4F16-9C00-CB9632E8F7D9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BBDF32A-FC72-0EED-E7CF-277CDEEB657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03D55170-3FA6-D601-25CA-BC3D6FC5DE61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CEB4730-1EA0-751B-D74C-EB1BAD53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99A4133-AAD6-68CE-B837-DB85608AC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35FDE054-451C-01D7-4479-B71966E4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8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FE8FFCA2-7E46-2E84-B3B0-B5568538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C 0.04349 -0.00903 0.06966 -0.01366 0.10586 -0.01829 C 0.14193 -0.02269 0.17422 -0.02662 0.21693 -0.02662 C 0.26614 -0.02662 0.30521 -0.02454 0.33229 -0.01829 C 0.37643 -0.00949 0.4513 0.01273 0.49531 0.02245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6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5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13438 0.05625 C -0.16211 0.06968 -0.20378 0.07662 -0.24792 0.07662 C -0.29766 0.07662 -0.3375 0.06968 -0.3655 0.05625 C -0.41003 0.0375 -0.44961 0.02408 -0.49375 -0.00347 " pathEditMode="relative" rAng="0" ptsTypes="AAAAA">
                                      <p:cBhvr>
                                        <p:cTn id="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88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  <p:bldP spid="30" grpId="2" animBg="1"/>
      <p:bldP spid="30" grpId="3" animBg="1"/>
      <p:bldP spid="32" grpId="0" animBg="1"/>
      <p:bldP spid="32" grpId="1" animBg="1"/>
      <p:bldP spid="32" grpId="2" animBg="1"/>
      <p:bldP spid="3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892241"/>
            <a:ext cx="10972800" cy="5254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400" b="1" dirty="0">
                <a:solidFill>
                  <a:schemeClr val="accent1">
                    <a:lumMod val="50000"/>
                  </a:schemeClr>
                </a:solidFill>
              </a:rPr>
              <a:t>ارائه بدون خطا و با کیفیت سرویس به عوامل زیر بستگی دارد: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C00000"/>
                </a:solidFill>
              </a:rPr>
              <a:t>اجرای بدون خطا و با کیفیت درخواست و پاسخ توسط برنامه‌های کاربردی سرویس‌گیرنده و سرویس‌دهنده</a:t>
            </a:r>
          </a:p>
          <a:p>
            <a:pPr lvl="2">
              <a:lnSpc>
                <a:spcPct val="10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وابسته به برنامه‌کاربردی: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پروتکل (توافق) بین سرویس‌دهنده و سرویس‌گیرنده</a:t>
            </a:r>
          </a:p>
          <a:p>
            <a:pPr lvl="4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rgbClr val="002060"/>
                </a:solidFill>
              </a:rPr>
              <a:t>مشخص کردن فرمت پیام‌‎های درخواست و پاسخ</a:t>
            </a:r>
          </a:p>
          <a:p>
            <a:pPr lvl="4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rgbClr val="002060"/>
                </a:solidFill>
              </a:rPr>
              <a:t>پردازش پیام‌ها برای ارائه و دریافت سرویس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fa-IR" sz="1800" b="1" dirty="0">
                <a:solidFill>
                  <a:srgbClr val="C00000"/>
                </a:solidFill>
              </a:rPr>
              <a:t>انتقال بدون خطا و با کیفیت پیام‌های درخواست و پاسخ</a:t>
            </a:r>
          </a:p>
          <a:p>
            <a:pPr lvl="2">
              <a:lnSpc>
                <a:spcPct val="10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وابسته به شبکه کامپیوتری: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قابلیت اطمینان (احتمال از دست دادن پیام)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تأخیر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پهنای باند (گذردهی)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...</a:t>
            </a:r>
            <a:endParaRPr lang="fa-I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571A47-1174-9989-7DB9-36D63D7410A5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08AD36-E4E8-D5BA-BCC9-9A877A96BE7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3C609A2-0FB5-142D-4489-BCC0B2CBF0F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DC6392-D7D7-4E0E-17AA-599DD1AD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35D69FB-14C1-A129-DC8A-C89459357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128A131-03E5-16B1-C97E-D62B3F4E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9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31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A5CAF9D-95C3-1BD0-89C6-77A114ED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2243</Words>
  <Application>Microsoft Office PowerPoint</Application>
  <PresentationFormat>Widescreen</PresentationFormat>
  <Paragraphs>339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IRANSans(FaNum)</vt:lpstr>
      <vt:lpstr>Times New Roman</vt:lpstr>
      <vt:lpstr>Wingdings</vt:lpstr>
      <vt:lpstr>Office Theme</vt:lpstr>
      <vt:lpstr>شبکه‌های کامپیوتری</vt:lpstr>
      <vt:lpstr>شبکه اینترنت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شبکه اینترنت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شبکه‌های کامپیوتری</dc:title>
  <dc:creator>Masoud Sabaei</dc:creator>
  <cp:lastModifiedBy>Masoud Sabaei</cp:lastModifiedBy>
  <cp:revision>70</cp:revision>
  <dcterms:created xsi:type="dcterms:W3CDTF">2022-07-24T13:36:10Z</dcterms:created>
  <dcterms:modified xsi:type="dcterms:W3CDTF">2025-01-27T13:50:42Z</dcterms:modified>
</cp:coreProperties>
</file>