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notesMasterIdLst>
    <p:notesMasterId r:id="rId14"/>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tableStyles" Target="tableStyles.xml" /><Relationship Id="rId3" Type="http://schemas.openxmlformats.org/officeDocument/2006/relationships/slide" Target="slides/slide1.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theme" Target="theme/theme1.xml" /><Relationship Id="rId2" Type="http://schemas.openxmlformats.org/officeDocument/2006/relationships/slideMaster" Target="slideMasters/slideMaster1.xml" /><Relationship Id="rId16" Type="http://schemas.openxmlformats.org/officeDocument/2006/relationships/viewProps" Target="viewProps.xml" /><Relationship Id="rId1" Type="http://schemas.openxmlformats.org/officeDocument/2006/relationships/customXml" Target="../customXml/item1.xml" /><Relationship Id="rId6" Type="http://schemas.openxmlformats.org/officeDocument/2006/relationships/slide" Target="slides/slide4.xml" /><Relationship Id="rId11" Type="http://schemas.openxmlformats.org/officeDocument/2006/relationships/slide" Target="slides/slide9.xml" /><Relationship Id="rId5" Type="http://schemas.openxmlformats.org/officeDocument/2006/relationships/slide" Target="slides/slide3.xml" /><Relationship Id="rId15" Type="http://schemas.openxmlformats.org/officeDocument/2006/relationships/presProps" Target="presProps.xml" /><Relationship Id="rId10" Type="http://schemas.openxmlformats.org/officeDocument/2006/relationships/slide" Target="slides/slide8.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30-04-2024</a:t>
            </a:fld>
            <a:endParaRPr lang="en-IN"/>
          </a:p>
        </p:txBody>
      </p:sp>
      <p:sp>
        <p:nvSpPr>
          <p:cNvPr id="1048670"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671"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3"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lstStyle/>
          <a:p>
            <a:fld id="{ED291B17-9318-49DB-B28B-6E5994AE9581}" type="datetime1">
              <a:rPr lang="en-US" smtClean="0"/>
              <a:t>4/30/2024</a:t>
            </a:fld>
            <a:endParaRPr lang="en-US"/>
          </a:p>
        </p:txBody>
      </p:sp>
      <p:sp>
        <p:nvSpPr>
          <p:cNvPr id="1048587"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588"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3" name="Title 1"/>
          <p:cNvSpPr>
            <a:spLocks noGrp="1"/>
          </p:cNvSpPr>
          <p:nvPr>
            <p:ph type="title"/>
          </p:nvPr>
        </p:nvSpPr>
        <p:spPr>
          <a:xfrm>
            <a:off x="581192" y="702156"/>
            <a:ext cx="11029616" cy="1013800"/>
          </a:xfrm>
        </p:spPr>
        <p:txBody>
          <a:bodyPr/>
          <a:lstStyle/>
          <a:p>
            <a:r>
              <a:rPr lang="en-US"/>
              <a:t>Click to edit Master title style</a:t>
            </a:r>
          </a:p>
        </p:txBody>
      </p:sp>
      <p:sp>
        <p:nvSpPr>
          <p:cNvPr id="1048634" name="Vertical Text Placeholder 2"/>
          <p:cNvSpPr>
            <a:spLocks noGrp="1"/>
          </p:cNvSpPr>
          <p:nvPr>
            <p:ph type="body" orient="vert" idx="1"/>
          </p:nvPr>
        </p:nvSpPr>
        <p:spPr/>
        <p:txBody>
          <a:bodyPr vert="eaVert" ancho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Date Placeholder 3"/>
          <p:cNvSpPr>
            <a:spLocks noGrp="1"/>
          </p:cNvSpPr>
          <p:nvPr>
            <p:ph type="dt" sz="half" idx="10"/>
          </p:nvPr>
        </p:nvSpPr>
        <p:spPr/>
        <p:txBody>
          <a:bodyPr/>
          <a:lstStyle/>
          <a:p>
            <a:fld id="{2CED4963-E985-44C4-B8C4-FDD613B7C2F8}" type="datetime1">
              <a:rPr lang="en-US" smtClean="0"/>
              <a:t>4/30/2024</a:t>
            </a:fld>
            <a:endParaRPr lang="en-US"/>
          </a:p>
        </p:txBody>
      </p:sp>
      <p:sp>
        <p:nvSpPr>
          <p:cNvPr id="1048636"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37"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48618"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9"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1048620"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1"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4" name="Date Placeholder 10"/>
          <p:cNvSpPr>
            <a:spLocks noGrp="1"/>
          </p:cNvSpPr>
          <p:nvPr>
            <p:ph type="dt" sz="half" idx="10"/>
          </p:nvPr>
        </p:nvSpPr>
        <p:spPr/>
        <p:txBody>
          <a:bodyPr/>
          <a:lstStyle/>
          <a:p>
            <a:fld id="{ED291B17-9318-49DB-B28B-6E5994AE9581}" type="datetime1">
              <a:rPr lang="en-US" smtClean="0"/>
              <a:t>4/30/2024</a:t>
            </a:fld>
            <a:endParaRPr lang="en-US"/>
          </a:p>
        </p:txBody>
      </p:sp>
      <p:sp>
        <p:nvSpPr>
          <p:cNvPr id="1048625"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26"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lstStyle/>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lstStyle/>
          <a:p>
            <a:fld id="{78DD82B9-B8EE-4375-B6FF-88FA6ABB15D9}" type="datetime1">
              <a:rPr lang="en-US" smtClean="0"/>
              <a:t>4/30/2024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3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9"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1048640"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1" name="Date Placeholder 6"/>
          <p:cNvSpPr>
            <a:spLocks noGrp="1"/>
          </p:cNvSpPr>
          <p:nvPr>
            <p:ph type="dt" sz="half" idx="10"/>
          </p:nvPr>
        </p:nvSpPr>
        <p:spPr/>
        <p:txBody>
          <a:bodyPr/>
          <a:lstStyle/>
          <a:p>
            <a:fld id="{B2497495-0637-405E-AE64-5CC7506D51F5}" type="datetime1">
              <a:rPr lang="en-US" smtClean="0"/>
              <a:t>4/30/2024</a:t>
            </a:fld>
            <a:endParaRPr lang="en-US"/>
          </a:p>
        </p:txBody>
      </p:sp>
      <p:sp>
        <p:nvSpPr>
          <p:cNvPr id="1048642"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3"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4" name="Title 1"/>
          <p:cNvSpPr>
            <a:spLocks noGrp="1"/>
          </p:cNvSpPr>
          <p:nvPr>
            <p:ph type="title"/>
          </p:nvPr>
        </p:nvSpPr>
        <p:spPr>
          <a:xfrm>
            <a:off x="581193" y="729658"/>
            <a:ext cx="11029616" cy="492855"/>
          </a:xfrm>
        </p:spPr>
        <p:txBody>
          <a:bodyPr/>
          <a:lstStyle/>
          <a:p>
            <a:r>
              <a:rPr lang="en-US"/>
              <a:t>Click to edit Master title style</a:t>
            </a:r>
          </a:p>
        </p:txBody>
      </p:sp>
      <p:sp>
        <p:nvSpPr>
          <p:cNvPr id="1048645"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4"/>
          <p:cNvSpPr>
            <a:spLocks noGrp="1"/>
          </p:cNvSpPr>
          <p:nvPr>
            <p:ph type="dt" sz="half" idx="10"/>
          </p:nvPr>
        </p:nvSpPr>
        <p:spPr/>
        <p:txBody>
          <a:bodyPr/>
          <a:lstStyle/>
          <a:p>
            <a:fld id="{7BFFD690-9426-415D-8B65-26881E07B2D4}" type="datetime1">
              <a:rPr lang="en-US" smtClean="0"/>
              <a:t>4/30/2024</a:t>
            </a:fld>
            <a:endParaRPr lang="en-US"/>
          </a:p>
        </p:txBody>
      </p:sp>
      <p:sp>
        <p:nvSpPr>
          <p:cNvPr id="1048648"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9"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lstStyle/>
          <a:p>
            <a:r>
              <a:rPr lang="en-US"/>
              <a:t>Click to edit Master title style</a:t>
            </a:r>
          </a:p>
        </p:txBody>
      </p:sp>
      <p:sp>
        <p:nvSpPr>
          <p:cNvPr id="1048651"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2"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4"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Date Placeholder 6"/>
          <p:cNvSpPr>
            <a:spLocks noGrp="1"/>
          </p:cNvSpPr>
          <p:nvPr>
            <p:ph type="dt" sz="half" idx="10"/>
          </p:nvPr>
        </p:nvSpPr>
        <p:spPr/>
        <p:txBody>
          <a:bodyPr/>
          <a:lstStyle/>
          <a:p>
            <a:fld id="{04C4989A-474C-40DE-95B9-011C28B71673}" type="datetime1">
              <a:rPr lang="en-US" smtClean="0"/>
              <a:t>4/30/2024</a:t>
            </a:fld>
            <a:endParaRPr lang="en-US"/>
          </a:p>
        </p:txBody>
      </p:sp>
      <p:sp>
        <p:nvSpPr>
          <p:cNvPr id="1048656"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7"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3" name="Title 1"/>
          <p:cNvSpPr>
            <a:spLocks noGrp="1"/>
          </p:cNvSpPr>
          <p:nvPr>
            <p:ph type="title"/>
          </p:nvPr>
        </p:nvSpPr>
        <p:spPr>
          <a:xfrm>
            <a:off x="575894" y="729658"/>
            <a:ext cx="11029616" cy="592246"/>
          </a:xfrm>
        </p:spPr>
        <p:txBody>
          <a:bodyPr/>
          <a:lstStyle/>
          <a:p>
            <a:r>
              <a:rPr lang="en-US"/>
              <a:t>Click to edit Master title style</a:t>
            </a:r>
          </a:p>
        </p:txBody>
      </p:sp>
      <p:sp>
        <p:nvSpPr>
          <p:cNvPr id="1048614" name="Date Placeholder 2"/>
          <p:cNvSpPr>
            <a:spLocks noGrp="1"/>
          </p:cNvSpPr>
          <p:nvPr>
            <p:ph type="dt" sz="half" idx="10"/>
          </p:nvPr>
        </p:nvSpPr>
        <p:spPr/>
        <p:txBody>
          <a:bodyPr/>
          <a:lstStyle/>
          <a:p>
            <a:fld id="{5DB4ED54-5B5E-4A04-93D3-5772E3CE3818}" type="datetime1">
              <a:rPr lang="en-US" smtClean="0"/>
              <a:t>4/30/2024</a:t>
            </a:fld>
            <a:endParaRPr lang="en-US"/>
          </a:p>
        </p:txBody>
      </p:sp>
      <p:sp>
        <p:nvSpPr>
          <p:cNvPr id="1048615"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16"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58" name="Date Placeholder 1"/>
          <p:cNvSpPr>
            <a:spLocks noGrp="1"/>
          </p:cNvSpPr>
          <p:nvPr>
            <p:ph type="dt" sz="half" idx="10"/>
          </p:nvPr>
        </p:nvSpPr>
        <p:spPr/>
        <p:txBody>
          <a:bodyPr/>
          <a:lstStyle/>
          <a:p>
            <a:fld id="{4EDE50D6-574B-40AF-946F-D52A04ADE379}" type="datetime1">
              <a:rPr lang="en-US" smtClean="0"/>
              <a:t>4/30/2024</a:t>
            </a:fld>
            <a:endParaRPr lang="en-US"/>
          </a:p>
        </p:txBody>
      </p:sp>
      <p:sp>
        <p:nvSpPr>
          <p:cNvPr id="1048659"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60"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65"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4/30/2024</a:t>
            </a:fld>
            <a:endParaRPr lang="en-US"/>
          </a:p>
        </p:txBody>
      </p:sp>
      <p:sp>
        <p:nvSpPr>
          <p:cNvPr id="1048666"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048667"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27"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1048628"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048629"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30" name="Date Placeholder 4"/>
          <p:cNvSpPr>
            <a:spLocks noGrp="1"/>
          </p:cNvSpPr>
          <p:nvPr>
            <p:ph type="dt" sz="half" idx="10"/>
          </p:nvPr>
        </p:nvSpPr>
        <p:spPr/>
        <p:txBody>
          <a:bodyPr/>
          <a:lstStyle/>
          <a:p>
            <a:fld id="{7E18DB4A-8810-4A10-AD5C-D5E2C667F5B3}" type="datetime1">
              <a:rPr lang="en-US" smtClean="0"/>
              <a:t>4/30/2024</a:t>
            </a:fld>
            <a:endParaRPr lang="en-US"/>
          </a:p>
        </p:txBody>
      </p:sp>
      <p:sp>
        <p:nvSpPr>
          <p:cNvPr id="1048631"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1048632"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4/30/2024</a:t>
            </a:fld>
            <a:endParaRPr lang="en-US"/>
          </a:p>
        </p:txBody>
      </p:sp>
      <p:sp>
        <p:nvSpPr>
          <p:cNvPr id="1048579"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hyperlink" Target="https://www.hollywoodreporter.com/news/cinemacon-fandango-adds-500-" TargetMode="External" /><Relationship Id="rId2" Type="http://schemas.openxmlformats.org/officeDocument/2006/relationships/hyperlink" Target="https://www.multichannel.com/news/comcast-considers-internet-video-push-" TargetMode="Externa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normAutofit fontScale="90000"/>
          </a:bodyPr>
          <a:lstStyle/>
          <a:p>
            <a:pPr algn="ctr"/>
            <a:r>
              <a:rPr lang="en-US" b="1">
                <a:solidFill>
                  <a:schemeClr val="accent1"/>
                </a:solidFill>
                <a:latin typeface="Arial" panose="020B0604020202020204" pitchFamily="34" charset="0"/>
                <a:cs typeface="Arial" panose="020B0604020202020204" pitchFamily="34" charset="0"/>
              </a:rPr>
              <a:t>Fandango Movie Rating Discrepancy Analysis</a:t>
            </a:r>
            <a:endParaRPr lang="en-US" b="1" dirty="0">
              <a:solidFill>
                <a:schemeClr val="accent1"/>
              </a:solidFill>
              <a:latin typeface="Arial" panose="020B0604020202020204" pitchFamily="34" charset="0"/>
              <a:cs typeface="Arial" panose="020B0604020202020204" pitchFamily="34" charset="0"/>
            </a:endParaRPr>
          </a:p>
        </p:txBody>
      </p:sp>
      <p:sp>
        <p:nvSpPr>
          <p:cNvPr id="1048590"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1048591" name="TextBox 3"/>
          <p:cNvSpPr txBox="1"/>
          <p:nvPr/>
        </p:nvSpPr>
        <p:spPr>
          <a:xfrm rot="10800000" flipV="1">
            <a:off x="1359108" y="4058588"/>
            <a:ext cx="9860745"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altLang="en-IN" sz="2000" b="1" dirty="0" err="1">
                <a:solidFill>
                  <a:schemeClr val="accent1">
                    <a:lumMod val="75000"/>
                  </a:schemeClr>
                </a:solidFill>
                <a:latin typeface="Arial"/>
                <a:cs typeface="Arial"/>
              </a:rPr>
              <a:t>Manojin</a:t>
            </a:r>
            <a:r>
              <a:rPr lang="en-US" sz="2000" b="1" dirty="0">
                <a:solidFill>
                  <a:schemeClr val="accent1">
                    <a:lumMod val="75000"/>
                  </a:schemeClr>
                </a:solidFill>
                <a:latin typeface="Arial"/>
                <a:cs typeface="Arial"/>
              </a:rPr>
              <a:t> S – Lord </a:t>
            </a:r>
            <a:r>
              <a:rPr lang="en-US" sz="2000" b="1" dirty="0" err="1">
                <a:solidFill>
                  <a:schemeClr val="accent1">
                    <a:lumMod val="75000"/>
                  </a:schemeClr>
                </a:solidFill>
                <a:latin typeface="Arial"/>
                <a:cs typeface="Arial"/>
              </a:rPr>
              <a:t>Jegannath</a:t>
            </a:r>
            <a:r>
              <a:rPr lang="en-US" sz="2000" b="1" dirty="0">
                <a:solidFill>
                  <a:schemeClr val="accent1">
                    <a:lumMod val="75000"/>
                  </a:schemeClr>
                </a:solidFill>
                <a:latin typeface="Arial"/>
                <a:cs typeface="Arial"/>
              </a:rPr>
              <a:t> College Of Engineering And Technology  </a:t>
            </a:r>
            <a:r>
              <a:rPr lang="en-US" sz="2000" b="1">
                <a:solidFill>
                  <a:schemeClr val="accent1">
                    <a:lumMod val="75000"/>
                  </a:schemeClr>
                </a:solidFill>
                <a:latin typeface="Arial"/>
                <a:cs typeface="Arial"/>
              </a:rPr>
              <a:t>- </a:t>
            </a:r>
            <a:r>
              <a:rPr lang="en-US" altLang="en-IN" sz="2000" b="1">
                <a:solidFill>
                  <a:schemeClr val="accent1">
                    <a:lumMod val="75000"/>
                  </a:schemeClr>
                </a:solidFill>
                <a:latin typeface="Arial"/>
                <a:cs typeface="Arial"/>
              </a:rPr>
              <a:t>BE Civil Engineering 3rd Year.</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1048612" name="Content Placeholder 1"/>
          <p:cNvSpPr>
            <a:spLocks noGrp="1"/>
          </p:cNvSpPr>
          <p:nvPr>
            <p:ph idx="1"/>
          </p:nvPr>
        </p:nvSpPr>
        <p:spPr>
          <a:xfrm>
            <a:off x="581192" y="1232452"/>
            <a:ext cx="11029615" cy="4673324"/>
          </a:xfrm>
        </p:spPr>
        <p:txBody>
          <a:bodyPr>
            <a:normAutofit lnSpcReduction="10000"/>
          </a:bodyPr>
          <a:lstStyle/>
          <a:p>
            <a:pPr marL="305435" indent="-305435"/>
            <a:r>
              <a:rPr lang="en-IN" sz="2400" dirty="0"/>
              <a:t>Barnes, “Disney Selling Film Tickets on Facebook, 2010</a:t>
            </a:r>
          </a:p>
          <a:p>
            <a:pPr marL="305435" indent="-305435"/>
            <a:r>
              <a:rPr lang="en-IN" sz="2400" dirty="0"/>
              <a:t>. Orwall, “Theatres Plan Web Venture, 2000.
Bond, “Fandango. Movie Tickets, 2010.
</a:t>
            </a:r>
            <a:r>
              <a:rPr lang="en-IN" sz="2400" dirty="0">
                <a:hlinkClick r:id="rId2"/>
              </a:rPr>
              <a:t>https://www.multichannel.com/news/comcast-considers-internet-video-push-</a:t>
            </a:r>
            <a:r>
              <a:rPr lang="en-IN" sz="2400" dirty="0"/>
              <a:t> 332553 Edgerton, Gary. “The Multiplex: The Modern American Motion Picture Theater as Message.” Journal of Popular Film and Television
Bond, Paul. 2013. “CinemaCon: Fandango Adds 500 Screens. Hollywood Reporter.
April 16. </a:t>
            </a:r>
            <a:r>
              <a:rPr lang="en-IN" sz="2400" dirty="0">
                <a:hlinkClick r:id="rId3"/>
              </a:rPr>
              <a:t>https://www.hollywoodreporter.com/news/cinemacon-fandango-adds-500-</a:t>
            </a:r>
            <a:r>
              <a:rPr lang="en-IN" sz="2400" dirty="0"/>
              <a:t> screens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1048598" name="Content Placeholder 1"/>
          <p:cNvSpPr>
            <a:spLocks noGrp="1"/>
          </p:cNvSpPr>
          <p:nvPr>
            <p:ph idx="1"/>
          </p:nvPr>
        </p:nvSpPr>
        <p:spPr>
          <a:xfrm>
            <a:off x="452403" y="1237632"/>
            <a:ext cx="11029615" cy="4673324"/>
          </a:xfrm>
        </p:spPr>
        <p:txBody>
          <a:bodyPr>
            <a:normAutofit/>
          </a:bodyPr>
          <a:lstStyle/>
          <a:p>
            <a:pPr marL="305435" indent="-305435"/>
            <a:r>
              <a:rPr lang="en-US" sz="2000" dirty="0">
                <a:solidFill>
                  <a:srgbClr val="000000"/>
                </a:solidFill>
                <a:latin typeface="Calibri" panose="020F0502020204030204" pitchFamily="34" charset="0"/>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endParaRPr lang="en-I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1048600" name="Content Placeholder 1"/>
          <p:cNvSpPr>
            <a:spLocks noGrp="1"/>
          </p:cNvSpPr>
          <p:nvPr>
            <p:ph idx="1"/>
          </p:nvPr>
        </p:nvSpPr>
        <p:spPr>
          <a:xfrm>
            <a:off x="868233" y="-248684"/>
            <a:ext cx="9901571" cy="7861029"/>
          </a:xfrm>
        </p:spPr>
        <p:txBody>
          <a:bodyPr vert="horz" lIns="91440" tIns="45720" rIns="91440" bIns="45720" rtlCol="0" anchor="ctr">
            <a:noAutofit/>
          </a:bodyPr>
          <a:lstStyle/>
          <a:p>
            <a:pPr marL="0" indent="0">
              <a:buNone/>
            </a:pPr>
            <a:r>
              <a:rPr lang="en-IN" sz="1600" dirty="0">
                <a:latin typeface="Calibri"/>
                <a:cs typeface="Calibri"/>
              </a:rPr>
              <a:t>For the Fandango Capstan Project, a proposed solution would involve a comprehensive analysis of Fandango’s movie rating and ticket sales system to identify and address any potential biases or conflicts of interest.
Data Acquisition
Data Cleaning and Preparation
Exploratory Analysis
Statistical Analysis
Algorithm Development
Solution Implementation
Reporting and Visualization
This proposed solution aims to enhance the transparency and fairness of Fandango’s rating system, ultimately leading to a more trustworthy platform for consumers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1048602" name="Content Placeholder 1"/>
          <p:cNvSpPr>
            <a:spLocks noGrp="1"/>
          </p:cNvSpPr>
          <p:nvPr>
            <p:ph idx="1"/>
          </p:nvPr>
        </p:nvSpPr>
        <p:spPr>
          <a:xfrm>
            <a:off x="707833" y="927720"/>
            <a:ext cx="10902975" cy="5840312"/>
          </a:xfrm>
        </p:spPr>
        <p:txBody>
          <a:bodyPr>
            <a:normAutofit/>
          </a:bodyPr>
          <a:lstStyle/>
          <a:p>
            <a:pPr marL="0" indent="0">
              <a:buNone/>
            </a:pPr>
            <a:r>
              <a:rPr lang="en-IN" sz="1200" dirty="0">
                <a:solidFill>
                  <a:srgbClr val="0F0F0F"/>
                </a:solidFill>
              </a:rPr>
              <a:t>Problem Definition:
Clearly define the problem you want to address. In this case, it’s understanding Fandango’s ticket sales model and assessing any potential bias or conflict of interest.
Data Collection:
Gather relevant data related to movie ratings, ticket sales, and other relevant factors.
Data Preprocessing:
Clean the data by handling missing values, outliers, and inconsistencies.
Exploratory Data Analysis (EDA):
Explore the data to understand its distribution, relationships, and any patterns.
Hypothesis Testing:
Formulate hypotheses related to Fandango’s ticket sales model.
Model Building:
Develop models to predict ticket sales or assess the impact of different factors.
Evaluation Metrics:
Define appropriate evaluation metrics based on the project’s objectives..
Interpretation and Insights:
Interpret the results from your analysis.
Provide actionable insights for stakeholders.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a:xfrm>
            <a:off x="581192" y="1302025"/>
            <a:ext cx="9980861" cy="4529109"/>
          </a:xfrm>
        </p:spPr>
        <p:txBody>
          <a:bodyPr/>
          <a:lstStyle/>
          <a:p>
            <a:pPr marL="305435" indent="-305435"/>
            <a:r>
              <a:rPr lang="en-IN" dirty="0"/>
              <a:t>algorithm related to this project, it would typically involve data collection, cleaning, analysis, and visualization steps. Here’s a high-level overview of what such an algorithm might look like:</a:t>
            </a:r>
          </a:p>
          <a:p>
            <a:pPr marL="305435" indent="-305435"/>
            <a:r>
              <a:rPr lang="en-IN" dirty="0"/>
              <a:t>Data Collection: Gather movie ratings and ticket sales data from Fandango and other relevant sources.</a:t>
            </a:r>
          </a:p>
          <a:p>
            <a:pPr marL="305435" indent="-305435"/>
            <a:r>
              <a:rPr lang="en-IN" dirty="0"/>
              <a:t>Data Cleaning: Preprocess the data to handle missing values, outliers, and inconsistencies.</a:t>
            </a:r>
          </a:p>
          <a:p>
            <a:pPr marL="305435" indent="-305435"/>
            <a:r>
              <a:rPr lang="en-IN" dirty="0"/>
              <a:t>Data Analysis: Use statistical methods to analyze the data and identify any patterns or anomalies.</a:t>
            </a:r>
          </a:p>
          <a:p>
            <a:pPr marL="305435" indent="-305435"/>
            <a:r>
              <a:rPr lang="en-IN" dirty="0"/>
              <a:t>Visualization: Create charts and graphs to visually represent the findings of the analysis.</a:t>
            </a:r>
          </a:p>
          <a:p>
            <a:pPr marL="305435" indent="-305435"/>
            <a:r>
              <a:rPr lang="en-IN" dirty="0"/>
              <a:t>Interpretation: Draw conclusions from the data analysis and visualization to understand the ticket sales model’s impact on movie ratings.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2" name="Content Placeholder 1">
            <a:extLst>
              <a:ext uri="{FF2B5EF4-FFF2-40B4-BE49-F238E27FC236}">
                <a16:creationId xmlns:a16="http://schemas.microsoft.com/office/drawing/2014/main" id="{3A3B58FF-C260-78E2-DEF0-FC132893C4B9}"/>
              </a:ext>
            </a:extLst>
          </p:cNvPr>
          <p:cNvPicPr>
            <a:picLocks noGrp="1" noChangeAspect="1"/>
          </p:cNvPicPr>
          <p:nvPr>
            <p:ph idx="1"/>
          </p:nvPr>
        </p:nvPicPr>
        <p:blipFill>
          <a:blip r:embed="rId2"/>
          <a:stretch>
            <a:fillRect/>
          </a:stretch>
        </p:blipFill>
        <p:spPr>
          <a:xfrm>
            <a:off x="952500" y="1466850"/>
            <a:ext cx="10287000" cy="434340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1048608" name="Content Placeholder 1"/>
          <p:cNvSpPr>
            <a:spLocks noGrp="1"/>
          </p:cNvSpPr>
          <p:nvPr>
            <p:ph idx="1"/>
          </p:nvPr>
        </p:nvSpPr>
        <p:spPr/>
        <p:txBody>
          <a:bodyPr>
            <a:normAutofit/>
          </a:bodyPr>
          <a:lstStyle/>
          <a:p>
            <a:pPr marL="305435" indent="-305435"/>
            <a:r>
              <a:rPr lang="en-IN" sz="2000" dirty="0"/>
              <a:t>Fandango's key services have been able to expand into new platforms, while the company continues to acquire other media businesses and grow its global footprint. Because it is not a traditional exhibition com pany, Fandango's success seems to be in direct opposition to the theatrical chains currently operating in the domestic marketplace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Content Placeholder 2"/>
          <p:cNvSpPr>
            <a:spLocks noGrp="1"/>
          </p:cNvSpPr>
          <p:nvPr>
            <p:ph idx="1"/>
          </p:nvPr>
        </p:nvSpPr>
        <p:spPr/>
        <p:txBody>
          <a:bodyPr/>
          <a:lstStyle/>
          <a:p>
            <a:pPr marL="0" indent="0">
              <a:buNone/>
            </a:pPr>
            <a:endParaRPr lang="en-US" sz="2000" b="1" dirty="0"/>
          </a:p>
          <a:p>
            <a:pPr marL="305435" indent="-305435"/>
            <a:endParaRPr lang="en-US" dirty="0"/>
          </a:p>
        </p:txBody>
      </p:sp>
      <p:sp>
        <p:nvSpPr>
          <p:cNvPr id="1048610" name="Title 4"/>
          <p:cNvSpPr txBox="1"/>
          <p:nvPr/>
        </p:nvSpPr>
        <p:spPr>
          <a:xfrm>
            <a:off x="535670" y="844659"/>
            <a:ext cx="11029616" cy="530296"/>
          </a:xfrm>
          <a:prstGeom prst="rect">
            <a:avLst/>
          </a:prstGeom>
        </p:spPr>
        <p:txBody>
          <a:bodyPr vert="horz" lIns="91440" tIns="45720" rIns="91440" bIns="45720" rtlCol="0" anchor="b">
            <a:normAutofit fontScale="86364"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3" name="TextBox 2">
            <a:extLst>
              <a:ext uri="{FF2B5EF4-FFF2-40B4-BE49-F238E27FC236}">
                <a16:creationId xmlns:a16="http://schemas.microsoft.com/office/drawing/2014/main" id="{1B27AE26-B8DD-7EEB-9E91-2FA479ECFA1F}"/>
              </a:ext>
            </a:extLst>
          </p:cNvPr>
          <p:cNvSpPr txBox="1"/>
          <p:nvPr/>
        </p:nvSpPr>
        <p:spPr>
          <a:xfrm>
            <a:off x="809982" y="2136338"/>
            <a:ext cx="10033238" cy="2585323"/>
          </a:xfrm>
          <a:prstGeom prst="rect">
            <a:avLst/>
          </a:prstGeom>
          <a:noFill/>
        </p:spPr>
        <p:txBody>
          <a:bodyPr wrap="square">
            <a:spAutoFit/>
          </a:bodyPr>
          <a:lstStyle/>
          <a:p>
            <a:r>
              <a:rPr lang="en-US"/>
              <a:t>Today, Fandango seems stronger than ever given the diversified company that it has become as well as the security it has as part of a large media conglomerate. Fandango's key services have been able to expand into new platforms, while the company continues to acquire other media businesses and grow its global footprint. Because it is not a traditional exhibition com- pany, Fandango's success seems to be in direct opposition to the theatrical chains currently operating in the domestic marketplace. It is difficult to imagine a more turbulent time for movie theaters than the last few years as box office returns continue to wane and streaming services proliferate. Domestic box office for 2019 overall decreased 4%, while many of the major studios such as Universal saw drops of 16% or more for the year</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40BB641-3F58-724B-BD0F-94D304C6D91D}">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Fandango Movie Rating Discrepancy Analysis</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Manojin S</cp:lastModifiedBy>
  <cp:revision>1</cp:revision>
  <dcterms:created xsi:type="dcterms:W3CDTF">2021-05-24T20:50:10Z</dcterms:created>
  <dcterms:modified xsi:type="dcterms:W3CDTF">2024-04-30T09:04:46Z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0f669bda715441f9b02d4a6e287d1522</vt:lpwstr>
  </property>
</Properties>
</file>