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5207" y="1878838"/>
            <a:ext cx="246824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5648" y="2442717"/>
            <a:ext cx="6582409" cy="2684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717671" y="9909758"/>
            <a:ext cx="21971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pandas.pydata.org/pandas-docs/stable/user_guide/indexing.html#returning-a-view-versus-a-copy" TargetMode="Externa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pandas.pydata.org/pandas-docs/stable/user_guide/indexing.html#returning-a-view-versus-a-copy" TargetMode="Externa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9"/>
              <a:t>T</a:t>
            </a:r>
            <a:r>
              <a:rPr dirty="0" spc="-80"/>
              <a:t>e</a:t>
            </a:r>
            <a:r>
              <a:rPr dirty="0" spc="-85"/>
              <a:t>c</a:t>
            </a:r>
            <a:r>
              <a:rPr dirty="0"/>
              <a:t>h</a:t>
            </a:r>
            <a:r>
              <a:rPr dirty="0" spc="-150"/>
              <a:t> </a:t>
            </a:r>
            <a:r>
              <a:rPr dirty="0" spc="-85"/>
              <a:t>S</a:t>
            </a:r>
            <a:r>
              <a:rPr dirty="0" spc="-75"/>
              <a:t>a</a:t>
            </a:r>
            <a:r>
              <a:rPr dirty="0" spc="-125"/>
              <a:t>k</a:t>
            </a:r>
            <a:r>
              <a:rPr dirty="0" spc="-75"/>
              <a:t>s</a:t>
            </a:r>
            <a:r>
              <a:rPr dirty="0" spc="-85"/>
              <a:t>h</a:t>
            </a:r>
            <a:r>
              <a:rPr dirty="0" spc="-75"/>
              <a:t>a</a:t>
            </a:r>
            <a:r>
              <a:rPr dirty="0"/>
              <a:t>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C</a:t>
            </a:r>
            <a:r>
              <a:rPr dirty="0" spc="-50"/>
              <a:t>a</a:t>
            </a:r>
            <a:r>
              <a:rPr dirty="0" spc="-70"/>
              <a:t>p</a:t>
            </a:r>
            <a:r>
              <a:rPr dirty="0" spc="-95"/>
              <a:t>s</a:t>
            </a:r>
            <a:r>
              <a:rPr dirty="0" spc="-85"/>
              <a:t>t</a:t>
            </a:r>
            <a:r>
              <a:rPr dirty="0" spc="-50"/>
              <a:t>o</a:t>
            </a:r>
            <a:r>
              <a:rPr dirty="0" spc="-55"/>
              <a:t>n</a:t>
            </a:r>
            <a:r>
              <a:rPr dirty="0" spc="-5"/>
              <a:t>e</a:t>
            </a:r>
            <a:r>
              <a:rPr dirty="0" spc="-100"/>
              <a:t> </a:t>
            </a:r>
            <a:r>
              <a:rPr dirty="0" spc="-95"/>
              <a:t>P</a:t>
            </a:r>
            <a:r>
              <a:rPr dirty="0" spc="-120"/>
              <a:t>r</a:t>
            </a:r>
            <a:r>
              <a:rPr dirty="0" spc="-50"/>
              <a:t>oj</a:t>
            </a:r>
            <a:r>
              <a:rPr dirty="0" spc="-60"/>
              <a:t>e</a:t>
            </a:r>
            <a:r>
              <a:rPr dirty="0" spc="-55"/>
              <a:t>c</a:t>
            </a:r>
            <a:r>
              <a:rPr dirty="0" spc="-5"/>
              <a:t>t</a:t>
            </a:r>
            <a:r>
              <a:rPr dirty="0" spc="-90"/>
              <a:t> </a:t>
            </a:r>
            <a:r>
              <a:rPr dirty="0" spc="-114"/>
              <a:t>R</a:t>
            </a:r>
            <a:r>
              <a:rPr dirty="0" spc="-60"/>
              <a:t>e</a:t>
            </a:r>
            <a:r>
              <a:rPr dirty="0" spc="-55"/>
              <a:t>p</a:t>
            </a:r>
            <a:r>
              <a:rPr dirty="0" spc="-50"/>
              <a:t>o</a:t>
            </a:r>
            <a:r>
              <a:rPr dirty="0" spc="-60"/>
              <a:t>r</a:t>
            </a:r>
            <a:r>
              <a:rPr dirty="0" spc="-5"/>
              <a:t>t</a:t>
            </a:r>
          </a:p>
          <a:p>
            <a:pPr algn="ctr">
              <a:lnSpc>
                <a:spcPct val="100000"/>
              </a:lnSpc>
              <a:spcBef>
                <a:spcPts val="1435"/>
              </a:spcBef>
            </a:pPr>
            <a:r>
              <a:rPr dirty="0" sz="2000" spc="-75"/>
              <a:t>A</a:t>
            </a:r>
            <a:r>
              <a:rPr dirty="0" sz="2000" spc="-95"/>
              <a:t>R</a:t>
            </a:r>
            <a:r>
              <a:rPr dirty="0" sz="2000" spc="-70"/>
              <a:t>T</a:t>
            </a:r>
            <a:r>
              <a:rPr dirty="0" sz="2000" spc="-60"/>
              <a:t>I</a:t>
            </a:r>
            <a:r>
              <a:rPr dirty="0" sz="2000" spc="-75"/>
              <a:t>F</a:t>
            </a:r>
            <a:r>
              <a:rPr dirty="0" sz="2000" spc="-60"/>
              <a:t>I</a:t>
            </a:r>
            <a:r>
              <a:rPr dirty="0" sz="2000" spc="-65"/>
              <a:t>C</a:t>
            </a:r>
            <a:r>
              <a:rPr dirty="0" sz="2000" spc="-60"/>
              <a:t>I</a:t>
            </a:r>
            <a:r>
              <a:rPr dirty="0" sz="2000" spc="-90"/>
              <a:t>A</a:t>
            </a:r>
            <a:r>
              <a:rPr dirty="0" sz="2000"/>
              <a:t>L</a:t>
            </a:r>
            <a:r>
              <a:rPr dirty="0" sz="2000" spc="-120"/>
              <a:t> </a:t>
            </a:r>
            <a:r>
              <a:rPr dirty="0" sz="2000" spc="-70"/>
              <a:t>INT</a:t>
            </a:r>
            <a:r>
              <a:rPr dirty="0" sz="2000" spc="-80"/>
              <a:t>E</a:t>
            </a:r>
            <a:r>
              <a:rPr dirty="0" sz="2000" spc="-60"/>
              <a:t>LL</a:t>
            </a:r>
            <a:r>
              <a:rPr dirty="0" sz="2000" spc="-70"/>
              <a:t>IG</a:t>
            </a:r>
            <a:r>
              <a:rPr dirty="0" sz="2000" spc="-80"/>
              <a:t>EN</a:t>
            </a:r>
            <a:r>
              <a:rPr dirty="0" sz="2000" spc="-65"/>
              <a:t>C</a:t>
            </a:r>
            <a:r>
              <a:rPr dirty="0" sz="2000"/>
              <a:t>E</a:t>
            </a:r>
            <a:r>
              <a:rPr dirty="0" sz="2000" spc="-125"/>
              <a:t> </a:t>
            </a:r>
            <a:r>
              <a:rPr dirty="0" sz="2000" spc="-90"/>
              <a:t>A</a:t>
            </a:r>
            <a:r>
              <a:rPr dirty="0" sz="2000" spc="-80"/>
              <a:t>N</a:t>
            </a:r>
            <a:r>
              <a:rPr dirty="0" sz="2000"/>
              <a:t>D</a:t>
            </a:r>
            <a:r>
              <a:rPr dirty="0" sz="2000" spc="-135"/>
              <a:t> </a:t>
            </a:r>
            <a:r>
              <a:rPr dirty="0" sz="2000" spc="-75"/>
              <a:t>M</a:t>
            </a:r>
            <a:r>
              <a:rPr dirty="0" sz="2000" spc="-100"/>
              <a:t>A</a:t>
            </a:r>
            <a:r>
              <a:rPr dirty="0" sz="2000" spc="-65"/>
              <a:t>C</a:t>
            </a:r>
            <a:r>
              <a:rPr dirty="0" sz="2000" spc="-80"/>
              <a:t>H</a:t>
            </a:r>
            <a:r>
              <a:rPr dirty="0" sz="2000" spc="-60"/>
              <a:t>I</a:t>
            </a:r>
            <a:r>
              <a:rPr dirty="0" sz="2000" spc="-80"/>
              <a:t>N</a:t>
            </a:r>
            <a:r>
              <a:rPr dirty="0" sz="2000"/>
              <a:t>E</a:t>
            </a:r>
            <a:r>
              <a:rPr dirty="0" sz="2000" spc="-125"/>
              <a:t> </a:t>
            </a:r>
            <a:r>
              <a:rPr dirty="0" sz="2000" spc="-60"/>
              <a:t>L</a:t>
            </a:r>
            <a:r>
              <a:rPr dirty="0" sz="2000" spc="-95"/>
              <a:t>E</a:t>
            </a:r>
            <a:r>
              <a:rPr dirty="0" sz="2000" spc="-75"/>
              <a:t>A</a:t>
            </a:r>
            <a:r>
              <a:rPr dirty="0" sz="2000" spc="-85"/>
              <a:t>R</a:t>
            </a:r>
            <a:r>
              <a:rPr dirty="0" sz="2000" spc="-70"/>
              <a:t>NIN</a:t>
            </a:r>
            <a:r>
              <a:rPr dirty="0" sz="2000"/>
              <a:t>G</a:t>
            </a:r>
            <a:r>
              <a:rPr dirty="0" sz="2000" spc="-140"/>
              <a:t> </a:t>
            </a:r>
            <a:r>
              <a:rPr dirty="0" sz="2000" spc="-75"/>
              <a:t>FU</a:t>
            </a:r>
            <a:r>
              <a:rPr dirty="0" sz="2000" spc="-80"/>
              <a:t>N</a:t>
            </a:r>
            <a:r>
              <a:rPr dirty="0" sz="2000" spc="-90"/>
              <a:t>DAM</a:t>
            </a:r>
            <a:r>
              <a:rPr dirty="0" sz="2000" spc="-70"/>
              <a:t>EN</a:t>
            </a:r>
            <a:r>
              <a:rPr dirty="0" sz="2000" spc="-229"/>
              <a:t>T</a:t>
            </a:r>
            <a:r>
              <a:rPr dirty="0" sz="2000" spc="-90"/>
              <a:t>A</a:t>
            </a:r>
            <a:r>
              <a:rPr dirty="0" sz="2000" spc="-60"/>
              <a:t>L</a:t>
            </a:r>
            <a:r>
              <a:rPr dirty="0" sz="2000"/>
              <a:t>S</a:t>
            </a:r>
            <a:endParaRPr sz="2000"/>
          </a:p>
          <a:p>
            <a:pPr algn="ctr" marR="329565">
              <a:lnSpc>
                <a:spcPct val="100000"/>
              </a:lnSpc>
              <a:spcBef>
                <a:spcPts val="1345"/>
              </a:spcBef>
            </a:pPr>
            <a:r>
              <a:rPr dirty="0" sz="3000" spc="-5" b="1">
                <a:latin typeface="Calibri"/>
                <a:cs typeface="Calibri"/>
              </a:rPr>
              <a:t>“DETECTING</a:t>
            </a:r>
            <a:r>
              <a:rPr dirty="0" sz="3000" spc="-10" b="1">
                <a:latin typeface="Calibri"/>
                <a:cs typeface="Calibri"/>
              </a:rPr>
              <a:t> </a:t>
            </a:r>
            <a:r>
              <a:rPr dirty="0" sz="3000" spc="-5" b="1">
                <a:latin typeface="Calibri"/>
                <a:cs typeface="Calibri"/>
              </a:rPr>
              <a:t>SPAM</a:t>
            </a:r>
            <a:r>
              <a:rPr dirty="0" sz="3000" spc="-10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EMAILS</a:t>
            </a:r>
            <a:r>
              <a:rPr dirty="0" sz="3000" spc="-25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”</a:t>
            </a:r>
            <a:endParaRPr sz="3000">
              <a:latin typeface="Calibri"/>
              <a:cs typeface="Calibri"/>
            </a:endParaRPr>
          </a:p>
          <a:p>
            <a:pPr algn="ctr" marL="649605" marR="981710">
              <a:lnSpc>
                <a:spcPct val="152500"/>
              </a:lnSpc>
              <a:spcBef>
                <a:spcPts val="1480"/>
              </a:spcBef>
            </a:pPr>
            <a:r>
              <a:rPr dirty="0" sz="2000" spc="-5" b="1">
                <a:latin typeface="Calibri"/>
                <a:cs typeface="Calibri"/>
              </a:rPr>
              <a:t>“ARULMIGU MEENAKSHI AMMAN COLLEGE OF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ENGINEERING”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09953" y="5389498"/>
          <a:ext cx="4836795" cy="634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114"/>
                <a:gridCol w="3018155"/>
              </a:tblGrid>
              <a:tr h="285241">
                <a:tc>
                  <a:txBody>
                    <a:bodyPr/>
                    <a:lstStyle/>
                    <a:p>
                      <a:pPr algn="ctr" marR="60960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NM</a:t>
                      </a:r>
                      <a:r>
                        <a:rPr dirty="0" sz="12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E4E7EB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R.MURALI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33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8788">
                <a:tc>
                  <a:txBody>
                    <a:bodyPr/>
                    <a:lstStyle/>
                    <a:p>
                      <a:pPr marL="330200">
                        <a:lnSpc>
                          <a:spcPts val="1495"/>
                        </a:lnSpc>
                      </a:pPr>
                      <a:r>
                        <a:rPr dirty="0" sz="1300" spc="-5">
                          <a:latin typeface="Arial MT"/>
                          <a:cs typeface="Arial MT"/>
                        </a:rPr>
                        <a:t>aut2251030062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E4E7EB"/>
                      </a:solidFill>
                      <a:prstDash val="solid"/>
                    </a:lnT>
                    <a:lnB w="3175">
                      <a:solidFill>
                        <a:srgbClr val="E4E7EB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33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0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E4E7EB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33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275" y="1041285"/>
            <a:ext cx="6599415" cy="517303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285869" y="7412481"/>
          <a:ext cx="1708150" cy="829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7514"/>
              </a:tblGrid>
              <a:tr h="577976">
                <a:tc>
                  <a:txBody>
                    <a:bodyPr/>
                    <a:lstStyle/>
                    <a:p>
                      <a:pPr marL="372110">
                        <a:lnSpc>
                          <a:spcPts val="1335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Train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Na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7973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RA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MA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51459">
                <a:tc>
                  <a:txBody>
                    <a:bodyPr/>
                    <a:lstStyle/>
                    <a:p>
                      <a:pPr marL="127000">
                        <a:lnSpc>
                          <a:spcPts val="1650"/>
                        </a:lnSpc>
                        <a:spcBef>
                          <a:spcPts val="22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Sr.AI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Master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Trainer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8906"/>
            <a:ext cx="578167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dirty="0" sz="1200" spc="-5">
                <a:solidFill>
                  <a:srgbClr val="1F1F1F"/>
                </a:solidFill>
                <a:latin typeface="Arial MT"/>
                <a:cs typeface="Arial MT"/>
              </a:rPr>
              <a:t>Here's</a:t>
            </a:r>
            <a:r>
              <a:rPr dirty="0" sz="1200" spc="1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dirty="0" sz="1200" spc="1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1F1F1F"/>
                </a:solidFill>
                <a:latin typeface="Arial MT"/>
                <a:cs typeface="Arial MT"/>
              </a:rPr>
              <a:t>visual</a:t>
            </a:r>
            <a:r>
              <a:rPr dirty="0" sz="1200" spc="1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1F1F1F"/>
                </a:solidFill>
                <a:latin typeface="Arial MT"/>
                <a:cs typeface="Arial MT"/>
              </a:rPr>
              <a:t>representation</a:t>
            </a:r>
            <a:r>
              <a:rPr dirty="0" sz="1200" spc="1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dirty="0" sz="1200" spc="1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dirty="0" sz="120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1F1F1F"/>
                </a:solidFill>
                <a:latin typeface="Arial MT"/>
                <a:cs typeface="Arial MT"/>
              </a:rPr>
              <a:t>project</a:t>
            </a:r>
            <a:r>
              <a:rPr dirty="0" sz="1200">
                <a:solidFill>
                  <a:srgbClr val="1F1F1F"/>
                </a:solidFill>
                <a:latin typeface="Arial MT"/>
                <a:cs typeface="Arial MT"/>
              </a:rPr>
              <a:t> architecture</a:t>
            </a:r>
            <a:r>
              <a:rPr dirty="0" sz="1200" spc="-1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1F1F1F"/>
                </a:solidFill>
                <a:latin typeface="Arial MT"/>
                <a:cs typeface="Arial MT"/>
              </a:rPr>
              <a:t>for</a:t>
            </a:r>
            <a:r>
              <a:rPr dirty="0" sz="1200" spc="-5">
                <a:solidFill>
                  <a:srgbClr val="1F1F1F"/>
                </a:solidFill>
                <a:latin typeface="Arial MT"/>
                <a:cs typeface="Arial MT"/>
              </a:rPr>
              <a:t> detecting</a:t>
            </a:r>
            <a:r>
              <a:rPr dirty="0" sz="1200">
                <a:solidFill>
                  <a:srgbClr val="1F1F1F"/>
                </a:solidFill>
                <a:latin typeface="Arial MT"/>
                <a:cs typeface="Arial MT"/>
              </a:rPr>
              <a:t> spam</a:t>
            </a:r>
            <a:r>
              <a:rPr dirty="0" sz="1200" spc="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1F1F1F"/>
                </a:solidFill>
                <a:latin typeface="Arial MT"/>
                <a:cs typeface="Arial MT"/>
              </a:rPr>
              <a:t>email</a:t>
            </a:r>
            <a:r>
              <a:rPr dirty="0" sz="1200" spc="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1F1F1F"/>
                </a:solidFill>
                <a:latin typeface="Arial MT"/>
                <a:cs typeface="Arial MT"/>
              </a:rPr>
              <a:t>using </a:t>
            </a:r>
            <a:r>
              <a:rPr dirty="0" sz="1200" spc="-31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1F1F1F"/>
                </a:solidFill>
                <a:latin typeface="Arial MT"/>
                <a:cs typeface="Arial MT"/>
              </a:rPr>
              <a:t>AI: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1606549"/>
          <a:ext cx="5238750" cy="392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1870"/>
                <a:gridCol w="1121410"/>
                <a:gridCol w="88264"/>
                <a:gridCol w="328929"/>
                <a:gridCol w="165734"/>
              </a:tblGrid>
              <a:tr h="298704">
                <a:tc gridSpan="2">
                  <a:txBody>
                    <a:bodyPr/>
                    <a:lstStyle/>
                    <a:p>
                      <a:pPr marL="720725">
                        <a:lnSpc>
                          <a:spcPts val="1025"/>
                        </a:lnSpc>
                        <a:tabLst>
                          <a:tab pos="2322830" algn="l"/>
                          <a:tab pos="3122295" algn="l"/>
                          <a:tab pos="4563110" algn="l"/>
                        </a:tabLst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 spc="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720725">
                        <a:lnSpc>
                          <a:spcPts val="1225"/>
                        </a:lnSpc>
                        <a:tabLst>
                          <a:tab pos="2240915" algn="l"/>
                          <a:tab pos="3041015" algn="l"/>
                          <a:tab pos="4561840" algn="l"/>
                        </a:tabLst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dirty="0" sz="1050" spc="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1E1F1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0875">
                <a:tc gridSpan="3">
                  <a:txBody>
                    <a:bodyPr/>
                    <a:lstStyle/>
                    <a:p>
                      <a:pPr marL="720725">
                        <a:lnSpc>
                          <a:spcPts val="1085"/>
                        </a:lnSpc>
                        <a:tabLst>
                          <a:tab pos="2321560" algn="l"/>
                          <a:tab pos="4643120" algn="l"/>
                        </a:tabLst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|-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--&gt;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1E1F1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3923">
                <a:tc gridSpan="2">
                  <a:txBody>
                    <a:bodyPr/>
                    <a:lstStyle/>
                    <a:p>
                      <a:pPr marL="720725">
                        <a:lnSpc>
                          <a:spcPts val="1085"/>
                        </a:lnSpc>
                        <a:tabLst>
                          <a:tab pos="2322830" algn="l"/>
                          <a:tab pos="3122295" algn="l"/>
                          <a:tab pos="4563110" algn="l"/>
                        </a:tabLst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 spc="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1E1F1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8590">
                <a:tc>
                  <a:txBody>
                    <a:bodyPr/>
                    <a:lstStyle/>
                    <a:p>
                      <a:pPr algn="r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1E1F1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638">
                <a:tc>
                  <a:txBody>
                    <a:bodyPr/>
                    <a:lstStyle/>
                    <a:p>
                      <a:pPr algn="r">
                        <a:lnSpc>
                          <a:spcPts val="1090"/>
                        </a:lnSpc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1E1F1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1751">
                <a:tc gridSpan="5">
                  <a:txBody>
                    <a:bodyPr/>
                    <a:lstStyle/>
                    <a:p>
                      <a:pPr marL="720725" marR="39370">
                        <a:lnSpc>
                          <a:spcPts val="1050"/>
                        </a:lnSpc>
                        <a:tabLst>
                          <a:tab pos="2802890" algn="l"/>
                          <a:tab pos="3602354" algn="l"/>
                          <a:tab pos="5045075" algn="l"/>
                        </a:tabLst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	+	</a:t>
                      </a:r>
                      <a:r>
                        <a:rPr dirty="0" sz="1050" spc="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720725" marR="39370">
                        <a:lnSpc>
                          <a:spcPts val="1225"/>
                        </a:lnSpc>
                        <a:tabLst>
                          <a:tab pos="2801620" algn="l"/>
                          <a:tab pos="3601720" algn="l"/>
                          <a:tab pos="5043170" algn="l"/>
                        </a:tabLst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dirty="0" sz="1050" spc="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Feature</a:t>
                      </a:r>
                      <a:r>
                        <a:rPr dirty="0" sz="1050" spc="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Engineering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	|</a:t>
                      </a:r>
                      <a:r>
                        <a:rPr dirty="0" sz="1050" spc="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Feature</a:t>
                      </a:r>
                      <a:r>
                        <a:rPr dirty="0" sz="1050" spc="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Set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1E1F1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0875">
                <a:tc gridSpan="5">
                  <a:txBody>
                    <a:bodyPr/>
                    <a:lstStyle/>
                    <a:p>
                      <a:pPr marL="720725" marR="39370">
                        <a:lnSpc>
                          <a:spcPts val="1085"/>
                        </a:lnSpc>
                        <a:tabLst>
                          <a:tab pos="2802890" algn="l"/>
                          <a:tab pos="3602354" algn="l"/>
                          <a:tab pos="5045075" algn="l"/>
                        </a:tabLst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	+	</a:t>
                      </a:r>
                      <a:r>
                        <a:rPr dirty="0" sz="1050" spc="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1E1F1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0876">
                <a:tc>
                  <a:txBody>
                    <a:bodyPr/>
                    <a:lstStyle/>
                    <a:p>
                      <a:pPr algn="r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1E1F1F"/>
                    </a:solidFill>
                  </a:tcPr>
                </a:tc>
                <a:tc gridSpan="4" rowSpan="2"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0914">
                <a:tc>
                  <a:txBody>
                    <a:bodyPr/>
                    <a:lstStyle/>
                    <a:p>
                      <a:pPr algn="r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1E1F1F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2856">
                <a:tc gridSpan="5">
                  <a:txBody>
                    <a:bodyPr/>
                    <a:lstStyle/>
                    <a:p>
                      <a:pPr marL="720725" marR="39370">
                        <a:lnSpc>
                          <a:spcPts val="1055"/>
                        </a:lnSpc>
                        <a:tabLst>
                          <a:tab pos="2802890" algn="l"/>
                          <a:tab pos="3602354" algn="l"/>
                          <a:tab pos="5045075" algn="l"/>
                        </a:tabLst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	+	</a:t>
                      </a:r>
                      <a:r>
                        <a:rPr dirty="0" sz="1050" spc="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720725" marR="39370">
                        <a:lnSpc>
                          <a:spcPts val="1225"/>
                        </a:lnSpc>
                        <a:tabLst>
                          <a:tab pos="3522345" algn="l"/>
                          <a:tab pos="5043170" algn="l"/>
                        </a:tabLst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dirty="0" sz="1050" spc="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Machine</a:t>
                      </a:r>
                      <a:r>
                        <a:rPr dirty="0" sz="1050" spc="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Learning</a:t>
                      </a:r>
                      <a:r>
                        <a:rPr dirty="0" sz="1050" spc="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Model</a:t>
                      </a:r>
                      <a:r>
                        <a:rPr dirty="0" sz="1050" spc="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	|</a:t>
                      </a:r>
                      <a:r>
                        <a:rPr dirty="0" sz="1050" spc="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Model</a:t>
                      </a:r>
                      <a:r>
                        <a:rPr dirty="0" sz="1050" spc="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Training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1E1F1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4686">
                <a:tc gridSpan="5">
                  <a:txBody>
                    <a:bodyPr/>
                    <a:lstStyle/>
                    <a:p>
                      <a:pPr marL="720725" marR="39370">
                        <a:lnSpc>
                          <a:spcPts val="1090"/>
                        </a:lnSpc>
                        <a:tabLst>
                          <a:tab pos="2802890" algn="l"/>
                          <a:tab pos="3602354" algn="l"/>
                          <a:tab pos="5045075" algn="l"/>
                        </a:tabLst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	+	</a:t>
                      </a:r>
                      <a:r>
                        <a:rPr dirty="0" sz="1050" spc="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1E1F1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7827">
                <a:tc>
                  <a:txBody>
                    <a:bodyPr/>
                    <a:lstStyle/>
                    <a:p>
                      <a:pPr algn="r">
                        <a:lnSpc>
                          <a:spcPts val="1060"/>
                        </a:lnSpc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1E1F1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0875">
                <a:tc>
                  <a:txBody>
                    <a:bodyPr/>
                    <a:lstStyle/>
                    <a:p>
                      <a:pPr algn="r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1E1F1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1751">
                <a:tc gridSpan="5">
                  <a:txBody>
                    <a:bodyPr/>
                    <a:lstStyle/>
                    <a:p>
                      <a:pPr marL="720725" marR="39370">
                        <a:lnSpc>
                          <a:spcPts val="1050"/>
                        </a:lnSpc>
                        <a:tabLst>
                          <a:tab pos="2802890" algn="l"/>
                          <a:tab pos="3602354" algn="l"/>
                          <a:tab pos="5045075" algn="l"/>
                        </a:tabLst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	+	</a:t>
                      </a:r>
                      <a:r>
                        <a:rPr dirty="0" sz="1050" spc="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720725" marR="39370">
                        <a:lnSpc>
                          <a:spcPts val="1225"/>
                        </a:lnSpc>
                        <a:tabLst>
                          <a:tab pos="2801620" algn="l"/>
                          <a:tab pos="3601720" algn="l"/>
                          <a:tab pos="5045075" algn="l"/>
                        </a:tabLst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dirty="0" sz="1050" spc="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Evaluation</a:t>
                      </a:r>
                      <a:r>
                        <a:rPr dirty="0" sz="1050" spc="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Metrics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	|</a:t>
                      </a:r>
                      <a:r>
                        <a:rPr dirty="0" sz="1050" spc="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Performance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1E1F1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0876">
                <a:tc gridSpan="5">
                  <a:txBody>
                    <a:bodyPr/>
                    <a:lstStyle/>
                    <a:p>
                      <a:pPr marL="720725">
                        <a:lnSpc>
                          <a:spcPts val="1085"/>
                        </a:lnSpc>
                        <a:tabLst>
                          <a:tab pos="2801620" algn="l"/>
                          <a:tab pos="3601720" algn="l"/>
                          <a:tab pos="5122545" algn="l"/>
                        </a:tabLst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1E1F1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0875">
                <a:tc gridSpan="5">
                  <a:txBody>
                    <a:bodyPr/>
                    <a:lstStyle/>
                    <a:p>
                      <a:pPr marL="720725" marR="39370">
                        <a:lnSpc>
                          <a:spcPts val="1085"/>
                        </a:lnSpc>
                        <a:tabLst>
                          <a:tab pos="2801620" algn="l"/>
                          <a:tab pos="3601720" algn="l"/>
                        </a:tabLst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Recall)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	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+-----------------+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1E1F1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637">
                <a:tc gridSpan="4">
                  <a:txBody>
                    <a:bodyPr/>
                    <a:lstStyle/>
                    <a:p>
                      <a:pPr marL="720725">
                        <a:lnSpc>
                          <a:spcPts val="1085"/>
                        </a:lnSpc>
                        <a:tabLst>
                          <a:tab pos="3602354" algn="l"/>
                        </a:tabLst>
                      </a:pP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+-------------------------+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^</a:t>
                      </a:r>
                      <a:r>
                        <a:rPr dirty="0" sz="1050" spc="-3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(Iterative</a:t>
                      </a:r>
                      <a:r>
                        <a:rPr dirty="0" sz="1050" spc="-3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loop)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1E1F1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51637">
                <a:tc>
                  <a:txBody>
                    <a:bodyPr/>
                    <a:lstStyle/>
                    <a:p>
                      <a:pPr algn="r">
                        <a:lnSpc>
                          <a:spcPts val="1090"/>
                        </a:lnSpc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1E1F1F"/>
                    </a:solidFill>
                  </a:tcPr>
                </a:tc>
                <a:tc gridSpan="3" row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50875">
                <a:tc>
                  <a:txBody>
                    <a:bodyPr/>
                    <a:lstStyle/>
                    <a:p>
                      <a:pPr algn="r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1E1F1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01751">
                <a:tc gridSpan="5">
                  <a:txBody>
                    <a:bodyPr/>
                    <a:lstStyle/>
                    <a:p>
                      <a:pPr marL="720725" marR="39370">
                        <a:lnSpc>
                          <a:spcPts val="1050"/>
                        </a:lnSpc>
                        <a:tabLst>
                          <a:tab pos="2802890" algn="l"/>
                          <a:tab pos="3602354" algn="l"/>
                          <a:tab pos="5045075" algn="l"/>
                        </a:tabLst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	+	</a:t>
                      </a:r>
                      <a:r>
                        <a:rPr dirty="0" sz="1050" spc="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720725">
                        <a:lnSpc>
                          <a:spcPts val="1225"/>
                        </a:lnSpc>
                        <a:tabLst>
                          <a:tab pos="2801620" algn="l"/>
                          <a:tab pos="3601720" algn="l"/>
                          <a:tab pos="5122545" algn="l"/>
                        </a:tabLst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050" spc="-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1E1F1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7827">
                <a:tc gridSpan="5">
                  <a:txBody>
                    <a:bodyPr/>
                    <a:lstStyle/>
                    <a:p>
                      <a:pPr marL="720725" marR="39370">
                        <a:lnSpc>
                          <a:spcPts val="1065"/>
                        </a:lnSpc>
                        <a:tabLst>
                          <a:tab pos="2801620" algn="l"/>
                          <a:tab pos="3601720" algn="l"/>
                        </a:tabLst>
                      </a:pP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dirty="0" sz="1050" spc="1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Classification	</a:t>
                      </a:r>
                      <a:r>
                        <a:rPr dirty="0" sz="1050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|	</a:t>
                      </a:r>
                      <a:r>
                        <a:rPr dirty="0" sz="1050" spc="-5">
                          <a:solidFill>
                            <a:srgbClr val="C4C6C5"/>
                          </a:solidFill>
                          <a:latin typeface="Courier New"/>
                          <a:cs typeface="Courier New"/>
                        </a:rPr>
                        <a:t>+-----------------+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1E1F1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716277" y="1676866"/>
            <a:ext cx="1520825" cy="0"/>
          </a:xfrm>
          <a:custGeom>
            <a:avLst/>
            <a:gdLst/>
            <a:ahLst/>
            <a:cxnLst/>
            <a:rect l="l" t="t" r="r" b="b"/>
            <a:pathLst>
              <a:path w="1520825" h="0">
                <a:moveTo>
                  <a:pt x="0" y="0"/>
                </a:moveTo>
                <a:lnTo>
                  <a:pt x="1520440" y="0"/>
                </a:lnTo>
              </a:path>
            </a:pathLst>
          </a:custGeom>
          <a:ln w="7912">
            <a:solidFill>
              <a:srgbClr val="C3C5C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18736" y="1676866"/>
            <a:ext cx="1360170" cy="0"/>
          </a:xfrm>
          <a:custGeom>
            <a:avLst/>
            <a:gdLst/>
            <a:ahLst/>
            <a:cxnLst/>
            <a:rect l="l" t="t" r="r" b="b"/>
            <a:pathLst>
              <a:path w="1360170" h="0">
                <a:moveTo>
                  <a:pt x="0" y="0"/>
                </a:moveTo>
                <a:lnTo>
                  <a:pt x="1360163" y="0"/>
                </a:lnTo>
              </a:path>
            </a:pathLst>
          </a:custGeom>
          <a:ln w="7912">
            <a:solidFill>
              <a:srgbClr val="C3C5C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16277" y="2129495"/>
            <a:ext cx="1520825" cy="0"/>
          </a:xfrm>
          <a:custGeom>
            <a:avLst/>
            <a:gdLst/>
            <a:ahLst/>
            <a:cxnLst/>
            <a:rect l="l" t="t" r="r" b="b"/>
            <a:pathLst>
              <a:path w="1520825" h="0">
                <a:moveTo>
                  <a:pt x="0" y="0"/>
                </a:moveTo>
                <a:lnTo>
                  <a:pt x="1520440" y="0"/>
                </a:lnTo>
              </a:path>
            </a:pathLst>
          </a:custGeom>
          <a:ln w="7912">
            <a:solidFill>
              <a:srgbClr val="C3C5C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18736" y="2129495"/>
            <a:ext cx="1360170" cy="0"/>
          </a:xfrm>
          <a:custGeom>
            <a:avLst/>
            <a:gdLst/>
            <a:ahLst/>
            <a:cxnLst/>
            <a:rect l="l" t="t" r="r" b="b"/>
            <a:pathLst>
              <a:path w="1360170" h="0">
                <a:moveTo>
                  <a:pt x="0" y="0"/>
                </a:moveTo>
                <a:lnTo>
                  <a:pt x="1360163" y="0"/>
                </a:lnTo>
              </a:path>
            </a:pathLst>
          </a:custGeom>
          <a:ln w="7912">
            <a:solidFill>
              <a:srgbClr val="C3C5C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16277" y="2583647"/>
            <a:ext cx="2000885" cy="0"/>
          </a:xfrm>
          <a:custGeom>
            <a:avLst/>
            <a:gdLst/>
            <a:ahLst/>
            <a:cxnLst/>
            <a:rect l="l" t="t" r="r" b="b"/>
            <a:pathLst>
              <a:path w="2000885" h="0">
                <a:moveTo>
                  <a:pt x="0" y="0"/>
                </a:moveTo>
                <a:lnTo>
                  <a:pt x="2000427" y="0"/>
                </a:lnTo>
              </a:path>
            </a:pathLst>
          </a:custGeom>
          <a:ln w="7912">
            <a:solidFill>
              <a:srgbClr val="C3C5C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98796" y="2583647"/>
            <a:ext cx="1360805" cy="0"/>
          </a:xfrm>
          <a:custGeom>
            <a:avLst/>
            <a:gdLst/>
            <a:ahLst/>
            <a:cxnLst/>
            <a:rect l="l" t="t" r="r" b="b"/>
            <a:pathLst>
              <a:path w="1360804" h="0">
                <a:moveTo>
                  <a:pt x="0" y="0"/>
                </a:moveTo>
                <a:lnTo>
                  <a:pt x="1360445" y="0"/>
                </a:lnTo>
              </a:path>
            </a:pathLst>
          </a:custGeom>
          <a:ln w="7912">
            <a:solidFill>
              <a:srgbClr val="C3C5C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16277" y="2885399"/>
            <a:ext cx="2000885" cy="0"/>
          </a:xfrm>
          <a:custGeom>
            <a:avLst/>
            <a:gdLst/>
            <a:ahLst/>
            <a:cxnLst/>
            <a:rect l="l" t="t" r="r" b="b"/>
            <a:pathLst>
              <a:path w="2000885" h="0">
                <a:moveTo>
                  <a:pt x="0" y="0"/>
                </a:moveTo>
                <a:lnTo>
                  <a:pt x="2000427" y="0"/>
                </a:lnTo>
              </a:path>
            </a:pathLst>
          </a:custGeom>
          <a:ln w="7912">
            <a:solidFill>
              <a:srgbClr val="C3C5C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98796" y="2885399"/>
            <a:ext cx="1360805" cy="0"/>
          </a:xfrm>
          <a:custGeom>
            <a:avLst/>
            <a:gdLst/>
            <a:ahLst/>
            <a:cxnLst/>
            <a:rect l="l" t="t" r="r" b="b"/>
            <a:pathLst>
              <a:path w="1360804" h="0">
                <a:moveTo>
                  <a:pt x="0" y="0"/>
                </a:moveTo>
                <a:lnTo>
                  <a:pt x="1360530" y="0"/>
                </a:lnTo>
              </a:path>
            </a:pathLst>
          </a:custGeom>
          <a:ln w="7912">
            <a:solidFill>
              <a:srgbClr val="C3C5C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16277" y="3338407"/>
            <a:ext cx="2000885" cy="0"/>
          </a:xfrm>
          <a:custGeom>
            <a:avLst/>
            <a:gdLst/>
            <a:ahLst/>
            <a:cxnLst/>
            <a:rect l="l" t="t" r="r" b="b"/>
            <a:pathLst>
              <a:path w="2000885" h="0">
                <a:moveTo>
                  <a:pt x="0" y="0"/>
                </a:moveTo>
                <a:lnTo>
                  <a:pt x="2000427" y="0"/>
                </a:lnTo>
              </a:path>
            </a:pathLst>
          </a:custGeom>
          <a:ln w="7912">
            <a:solidFill>
              <a:srgbClr val="C3C5C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98796" y="3338407"/>
            <a:ext cx="1360805" cy="0"/>
          </a:xfrm>
          <a:custGeom>
            <a:avLst/>
            <a:gdLst/>
            <a:ahLst/>
            <a:cxnLst/>
            <a:rect l="l" t="t" r="r" b="b"/>
            <a:pathLst>
              <a:path w="1360804" h="0">
                <a:moveTo>
                  <a:pt x="0" y="0"/>
                </a:moveTo>
                <a:lnTo>
                  <a:pt x="1360445" y="0"/>
                </a:lnTo>
              </a:path>
            </a:pathLst>
          </a:custGeom>
          <a:ln w="7912">
            <a:solidFill>
              <a:srgbClr val="C3C5C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16277" y="3641683"/>
            <a:ext cx="2001520" cy="0"/>
          </a:xfrm>
          <a:custGeom>
            <a:avLst/>
            <a:gdLst/>
            <a:ahLst/>
            <a:cxnLst/>
            <a:rect l="l" t="t" r="r" b="b"/>
            <a:pathLst>
              <a:path w="2001520" h="0">
                <a:moveTo>
                  <a:pt x="0" y="0"/>
                </a:moveTo>
                <a:lnTo>
                  <a:pt x="2001003" y="0"/>
                </a:lnTo>
              </a:path>
            </a:pathLst>
          </a:custGeom>
          <a:ln w="7912">
            <a:solidFill>
              <a:srgbClr val="C3C5C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98796" y="3641683"/>
            <a:ext cx="1360805" cy="0"/>
          </a:xfrm>
          <a:custGeom>
            <a:avLst/>
            <a:gdLst/>
            <a:ahLst/>
            <a:cxnLst/>
            <a:rect l="l" t="t" r="r" b="b"/>
            <a:pathLst>
              <a:path w="1360804" h="0">
                <a:moveTo>
                  <a:pt x="0" y="0"/>
                </a:moveTo>
                <a:lnTo>
                  <a:pt x="1360445" y="0"/>
                </a:lnTo>
              </a:path>
            </a:pathLst>
          </a:custGeom>
          <a:ln w="7912">
            <a:solidFill>
              <a:srgbClr val="C3C5C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16277" y="4094312"/>
            <a:ext cx="2000885" cy="0"/>
          </a:xfrm>
          <a:custGeom>
            <a:avLst/>
            <a:gdLst/>
            <a:ahLst/>
            <a:cxnLst/>
            <a:rect l="l" t="t" r="r" b="b"/>
            <a:pathLst>
              <a:path w="2000885" h="0">
                <a:moveTo>
                  <a:pt x="0" y="0"/>
                </a:moveTo>
                <a:lnTo>
                  <a:pt x="2000427" y="0"/>
                </a:lnTo>
              </a:path>
            </a:pathLst>
          </a:custGeom>
          <a:ln w="7912">
            <a:solidFill>
              <a:srgbClr val="C3C5C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98796" y="4094312"/>
            <a:ext cx="1360805" cy="0"/>
          </a:xfrm>
          <a:custGeom>
            <a:avLst/>
            <a:gdLst/>
            <a:ahLst/>
            <a:cxnLst/>
            <a:rect l="l" t="t" r="r" b="b"/>
            <a:pathLst>
              <a:path w="1360804" h="0">
                <a:moveTo>
                  <a:pt x="0" y="0"/>
                </a:moveTo>
                <a:lnTo>
                  <a:pt x="1360445" y="0"/>
                </a:lnTo>
              </a:path>
            </a:pathLst>
          </a:custGeom>
          <a:ln w="7912">
            <a:solidFill>
              <a:srgbClr val="C3C5C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16277" y="5151968"/>
            <a:ext cx="2000885" cy="0"/>
          </a:xfrm>
          <a:custGeom>
            <a:avLst/>
            <a:gdLst/>
            <a:ahLst/>
            <a:cxnLst/>
            <a:rect l="l" t="t" r="r" b="b"/>
            <a:pathLst>
              <a:path w="2000885" h="0">
                <a:moveTo>
                  <a:pt x="0" y="0"/>
                </a:moveTo>
                <a:lnTo>
                  <a:pt x="2000427" y="0"/>
                </a:lnTo>
              </a:path>
            </a:pathLst>
          </a:custGeom>
          <a:ln w="7912">
            <a:solidFill>
              <a:srgbClr val="C3C5C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98796" y="5151968"/>
            <a:ext cx="1360805" cy="0"/>
          </a:xfrm>
          <a:custGeom>
            <a:avLst/>
            <a:gdLst/>
            <a:ahLst/>
            <a:cxnLst/>
            <a:rect l="l" t="t" r="r" b="b"/>
            <a:pathLst>
              <a:path w="1360804" h="0">
                <a:moveTo>
                  <a:pt x="0" y="0"/>
                </a:moveTo>
                <a:lnTo>
                  <a:pt x="1360445" y="0"/>
                </a:lnTo>
              </a:path>
            </a:pathLst>
          </a:custGeom>
          <a:ln w="7912">
            <a:solidFill>
              <a:srgbClr val="C3C5C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914704" y="5650356"/>
            <a:ext cx="2882265" cy="144780"/>
            <a:chOff x="914704" y="5650356"/>
            <a:chExt cx="2882265" cy="144780"/>
          </a:xfrm>
        </p:grpSpPr>
        <p:sp>
          <p:nvSpPr>
            <p:cNvPr id="21" name="object 21"/>
            <p:cNvSpPr/>
            <p:nvPr/>
          </p:nvSpPr>
          <p:spPr>
            <a:xfrm>
              <a:off x="914704" y="5650356"/>
              <a:ext cx="2882265" cy="144780"/>
            </a:xfrm>
            <a:custGeom>
              <a:avLst/>
              <a:gdLst/>
              <a:ahLst/>
              <a:cxnLst/>
              <a:rect l="l" t="t" r="r" b="b"/>
              <a:pathLst>
                <a:path w="2882265" h="144779">
                  <a:moveTo>
                    <a:pt x="2882138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2882138" y="144779"/>
                  </a:lnTo>
                  <a:lnTo>
                    <a:pt x="2882138" y="0"/>
                  </a:lnTo>
                  <a:close/>
                </a:path>
              </a:pathLst>
            </a:custGeom>
            <a:solidFill>
              <a:srgbClr val="1E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16278" y="5720674"/>
              <a:ext cx="2000885" cy="0"/>
            </a:xfrm>
            <a:custGeom>
              <a:avLst/>
              <a:gdLst/>
              <a:ahLst/>
              <a:cxnLst/>
              <a:rect l="l" t="t" r="r" b="b"/>
              <a:pathLst>
                <a:path w="2000885" h="0">
                  <a:moveTo>
                    <a:pt x="0" y="0"/>
                  </a:moveTo>
                  <a:lnTo>
                    <a:pt x="2000427" y="0"/>
                  </a:lnTo>
                </a:path>
              </a:pathLst>
            </a:custGeom>
            <a:ln w="7912">
              <a:solidFill>
                <a:srgbClr val="C3C5C4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14704" y="5650356"/>
            <a:ext cx="2894965" cy="144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20725">
              <a:lnSpc>
                <a:spcPts val="1060"/>
              </a:lnSpc>
              <a:tabLst>
                <a:tab pos="2802890" algn="l"/>
              </a:tabLst>
            </a:pPr>
            <a:r>
              <a:rPr dirty="0" sz="1050">
                <a:solidFill>
                  <a:srgbClr val="C4C6C5"/>
                </a:solidFill>
                <a:latin typeface="Courier New"/>
                <a:cs typeface="Courier New"/>
              </a:rPr>
              <a:t>+ </a:t>
            </a:r>
            <a:r>
              <a:rPr dirty="0" sz="1050">
                <a:solidFill>
                  <a:srgbClr val="C4C6C5"/>
                </a:solidFill>
                <a:latin typeface="Courier New"/>
                <a:cs typeface="Courier New"/>
              </a:rPr>
              <a:t>	</a:t>
            </a:r>
            <a:r>
              <a:rPr dirty="0" sz="1050">
                <a:solidFill>
                  <a:srgbClr val="C4C6C5"/>
                </a:solidFill>
                <a:latin typeface="Courier New"/>
                <a:cs typeface="Courier New"/>
              </a:rPr>
              <a:t>+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7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3100" y="6001858"/>
            <a:ext cx="6053455" cy="3684904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204"/>
              </a:spcBef>
            </a:pPr>
            <a:r>
              <a:rPr dirty="0" sz="1200" spc="-5" b="1">
                <a:solidFill>
                  <a:srgbClr val="1F1F1F"/>
                </a:solidFill>
                <a:latin typeface="Arial"/>
                <a:cs typeface="Arial"/>
              </a:rPr>
              <a:t>Explanation:</a:t>
            </a:r>
            <a:endParaRPr sz="1200">
              <a:latin typeface="Arial"/>
              <a:cs typeface="Arial"/>
            </a:endParaRPr>
          </a:p>
          <a:p>
            <a:pPr marL="241300" marR="116839" indent="-229235">
              <a:lnSpc>
                <a:spcPts val="2100"/>
              </a:lnSpc>
              <a:spcBef>
                <a:spcPts val="60"/>
              </a:spcBef>
              <a:buFont typeface="Times New Roman"/>
              <a:buAutoNum type="arabicPeriod"/>
              <a:tabLst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Email </a:t>
            </a:r>
            <a:r>
              <a:rPr dirty="0" sz="1600" b="1">
                <a:solidFill>
                  <a:srgbClr val="1F1F1F"/>
                </a:solidFill>
                <a:latin typeface="Times New Roman"/>
                <a:cs typeface="Times New Roman"/>
              </a:rPr>
              <a:t>Data: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This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represents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raw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data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you'll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be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using, either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from</a:t>
            </a:r>
            <a:r>
              <a:rPr dirty="0" sz="1600" spc="-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an inbox,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webmail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service,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or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public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dataset.</a:t>
            </a:r>
            <a:endParaRPr sz="1600">
              <a:latin typeface="Times New Roman"/>
              <a:cs typeface="Times New Roman"/>
            </a:endParaRPr>
          </a:p>
          <a:p>
            <a:pPr marL="241300" marR="695325" indent="-229235">
              <a:lnSpc>
                <a:spcPts val="2100"/>
              </a:lnSpc>
              <a:buFont typeface="Times New Roman"/>
              <a:buAutoNum type="arabicPeriod"/>
              <a:tabLst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Preprocessing:</a:t>
            </a:r>
            <a:r>
              <a:rPr dirty="0" sz="1600" spc="1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This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stage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involves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cleaning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</a:t>
            </a:r>
            <a:r>
              <a:rPr dirty="0" sz="1600" spc="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data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by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removing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irrelevant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information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like</a:t>
            </a:r>
            <a:r>
              <a:rPr dirty="0" sz="1600" spc="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headers,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attachments,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and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signatures.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It</a:t>
            </a:r>
            <a:r>
              <a:rPr dirty="0" sz="1600" spc="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may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also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involve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techniques like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stemming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or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lemmatization to normalize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words.</a:t>
            </a:r>
            <a:endParaRPr sz="1600">
              <a:latin typeface="Times New Roman"/>
              <a:cs typeface="Times New Roman"/>
            </a:endParaRPr>
          </a:p>
          <a:p>
            <a:pPr marL="241300" marR="274320" indent="-229235">
              <a:lnSpc>
                <a:spcPts val="2100"/>
              </a:lnSpc>
              <a:spcBef>
                <a:spcPts val="5"/>
              </a:spcBef>
              <a:buFont typeface="Times New Roman"/>
              <a:buAutoNum type="arabicPeriod"/>
              <a:tabLst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Feature</a:t>
            </a:r>
            <a:r>
              <a:rPr dirty="0" sz="1600" spc="1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Engineering:</a:t>
            </a:r>
            <a:r>
              <a:rPr dirty="0" sz="1600" spc="1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Here,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you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extract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features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from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cleaned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text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that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are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relevant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for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spam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detection. These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features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might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include:</a:t>
            </a:r>
            <a:endParaRPr sz="16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80"/>
              </a:spcBef>
              <a:buSzPct val="62500"/>
              <a:buFont typeface="Courier New"/>
              <a:buChar char="o"/>
              <a:tabLst>
                <a:tab pos="241300" algn="l"/>
                <a:tab pos="241935" algn="l"/>
              </a:tabLst>
            </a:pP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Presence of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certain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keywords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or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phrases.</a:t>
            </a:r>
            <a:endParaRPr sz="16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80"/>
              </a:spcBef>
              <a:buSzPct val="62500"/>
              <a:buFont typeface="Courier New"/>
              <a:buChar char="o"/>
              <a:tabLst>
                <a:tab pos="241300" algn="l"/>
                <a:tab pos="241935" algn="l"/>
              </a:tabLst>
            </a:pP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Use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dirty="0" sz="1600" spc="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capital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letters,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exclamation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points,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or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other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unusual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punctuation.</a:t>
            </a:r>
            <a:endParaRPr sz="16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80"/>
              </a:spcBef>
              <a:buSzPct val="62500"/>
              <a:buFont typeface="Courier New"/>
              <a:buChar char="o"/>
              <a:tabLst>
                <a:tab pos="241300" algn="l"/>
                <a:tab pos="241935" algn="l"/>
              </a:tabLst>
            </a:pP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Sender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information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(e.g.,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 address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domain).</a:t>
            </a:r>
            <a:endParaRPr sz="16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80"/>
              </a:spcBef>
              <a:buSzPct val="62500"/>
              <a:buFont typeface="Courier New"/>
              <a:buChar char="o"/>
              <a:tabLst>
                <a:tab pos="241300" algn="l"/>
                <a:tab pos="241935" algn="l"/>
              </a:tabLst>
            </a:pP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Presence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URLs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or</a:t>
            </a:r>
            <a:r>
              <a:rPr dirty="0" sz="16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HTML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code.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73100" y="893724"/>
            <a:ext cx="6067425" cy="5360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17780" indent="-229235">
              <a:lnSpc>
                <a:spcPct val="109400"/>
              </a:lnSpc>
              <a:spcBef>
                <a:spcPts val="100"/>
              </a:spcBef>
              <a:buFont typeface="Times New Roman"/>
              <a:buAutoNum type="arabicPeriod" startAt="4"/>
              <a:tabLst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Feature</a:t>
            </a:r>
            <a:r>
              <a:rPr dirty="0" sz="1600" spc="1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Set:</a:t>
            </a:r>
            <a:r>
              <a:rPr dirty="0" sz="1600" spc="1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This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represents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final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set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features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extracted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from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emails,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ready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for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model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training.</a:t>
            </a:r>
            <a:endParaRPr sz="1600">
              <a:latin typeface="Times New Roman"/>
              <a:cs typeface="Times New Roman"/>
            </a:endParaRPr>
          </a:p>
          <a:p>
            <a:pPr marL="241300" marR="118745" indent="-229235">
              <a:lnSpc>
                <a:spcPct val="109400"/>
              </a:lnSpc>
              <a:buFont typeface="Times New Roman"/>
              <a:buAutoNum type="arabicPeriod" startAt="4"/>
              <a:tabLst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Machine Learning</a:t>
            </a:r>
            <a:r>
              <a:rPr dirty="0" sz="1600" spc="1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Model: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This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is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the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core of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your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AI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system.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You'll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choose and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train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machine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learning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model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(e.g.,</a:t>
            </a:r>
            <a:r>
              <a:rPr dirty="0" sz="1600" spc="3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Naive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Bayes,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Random</a:t>
            </a:r>
            <a:r>
              <a:rPr dirty="0" sz="1600" spc="-3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Forest)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on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feature set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learn to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distinguish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spam</a:t>
            </a:r>
            <a:r>
              <a:rPr dirty="0" sz="16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from 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legitimate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emails.</a:t>
            </a:r>
            <a:endParaRPr sz="1600">
              <a:latin typeface="Times New Roman"/>
              <a:cs typeface="Times New Roman"/>
            </a:endParaRPr>
          </a:p>
          <a:p>
            <a:pPr marL="241300" marR="141605" indent="-229235">
              <a:lnSpc>
                <a:spcPct val="109400"/>
              </a:lnSpc>
              <a:buFont typeface="Times New Roman"/>
              <a:buAutoNum type="arabicPeriod" startAt="4"/>
              <a:tabLst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Model</a:t>
            </a:r>
            <a:r>
              <a:rPr dirty="0" sz="1600" spc="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Training:</a:t>
            </a:r>
            <a:r>
              <a:rPr dirty="0" sz="1600" spc="2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model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is</a:t>
            </a:r>
            <a:r>
              <a:rPr dirty="0" sz="1600" spc="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trained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on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labeled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dataset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(spam/not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spam)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identify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patterns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that differentiate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spam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emails.</a:t>
            </a:r>
            <a:endParaRPr sz="16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80"/>
              </a:spcBef>
              <a:buFont typeface="Times New Roman"/>
              <a:buAutoNum type="arabicPeriod" startAt="4"/>
              <a:tabLst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Evaluation</a:t>
            </a:r>
            <a:r>
              <a:rPr dirty="0" sz="1600" spc="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Metrics:</a:t>
            </a:r>
            <a:r>
              <a:rPr dirty="0" sz="1600" spc="1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After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training,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you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evaluate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 spc="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model's</a:t>
            </a:r>
            <a:endParaRPr sz="1600">
              <a:latin typeface="Times New Roman"/>
              <a:cs typeface="Times New Roman"/>
            </a:endParaRPr>
          </a:p>
          <a:p>
            <a:pPr marL="241300" marR="320675">
              <a:lnSpc>
                <a:spcPct val="109400"/>
              </a:lnSpc>
            </a:pP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performance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using</a:t>
            </a:r>
            <a:r>
              <a:rPr dirty="0" sz="1600" spc="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metrics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like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accuracy,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precision,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dirty="0" sz="1600" spc="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recall.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This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helps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you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assess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how well the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model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is classifying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emails.</a:t>
            </a:r>
            <a:endParaRPr sz="1600">
              <a:latin typeface="Times New Roman"/>
              <a:cs typeface="Times New Roman"/>
            </a:endParaRPr>
          </a:p>
          <a:p>
            <a:pPr marL="241300" marR="588645" indent="-229235">
              <a:lnSpc>
                <a:spcPct val="109400"/>
              </a:lnSpc>
              <a:buFont typeface="Times New Roman"/>
              <a:buAutoNum type="arabicPeriod" startAt="8"/>
              <a:tabLst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Performance</a:t>
            </a:r>
            <a:r>
              <a:rPr dirty="0" sz="1600" spc="1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Metrics:</a:t>
            </a:r>
            <a:r>
              <a:rPr dirty="0" sz="1600" spc="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This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shows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results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evaluation,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indicating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how effective the</a:t>
            </a:r>
            <a:r>
              <a:rPr dirty="0" sz="1600" spc="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model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is at detecting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spam.</a:t>
            </a:r>
            <a:endParaRPr sz="1600">
              <a:latin typeface="Times New Roman"/>
              <a:cs typeface="Times New Roman"/>
            </a:endParaRPr>
          </a:p>
          <a:p>
            <a:pPr marL="241300" marR="12065" indent="-229235">
              <a:lnSpc>
                <a:spcPct val="109400"/>
              </a:lnSpc>
              <a:buFont typeface="Times New Roman"/>
              <a:buAutoNum type="arabicPeriod" startAt="8"/>
              <a:tabLst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Spam/Not</a:t>
            </a:r>
            <a:r>
              <a:rPr dirty="0" sz="1600" spc="1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1F1F1F"/>
                </a:solidFill>
                <a:latin typeface="Times New Roman"/>
                <a:cs typeface="Times New Roman"/>
              </a:rPr>
              <a:t>Spam</a:t>
            </a:r>
            <a:r>
              <a:rPr dirty="0" sz="1600" spc="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Classification:</a:t>
            </a:r>
            <a:r>
              <a:rPr dirty="0" sz="1600" spc="2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This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represents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final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output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system,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classifying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new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emails as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spam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or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not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spam</a:t>
            </a:r>
            <a:r>
              <a:rPr dirty="0" sz="16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based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on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trained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model.</a:t>
            </a:r>
            <a:endParaRPr sz="1600">
              <a:latin typeface="Times New Roman"/>
              <a:cs typeface="Times New Roman"/>
            </a:endParaRPr>
          </a:p>
          <a:p>
            <a:pPr marL="241300" marR="5080">
              <a:lnSpc>
                <a:spcPct val="109400"/>
              </a:lnSpc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Note:</a:t>
            </a:r>
            <a:r>
              <a:rPr dirty="0" sz="1600" spc="6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This</a:t>
            </a:r>
            <a:r>
              <a:rPr dirty="0" sz="1600" spc="6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is</a:t>
            </a:r>
            <a:r>
              <a:rPr dirty="0" sz="1600" spc="6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dirty="0" sz="1600" spc="5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simplified</a:t>
            </a:r>
            <a:r>
              <a:rPr dirty="0" sz="1600" spc="6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architecture.</a:t>
            </a:r>
            <a:r>
              <a:rPr dirty="0" sz="1600" spc="5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Depending</a:t>
            </a:r>
            <a:r>
              <a:rPr dirty="0" sz="1600" spc="6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on</a:t>
            </a:r>
            <a:r>
              <a:rPr dirty="0" sz="1600" spc="6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 spc="6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complexity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your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project,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there</a:t>
            </a:r>
            <a:r>
              <a:rPr dirty="0" sz="1600" spc="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might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be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additional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steps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involved,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such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as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model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selection, hyperparameter tuning, or integrating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system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with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an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service</a:t>
            </a:r>
            <a:r>
              <a:rPr dirty="0" sz="1200" spc="-5">
                <a:solidFill>
                  <a:srgbClr val="1F1F1F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577210" y="888237"/>
            <a:ext cx="2096770" cy="721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545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CHAPTER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PROJECT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OUTCOME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2187601"/>
            <a:ext cx="6044565" cy="748538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244"/>
              </a:spcBef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Model</a:t>
            </a:r>
            <a:r>
              <a:rPr dirty="0" sz="1600" spc="-3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Performance:</a:t>
            </a:r>
            <a:endParaRPr sz="1600">
              <a:latin typeface="Times New Roman"/>
              <a:cs typeface="Times New Roman"/>
            </a:endParaRPr>
          </a:p>
          <a:p>
            <a:pPr marL="241300" marR="516255" indent="-229235">
              <a:lnSpc>
                <a:spcPts val="2100"/>
              </a:lnSpc>
              <a:spcBef>
                <a:spcPts val="60"/>
              </a:spcBef>
              <a:buSzPct val="625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Accuracy: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Report</a:t>
            </a:r>
            <a:r>
              <a:rPr dirty="0" sz="1600" spc="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percentage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emails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your</a:t>
            </a:r>
            <a:r>
              <a:rPr dirty="0" sz="1600" spc="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model</a:t>
            </a:r>
            <a:r>
              <a:rPr dirty="0" sz="1600" spc="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correctly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classified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as spam</a:t>
            </a:r>
            <a:r>
              <a:rPr dirty="0" sz="16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or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legitimate.</a:t>
            </a:r>
            <a:endParaRPr sz="16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80"/>
              </a:spcBef>
              <a:buSzPct val="625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Precision</a:t>
            </a:r>
            <a:r>
              <a:rPr dirty="0" sz="1600" spc="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&amp;</a:t>
            </a:r>
            <a:r>
              <a:rPr dirty="0" sz="1600" spc="2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Recall:</a:t>
            </a:r>
            <a:r>
              <a:rPr dirty="0" sz="1600" spc="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These</a:t>
            </a:r>
            <a:r>
              <a:rPr dirty="0" sz="1600" spc="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metrics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provide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more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detailed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picture.</a:t>
            </a:r>
            <a:endParaRPr sz="1600">
              <a:latin typeface="Times New Roman"/>
              <a:cs typeface="Times New Roman"/>
            </a:endParaRPr>
          </a:p>
          <a:p>
            <a:pPr algn="just" marL="241300" marR="140335">
              <a:lnSpc>
                <a:spcPct val="109400"/>
              </a:lnSpc>
              <a:spcBef>
                <a:spcPts val="5"/>
              </a:spcBef>
            </a:pP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Precision tells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you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what proportion of emails identified as spam were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actually spam. Recall tells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you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what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proportion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of actual spam emails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were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correctly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identified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by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your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model.</a:t>
            </a:r>
            <a:endParaRPr sz="1600">
              <a:latin typeface="Times New Roman"/>
              <a:cs typeface="Times New Roman"/>
            </a:endParaRPr>
          </a:p>
          <a:p>
            <a:pPr algn="just" marL="241300" marR="470534" indent="-229235">
              <a:lnSpc>
                <a:spcPct val="109400"/>
              </a:lnSpc>
              <a:buSzPct val="62500"/>
              <a:buFont typeface="Symbol"/>
              <a:buChar char=""/>
              <a:tabLst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F1 Score: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This metric combines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precision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and recall into a single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measure.</a:t>
            </a:r>
            <a:endParaRPr sz="1600">
              <a:latin typeface="Times New Roman"/>
              <a:cs typeface="Times New Roman"/>
            </a:endParaRPr>
          </a:p>
          <a:p>
            <a:pPr algn="just" marL="241300">
              <a:lnSpc>
                <a:spcPct val="100000"/>
              </a:lnSpc>
              <a:spcBef>
                <a:spcPts val="215"/>
              </a:spcBef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Comparative</a:t>
            </a:r>
            <a:r>
              <a:rPr dirty="0" sz="1600" spc="2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Analysis</a:t>
            </a:r>
            <a:r>
              <a:rPr dirty="0" sz="1600" spc="1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(if</a:t>
            </a:r>
            <a:r>
              <a:rPr dirty="0" sz="1600" spc="-1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applicable):</a:t>
            </a:r>
            <a:endParaRPr sz="1600">
              <a:latin typeface="Times New Roman"/>
              <a:cs typeface="Times New Roman"/>
            </a:endParaRPr>
          </a:p>
          <a:p>
            <a:pPr algn="just" marL="241300" marR="20320" indent="-229235">
              <a:lnSpc>
                <a:spcPts val="2100"/>
              </a:lnSpc>
              <a:spcBef>
                <a:spcPts val="65"/>
              </a:spcBef>
              <a:buSzPct val="62500"/>
              <a:buFont typeface="Symbol"/>
              <a:buChar char=""/>
              <a:tabLst>
                <a:tab pos="241935" algn="l"/>
              </a:tabLst>
            </a:pP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Compare your model's performance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to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existing spam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filters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or other AI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models.</a:t>
            </a:r>
            <a:endParaRPr sz="1600">
              <a:latin typeface="Times New Roman"/>
              <a:cs typeface="Times New Roman"/>
            </a:endParaRPr>
          </a:p>
          <a:p>
            <a:pPr algn="just" marL="241300" indent="-229235">
              <a:lnSpc>
                <a:spcPct val="100000"/>
              </a:lnSpc>
              <a:spcBef>
                <a:spcPts val="80"/>
              </a:spcBef>
              <a:buSzPct val="62500"/>
              <a:buFont typeface="Symbol"/>
              <a:buChar char=""/>
              <a:tabLst>
                <a:tab pos="241935" algn="l"/>
              </a:tabLst>
            </a:pP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Highlight areas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where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your</a:t>
            </a:r>
            <a:r>
              <a:rPr dirty="0" sz="1600" spc="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model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excels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or areas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for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 improvement.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15"/>
              </a:spcBef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Impact:</a:t>
            </a:r>
            <a:endParaRPr sz="16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45"/>
              </a:spcBef>
              <a:buSzPct val="625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Quantify the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potential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reduction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in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spam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emails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reaching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inboxes.</a:t>
            </a:r>
            <a:endParaRPr sz="16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80"/>
              </a:spcBef>
              <a:buSzPct val="625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Estimate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time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saved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by users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not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having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sort through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spam.</a:t>
            </a:r>
            <a:endParaRPr sz="16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80"/>
              </a:spcBef>
              <a:buSzPct val="625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Discuss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broader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benefits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like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increased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productivity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or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security.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15"/>
              </a:spcBef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Future</a:t>
            </a:r>
            <a:r>
              <a:rPr dirty="0" sz="1600" spc="-3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Work:</a:t>
            </a:r>
            <a:endParaRPr sz="1600">
              <a:latin typeface="Times New Roman"/>
              <a:cs typeface="Times New Roman"/>
            </a:endParaRPr>
          </a:p>
          <a:p>
            <a:pPr marL="241300" marR="47625" indent="-229235">
              <a:lnSpc>
                <a:spcPts val="2100"/>
              </a:lnSpc>
              <a:spcBef>
                <a:spcPts val="65"/>
              </a:spcBef>
              <a:buSzPct val="625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Propose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ways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improve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 spc="3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model's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accuracy,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like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incorporating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new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features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or algorithms.</a:t>
            </a:r>
            <a:endParaRPr sz="16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80"/>
              </a:spcBef>
              <a:buSzPct val="625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Discuss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strategies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address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evolving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spam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tactics.</a:t>
            </a:r>
            <a:endParaRPr sz="1600">
              <a:latin typeface="Times New Roman"/>
              <a:cs typeface="Times New Roman"/>
            </a:endParaRPr>
          </a:p>
          <a:p>
            <a:pPr marL="241300" marR="44450" indent="-229235">
              <a:lnSpc>
                <a:spcPct val="109400"/>
              </a:lnSpc>
              <a:spcBef>
                <a:spcPts val="5"/>
              </a:spcBef>
              <a:buSzPct val="625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Mention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potential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applications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 model,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e.g.,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integrating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it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with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an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service provider.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15"/>
              </a:spcBef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Additional</a:t>
            </a:r>
            <a:r>
              <a:rPr dirty="0" sz="1600" spc="-1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Considerations:</a:t>
            </a:r>
            <a:endParaRPr sz="1600">
              <a:latin typeface="Times New Roman"/>
              <a:cs typeface="Times New Roman"/>
            </a:endParaRPr>
          </a:p>
          <a:p>
            <a:pPr marL="241300" marR="1049655" indent="-229235">
              <a:lnSpc>
                <a:spcPts val="2100"/>
              </a:lnSpc>
              <a:spcBef>
                <a:spcPts val="65"/>
              </a:spcBef>
              <a:buSzPct val="625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Visualization:</a:t>
            </a:r>
            <a:r>
              <a:rPr dirty="0" sz="160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Include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charts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or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graphs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dirty="0" sz="1600" spc="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illustrate</a:t>
            </a:r>
            <a:r>
              <a:rPr dirty="0" sz="1600" spc="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model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performance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metrics.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2100"/>
              </a:lnSpc>
              <a:buSzPct val="625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Limitations:</a:t>
            </a:r>
            <a:r>
              <a:rPr dirty="0" sz="1600" spc="1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Acknowledge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any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limitations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your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project,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like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dataset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size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or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computational resources.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73100" y="893724"/>
            <a:ext cx="5935980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09400"/>
              </a:lnSpc>
              <a:spcBef>
                <a:spcPts val="100"/>
              </a:spcBef>
              <a:buSzPct val="625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Ethical</a:t>
            </a:r>
            <a:r>
              <a:rPr dirty="0" sz="1600" spc="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considerations:</a:t>
            </a:r>
            <a:r>
              <a:rPr dirty="0" sz="1600" spc="1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Briefly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discuss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potential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biases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in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data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or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ethical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implications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spam</a:t>
            </a:r>
            <a:r>
              <a:rPr dirty="0" sz="1600" spc="-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filtering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(e.g.,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accidentally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filtering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important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emails)..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2592069"/>
            <a:ext cx="207581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Times New Roman"/>
                <a:cs typeface="Times New Roman"/>
              </a:rPr>
              <a:t>1.</a:t>
            </a:r>
            <a:r>
              <a:rPr dirty="0" sz="1600" spc="16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IMPORT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LIBRARY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16" y="3071190"/>
            <a:ext cx="5861050" cy="464184"/>
          </a:xfrm>
          <a:prstGeom prst="rect">
            <a:avLst/>
          </a:prstGeom>
          <a:solidFill>
            <a:srgbClr val="1E1E1E"/>
          </a:solidFill>
        </p:spPr>
        <p:txBody>
          <a:bodyPr wrap="square" lIns="0" tIns="9525" rIns="0" bIns="0" rtlCol="0" vert="horz">
            <a:spAutoFit/>
          </a:bodyPr>
          <a:lstStyle/>
          <a:p>
            <a:pPr marL="523875">
              <a:lnSpc>
                <a:spcPct val="100000"/>
              </a:lnSpc>
              <a:spcBef>
                <a:spcPts val="75"/>
              </a:spcBef>
            </a:pPr>
            <a:r>
              <a:rPr dirty="0" sz="1050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dirty="0" sz="1050" spc="-25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numpy</a:t>
            </a:r>
            <a:r>
              <a:rPr dirty="0" sz="1050" spc="-3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C585C0"/>
                </a:solidFill>
                <a:latin typeface="Courier New"/>
                <a:cs typeface="Courier New"/>
              </a:rPr>
              <a:t>as</a:t>
            </a:r>
            <a:r>
              <a:rPr dirty="0" sz="1050" spc="-25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D3D3D3"/>
                </a:solidFill>
                <a:latin typeface="Courier New"/>
                <a:cs typeface="Courier New"/>
              </a:rPr>
              <a:t>np</a:t>
            </a:r>
            <a:endParaRPr sz="105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975"/>
              </a:spcBef>
            </a:pPr>
            <a:r>
              <a:rPr dirty="0" sz="1050" spc="-5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dirty="0" sz="1050" spc="-25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pandas</a:t>
            </a:r>
            <a:r>
              <a:rPr dirty="0" sz="1050" spc="-15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C585C0"/>
                </a:solidFill>
                <a:latin typeface="Courier New"/>
                <a:cs typeface="Courier New"/>
              </a:rPr>
              <a:t>as</a:t>
            </a:r>
            <a:r>
              <a:rPr dirty="0" sz="1050" spc="-2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D3D3D3"/>
                </a:solidFill>
                <a:latin typeface="Courier New"/>
                <a:cs typeface="Courier New"/>
              </a:rPr>
              <a:t>pd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3961002"/>
            <a:ext cx="22218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Times New Roman"/>
                <a:cs typeface="Times New Roman"/>
              </a:rPr>
              <a:t>2.</a:t>
            </a:r>
            <a:r>
              <a:rPr dirty="0" sz="1600" spc="16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DATASET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LOADIND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16" y="4438522"/>
            <a:ext cx="5861050" cy="363220"/>
          </a:xfrm>
          <a:prstGeom prst="rect">
            <a:avLst/>
          </a:prstGeom>
          <a:solidFill>
            <a:srgbClr val="1E1E1E"/>
          </a:solidFill>
        </p:spPr>
        <p:txBody>
          <a:bodyPr wrap="square" lIns="0" tIns="635" rIns="0" bIns="0" rtlCol="0" vert="horz">
            <a:spAutoFit/>
          </a:bodyPr>
          <a:lstStyle/>
          <a:p>
            <a:pPr marL="17780" marR="571500" indent="455295">
              <a:lnSpc>
                <a:spcPts val="1420"/>
              </a:lnSpc>
              <a:spcBef>
                <a:spcPts val="5"/>
              </a:spcBef>
            </a:pPr>
            <a:r>
              <a:rPr dirty="0" sz="1050">
                <a:solidFill>
                  <a:srgbClr val="D3D3D3"/>
                </a:solidFill>
                <a:latin typeface="Courier New"/>
                <a:cs typeface="Courier New"/>
              </a:rPr>
              <a:t>df</a:t>
            </a:r>
            <a:r>
              <a:rPr dirty="0" sz="1050" spc="5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D3D3D3"/>
                </a:solidFill>
                <a:latin typeface="Courier New"/>
                <a:cs typeface="Courier New"/>
              </a:rPr>
              <a:t>=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pd.read_csv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"/content/SPAM</a:t>
            </a:r>
            <a:r>
              <a:rPr dirty="0" sz="105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text message</a:t>
            </a:r>
            <a:r>
              <a:rPr dirty="0" sz="105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20170820</a:t>
            </a:r>
            <a:r>
              <a:rPr dirty="0" sz="1050" spc="1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CE9178"/>
                </a:solidFill>
                <a:latin typeface="Courier New"/>
                <a:cs typeface="Courier New"/>
              </a:rPr>
              <a:t>-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 Data </a:t>
            </a:r>
            <a:r>
              <a:rPr dirty="0" sz="1050" spc="-615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(1).csv"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encoding=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'ISO-8859-1'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),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low_memory </a:t>
            </a:r>
            <a:r>
              <a:rPr dirty="0" sz="1050">
                <a:solidFill>
                  <a:srgbClr val="D3D3D3"/>
                </a:solidFill>
                <a:latin typeface="Courier New"/>
                <a:cs typeface="Courier New"/>
              </a:rPr>
              <a:t>= </a:t>
            </a:r>
            <a:r>
              <a:rPr dirty="0" sz="1050" spc="-5">
                <a:solidFill>
                  <a:srgbClr val="559CD5"/>
                </a:solidFill>
                <a:latin typeface="Courier New"/>
                <a:cs typeface="Courier New"/>
              </a:rPr>
              <a:t>False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5328030"/>
            <a:ext cx="18288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Times New Roman"/>
                <a:cs typeface="Times New Roman"/>
              </a:rPr>
              <a:t>3.</a:t>
            </a:r>
            <a:r>
              <a:rPr dirty="0" sz="1600" spc="16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VIEW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DATASET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6416" y="5807328"/>
            <a:ext cx="5861050" cy="233679"/>
          </a:xfrm>
          <a:prstGeom prst="rect">
            <a:avLst/>
          </a:prstGeom>
          <a:solidFill>
            <a:srgbClr val="1E1E1E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810"/>
              </a:lnSpc>
            </a:pPr>
            <a:r>
              <a:rPr dirty="0" sz="1600" spc="-5" b="1">
                <a:solidFill>
                  <a:srgbClr val="FFFFFF"/>
                </a:solidFill>
                <a:latin typeface="Times New Roman"/>
                <a:cs typeface="Times New Roman"/>
              </a:rPr>
              <a:t>CODE:</a:t>
            </a:r>
            <a:r>
              <a:rPr dirty="0" sz="16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df.head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6116192"/>
            <a:ext cx="938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latin typeface="Times New Roman"/>
                <a:cs typeface="Times New Roman"/>
              </a:rPr>
              <a:t>O</a:t>
            </a:r>
            <a:r>
              <a:rPr dirty="0" sz="1600" spc="-5" b="1">
                <a:latin typeface="Times New Roman"/>
                <a:cs typeface="Times New Roman"/>
              </a:rPr>
              <a:t>UT</a:t>
            </a:r>
            <a:r>
              <a:rPr dirty="0" sz="1600" spc="5" b="1">
                <a:latin typeface="Times New Roman"/>
                <a:cs typeface="Times New Roman"/>
              </a:rPr>
              <a:t>P</a:t>
            </a:r>
            <a:r>
              <a:rPr dirty="0" sz="1600" spc="-5" b="1">
                <a:latin typeface="Times New Roman"/>
                <a:cs typeface="Times New Roman"/>
              </a:rPr>
              <a:t>UT: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17828" y="6764231"/>
          <a:ext cx="4765675" cy="1894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2640"/>
                <a:gridCol w="702945"/>
                <a:gridCol w="3258820"/>
              </a:tblGrid>
              <a:tr h="33355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Category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0"/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3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Message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27660">
                <a:tc>
                  <a:txBody>
                    <a:bodyPr/>
                    <a:lstStyle/>
                    <a:p>
                      <a:pPr algn="ctr" marR="1720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Go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until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jurong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point,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crazy..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Available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only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...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</a:tr>
              <a:tr h="327850">
                <a:tc>
                  <a:txBody>
                    <a:bodyPr/>
                    <a:lstStyle/>
                    <a:p>
                      <a:pPr algn="ctr" marR="1720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Ok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lar...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Joking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wif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oni...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</a:tr>
              <a:tr h="327850">
                <a:tc>
                  <a:txBody>
                    <a:bodyPr/>
                    <a:lstStyle/>
                    <a:p>
                      <a:pPr algn="ctr" marR="1720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  <a:tc>
                  <a:txBody>
                    <a:bodyPr/>
                    <a:lstStyle/>
                    <a:p>
                      <a:pPr algn="r" marR="120014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Free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entry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 2 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wkly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comp to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win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FA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Cup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fina...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</a:tr>
              <a:tr h="327660">
                <a:tc>
                  <a:txBody>
                    <a:bodyPr/>
                    <a:lstStyle/>
                    <a:p>
                      <a:pPr algn="ctr" marR="1720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206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dun say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so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early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hor...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already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say...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</a:tr>
              <a:tr h="249739">
                <a:tc>
                  <a:txBody>
                    <a:bodyPr/>
                    <a:lstStyle/>
                    <a:p>
                      <a:pPr algn="ctr" marR="172085">
                        <a:lnSpc>
                          <a:spcPts val="1360"/>
                        </a:lnSpc>
                        <a:spcBef>
                          <a:spcPts val="50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1385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21285">
                        <a:lnSpc>
                          <a:spcPts val="1385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Nah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don't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think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goes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 usf,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lives aro...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96416" y="1367281"/>
            <a:ext cx="5861050" cy="335280"/>
          </a:xfrm>
          <a:prstGeom prst="rect">
            <a:avLst/>
          </a:prstGeom>
          <a:solidFill>
            <a:srgbClr val="1E1E1E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810"/>
              </a:lnSpc>
            </a:pPr>
            <a:r>
              <a:rPr dirty="0" sz="1600" spc="-5" b="1">
                <a:solidFill>
                  <a:srgbClr val="FFFFFF"/>
                </a:solidFill>
                <a:latin typeface="Times New Roman"/>
                <a:cs typeface="Times New Roman"/>
              </a:rPr>
              <a:t>CODE:</a:t>
            </a:r>
            <a:r>
              <a:rPr dirty="0" sz="1600" spc="19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df.shape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1702561"/>
            <a:ext cx="5861050" cy="233679"/>
          </a:xfrm>
          <a:prstGeom prst="rect">
            <a:avLst/>
          </a:prstGeom>
          <a:solidFill>
            <a:srgbClr val="383838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810"/>
              </a:lnSpc>
            </a:pPr>
            <a:r>
              <a:rPr dirty="0" sz="1600" spc="-1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600" spc="-5" b="1">
                <a:solidFill>
                  <a:srgbClr val="FFFFFF"/>
                </a:solidFill>
                <a:latin typeface="Times New Roman"/>
                <a:cs typeface="Times New Roman"/>
              </a:rPr>
              <a:t>UT</a:t>
            </a:r>
            <a:r>
              <a:rPr dirty="0" sz="1600" spc="5" b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600" spc="-5" b="1">
                <a:solidFill>
                  <a:srgbClr val="FFFFFF"/>
                </a:solidFill>
                <a:latin typeface="Times New Roman"/>
                <a:cs typeface="Times New Roman"/>
              </a:rPr>
              <a:t>UT:</a:t>
            </a:r>
            <a:r>
              <a:rPr dirty="0" sz="1600" spc="-1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Times New Roman"/>
                <a:cs typeface="Times New Roman"/>
              </a:rPr>
              <a:t>(</a:t>
            </a:r>
            <a:r>
              <a:rPr dirty="0" sz="1050">
                <a:solidFill>
                  <a:srgbClr val="D4D4D4"/>
                </a:solidFill>
                <a:latin typeface="Times New Roman"/>
                <a:cs typeface="Times New Roman"/>
              </a:rPr>
              <a:t>5572,</a:t>
            </a:r>
            <a:r>
              <a:rPr dirty="0" sz="1050">
                <a:solidFill>
                  <a:srgbClr val="D4D4D4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D4D4D4"/>
                </a:solidFill>
                <a:latin typeface="Times New Roman"/>
                <a:cs typeface="Times New Roman"/>
              </a:rPr>
              <a:t>2)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2290317"/>
            <a:ext cx="1974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Times New Roman"/>
                <a:cs typeface="Times New Roman"/>
              </a:rPr>
              <a:t>4.</a:t>
            </a:r>
            <a:r>
              <a:rPr dirty="0" sz="1600" spc="14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DATA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CLEANING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416" y="2767837"/>
            <a:ext cx="5861050" cy="233679"/>
          </a:xfrm>
          <a:prstGeom prst="rect">
            <a:avLst/>
          </a:prstGeom>
          <a:solidFill>
            <a:srgbClr val="1E1E1E"/>
          </a:solidFill>
        </p:spPr>
        <p:txBody>
          <a:bodyPr wrap="square" lIns="0" tIns="0" rIns="0" bIns="0" rtlCol="0" vert="horz">
            <a:spAutoFit/>
          </a:bodyPr>
          <a:lstStyle/>
          <a:p>
            <a:pPr marL="778510">
              <a:lnSpc>
                <a:spcPts val="1810"/>
              </a:lnSpc>
            </a:pPr>
            <a:r>
              <a:rPr dirty="0" sz="1600" spc="-5" b="1">
                <a:solidFill>
                  <a:srgbClr val="FFFFFF"/>
                </a:solidFill>
                <a:latin typeface="Times New Roman"/>
                <a:cs typeface="Times New Roman"/>
              </a:rPr>
              <a:t>4.1</a:t>
            </a:r>
            <a:r>
              <a:rPr dirty="0" sz="16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Times New Roman"/>
                <a:cs typeface="Times New Roman"/>
              </a:rPr>
              <a:t>CODE:</a:t>
            </a:r>
            <a:r>
              <a:rPr dirty="0" sz="1600" spc="2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df.info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4245" y="3076701"/>
            <a:ext cx="9410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OUTPUT: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1726" y="3097097"/>
            <a:ext cx="3056890" cy="240029"/>
          </a:xfrm>
          <a:prstGeom prst="rect">
            <a:avLst/>
          </a:prstGeom>
          <a:solidFill>
            <a:srgbClr val="383838"/>
          </a:solidFill>
        </p:spPr>
        <p:txBody>
          <a:bodyPr wrap="square" lIns="0" tIns="61594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484"/>
              </a:spcBef>
            </a:pP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&lt;class</a:t>
            </a:r>
            <a:r>
              <a:rPr dirty="0" sz="1050" spc="-25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'pandas.core.frame.DataFrame'&gt;</a:t>
            </a:r>
            <a:endParaRPr sz="105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14704" y="3463162"/>
          <a:ext cx="4669155" cy="1201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3565"/>
                <a:gridCol w="408939"/>
                <a:gridCol w="730250"/>
                <a:gridCol w="406399"/>
              </a:tblGrid>
              <a:tr h="148590">
                <a:tc gridSpan="4">
                  <a:txBody>
                    <a:bodyPr/>
                    <a:lstStyle/>
                    <a:p>
                      <a:pPr marL="1761489" marR="39370">
                        <a:lnSpc>
                          <a:spcPts val="1060"/>
                        </a:lnSpc>
                      </a:pP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RangeIndex:</a:t>
                      </a:r>
                      <a:r>
                        <a:rPr dirty="0" sz="1050" spc="-1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5572</a:t>
                      </a:r>
                      <a:r>
                        <a:rPr dirty="0" sz="1050" spc="-1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entries,</a:t>
                      </a:r>
                      <a:r>
                        <a:rPr dirty="0" sz="1050" spc="-1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to 5571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637">
                <a:tc gridSpan="3">
                  <a:txBody>
                    <a:bodyPr/>
                    <a:lstStyle/>
                    <a:p>
                      <a:pPr marL="1761489">
                        <a:lnSpc>
                          <a:spcPts val="1090"/>
                        </a:lnSpc>
                      </a:pP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Data</a:t>
                      </a:r>
                      <a:r>
                        <a:rPr dirty="0" sz="1050" spc="-1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columns</a:t>
                      </a:r>
                      <a:r>
                        <a:rPr dirty="0" sz="1050" spc="-1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(total</a:t>
                      </a:r>
                      <a:r>
                        <a:rPr dirty="0" sz="1050" spc="-1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 spc="-1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columns):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50875">
                <a:tc gridSpan="4">
                  <a:txBody>
                    <a:bodyPr/>
                    <a:lstStyle/>
                    <a:p>
                      <a:pPr marL="1761489" marR="39370">
                        <a:lnSpc>
                          <a:spcPts val="1085"/>
                        </a:lnSpc>
                        <a:tabLst>
                          <a:tab pos="2081530" algn="l"/>
                          <a:tab pos="2881630" algn="l"/>
                          <a:tab pos="4163060" algn="l"/>
                        </a:tabLst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#	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Column	Non-Null</a:t>
                      </a:r>
                      <a:r>
                        <a:rPr dirty="0" sz="1050" spc="1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Count	Dtype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3365">
                <a:tc gridSpan="4"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386">
                <a:tc gridSpan="4">
                  <a:txBody>
                    <a:bodyPr/>
                    <a:lstStyle/>
                    <a:p>
                      <a:pPr marL="1761489">
                        <a:lnSpc>
                          <a:spcPct val="100000"/>
                        </a:lnSpc>
                        <a:spcBef>
                          <a:spcPts val="434"/>
                        </a:spcBef>
                        <a:tabLst>
                          <a:tab pos="2081530" algn="l"/>
                          <a:tab pos="2881630" algn="l"/>
                          <a:tab pos="4163695" algn="l"/>
                        </a:tabLst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dirty="0" sz="1050" spc="-1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dirty="0" sz="1050" spc="-1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dirty="0" sz="1050" spc="-1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dirty="0" sz="105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dirty="0" sz="105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050" spc="-1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05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050" spc="-1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050" spc="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050" spc="-1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050" spc="-1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z="105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z="105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 spc="-1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dirty="0" sz="1050" spc="-1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j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050" spc="-1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dirty="0" sz="105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55244">
                    <a:lnT w="9525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0875">
                <a:tc gridSpan="4">
                  <a:txBody>
                    <a:bodyPr/>
                    <a:lstStyle/>
                    <a:p>
                      <a:pPr marL="1761489">
                        <a:lnSpc>
                          <a:spcPts val="1085"/>
                        </a:lnSpc>
                        <a:tabLst>
                          <a:tab pos="2081530" algn="l"/>
                          <a:tab pos="2881630" algn="l"/>
                          <a:tab pos="4163695" algn="l"/>
                        </a:tabLst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05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dirty="0" sz="1050" spc="-1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050" spc="-1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050" spc="-1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dirty="0" sz="105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05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050" spc="-1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05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050" spc="-1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050" spc="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050" spc="-1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050" spc="-1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z="105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z="105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 spc="-1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dirty="0" sz="1050" spc="-1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j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050" spc="-1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dirty="0" sz="105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0113">
                <a:tc>
                  <a:txBody>
                    <a:bodyPr/>
                    <a:lstStyle/>
                    <a:p>
                      <a:pPr marL="1761489">
                        <a:lnSpc>
                          <a:spcPts val="1080"/>
                        </a:lnSpc>
                      </a:pP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dtypes:</a:t>
                      </a:r>
                      <a:r>
                        <a:rPr dirty="0" sz="1050" spc="-4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object(2)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7065">
                <a:tc gridSpan="2">
                  <a:txBody>
                    <a:bodyPr/>
                    <a:lstStyle/>
                    <a:p>
                      <a:pPr marL="1761489">
                        <a:lnSpc>
                          <a:spcPts val="1060"/>
                        </a:lnSpc>
                      </a:pP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memory</a:t>
                      </a:r>
                      <a:r>
                        <a:rPr dirty="0" sz="1050" spc="-2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usage:</a:t>
                      </a:r>
                      <a:r>
                        <a:rPr dirty="0" sz="1050" spc="-2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87.2+</a:t>
                      </a:r>
                      <a:r>
                        <a:rPr dirty="0" sz="1050" spc="-20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">
                          <a:solidFill>
                            <a:srgbClr val="D4D4D4"/>
                          </a:solidFill>
                          <a:latin typeface="Courier New"/>
                          <a:cs typeface="Courier New"/>
                        </a:rPr>
                        <a:t>KB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38383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96416" y="5223382"/>
            <a:ext cx="5861050" cy="233679"/>
          </a:xfrm>
          <a:prstGeom prst="rect">
            <a:avLst/>
          </a:prstGeom>
          <a:solidFill>
            <a:srgbClr val="1E1E1E"/>
          </a:solidFill>
        </p:spPr>
        <p:txBody>
          <a:bodyPr wrap="square" lIns="0" tIns="0" rIns="0" bIns="0" rtlCol="0" vert="horz">
            <a:spAutoFit/>
          </a:bodyPr>
          <a:lstStyle/>
          <a:p>
            <a:pPr marL="728345">
              <a:lnSpc>
                <a:spcPts val="1810"/>
              </a:lnSpc>
            </a:pPr>
            <a:r>
              <a:rPr dirty="0" sz="1600" spc="-5" b="1">
                <a:solidFill>
                  <a:srgbClr val="FFFFFF"/>
                </a:solidFill>
                <a:latin typeface="Times New Roman"/>
                <a:cs typeface="Times New Roman"/>
              </a:rPr>
              <a:t>4.2</a:t>
            </a:r>
            <a:r>
              <a:rPr dirty="0" sz="16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Times New Roman"/>
                <a:cs typeface="Times New Roman"/>
              </a:rPr>
              <a:t>CODE:</a:t>
            </a:r>
            <a:r>
              <a:rPr dirty="0" sz="1600" spc="2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df.isnull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4538" y="5532501"/>
            <a:ext cx="9398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OUT</a:t>
            </a:r>
            <a:r>
              <a:rPr dirty="0" sz="1600" spc="5" b="1">
                <a:latin typeface="Times New Roman"/>
                <a:cs typeface="Times New Roman"/>
              </a:rPr>
              <a:t>P</a:t>
            </a:r>
            <a:r>
              <a:rPr dirty="0" sz="1600" spc="-5" b="1">
                <a:latin typeface="Times New Roman"/>
                <a:cs typeface="Times New Roman"/>
              </a:rPr>
              <a:t>UT: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38504" y="6011544"/>
          <a:ext cx="1764030" cy="36690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9910"/>
                <a:gridCol w="577850"/>
                <a:gridCol w="634365"/>
              </a:tblGrid>
              <a:tr h="306606">
                <a:tc gridSpan="2">
                  <a:txBody>
                    <a:bodyPr/>
                    <a:lstStyle/>
                    <a:p>
                      <a:pPr marL="52514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Times New Roman"/>
                          <a:cs typeface="Times New Roman"/>
                        </a:rPr>
                        <a:t>Category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310">
                    <a:solidFill>
                      <a:srgbClr val="38383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Times New Roman"/>
                          <a:cs typeface="Times New Roman"/>
                        </a:rPr>
                        <a:t>Message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310">
                    <a:solidFill>
                      <a:srgbClr val="383838"/>
                    </a:solidFill>
                  </a:tcPr>
                </a:tc>
              </a:tr>
              <a:tr h="304505">
                <a:tc>
                  <a:txBody>
                    <a:bodyPr/>
                    <a:lstStyle/>
                    <a:p>
                      <a:pPr algn="ctr" marR="9271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413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False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413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False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4135">
                    <a:solidFill>
                      <a:srgbClr val="383838"/>
                    </a:solidFill>
                  </a:tcPr>
                </a:tc>
              </a:tr>
              <a:tr h="306324">
                <a:tc>
                  <a:txBody>
                    <a:bodyPr/>
                    <a:lstStyle/>
                    <a:p>
                      <a:pPr algn="ctr" marR="9271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False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False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</a:tr>
              <a:tr h="305562">
                <a:tc>
                  <a:txBody>
                    <a:bodyPr/>
                    <a:lstStyle/>
                    <a:p>
                      <a:pPr algn="ctr" marR="9271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False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False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</a:tr>
              <a:tr h="305562">
                <a:tc>
                  <a:txBody>
                    <a:bodyPr/>
                    <a:lstStyle/>
                    <a:p>
                      <a:pPr algn="ctr" marR="9271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False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False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</a:tr>
              <a:tr h="305752">
                <a:tc>
                  <a:txBody>
                    <a:bodyPr/>
                    <a:lstStyle/>
                    <a:p>
                      <a:pPr algn="ctr" marR="9271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False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False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</a:tr>
              <a:tr h="305752">
                <a:tc>
                  <a:txBody>
                    <a:bodyPr/>
                    <a:lstStyle/>
                    <a:p>
                      <a:pPr algn="ctr" marR="939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 spc="-10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 spc="-1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...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 spc="-1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...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</a:tr>
              <a:tr h="306324">
                <a:tc>
                  <a:txBody>
                    <a:bodyPr/>
                    <a:lstStyle/>
                    <a:p>
                      <a:pPr algn="ctr" marR="908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5567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False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False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</a:tr>
              <a:tr h="305562">
                <a:tc>
                  <a:txBody>
                    <a:bodyPr/>
                    <a:lstStyle/>
                    <a:p>
                      <a:pPr algn="ctr" marR="908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5568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False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False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</a:tr>
              <a:tr h="305562">
                <a:tc>
                  <a:txBody>
                    <a:bodyPr/>
                    <a:lstStyle/>
                    <a:p>
                      <a:pPr algn="ctr" marR="908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5569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False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False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</a:tr>
              <a:tr h="305536">
                <a:tc>
                  <a:txBody>
                    <a:bodyPr/>
                    <a:lstStyle/>
                    <a:p>
                      <a:pPr algn="ctr" marR="908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5570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False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False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</a:tr>
              <a:tr h="305548">
                <a:tc>
                  <a:txBody>
                    <a:bodyPr/>
                    <a:lstStyle/>
                    <a:p>
                      <a:pPr algn="ctr" marR="908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5571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False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False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16" y="915872"/>
            <a:ext cx="5861050" cy="151765"/>
          </a:xfrm>
          <a:prstGeom prst="rect">
            <a:avLst/>
          </a:prstGeom>
          <a:solidFill>
            <a:srgbClr val="383838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170"/>
              </a:lnSpc>
            </a:pPr>
            <a:r>
              <a:rPr dirty="0" sz="1050">
                <a:solidFill>
                  <a:srgbClr val="D4D4D4"/>
                </a:solidFill>
                <a:latin typeface="Arial MT"/>
                <a:cs typeface="Arial MT"/>
              </a:rPr>
              <a:t>5572</a:t>
            </a:r>
            <a:r>
              <a:rPr dirty="0" sz="1050" spc="-15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Arial MT"/>
                <a:cs typeface="Arial MT"/>
              </a:rPr>
              <a:t>rows</a:t>
            </a:r>
            <a:r>
              <a:rPr dirty="0" sz="1050" spc="-15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D4D4D4"/>
                </a:solidFill>
                <a:latin typeface="Arial MT"/>
                <a:cs typeface="Arial MT"/>
              </a:rPr>
              <a:t>×</a:t>
            </a:r>
            <a:r>
              <a:rPr dirty="0" sz="1050" spc="-2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D4D4D4"/>
                </a:solidFill>
                <a:latin typeface="Arial MT"/>
                <a:cs typeface="Arial MT"/>
              </a:rPr>
              <a:t>2</a:t>
            </a:r>
            <a:r>
              <a:rPr dirty="0" sz="1050" spc="-15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Arial MT"/>
                <a:cs typeface="Arial MT"/>
              </a:rPr>
              <a:t>columns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2028697"/>
            <a:ext cx="18415" cy="234950"/>
          </a:xfrm>
          <a:custGeom>
            <a:avLst/>
            <a:gdLst/>
            <a:ahLst/>
            <a:cxnLst/>
            <a:rect l="l" t="t" r="r" b="b"/>
            <a:pathLst>
              <a:path w="18415" h="234950">
                <a:moveTo>
                  <a:pt x="0" y="234696"/>
                </a:moveTo>
                <a:lnTo>
                  <a:pt x="18287" y="234696"/>
                </a:lnTo>
                <a:lnTo>
                  <a:pt x="18287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6284" y="2028697"/>
            <a:ext cx="4631055" cy="234950"/>
          </a:xfrm>
          <a:custGeom>
            <a:avLst/>
            <a:gdLst/>
            <a:ahLst/>
            <a:cxnLst/>
            <a:rect l="l" t="t" r="r" b="b"/>
            <a:pathLst>
              <a:path w="4631055" h="234950">
                <a:moveTo>
                  <a:pt x="0" y="234696"/>
                </a:moveTo>
                <a:lnTo>
                  <a:pt x="4630801" y="234696"/>
                </a:lnTo>
                <a:lnTo>
                  <a:pt x="4630801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0604" y="1551177"/>
            <a:ext cx="3108325" cy="720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12121"/>
                </a:solidFill>
                <a:latin typeface="Times New Roman"/>
                <a:cs typeface="Times New Roman"/>
              </a:rPr>
              <a:t>5.</a:t>
            </a:r>
            <a:r>
              <a:rPr dirty="0" sz="1600" spc="175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RENAMEING</a:t>
            </a:r>
            <a:r>
              <a:rPr dirty="0" sz="1600" spc="-20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dirty="0" sz="1600" spc="-15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COLUMNS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341630">
              <a:lnSpc>
                <a:spcPct val="100000"/>
              </a:lnSpc>
            </a:pP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CODE: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560" y="2263393"/>
            <a:ext cx="5851525" cy="463550"/>
          </a:xfrm>
          <a:prstGeom prst="rect">
            <a:avLst/>
          </a:prstGeom>
          <a:solidFill>
            <a:srgbClr val="1E1E1E"/>
          </a:solidFill>
        </p:spPr>
        <p:txBody>
          <a:bodyPr wrap="square" lIns="0" tIns="9525" rIns="0" bIns="0" rtlCol="0" vert="horz">
            <a:spAutoFit/>
          </a:bodyPr>
          <a:lstStyle/>
          <a:p>
            <a:pPr marL="8890">
              <a:lnSpc>
                <a:spcPct val="100000"/>
              </a:lnSpc>
              <a:spcBef>
                <a:spcPts val="75"/>
              </a:spcBef>
            </a:pP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df.rename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columns=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'Category'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: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'target'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'Message'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: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'text'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},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inplace=</a:t>
            </a:r>
            <a:r>
              <a:rPr dirty="0" sz="1050" spc="-5">
                <a:solidFill>
                  <a:srgbClr val="559CD5"/>
                </a:solidFill>
                <a:latin typeface="Courier New"/>
                <a:cs typeface="Courier New"/>
              </a:rPr>
              <a:t>True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8890">
              <a:lnSpc>
                <a:spcPct val="100000"/>
              </a:lnSpc>
              <a:spcBef>
                <a:spcPts val="975"/>
              </a:spcBef>
            </a:pP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df.sample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B5CEA8"/>
                </a:solidFill>
                <a:latin typeface="Courier New"/>
                <a:cs typeface="Courier New"/>
              </a:rPr>
              <a:t>5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6804" y="2700273"/>
            <a:ext cx="939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solidFill>
                  <a:srgbClr val="212121"/>
                </a:solidFill>
                <a:latin typeface="Times New Roman"/>
                <a:cs typeface="Times New Roman"/>
              </a:rPr>
              <a:t>O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UT</a:t>
            </a:r>
            <a:r>
              <a:rPr dirty="0" sz="1600" spc="5" b="1">
                <a:solidFill>
                  <a:srgbClr val="212121"/>
                </a:solidFill>
                <a:latin typeface="Times New Roman"/>
                <a:cs typeface="Times New Roman"/>
              </a:rPr>
              <a:t>P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UT: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87704" y="3261824"/>
          <a:ext cx="5300345" cy="1805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655"/>
                <a:gridCol w="507364"/>
                <a:gridCol w="4251325"/>
              </a:tblGrid>
              <a:tr h="2466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3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target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3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27660"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3728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Aldrine,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rakhesh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ex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RTM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here.pls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call.urgent.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</a:tr>
              <a:tr h="327659"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2467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world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famamus....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</a:tr>
              <a:tr h="326898"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4736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2128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Oh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k:)after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placement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ah?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</a:tr>
              <a:tr h="326898"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820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BOO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BABE! U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ENJOYIN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YOURJOB?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 SEEMED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 B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GETT...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/>
                </a:tc>
              </a:tr>
              <a:tr h="249739">
                <a:tc>
                  <a:txBody>
                    <a:bodyPr/>
                    <a:lstStyle/>
                    <a:p>
                      <a:pPr algn="ctr" marL="17145">
                        <a:lnSpc>
                          <a:spcPts val="1360"/>
                        </a:lnSpc>
                        <a:spcBef>
                          <a:spcPts val="50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5205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1385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20014">
                        <a:lnSpc>
                          <a:spcPts val="1385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Had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mobile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11mths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Update for FREE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Or...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30604" y="5570601"/>
            <a:ext cx="20085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12121"/>
                </a:solidFill>
                <a:latin typeface="Times New Roman"/>
                <a:cs typeface="Times New Roman"/>
              </a:rPr>
              <a:t>6.</a:t>
            </a:r>
            <a:r>
              <a:rPr dirty="0" sz="1600" spc="165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MISSING</a:t>
            </a:r>
            <a:r>
              <a:rPr dirty="0" sz="1600" spc="-20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VALUES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6416" y="6043548"/>
            <a:ext cx="5861050" cy="335280"/>
            <a:chOff x="896416" y="6043548"/>
            <a:chExt cx="5861050" cy="335280"/>
          </a:xfrm>
        </p:grpSpPr>
        <p:sp>
          <p:nvSpPr>
            <p:cNvPr id="11" name="object 11"/>
            <p:cNvSpPr/>
            <p:nvPr/>
          </p:nvSpPr>
          <p:spPr>
            <a:xfrm>
              <a:off x="896416" y="6049644"/>
              <a:ext cx="5861050" cy="329565"/>
            </a:xfrm>
            <a:custGeom>
              <a:avLst/>
              <a:gdLst/>
              <a:ahLst/>
              <a:cxnLst/>
              <a:rect l="l" t="t" r="r" b="b"/>
              <a:pathLst>
                <a:path w="5861050" h="329564">
                  <a:moveTo>
                    <a:pt x="5860669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0" y="329184"/>
                  </a:lnTo>
                  <a:lnTo>
                    <a:pt x="5860669" y="329184"/>
                  </a:lnTo>
                  <a:lnTo>
                    <a:pt x="5860669" y="233172"/>
                  </a:lnTo>
                  <a:lnTo>
                    <a:pt x="5860669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14704" y="6043548"/>
              <a:ext cx="654050" cy="239395"/>
            </a:xfrm>
            <a:custGeom>
              <a:avLst/>
              <a:gdLst/>
              <a:ahLst/>
              <a:cxnLst/>
              <a:rect l="l" t="t" r="r" b="b"/>
              <a:pathLst>
                <a:path w="654050" h="239395">
                  <a:moveTo>
                    <a:pt x="653795" y="0"/>
                  </a:moveTo>
                  <a:lnTo>
                    <a:pt x="0" y="0"/>
                  </a:lnTo>
                  <a:lnTo>
                    <a:pt x="0" y="239267"/>
                  </a:lnTo>
                  <a:lnTo>
                    <a:pt x="653795" y="239267"/>
                  </a:lnTo>
                  <a:lnTo>
                    <a:pt x="653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905560" y="6049644"/>
            <a:ext cx="5851525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890">
              <a:lnSpc>
                <a:spcPts val="1810"/>
              </a:lnSpc>
            </a:pP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CODE:</a:t>
            </a:r>
            <a:r>
              <a:rPr dirty="0" sz="1600" spc="215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df.isnull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dirty="0" sz="1050" spc="-5">
                <a:solidFill>
                  <a:srgbClr val="DCDCAA"/>
                </a:solidFill>
                <a:latin typeface="Courier New"/>
                <a:cs typeface="Courier New"/>
              </a:rPr>
              <a:t>sum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6416" y="6384924"/>
            <a:ext cx="18415" cy="233679"/>
          </a:xfrm>
          <a:custGeom>
            <a:avLst/>
            <a:gdLst/>
            <a:ahLst/>
            <a:cxnLst/>
            <a:rect l="l" t="t" r="r" b="b"/>
            <a:pathLst>
              <a:path w="18415" h="233679">
                <a:moveTo>
                  <a:pt x="0" y="233172"/>
                </a:moveTo>
                <a:lnTo>
                  <a:pt x="18287" y="233172"/>
                </a:lnTo>
                <a:lnTo>
                  <a:pt x="18287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14704" y="6358508"/>
            <a:ext cx="9131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solidFill>
                  <a:srgbClr val="212121"/>
                </a:solidFill>
                <a:latin typeface="Times New Roman"/>
                <a:cs typeface="Times New Roman"/>
              </a:rPr>
              <a:t>O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UT</a:t>
            </a:r>
            <a:r>
              <a:rPr dirty="0" sz="1600" spc="5" b="1">
                <a:solidFill>
                  <a:srgbClr val="212121"/>
                </a:solidFill>
                <a:latin typeface="Times New Roman"/>
                <a:cs typeface="Times New Roman"/>
              </a:rPr>
              <a:t>P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UT: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7580" y="6384924"/>
            <a:ext cx="4929505" cy="233679"/>
          </a:xfrm>
          <a:prstGeom prst="rect">
            <a:avLst/>
          </a:prstGeom>
          <a:solidFill>
            <a:srgbClr val="383838"/>
          </a:solidFill>
        </p:spPr>
        <p:txBody>
          <a:bodyPr wrap="square" lIns="0" tIns="55244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434"/>
              </a:spcBef>
              <a:tabLst>
                <a:tab pos="470534" algn="l"/>
              </a:tabLst>
            </a:pPr>
            <a:r>
              <a:rPr dirty="0" sz="1050" spc="-5">
                <a:solidFill>
                  <a:srgbClr val="D4D4D4"/>
                </a:solidFill>
                <a:latin typeface="Times New Roman"/>
                <a:cs typeface="Times New Roman"/>
              </a:rPr>
              <a:t>target	</a:t>
            </a:r>
            <a:r>
              <a:rPr dirty="0" sz="1050">
                <a:solidFill>
                  <a:srgbClr val="D4D4D4"/>
                </a:solidFill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5560" y="6618096"/>
            <a:ext cx="5851525" cy="306705"/>
          </a:xfrm>
          <a:prstGeom prst="rect">
            <a:avLst/>
          </a:prstGeom>
          <a:solidFill>
            <a:srgbClr val="383838"/>
          </a:solidFill>
        </p:spPr>
        <p:txBody>
          <a:bodyPr wrap="square" lIns="0" tIns="0" rIns="0" bIns="0" rtlCol="0" vert="horz">
            <a:spAutoFit/>
          </a:bodyPr>
          <a:lstStyle/>
          <a:p>
            <a:pPr marL="909319" marR="4293870" indent="66675">
              <a:lnSpc>
                <a:spcPts val="1200"/>
              </a:lnSpc>
              <a:tabLst>
                <a:tab pos="1377315" algn="l"/>
              </a:tabLst>
            </a:pPr>
            <a:r>
              <a:rPr dirty="0" sz="1050" spc="-5">
                <a:solidFill>
                  <a:srgbClr val="D4D4D4"/>
                </a:solidFill>
                <a:latin typeface="Times New Roman"/>
                <a:cs typeface="Times New Roman"/>
              </a:rPr>
              <a:t>text	</a:t>
            </a:r>
            <a:r>
              <a:rPr dirty="0" sz="1050">
                <a:solidFill>
                  <a:srgbClr val="D4D4D4"/>
                </a:solidFill>
                <a:latin typeface="Times New Roman"/>
                <a:cs typeface="Times New Roman"/>
              </a:rPr>
              <a:t>0 </a:t>
            </a:r>
            <a:r>
              <a:rPr dirty="0" sz="1050" spc="5">
                <a:solidFill>
                  <a:srgbClr val="D4D4D4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Times New Roman"/>
                <a:cs typeface="Times New Roman"/>
              </a:rPr>
              <a:t>dtype:</a:t>
            </a:r>
            <a:r>
              <a:rPr dirty="0" sz="1050" spc="-60">
                <a:solidFill>
                  <a:srgbClr val="D4D4D4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Times New Roman"/>
                <a:cs typeface="Times New Roman"/>
              </a:rPr>
              <a:t>int64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0604" y="7350632"/>
            <a:ext cx="359917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12121"/>
                </a:solidFill>
                <a:latin typeface="Times New Roman"/>
                <a:cs typeface="Times New Roman"/>
              </a:rPr>
              <a:t>7.</a:t>
            </a:r>
            <a:r>
              <a:rPr dirty="0" sz="1600" spc="180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CHECK FOR</a:t>
            </a:r>
            <a:r>
              <a:rPr dirty="0" sz="1600" spc="-10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DUPLICATE</a:t>
            </a:r>
            <a:r>
              <a:rPr dirty="0" sz="1600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VALUES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96416" y="7829753"/>
            <a:ext cx="18415" cy="233679"/>
          </a:xfrm>
          <a:custGeom>
            <a:avLst/>
            <a:gdLst/>
            <a:ahLst/>
            <a:cxnLst/>
            <a:rect l="l" t="t" r="r" b="b"/>
            <a:pathLst>
              <a:path w="18415" h="233679">
                <a:moveTo>
                  <a:pt x="0" y="233476"/>
                </a:moveTo>
                <a:lnTo>
                  <a:pt x="18287" y="233476"/>
                </a:lnTo>
                <a:lnTo>
                  <a:pt x="18287" y="0"/>
                </a:lnTo>
                <a:lnTo>
                  <a:pt x="0" y="0"/>
                </a:lnTo>
                <a:lnTo>
                  <a:pt x="0" y="233476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59738" y="7803641"/>
            <a:ext cx="6794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12121"/>
                </a:solidFill>
                <a:latin typeface="Times New Roman"/>
                <a:cs typeface="Times New Roman"/>
              </a:rPr>
              <a:t>C</a:t>
            </a:r>
            <a:r>
              <a:rPr dirty="0" sz="1600" spc="-15" b="1">
                <a:solidFill>
                  <a:srgbClr val="212121"/>
                </a:solidFill>
                <a:latin typeface="Times New Roman"/>
                <a:cs typeface="Times New Roman"/>
              </a:rPr>
              <a:t>O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DE: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6284" y="7829753"/>
            <a:ext cx="4631055" cy="233679"/>
          </a:xfrm>
          <a:prstGeom prst="rect">
            <a:avLst/>
          </a:prstGeom>
          <a:solidFill>
            <a:srgbClr val="1E1E1E"/>
          </a:solidFill>
        </p:spPr>
        <p:txBody>
          <a:bodyPr wrap="square" lIns="0" tIns="5588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440"/>
              </a:spcBef>
            </a:pP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df.duplicated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dirty="0" sz="1050" spc="-5">
                <a:solidFill>
                  <a:srgbClr val="DCDCAA"/>
                </a:solidFill>
                <a:latin typeface="Courier New"/>
                <a:cs typeface="Courier New"/>
              </a:rPr>
              <a:t>sum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0604" y="8031632"/>
            <a:ext cx="2413635" cy="72644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341630">
              <a:lnSpc>
                <a:spcPct val="100000"/>
              </a:lnSpc>
              <a:spcBef>
                <a:spcPts val="940"/>
              </a:spcBef>
            </a:pP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OUTPUT:415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b="1">
                <a:solidFill>
                  <a:srgbClr val="212121"/>
                </a:solidFill>
                <a:latin typeface="Times New Roman"/>
                <a:cs typeface="Times New Roman"/>
              </a:rPr>
              <a:t>8.</a:t>
            </a:r>
            <a:r>
              <a:rPr dirty="0" sz="1600" spc="160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REMOVE</a:t>
            </a:r>
            <a:r>
              <a:rPr dirty="0" sz="1600" spc="-15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DUPLICATE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96416" y="8966961"/>
            <a:ext cx="18415" cy="233679"/>
          </a:xfrm>
          <a:custGeom>
            <a:avLst/>
            <a:gdLst/>
            <a:ahLst/>
            <a:cxnLst/>
            <a:rect l="l" t="t" r="r" b="b"/>
            <a:pathLst>
              <a:path w="18415" h="233679">
                <a:moveTo>
                  <a:pt x="0" y="233172"/>
                </a:moveTo>
                <a:lnTo>
                  <a:pt x="18287" y="233172"/>
                </a:lnTo>
                <a:lnTo>
                  <a:pt x="18287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459738" y="8940545"/>
            <a:ext cx="6794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12121"/>
                </a:solidFill>
                <a:latin typeface="Times New Roman"/>
                <a:cs typeface="Times New Roman"/>
              </a:rPr>
              <a:t>C</a:t>
            </a:r>
            <a:r>
              <a:rPr dirty="0" sz="1600" spc="-15" b="1">
                <a:solidFill>
                  <a:srgbClr val="212121"/>
                </a:solidFill>
                <a:latin typeface="Times New Roman"/>
                <a:cs typeface="Times New Roman"/>
              </a:rPr>
              <a:t>O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DE: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12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126284" y="8966961"/>
            <a:ext cx="4631055" cy="233679"/>
          </a:xfrm>
          <a:prstGeom prst="rect">
            <a:avLst/>
          </a:prstGeom>
          <a:solidFill>
            <a:srgbClr val="1E1E1E"/>
          </a:solidFill>
        </p:spPr>
        <p:txBody>
          <a:bodyPr wrap="square" lIns="0" tIns="55244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434"/>
              </a:spcBef>
            </a:pPr>
            <a:r>
              <a:rPr dirty="0" sz="1050">
                <a:solidFill>
                  <a:srgbClr val="D3D3D3"/>
                </a:solidFill>
                <a:latin typeface="Courier New"/>
                <a:cs typeface="Courier New"/>
              </a:rPr>
              <a:t>df</a:t>
            </a:r>
            <a:r>
              <a:rPr dirty="0" sz="1050" spc="-2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 df.drop_duplicates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keep=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'first'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09446" y="9275774"/>
            <a:ext cx="10401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solidFill>
                  <a:srgbClr val="212121"/>
                </a:solidFill>
                <a:latin typeface="Times New Roman"/>
                <a:cs typeface="Times New Roman"/>
              </a:rPr>
              <a:t>O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U</a:t>
            </a:r>
            <a:r>
              <a:rPr dirty="0" sz="1600" spc="5" b="1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PUT:0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589277"/>
            <a:ext cx="6819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12121"/>
                </a:solidFill>
                <a:latin typeface="Times New Roman"/>
                <a:cs typeface="Times New Roman"/>
              </a:rPr>
              <a:t>9.</a:t>
            </a:r>
            <a:r>
              <a:rPr dirty="0" sz="1600" spc="114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EDA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6416" y="2062225"/>
            <a:ext cx="5861050" cy="335280"/>
            <a:chOff x="896416" y="2062225"/>
            <a:chExt cx="5861050" cy="335280"/>
          </a:xfrm>
        </p:grpSpPr>
        <p:sp>
          <p:nvSpPr>
            <p:cNvPr id="4" name="object 4"/>
            <p:cNvSpPr/>
            <p:nvPr/>
          </p:nvSpPr>
          <p:spPr>
            <a:xfrm>
              <a:off x="896416" y="2068321"/>
              <a:ext cx="5861050" cy="329565"/>
            </a:xfrm>
            <a:custGeom>
              <a:avLst/>
              <a:gdLst/>
              <a:ahLst/>
              <a:cxnLst/>
              <a:rect l="l" t="t" r="r" b="b"/>
              <a:pathLst>
                <a:path w="5861050" h="329564">
                  <a:moveTo>
                    <a:pt x="5860669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0" y="329184"/>
                  </a:lnTo>
                  <a:lnTo>
                    <a:pt x="5860669" y="329184"/>
                  </a:lnTo>
                  <a:lnTo>
                    <a:pt x="5860669" y="233172"/>
                  </a:lnTo>
                  <a:lnTo>
                    <a:pt x="5860669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4704" y="2062225"/>
              <a:ext cx="1416050" cy="239395"/>
            </a:xfrm>
            <a:custGeom>
              <a:avLst/>
              <a:gdLst/>
              <a:ahLst/>
              <a:cxnLst/>
              <a:rect l="l" t="t" r="r" b="b"/>
              <a:pathLst>
                <a:path w="1416050" h="239394">
                  <a:moveTo>
                    <a:pt x="1415796" y="0"/>
                  </a:moveTo>
                  <a:lnTo>
                    <a:pt x="0" y="0"/>
                  </a:lnTo>
                  <a:lnTo>
                    <a:pt x="0" y="239268"/>
                  </a:lnTo>
                  <a:lnTo>
                    <a:pt x="1415796" y="239268"/>
                  </a:lnTo>
                  <a:lnTo>
                    <a:pt x="1415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05560" y="2068321"/>
            <a:ext cx="5851525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4184">
              <a:lnSpc>
                <a:spcPts val="1810"/>
              </a:lnSpc>
            </a:pP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9.1</a:t>
            </a:r>
            <a:r>
              <a:rPr dirty="0" sz="1600" spc="-10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CODE:</a:t>
            </a:r>
            <a:r>
              <a:rPr dirty="0" sz="1600" spc="235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'target'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.value_counts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6416" y="2403601"/>
            <a:ext cx="18415" cy="233679"/>
          </a:xfrm>
          <a:custGeom>
            <a:avLst/>
            <a:gdLst/>
            <a:ahLst/>
            <a:cxnLst/>
            <a:rect l="l" t="t" r="r" b="b"/>
            <a:pathLst>
              <a:path w="18415" h="233680">
                <a:moveTo>
                  <a:pt x="0" y="233172"/>
                </a:moveTo>
                <a:lnTo>
                  <a:pt x="18287" y="233172"/>
                </a:lnTo>
                <a:lnTo>
                  <a:pt x="18287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4704" y="2377185"/>
            <a:ext cx="12179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4800"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solidFill>
                  <a:srgbClr val="212121"/>
                </a:solidFill>
                <a:latin typeface="Times New Roman"/>
                <a:cs typeface="Times New Roman"/>
              </a:rPr>
              <a:t>O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UT</a:t>
            </a:r>
            <a:r>
              <a:rPr dirty="0" sz="1600" spc="5" b="1">
                <a:solidFill>
                  <a:srgbClr val="212121"/>
                </a:solidFill>
                <a:latin typeface="Times New Roman"/>
                <a:cs typeface="Times New Roman"/>
              </a:rPr>
              <a:t>P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UT: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2380" y="2403601"/>
            <a:ext cx="4624705" cy="233679"/>
          </a:xfrm>
          <a:prstGeom prst="rect">
            <a:avLst/>
          </a:prstGeom>
          <a:solidFill>
            <a:srgbClr val="383838"/>
          </a:solidFill>
        </p:spPr>
        <p:txBody>
          <a:bodyPr wrap="square" lIns="0" tIns="55244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434"/>
              </a:spcBef>
            </a:pPr>
            <a:r>
              <a:rPr dirty="0" sz="1050" spc="-5">
                <a:solidFill>
                  <a:srgbClr val="D4D4D4"/>
                </a:solidFill>
                <a:latin typeface="Times New Roman"/>
                <a:cs typeface="Times New Roman"/>
              </a:rPr>
              <a:t>target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560" y="2636773"/>
            <a:ext cx="5851525" cy="460375"/>
          </a:xfrm>
          <a:prstGeom prst="rect">
            <a:avLst/>
          </a:prstGeom>
          <a:solidFill>
            <a:srgbClr val="383838"/>
          </a:solidFill>
        </p:spPr>
        <p:txBody>
          <a:bodyPr wrap="square" lIns="0" tIns="0" rIns="0" bIns="0" rtlCol="0" vert="horz">
            <a:spAutoFit/>
          </a:bodyPr>
          <a:lstStyle/>
          <a:p>
            <a:pPr marL="1276985">
              <a:lnSpc>
                <a:spcPts val="1140"/>
              </a:lnSpc>
              <a:tabLst>
                <a:tab pos="1476375" algn="l"/>
              </a:tabLst>
            </a:pPr>
            <a:r>
              <a:rPr dirty="0" sz="1050">
                <a:solidFill>
                  <a:srgbClr val="D4D4D4"/>
                </a:solidFill>
                <a:latin typeface="Times New Roman"/>
                <a:cs typeface="Times New Roman"/>
              </a:rPr>
              <a:t>0	</a:t>
            </a:r>
            <a:r>
              <a:rPr dirty="0" sz="1050" spc="-5">
                <a:solidFill>
                  <a:srgbClr val="D4D4D4"/>
                </a:solidFill>
                <a:latin typeface="Times New Roman"/>
                <a:cs typeface="Times New Roman"/>
              </a:rPr>
              <a:t>4516</a:t>
            </a:r>
            <a:endParaRPr sz="1050">
              <a:latin typeface="Times New Roman"/>
              <a:cs typeface="Times New Roman"/>
            </a:endParaRPr>
          </a:p>
          <a:p>
            <a:pPr marL="1276985">
              <a:lnSpc>
                <a:spcPts val="1205"/>
              </a:lnSpc>
              <a:tabLst>
                <a:tab pos="1508125" algn="l"/>
              </a:tabLst>
            </a:pPr>
            <a:r>
              <a:rPr dirty="0" sz="1050">
                <a:solidFill>
                  <a:srgbClr val="D4D4D4"/>
                </a:solidFill>
                <a:latin typeface="Times New Roman"/>
                <a:cs typeface="Times New Roman"/>
              </a:rPr>
              <a:t>1	641</a:t>
            </a:r>
            <a:endParaRPr sz="1050">
              <a:latin typeface="Times New Roman"/>
              <a:cs typeface="Times New Roman"/>
            </a:endParaRPr>
          </a:p>
          <a:p>
            <a:pPr marL="1243330">
              <a:lnSpc>
                <a:spcPts val="1235"/>
              </a:lnSpc>
            </a:pPr>
            <a:r>
              <a:rPr dirty="0" sz="1050" spc="-5">
                <a:solidFill>
                  <a:srgbClr val="D4D4D4"/>
                </a:solidFill>
                <a:latin typeface="Times New Roman"/>
                <a:cs typeface="Times New Roman"/>
              </a:rPr>
              <a:t>Name:</a:t>
            </a:r>
            <a:r>
              <a:rPr dirty="0" sz="1050" spc="-20">
                <a:solidFill>
                  <a:srgbClr val="D4D4D4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D4D4D4"/>
                </a:solidFill>
                <a:latin typeface="Times New Roman"/>
                <a:cs typeface="Times New Roman"/>
              </a:rPr>
              <a:t>count,</a:t>
            </a:r>
            <a:r>
              <a:rPr dirty="0" sz="1050" spc="-15">
                <a:solidFill>
                  <a:srgbClr val="D4D4D4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Times New Roman"/>
                <a:cs typeface="Times New Roman"/>
              </a:rPr>
              <a:t>dtype:</a:t>
            </a:r>
            <a:r>
              <a:rPr dirty="0" sz="1050" spc="-15">
                <a:solidFill>
                  <a:srgbClr val="D4D4D4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Times New Roman"/>
                <a:cs typeface="Times New Roman"/>
              </a:rPr>
              <a:t>int64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96416" y="3091002"/>
            <a:ext cx="5861050" cy="884555"/>
            <a:chOff x="896416" y="3091002"/>
            <a:chExt cx="5861050" cy="884555"/>
          </a:xfrm>
        </p:grpSpPr>
        <p:sp>
          <p:nvSpPr>
            <p:cNvPr id="12" name="object 12"/>
            <p:cNvSpPr/>
            <p:nvPr/>
          </p:nvSpPr>
          <p:spPr>
            <a:xfrm>
              <a:off x="896416" y="3097097"/>
              <a:ext cx="5861050" cy="335915"/>
            </a:xfrm>
            <a:custGeom>
              <a:avLst/>
              <a:gdLst/>
              <a:ahLst/>
              <a:cxnLst/>
              <a:rect l="l" t="t" r="r" b="b"/>
              <a:pathLst>
                <a:path w="5861050" h="335914">
                  <a:moveTo>
                    <a:pt x="5860669" y="0"/>
                  </a:moveTo>
                  <a:lnTo>
                    <a:pt x="0" y="0"/>
                  </a:lnTo>
                  <a:lnTo>
                    <a:pt x="0" y="233476"/>
                  </a:lnTo>
                  <a:lnTo>
                    <a:pt x="0" y="335584"/>
                  </a:lnTo>
                  <a:lnTo>
                    <a:pt x="5860669" y="335584"/>
                  </a:lnTo>
                  <a:lnTo>
                    <a:pt x="5860669" y="233476"/>
                  </a:lnTo>
                  <a:lnTo>
                    <a:pt x="5860669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14704" y="3091002"/>
              <a:ext cx="1313815" cy="240029"/>
            </a:xfrm>
            <a:custGeom>
              <a:avLst/>
              <a:gdLst/>
              <a:ahLst/>
              <a:cxnLst/>
              <a:rect l="l" t="t" r="r" b="b"/>
              <a:pathLst>
                <a:path w="1313814" h="240029">
                  <a:moveTo>
                    <a:pt x="1313688" y="0"/>
                  </a:moveTo>
                  <a:lnTo>
                    <a:pt x="0" y="0"/>
                  </a:lnTo>
                  <a:lnTo>
                    <a:pt x="0" y="239572"/>
                  </a:lnTo>
                  <a:lnTo>
                    <a:pt x="1313688" y="239572"/>
                  </a:lnTo>
                  <a:lnTo>
                    <a:pt x="1313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96416" y="3432682"/>
              <a:ext cx="5861050" cy="542925"/>
            </a:xfrm>
            <a:custGeom>
              <a:avLst/>
              <a:gdLst/>
              <a:ahLst/>
              <a:cxnLst/>
              <a:rect l="l" t="t" r="r" b="b"/>
              <a:pathLst>
                <a:path w="5861050" h="542925">
                  <a:moveTo>
                    <a:pt x="5860669" y="361200"/>
                  </a:moveTo>
                  <a:lnTo>
                    <a:pt x="0" y="361200"/>
                  </a:lnTo>
                  <a:lnTo>
                    <a:pt x="0" y="542544"/>
                  </a:lnTo>
                  <a:lnTo>
                    <a:pt x="5860669" y="542544"/>
                  </a:lnTo>
                  <a:lnTo>
                    <a:pt x="5860669" y="361200"/>
                  </a:lnTo>
                  <a:close/>
                </a:path>
                <a:path w="5861050" h="542925">
                  <a:moveTo>
                    <a:pt x="5860669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0" y="361188"/>
                  </a:lnTo>
                  <a:lnTo>
                    <a:pt x="5860669" y="361188"/>
                  </a:lnTo>
                  <a:lnTo>
                    <a:pt x="5860669" y="181356"/>
                  </a:lnTo>
                  <a:lnTo>
                    <a:pt x="5860669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05560" y="3097097"/>
            <a:ext cx="5851525" cy="878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4020">
              <a:lnSpc>
                <a:spcPts val="1805"/>
              </a:lnSpc>
            </a:pP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9.2CODE:</a:t>
            </a:r>
            <a:r>
              <a:rPr dirty="0" sz="1600" spc="229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dirty="0" sz="1050" spc="-5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matplotlib.pyplot </a:t>
            </a:r>
            <a:r>
              <a:rPr dirty="0" sz="1050" spc="-5">
                <a:solidFill>
                  <a:srgbClr val="C585C0"/>
                </a:solidFill>
                <a:latin typeface="Courier New"/>
                <a:cs typeface="Courier New"/>
              </a:rPr>
              <a:t>as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plt</a:t>
            </a:r>
            <a:endParaRPr sz="1050">
              <a:latin typeface="Courier New"/>
              <a:cs typeface="Courier New"/>
            </a:endParaRPr>
          </a:p>
          <a:p>
            <a:pPr marL="8890" marR="2790825">
              <a:lnSpc>
                <a:spcPct val="112900"/>
              </a:lnSpc>
              <a:spcBef>
                <a:spcPts val="760"/>
              </a:spcBef>
            </a:pP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plt.pie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'target'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.value_counts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(), </a:t>
            </a:r>
            <a:r>
              <a:rPr dirty="0" sz="105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labels=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'ham'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'spam'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],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autopct=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"%0.2f"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dirty="0" sz="1050" spc="-62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plt.show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7338" y="3948810"/>
            <a:ext cx="940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OUTPUT: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2875" y="4427219"/>
            <a:ext cx="3858849" cy="3922395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416" y="1637029"/>
            <a:ext cx="5861050" cy="516890"/>
            <a:chOff x="896416" y="1637029"/>
            <a:chExt cx="5861050" cy="516890"/>
          </a:xfrm>
        </p:grpSpPr>
        <p:sp>
          <p:nvSpPr>
            <p:cNvPr id="3" name="object 3"/>
            <p:cNvSpPr/>
            <p:nvPr/>
          </p:nvSpPr>
          <p:spPr>
            <a:xfrm>
              <a:off x="896416" y="1643125"/>
              <a:ext cx="5861050" cy="335280"/>
            </a:xfrm>
            <a:custGeom>
              <a:avLst/>
              <a:gdLst/>
              <a:ahLst/>
              <a:cxnLst/>
              <a:rect l="l" t="t" r="r" b="b"/>
              <a:pathLst>
                <a:path w="5861050" h="335280">
                  <a:moveTo>
                    <a:pt x="5860669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0" y="335280"/>
                  </a:lnTo>
                  <a:lnTo>
                    <a:pt x="5860669" y="335280"/>
                  </a:lnTo>
                  <a:lnTo>
                    <a:pt x="5860669" y="233172"/>
                  </a:lnTo>
                  <a:lnTo>
                    <a:pt x="5860669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704" y="1637029"/>
              <a:ext cx="1313815" cy="239395"/>
            </a:xfrm>
            <a:custGeom>
              <a:avLst/>
              <a:gdLst/>
              <a:ahLst/>
              <a:cxnLst/>
              <a:rect l="l" t="t" r="r" b="b"/>
              <a:pathLst>
                <a:path w="1313814" h="239394">
                  <a:moveTo>
                    <a:pt x="1313688" y="0"/>
                  </a:moveTo>
                  <a:lnTo>
                    <a:pt x="0" y="0"/>
                  </a:lnTo>
                  <a:lnTo>
                    <a:pt x="0" y="239268"/>
                  </a:lnTo>
                  <a:lnTo>
                    <a:pt x="1313688" y="239268"/>
                  </a:lnTo>
                  <a:lnTo>
                    <a:pt x="1313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96416" y="1978405"/>
              <a:ext cx="5861050" cy="175260"/>
            </a:xfrm>
            <a:custGeom>
              <a:avLst/>
              <a:gdLst/>
              <a:ahLst/>
              <a:cxnLst/>
              <a:rect l="l" t="t" r="r" b="b"/>
              <a:pathLst>
                <a:path w="5861050" h="175260">
                  <a:moveTo>
                    <a:pt x="0" y="175259"/>
                  </a:moveTo>
                  <a:lnTo>
                    <a:pt x="5860669" y="175259"/>
                  </a:lnTo>
                  <a:lnTo>
                    <a:pt x="5860669" y="0"/>
                  </a:lnTo>
                  <a:lnTo>
                    <a:pt x="0" y="0"/>
                  </a:lnTo>
                  <a:lnTo>
                    <a:pt x="0" y="175259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05560" y="1643125"/>
            <a:ext cx="5851525" cy="516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2585">
              <a:lnSpc>
                <a:spcPts val="1810"/>
              </a:lnSpc>
            </a:pP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9.3 CODE:</a:t>
            </a:r>
            <a:r>
              <a:rPr dirty="0" sz="1600" spc="215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dirty="0" sz="1050" spc="-2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nltk</a:t>
            </a:r>
            <a:endParaRPr sz="1050">
              <a:latin typeface="Courier New"/>
              <a:cs typeface="Courier New"/>
            </a:endParaRPr>
          </a:p>
          <a:p>
            <a:pPr marL="1369695">
              <a:lnSpc>
                <a:spcPct val="100000"/>
              </a:lnSpc>
              <a:spcBef>
                <a:spcPts val="919"/>
              </a:spcBef>
            </a:pP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nltk.download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'punkt'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6416" y="2159761"/>
            <a:ext cx="18415" cy="233679"/>
          </a:xfrm>
          <a:custGeom>
            <a:avLst/>
            <a:gdLst/>
            <a:ahLst/>
            <a:cxnLst/>
            <a:rect l="l" t="t" r="r" b="b"/>
            <a:pathLst>
              <a:path w="18415" h="233680">
                <a:moveTo>
                  <a:pt x="0" y="233172"/>
                </a:moveTo>
                <a:lnTo>
                  <a:pt x="18287" y="233172"/>
                </a:lnTo>
                <a:lnTo>
                  <a:pt x="18287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4704" y="2133345"/>
            <a:ext cx="16249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0993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OUTPU</a:t>
            </a:r>
            <a:r>
              <a:rPr dirty="0" sz="1600" spc="5" b="1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9542" y="2159761"/>
            <a:ext cx="4217670" cy="233679"/>
          </a:xfrm>
          <a:prstGeom prst="rect">
            <a:avLst/>
          </a:prstGeom>
          <a:solidFill>
            <a:srgbClr val="383838"/>
          </a:solidFill>
        </p:spPr>
        <p:txBody>
          <a:bodyPr wrap="square" lIns="0" tIns="61594" rIns="0" bIns="0" rtlCol="0" vert="horz">
            <a:spAutoFit/>
          </a:bodyPr>
          <a:lstStyle/>
          <a:p>
            <a:pPr marL="31750">
              <a:lnSpc>
                <a:spcPct val="100000"/>
              </a:lnSpc>
              <a:spcBef>
                <a:spcPts val="484"/>
              </a:spcBef>
            </a:pPr>
            <a:r>
              <a:rPr dirty="0" sz="1000" spc="-5">
                <a:solidFill>
                  <a:srgbClr val="D4D4D4"/>
                </a:solidFill>
                <a:latin typeface="Times New Roman"/>
                <a:cs typeface="Times New Roman"/>
              </a:rPr>
              <a:t>[nltk_data]</a:t>
            </a:r>
            <a:r>
              <a:rPr dirty="0" sz="1000" spc="15">
                <a:solidFill>
                  <a:srgbClr val="D4D4D4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4D4D4"/>
                </a:solidFill>
                <a:latin typeface="Times New Roman"/>
                <a:cs typeface="Times New Roman"/>
              </a:rPr>
              <a:t>Downloading</a:t>
            </a:r>
            <a:r>
              <a:rPr dirty="0" sz="1000" spc="10">
                <a:solidFill>
                  <a:srgbClr val="D4D4D4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4D4D4"/>
                </a:solidFill>
                <a:latin typeface="Times New Roman"/>
                <a:cs typeface="Times New Roman"/>
              </a:rPr>
              <a:t>package</a:t>
            </a:r>
            <a:r>
              <a:rPr dirty="0" sz="1000" spc="10">
                <a:solidFill>
                  <a:srgbClr val="D4D4D4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4D4D4"/>
                </a:solidFill>
                <a:latin typeface="Times New Roman"/>
                <a:cs typeface="Times New Roman"/>
              </a:rPr>
              <a:t>punkt</a:t>
            </a:r>
            <a:r>
              <a:rPr dirty="0" sz="1000" spc="10">
                <a:solidFill>
                  <a:srgbClr val="D4D4D4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4D4D4"/>
                </a:solidFill>
                <a:latin typeface="Times New Roman"/>
                <a:cs typeface="Times New Roman"/>
              </a:rPr>
              <a:t>to</a:t>
            </a:r>
            <a:r>
              <a:rPr dirty="0" sz="1000" spc="20">
                <a:solidFill>
                  <a:srgbClr val="D4D4D4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4D4D4"/>
                </a:solidFill>
                <a:latin typeface="Times New Roman"/>
                <a:cs typeface="Times New Roman"/>
              </a:rPr>
              <a:t>/root/nltk_data...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560" y="2392933"/>
            <a:ext cx="5851525" cy="292735"/>
          </a:xfrm>
          <a:prstGeom prst="rect">
            <a:avLst/>
          </a:prstGeom>
          <a:solidFill>
            <a:srgbClr val="383838"/>
          </a:solidFill>
        </p:spPr>
        <p:txBody>
          <a:bodyPr wrap="square" lIns="0" tIns="0" rIns="0" bIns="0" rtlCol="0" vert="horz">
            <a:spAutoFit/>
          </a:bodyPr>
          <a:lstStyle/>
          <a:p>
            <a:pPr marL="8890">
              <a:lnSpc>
                <a:spcPts val="1090"/>
              </a:lnSpc>
            </a:pPr>
            <a:r>
              <a:rPr dirty="0" sz="1000" spc="-5">
                <a:solidFill>
                  <a:srgbClr val="D4D4D4"/>
                </a:solidFill>
                <a:latin typeface="Times New Roman"/>
                <a:cs typeface="Times New Roman"/>
              </a:rPr>
              <a:t>[nltk_data]</a:t>
            </a:r>
            <a:r>
              <a:rPr dirty="0" sz="1000" spc="509">
                <a:solidFill>
                  <a:srgbClr val="D4D4D4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4D4D4"/>
                </a:solidFill>
                <a:latin typeface="Times New Roman"/>
                <a:cs typeface="Times New Roman"/>
              </a:rPr>
              <a:t>Unzipping</a:t>
            </a:r>
            <a:r>
              <a:rPr dirty="0" sz="1000" spc="5">
                <a:solidFill>
                  <a:srgbClr val="D4D4D4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4D4D4"/>
                </a:solidFill>
                <a:latin typeface="Times New Roman"/>
                <a:cs typeface="Times New Roman"/>
              </a:rPr>
              <a:t>tokenizers/punkt.zip.</a:t>
            </a:r>
            <a:endParaRPr sz="1000">
              <a:latin typeface="Times New Roman"/>
              <a:cs typeface="Times New Roman"/>
            </a:endParaRPr>
          </a:p>
          <a:p>
            <a:pPr marL="8890">
              <a:lnSpc>
                <a:spcPts val="1175"/>
              </a:lnSpc>
            </a:pPr>
            <a:r>
              <a:rPr dirty="0" sz="1000" spc="-5">
                <a:solidFill>
                  <a:srgbClr val="D4D4D4"/>
                </a:solidFill>
                <a:latin typeface="Times New Roman"/>
                <a:cs typeface="Times New Roman"/>
              </a:rPr>
              <a:t>True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6416" y="2685541"/>
            <a:ext cx="18415" cy="233679"/>
          </a:xfrm>
          <a:custGeom>
            <a:avLst/>
            <a:gdLst/>
            <a:ahLst/>
            <a:cxnLst/>
            <a:rect l="l" t="t" r="r" b="b"/>
            <a:pathLst>
              <a:path w="18415" h="233680">
                <a:moveTo>
                  <a:pt x="0" y="233172"/>
                </a:moveTo>
                <a:lnTo>
                  <a:pt x="18287" y="233172"/>
                </a:lnTo>
                <a:lnTo>
                  <a:pt x="18287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05280" y="2659125"/>
            <a:ext cx="9855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9.4</a:t>
            </a:r>
            <a:r>
              <a:rPr dirty="0" sz="1600" spc="-65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CODE: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8100" y="2685541"/>
            <a:ext cx="4578985" cy="233679"/>
          </a:xfrm>
          <a:prstGeom prst="rect">
            <a:avLst/>
          </a:prstGeom>
          <a:solidFill>
            <a:srgbClr val="1E1E1E"/>
          </a:solidFill>
        </p:spPr>
        <p:txBody>
          <a:bodyPr wrap="square" lIns="0" tIns="55244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434"/>
              </a:spcBef>
            </a:pP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'num_characters'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 </a:t>
            </a:r>
            <a:r>
              <a:rPr dirty="0" sz="105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dirty="0" sz="1050" spc="5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'text'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.apply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len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704" y="3014725"/>
            <a:ext cx="4275455" cy="408940"/>
          </a:xfrm>
          <a:custGeom>
            <a:avLst/>
            <a:gdLst/>
            <a:ahLst/>
            <a:cxnLst/>
            <a:rect l="l" t="t" r="r" b="b"/>
            <a:pathLst>
              <a:path w="4275455" h="408939">
                <a:moveTo>
                  <a:pt x="1842770" y="263728"/>
                </a:moveTo>
                <a:lnTo>
                  <a:pt x="0" y="263728"/>
                </a:lnTo>
                <a:lnTo>
                  <a:pt x="0" y="408813"/>
                </a:lnTo>
                <a:lnTo>
                  <a:pt x="1842770" y="408813"/>
                </a:lnTo>
                <a:lnTo>
                  <a:pt x="1842770" y="263728"/>
                </a:lnTo>
                <a:close/>
              </a:path>
              <a:path w="4275455" h="408939">
                <a:moveTo>
                  <a:pt x="4275391" y="0"/>
                </a:moveTo>
                <a:lnTo>
                  <a:pt x="1472514" y="0"/>
                </a:lnTo>
                <a:lnTo>
                  <a:pt x="1472514" y="239268"/>
                </a:lnTo>
                <a:lnTo>
                  <a:pt x="4275391" y="239268"/>
                </a:lnTo>
                <a:lnTo>
                  <a:pt x="4275391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02004" y="2994405"/>
            <a:ext cx="4301490" cy="432434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 indent="557530">
              <a:lnSpc>
                <a:spcPct val="101299"/>
              </a:lnSpc>
              <a:spcBef>
                <a:spcPts val="70"/>
              </a:spcBef>
            </a:pP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OUTPUT:</a:t>
            </a:r>
            <a:r>
              <a:rPr dirty="0" sz="1600" spc="235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&lt;ipython-input-25-f0cf0a313c18&gt;:1: </a:t>
            </a:r>
            <a:r>
              <a:rPr dirty="0" sz="1050" spc="-615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SettingWithCopyWarning: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704" y="3543934"/>
            <a:ext cx="5285105" cy="144780"/>
          </a:xfrm>
          <a:prstGeom prst="rect">
            <a:avLst/>
          </a:prstGeom>
          <a:solidFill>
            <a:srgbClr val="38383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60"/>
              </a:lnSpc>
            </a:pP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A</a:t>
            </a:r>
            <a:r>
              <a:rPr dirty="0" sz="1050" spc="5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value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is trying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to</a:t>
            </a:r>
            <a:r>
              <a:rPr dirty="0" sz="1050" spc="5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be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set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on a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 copy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of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a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slice from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a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 DataFrame.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704" y="3809110"/>
            <a:ext cx="4403725" cy="144780"/>
          </a:xfrm>
          <a:prstGeom prst="rect">
            <a:avLst/>
          </a:prstGeom>
          <a:solidFill>
            <a:srgbClr val="38383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60"/>
              </a:lnSpc>
            </a:pP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Try</a:t>
            </a:r>
            <a:r>
              <a:rPr dirty="0" sz="1050" spc="-15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using .loc[row_indexer,col_indexer]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=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value instead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704" y="4337951"/>
            <a:ext cx="5683885" cy="307975"/>
          </a:xfrm>
          <a:custGeom>
            <a:avLst/>
            <a:gdLst/>
            <a:ahLst/>
            <a:cxnLst/>
            <a:rect l="l" t="t" r="r" b="b"/>
            <a:pathLst>
              <a:path w="5683884" h="307975">
                <a:moveTo>
                  <a:pt x="5363845" y="163055"/>
                </a:moveTo>
                <a:lnTo>
                  <a:pt x="0" y="163055"/>
                </a:lnTo>
                <a:lnTo>
                  <a:pt x="0" y="307835"/>
                </a:lnTo>
                <a:lnTo>
                  <a:pt x="5363845" y="307835"/>
                </a:lnTo>
                <a:lnTo>
                  <a:pt x="5363845" y="163055"/>
                </a:lnTo>
                <a:close/>
              </a:path>
              <a:path w="5683884" h="307975">
                <a:moveTo>
                  <a:pt x="5683885" y="0"/>
                </a:moveTo>
                <a:lnTo>
                  <a:pt x="0" y="0"/>
                </a:lnTo>
                <a:lnTo>
                  <a:pt x="0" y="144767"/>
                </a:lnTo>
                <a:lnTo>
                  <a:pt x="5683885" y="144767"/>
                </a:lnTo>
                <a:lnTo>
                  <a:pt x="5683885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02004" y="4299330"/>
            <a:ext cx="5711190" cy="34988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See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the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caveats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in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the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 documentation:</a:t>
            </a:r>
            <a:r>
              <a:rPr dirty="0" sz="1050" spc="5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u="sng" sz="105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urier New"/>
                <a:cs typeface="Courier New"/>
                <a:hlinkClick r:id="rId2"/>
              </a:rPr>
              <a:t>https://pandas.pydata.org/pandas- </a:t>
            </a:r>
            <a:r>
              <a:rPr dirty="0" sz="1050" spc="-615">
                <a:solidFill>
                  <a:srgbClr val="0462C1"/>
                </a:solidFill>
                <a:latin typeface="Courier New"/>
                <a:cs typeface="Courier New"/>
              </a:rPr>
              <a:t> </a:t>
            </a:r>
            <a:r>
              <a:rPr dirty="0" u="sng" sz="105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urier New"/>
                <a:cs typeface="Courier New"/>
                <a:hlinkClick r:id="rId2"/>
              </a:rPr>
              <a:t>docs/stable/user_guide/indexing.html#returning-a-view-versus-a-copy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704" y="4764658"/>
            <a:ext cx="3695700" cy="144780"/>
          </a:xfrm>
          <a:prstGeom prst="rect">
            <a:avLst/>
          </a:prstGeom>
          <a:solidFill>
            <a:srgbClr val="383838"/>
          </a:solidFill>
        </p:spPr>
        <p:txBody>
          <a:bodyPr wrap="square" lIns="0" tIns="0" rIns="0" bIns="0" rtlCol="0" vert="horz">
            <a:spAutoFit/>
          </a:bodyPr>
          <a:lstStyle/>
          <a:p>
            <a:pPr marL="161290">
              <a:lnSpc>
                <a:spcPts val="1060"/>
              </a:lnSpc>
            </a:pP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df['num_characters']</a:t>
            </a:r>
            <a:r>
              <a:rPr dirty="0" sz="1050" spc="-25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dirty="0" sz="1050" spc="-15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df['text'].apply(len)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0604" y="5061330"/>
            <a:ext cx="23577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7865" algn="l"/>
              </a:tabLst>
            </a:pPr>
            <a:r>
              <a:rPr dirty="0" sz="1600" b="1">
                <a:solidFill>
                  <a:srgbClr val="212121"/>
                </a:solidFill>
                <a:latin typeface="Times New Roman"/>
                <a:cs typeface="Times New Roman"/>
              </a:rPr>
              <a:t>10.	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NUM</a:t>
            </a:r>
            <a:r>
              <a:rPr dirty="0" sz="1600" spc="-40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dirty="0" sz="1600" spc="-40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WORDS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96416" y="5540323"/>
            <a:ext cx="18415" cy="233679"/>
          </a:xfrm>
          <a:custGeom>
            <a:avLst/>
            <a:gdLst/>
            <a:ahLst/>
            <a:cxnLst/>
            <a:rect l="l" t="t" r="r" b="b"/>
            <a:pathLst>
              <a:path w="18415" h="233679">
                <a:moveTo>
                  <a:pt x="0" y="233476"/>
                </a:moveTo>
                <a:lnTo>
                  <a:pt x="18287" y="233476"/>
                </a:lnTo>
                <a:lnTo>
                  <a:pt x="18287" y="0"/>
                </a:lnTo>
                <a:lnTo>
                  <a:pt x="0" y="0"/>
                </a:lnTo>
                <a:lnTo>
                  <a:pt x="0" y="233476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02004" y="5514213"/>
            <a:ext cx="10845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10.1</a:t>
            </a:r>
            <a:r>
              <a:rPr dirty="0" sz="1600" spc="-75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CODE: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73884" y="5540323"/>
            <a:ext cx="4783455" cy="233679"/>
          </a:xfrm>
          <a:prstGeom prst="rect">
            <a:avLst/>
          </a:prstGeom>
          <a:solidFill>
            <a:srgbClr val="1E1E1E"/>
          </a:solidFill>
        </p:spPr>
        <p:txBody>
          <a:bodyPr wrap="square" lIns="0" tIns="5588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440"/>
              </a:spcBef>
            </a:pP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'num_words'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 </a:t>
            </a:r>
            <a:r>
              <a:rPr dirty="0" sz="1050">
                <a:solidFill>
                  <a:srgbClr val="D3D3D3"/>
                </a:solidFill>
                <a:latin typeface="Courier New"/>
                <a:cs typeface="Courier New"/>
              </a:rPr>
              <a:t>=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'text'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.apply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559CD5"/>
                </a:solidFill>
                <a:latin typeface="Courier New"/>
                <a:cs typeface="Courier New"/>
              </a:rPr>
              <a:t>lambda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5560" y="5773800"/>
            <a:ext cx="5851525" cy="180340"/>
          </a:xfrm>
          <a:prstGeom prst="rect">
            <a:avLst/>
          </a:prstGeom>
          <a:solidFill>
            <a:srgbClr val="1E1E1E"/>
          </a:solidFill>
        </p:spPr>
        <p:txBody>
          <a:bodyPr wrap="square" lIns="0" tIns="9525" rIns="0" bIns="0" rtlCol="0" vert="horz">
            <a:spAutoFit/>
          </a:bodyPr>
          <a:lstStyle/>
          <a:p>
            <a:pPr marL="8890">
              <a:lnSpc>
                <a:spcPct val="100000"/>
              </a:lnSpc>
              <a:spcBef>
                <a:spcPts val="75"/>
              </a:spcBef>
            </a:pP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x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:</a:t>
            </a:r>
            <a:r>
              <a:rPr dirty="0" sz="1050" spc="-5">
                <a:solidFill>
                  <a:srgbClr val="DCDCAA"/>
                </a:solidFill>
                <a:latin typeface="Courier New"/>
                <a:cs typeface="Courier New"/>
              </a:rPr>
              <a:t>len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nltk.word_tokenize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x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)))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2004" y="6029325"/>
            <a:ext cx="938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solidFill>
                  <a:srgbClr val="212121"/>
                </a:solidFill>
                <a:latin typeface="Times New Roman"/>
                <a:cs typeface="Times New Roman"/>
              </a:rPr>
              <a:t>O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UT</a:t>
            </a:r>
            <a:r>
              <a:rPr dirty="0" sz="1600" spc="5" b="1">
                <a:solidFill>
                  <a:srgbClr val="212121"/>
                </a:solidFill>
                <a:latin typeface="Times New Roman"/>
                <a:cs typeface="Times New Roman"/>
              </a:rPr>
              <a:t>P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UT: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27529" y="6049644"/>
            <a:ext cx="4725670" cy="239395"/>
          </a:xfrm>
          <a:prstGeom prst="rect">
            <a:avLst/>
          </a:prstGeom>
          <a:solidFill>
            <a:srgbClr val="383838"/>
          </a:solidFill>
        </p:spPr>
        <p:txBody>
          <a:bodyPr wrap="square" lIns="0" tIns="61594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484"/>
              </a:spcBef>
            </a:pP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&lt;ipython-input-28-7b1825ae98a4&gt;:2:</a:t>
            </a:r>
            <a:r>
              <a:rPr dirty="0" sz="1050" spc="1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SettingWithCopyWarning: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4704" y="6415404"/>
            <a:ext cx="5285105" cy="144780"/>
          </a:xfrm>
          <a:prstGeom prst="rect">
            <a:avLst/>
          </a:prstGeom>
          <a:solidFill>
            <a:srgbClr val="38383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60"/>
              </a:lnSpc>
            </a:pP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A</a:t>
            </a:r>
            <a:r>
              <a:rPr dirty="0" sz="1050" spc="5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value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is trying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to</a:t>
            </a:r>
            <a:r>
              <a:rPr dirty="0" sz="1050" spc="5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be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set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on a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 copy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of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a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slice from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a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 DataFrame.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4704" y="6680580"/>
            <a:ext cx="4403725" cy="144780"/>
          </a:xfrm>
          <a:prstGeom prst="rect">
            <a:avLst/>
          </a:prstGeom>
          <a:solidFill>
            <a:srgbClr val="38383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60"/>
              </a:lnSpc>
            </a:pP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Try</a:t>
            </a:r>
            <a:r>
              <a:rPr dirty="0" sz="1050" spc="-15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using .loc[row_indexer,col_indexer]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=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value instead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4704" y="7209408"/>
            <a:ext cx="5683885" cy="307975"/>
          </a:xfrm>
          <a:custGeom>
            <a:avLst/>
            <a:gdLst/>
            <a:ahLst/>
            <a:cxnLst/>
            <a:rect l="l" t="t" r="r" b="b"/>
            <a:pathLst>
              <a:path w="5683884" h="307975">
                <a:moveTo>
                  <a:pt x="5363845" y="163080"/>
                </a:moveTo>
                <a:lnTo>
                  <a:pt x="0" y="163080"/>
                </a:lnTo>
                <a:lnTo>
                  <a:pt x="0" y="307848"/>
                </a:lnTo>
                <a:lnTo>
                  <a:pt x="5363845" y="307848"/>
                </a:lnTo>
                <a:lnTo>
                  <a:pt x="5363845" y="163080"/>
                </a:lnTo>
                <a:close/>
              </a:path>
              <a:path w="5683884" h="307975">
                <a:moveTo>
                  <a:pt x="5683885" y="0"/>
                </a:moveTo>
                <a:lnTo>
                  <a:pt x="0" y="0"/>
                </a:lnTo>
                <a:lnTo>
                  <a:pt x="0" y="144780"/>
                </a:lnTo>
                <a:lnTo>
                  <a:pt x="5683885" y="144780"/>
                </a:lnTo>
                <a:lnTo>
                  <a:pt x="5683885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71853" y="7637652"/>
            <a:ext cx="5367020" cy="144780"/>
          </a:xfrm>
          <a:custGeom>
            <a:avLst/>
            <a:gdLst/>
            <a:ahLst/>
            <a:cxnLst/>
            <a:rect l="l" t="t" r="r" b="b"/>
            <a:pathLst>
              <a:path w="5367020" h="144779">
                <a:moveTo>
                  <a:pt x="5366893" y="0"/>
                </a:moveTo>
                <a:lnTo>
                  <a:pt x="0" y="0"/>
                </a:lnTo>
                <a:lnTo>
                  <a:pt x="0" y="144779"/>
                </a:lnTo>
                <a:lnTo>
                  <a:pt x="5366893" y="144779"/>
                </a:lnTo>
                <a:lnTo>
                  <a:pt x="5366893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902004" y="7170800"/>
            <a:ext cx="5850890" cy="61468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144780">
              <a:lnSpc>
                <a:spcPct val="101899"/>
              </a:lnSpc>
              <a:spcBef>
                <a:spcPts val="80"/>
              </a:spcBef>
            </a:pP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See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the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caveats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in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the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 documentation:</a:t>
            </a:r>
            <a:r>
              <a:rPr dirty="0" sz="1050" spc="5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u="sng" sz="105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urier New"/>
                <a:cs typeface="Courier New"/>
                <a:hlinkClick r:id="rId2"/>
              </a:rPr>
              <a:t>https://pandas.pydata.org/pandas- </a:t>
            </a:r>
            <a:r>
              <a:rPr dirty="0" sz="1050" spc="-615">
                <a:solidFill>
                  <a:srgbClr val="0462C1"/>
                </a:solidFill>
                <a:latin typeface="Courier New"/>
                <a:cs typeface="Courier New"/>
              </a:rPr>
              <a:t> </a:t>
            </a:r>
            <a:r>
              <a:rPr dirty="0" u="sng" sz="105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urier New"/>
                <a:cs typeface="Courier New"/>
                <a:hlinkClick r:id="rId2"/>
              </a:rPr>
              <a:t>docs/stable/user_guide/indexing.html#returning-a-view-versus-a-copy</a:t>
            </a:r>
            <a:endParaRPr sz="1050">
              <a:latin typeface="Courier New"/>
              <a:cs typeface="Courier New"/>
            </a:endParaRPr>
          </a:p>
          <a:p>
            <a:pPr marL="631190">
              <a:lnSpc>
                <a:spcPct val="100000"/>
              </a:lnSpc>
              <a:spcBef>
                <a:spcPts val="830"/>
              </a:spcBef>
              <a:tabLst>
                <a:tab pos="2874010" algn="l"/>
                <a:tab pos="3997325" algn="l"/>
              </a:tabLst>
            </a:pP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df['num_words']	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	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df['text'].apply(lambda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71853" y="7863585"/>
            <a:ext cx="2334260" cy="144780"/>
          </a:xfrm>
          <a:prstGeom prst="rect">
            <a:avLst/>
          </a:prstGeom>
          <a:solidFill>
            <a:srgbClr val="38383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60"/>
              </a:lnSpc>
            </a:pP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x:len(nltk.word_tokenize(x)))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96416" y="8186673"/>
            <a:ext cx="18415" cy="233679"/>
          </a:xfrm>
          <a:custGeom>
            <a:avLst/>
            <a:gdLst/>
            <a:ahLst/>
            <a:cxnLst/>
            <a:rect l="l" t="t" r="r" b="b"/>
            <a:pathLst>
              <a:path w="18415" h="233679">
                <a:moveTo>
                  <a:pt x="0" y="233171"/>
                </a:moveTo>
                <a:lnTo>
                  <a:pt x="18287" y="233171"/>
                </a:lnTo>
                <a:lnTo>
                  <a:pt x="18287" y="0"/>
                </a:lnTo>
                <a:lnTo>
                  <a:pt x="0" y="0"/>
                </a:lnTo>
                <a:lnTo>
                  <a:pt x="0" y="233171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902004" y="8160257"/>
            <a:ext cx="10845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10.2</a:t>
            </a:r>
            <a:r>
              <a:rPr dirty="0" sz="1600" spc="-75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CODE: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14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973884" y="8186673"/>
            <a:ext cx="4783455" cy="233679"/>
          </a:xfrm>
          <a:prstGeom prst="rect">
            <a:avLst/>
          </a:prstGeom>
          <a:solidFill>
            <a:srgbClr val="1E1E1E"/>
          </a:solidFill>
        </p:spPr>
        <p:txBody>
          <a:bodyPr wrap="square" lIns="0" tIns="55244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434"/>
              </a:spcBef>
            </a:pP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df.head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07338" y="8495538"/>
            <a:ext cx="9398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OUTPU</a:t>
            </a:r>
            <a:r>
              <a:rPr dirty="0" sz="1600" spc="5" b="1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787704" y="9056708"/>
          <a:ext cx="6078220" cy="496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09"/>
                <a:gridCol w="411479"/>
                <a:gridCol w="3044825"/>
                <a:gridCol w="1211580"/>
                <a:gridCol w="974089"/>
              </a:tblGrid>
              <a:tr h="246666">
                <a:tc gridSpan="2">
                  <a:txBody>
                    <a:bodyPr/>
                    <a:lstStyle/>
                    <a:p>
                      <a:pPr marL="355600">
                        <a:lnSpc>
                          <a:spcPts val="13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target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3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ts val="13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num_characters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0014">
                        <a:lnSpc>
                          <a:spcPts val="13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num_words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9714">
                <a:tc>
                  <a:txBody>
                    <a:bodyPr/>
                    <a:lstStyle/>
                    <a:p>
                      <a:pPr marL="127000">
                        <a:lnSpc>
                          <a:spcPts val="1360"/>
                        </a:lnSpc>
                        <a:spcBef>
                          <a:spcPts val="50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ts val="1385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ts val="1385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Go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until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jurong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point,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crazy..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Available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only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...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385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385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87704" y="996780"/>
          <a:ext cx="6078220" cy="165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09"/>
                <a:gridCol w="400684"/>
                <a:gridCol w="3056255"/>
                <a:gridCol w="1210945"/>
                <a:gridCol w="974089"/>
              </a:tblGrid>
              <a:tr h="246691">
                <a:tc gridSpan="2">
                  <a:txBody>
                    <a:bodyPr/>
                    <a:lstStyle/>
                    <a:p>
                      <a:pPr marL="355600">
                        <a:lnSpc>
                          <a:spcPts val="13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target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3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ts val="13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num_characters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0014">
                        <a:lnSpc>
                          <a:spcPts val="13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num_words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2765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Ok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lar...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Joking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wif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oni...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</a:tr>
              <a:tr h="5013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955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ts val="1410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Free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entry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 a wkly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comp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win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FA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Cup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921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fina...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955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955"/>
                </a:tc>
              </a:tr>
              <a:tr h="32918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/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algn="r" marR="723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dun say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so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early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hor...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c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already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then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say...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</a:tr>
              <a:tr h="249739">
                <a:tc>
                  <a:txBody>
                    <a:bodyPr/>
                    <a:lstStyle/>
                    <a:p>
                      <a:pPr marL="127000">
                        <a:lnSpc>
                          <a:spcPts val="1360"/>
                        </a:lnSpc>
                        <a:spcBef>
                          <a:spcPts val="50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ts val="1385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ts val="1385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Nah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don't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think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goes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 usf,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lives aro...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385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385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896416" y="3180918"/>
            <a:ext cx="18415" cy="233679"/>
          </a:xfrm>
          <a:custGeom>
            <a:avLst/>
            <a:gdLst/>
            <a:ahLst/>
            <a:cxnLst/>
            <a:rect l="l" t="t" r="r" b="b"/>
            <a:pathLst>
              <a:path w="18415" h="233679">
                <a:moveTo>
                  <a:pt x="0" y="233476"/>
                </a:moveTo>
                <a:lnTo>
                  <a:pt x="18287" y="233476"/>
                </a:lnTo>
                <a:lnTo>
                  <a:pt x="18287" y="0"/>
                </a:lnTo>
                <a:lnTo>
                  <a:pt x="0" y="0"/>
                </a:lnTo>
                <a:lnTo>
                  <a:pt x="0" y="233476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3154806"/>
            <a:ext cx="10845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10.3</a:t>
            </a:r>
            <a:r>
              <a:rPr dirty="0" sz="1600" spc="-75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CODE: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3884" y="3180918"/>
            <a:ext cx="4783455" cy="233679"/>
          </a:xfrm>
          <a:prstGeom prst="rect">
            <a:avLst/>
          </a:prstGeom>
          <a:solidFill>
            <a:srgbClr val="1E1E1E"/>
          </a:solidFill>
        </p:spPr>
        <p:txBody>
          <a:bodyPr wrap="square" lIns="0" tIns="5588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440"/>
              </a:spcBef>
            </a:pP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'num_sentences'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r>
              <a:rPr dirty="0" sz="105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D3D3D3"/>
                </a:solidFill>
                <a:latin typeface="Courier New"/>
                <a:cs typeface="Courier New"/>
              </a:rPr>
              <a:t>=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'text'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.apply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559CD5"/>
                </a:solidFill>
                <a:latin typeface="Courier New"/>
                <a:cs typeface="Courier New"/>
              </a:rPr>
              <a:t>lambda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560" y="3414394"/>
            <a:ext cx="5851525" cy="180340"/>
          </a:xfrm>
          <a:prstGeom prst="rect">
            <a:avLst/>
          </a:prstGeom>
          <a:solidFill>
            <a:srgbClr val="1E1E1E"/>
          </a:solidFill>
        </p:spPr>
        <p:txBody>
          <a:bodyPr wrap="square" lIns="0" tIns="9525" rIns="0" bIns="0" rtlCol="0" vert="horz">
            <a:spAutoFit/>
          </a:bodyPr>
          <a:lstStyle/>
          <a:p>
            <a:pPr marL="8890">
              <a:lnSpc>
                <a:spcPct val="100000"/>
              </a:lnSpc>
              <a:spcBef>
                <a:spcPts val="75"/>
              </a:spcBef>
            </a:pP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x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:</a:t>
            </a:r>
            <a:r>
              <a:rPr dirty="0" sz="1050" spc="-5">
                <a:solidFill>
                  <a:srgbClr val="DCDCAA"/>
                </a:solidFill>
                <a:latin typeface="Courier New"/>
                <a:cs typeface="Courier New"/>
              </a:rPr>
              <a:t>len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nltk.sent_tokenize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x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)))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704" y="3690238"/>
            <a:ext cx="4072890" cy="410209"/>
          </a:xfrm>
          <a:custGeom>
            <a:avLst/>
            <a:gdLst/>
            <a:ahLst/>
            <a:cxnLst/>
            <a:rect l="l" t="t" r="r" b="b"/>
            <a:pathLst>
              <a:path w="4072890" h="410210">
                <a:moveTo>
                  <a:pt x="1842770" y="265176"/>
                </a:moveTo>
                <a:lnTo>
                  <a:pt x="0" y="265176"/>
                </a:lnTo>
                <a:lnTo>
                  <a:pt x="0" y="409956"/>
                </a:lnTo>
                <a:lnTo>
                  <a:pt x="1842770" y="409956"/>
                </a:lnTo>
                <a:lnTo>
                  <a:pt x="1842770" y="265176"/>
                </a:lnTo>
                <a:close/>
              </a:path>
              <a:path w="4072890" h="410210">
                <a:moveTo>
                  <a:pt x="4072712" y="0"/>
                </a:moveTo>
                <a:lnTo>
                  <a:pt x="1267917" y="0"/>
                </a:lnTo>
                <a:lnTo>
                  <a:pt x="1267917" y="239268"/>
                </a:lnTo>
                <a:lnTo>
                  <a:pt x="4072712" y="239268"/>
                </a:lnTo>
                <a:lnTo>
                  <a:pt x="4072712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004" y="3669919"/>
            <a:ext cx="4098925" cy="43370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 indent="354965">
              <a:lnSpc>
                <a:spcPct val="101800"/>
              </a:lnSpc>
              <a:spcBef>
                <a:spcPts val="60"/>
              </a:spcBef>
            </a:pP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OUTPUT:</a:t>
            </a:r>
            <a:r>
              <a:rPr dirty="0" sz="1600" spc="240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&lt;ipython-input-30-17fdd65f9b92&gt;:1: </a:t>
            </a:r>
            <a:r>
              <a:rPr dirty="0" sz="1050" spc="-615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SettingWithCopyWarning: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04" y="4219066"/>
            <a:ext cx="5285105" cy="144780"/>
          </a:xfrm>
          <a:prstGeom prst="rect">
            <a:avLst/>
          </a:prstGeom>
          <a:solidFill>
            <a:srgbClr val="38383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60"/>
              </a:lnSpc>
            </a:pP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A</a:t>
            </a:r>
            <a:r>
              <a:rPr dirty="0" sz="1050" spc="5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value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is trying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to</a:t>
            </a:r>
            <a:r>
              <a:rPr dirty="0" sz="1050" spc="5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be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set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on a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 copy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of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a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slice from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a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 DataFrame.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04" y="4484242"/>
            <a:ext cx="4403725" cy="144780"/>
          </a:xfrm>
          <a:prstGeom prst="rect">
            <a:avLst/>
          </a:prstGeom>
          <a:solidFill>
            <a:srgbClr val="38383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60"/>
              </a:lnSpc>
            </a:pP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Try</a:t>
            </a:r>
            <a:r>
              <a:rPr dirty="0" sz="1050" spc="-15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using .loc[row_indexer,col_indexer]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=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value instead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704" y="5013070"/>
            <a:ext cx="5683885" cy="307975"/>
          </a:xfrm>
          <a:custGeom>
            <a:avLst/>
            <a:gdLst/>
            <a:ahLst/>
            <a:cxnLst/>
            <a:rect l="l" t="t" r="r" b="b"/>
            <a:pathLst>
              <a:path w="5683884" h="307975">
                <a:moveTo>
                  <a:pt x="5363845" y="163080"/>
                </a:moveTo>
                <a:lnTo>
                  <a:pt x="0" y="163080"/>
                </a:lnTo>
                <a:lnTo>
                  <a:pt x="0" y="307848"/>
                </a:lnTo>
                <a:lnTo>
                  <a:pt x="5363845" y="307848"/>
                </a:lnTo>
                <a:lnTo>
                  <a:pt x="5363845" y="163080"/>
                </a:lnTo>
                <a:close/>
              </a:path>
              <a:path w="5683884" h="307975">
                <a:moveTo>
                  <a:pt x="5683885" y="0"/>
                </a:moveTo>
                <a:lnTo>
                  <a:pt x="0" y="0"/>
                </a:lnTo>
                <a:lnTo>
                  <a:pt x="0" y="144780"/>
                </a:lnTo>
                <a:lnTo>
                  <a:pt x="5683885" y="144780"/>
                </a:lnTo>
                <a:lnTo>
                  <a:pt x="5683885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704" y="5441263"/>
            <a:ext cx="3763645" cy="308610"/>
          </a:xfrm>
          <a:custGeom>
            <a:avLst/>
            <a:gdLst/>
            <a:ahLst/>
            <a:cxnLst/>
            <a:rect l="l" t="t" r="r" b="b"/>
            <a:pathLst>
              <a:path w="3763645" h="308610">
                <a:moveTo>
                  <a:pt x="2321306" y="163385"/>
                </a:moveTo>
                <a:lnTo>
                  <a:pt x="0" y="163385"/>
                </a:lnTo>
                <a:lnTo>
                  <a:pt x="0" y="308152"/>
                </a:lnTo>
                <a:lnTo>
                  <a:pt x="2321306" y="308152"/>
                </a:lnTo>
                <a:lnTo>
                  <a:pt x="2321306" y="163385"/>
                </a:lnTo>
                <a:close/>
              </a:path>
              <a:path w="3763645" h="308610">
                <a:moveTo>
                  <a:pt x="3763391" y="0"/>
                </a:moveTo>
                <a:lnTo>
                  <a:pt x="0" y="0"/>
                </a:lnTo>
                <a:lnTo>
                  <a:pt x="0" y="145084"/>
                </a:lnTo>
                <a:lnTo>
                  <a:pt x="3763391" y="145084"/>
                </a:lnTo>
                <a:lnTo>
                  <a:pt x="3763391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02004" y="4974462"/>
            <a:ext cx="5711190" cy="7785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See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the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caveats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in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 the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 documentation:</a:t>
            </a:r>
            <a:r>
              <a:rPr dirty="0" sz="1050" spc="5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u="sng" sz="105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urier New"/>
                <a:cs typeface="Courier New"/>
                <a:hlinkClick r:id="rId2"/>
              </a:rPr>
              <a:t>https://pandas.pydata.org/pandas- </a:t>
            </a:r>
            <a:r>
              <a:rPr dirty="0" sz="1050" spc="-615">
                <a:solidFill>
                  <a:srgbClr val="0462C1"/>
                </a:solidFill>
                <a:latin typeface="Courier New"/>
                <a:cs typeface="Courier New"/>
              </a:rPr>
              <a:t> </a:t>
            </a:r>
            <a:r>
              <a:rPr dirty="0" u="sng" sz="105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urier New"/>
                <a:cs typeface="Courier New"/>
                <a:hlinkClick r:id="rId2"/>
              </a:rPr>
              <a:t>docs/stable/user_guide/indexing.html#returning-a-view-versus-a-copy</a:t>
            </a:r>
            <a:endParaRPr sz="1050">
              <a:latin typeface="Courier New"/>
              <a:cs typeface="Courier New"/>
            </a:endParaRPr>
          </a:p>
          <a:p>
            <a:pPr marL="12700" marR="1926589" indent="161290">
              <a:lnSpc>
                <a:spcPct val="102099"/>
              </a:lnSpc>
              <a:spcBef>
                <a:spcPts val="800"/>
              </a:spcBef>
            </a:pP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df['num_sentences']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df['text'].apply(lambda </a:t>
            </a:r>
            <a:r>
              <a:rPr dirty="0" sz="1050" spc="-62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x:len(nltk.sent_tokenize(x)))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6416" y="6217284"/>
            <a:ext cx="18415" cy="233679"/>
          </a:xfrm>
          <a:custGeom>
            <a:avLst/>
            <a:gdLst/>
            <a:ahLst/>
            <a:cxnLst/>
            <a:rect l="l" t="t" r="r" b="b"/>
            <a:pathLst>
              <a:path w="18415" h="233679">
                <a:moveTo>
                  <a:pt x="0" y="233172"/>
                </a:moveTo>
                <a:lnTo>
                  <a:pt x="18287" y="233172"/>
                </a:lnTo>
                <a:lnTo>
                  <a:pt x="18287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73884" y="6217284"/>
            <a:ext cx="4783455" cy="233679"/>
          </a:xfrm>
          <a:custGeom>
            <a:avLst/>
            <a:gdLst/>
            <a:ahLst/>
            <a:cxnLst/>
            <a:rect l="l" t="t" r="r" b="b"/>
            <a:pathLst>
              <a:path w="4783455" h="233679">
                <a:moveTo>
                  <a:pt x="0" y="233172"/>
                </a:moveTo>
                <a:lnTo>
                  <a:pt x="4783201" y="233172"/>
                </a:lnTo>
                <a:lnTo>
                  <a:pt x="4783201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02004" y="6190869"/>
            <a:ext cx="10845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10.4</a:t>
            </a:r>
            <a:r>
              <a:rPr dirty="0" sz="1600" spc="-75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CODE: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15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05560" y="6450456"/>
            <a:ext cx="5851525" cy="180340"/>
          </a:xfrm>
          <a:prstGeom prst="rect">
            <a:avLst/>
          </a:prstGeom>
          <a:solidFill>
            <a:srgbClr val="1E1E1E"/>
          </a:solidFill>
        </p:spPr>
        <p:txBody>
          <a:bodyPr wrap="square" lIns="0" tIns="9525" rIns="0" bIns="0" rtlCol="0" vert="horz">
            <a:spAutoFit/>
          </a:bodyPr>
          <a:lstStyle/>
          <a:p>
            <a:pPr marL="8890">
              <a:lnSpc>
                <a:spcPct val="100000"/>
              </a:lnSpc>
              <a:spcBef>
                <a:spcPts val="75"/>
              </a:spcBef>
            </a:pP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[[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'num_characters'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'num_words'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'num_sentences'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]]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.describe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7096" y="6705980"/>
            <a:ext cx="938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solidFill>
                  <a:srgbClr val="212121"/>
                </a:solidFill>
                <a:latin typeface="Times New Roman"/>
                <a:cs typeface="Times New Roman"/>
              </a:rPr>
              <a:t>O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U</a:t>
            </a:r>
            <a:r>
              <a:rPr dirty="0" sz="1600" spc="5" b="1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PUT: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89228" y="7355543"/>
          <a:ext cx="4351655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840"/>
                <a:gridCol w="955040"/>
                <a:gridCol w="1134109"/>
                <a:gridCol w="1002664"/>
              </a:tblGrid>
              <a:tr h="333750">
                <a:tc>
                  <a:txBody>
                    <a:bodyPr/>
                    <a:lstStyle/>
                    <a:p>
                      <a:pPr algn="ctr" marL="4953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num_characters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0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13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num_words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13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num_sentences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27850">
                <a:tc>
                  <a:txBody>
                    <a:bodyPr/>
                    <a:lstStyle/>
                    <a:p>
                      <a:pPr algn="ctr" marL="501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count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5157.000000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5157.000000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5157.000000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1594"/>
                </a:tc>
              </a:tr>
              <a:tr h="327659">
                <a:tc>
                  <a:txBody>
                    <a:bodyPr/>
                    <a:lstStyle/>
                    <a:p>
                      <a:pPr algn="ctr" marL="4953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mean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79.228040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18.544890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1.969750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</a:tr>
              <a:tr h="327660">
                <a:tc>
                  <a:txBody>
                    <a:bodyPr/>
                    <a:lstStyle/>
                    <a:p>
                      <a:pPr algn="ctr" marL="4826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std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58.451149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13.401415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1.455526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</a:tr>
              <a:tr h="327660">
                <a:tc>
                  <a:txBody>
                    <a:bodyPr/>
                    <a:lstStyle/>
                    <a:p>
                      <a:pPr algn="ctr" marL="476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2.000000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1.000000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1.000000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</a:tr>
              <a:tr h="327634">
                <a:tc>
                  <a:txBody>
                    <a:bodyPr/>
                    <a:lstStyle/>
                    <a:p>
                      <a:pPr algn="ctr" marL="4826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25%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36.000000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9.000000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1.000000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</a:tr>
              <a:tr h="249714">
                <a:tc>
                  <a:txBody>
                    <a:bodyPr/>
                    <a:lstStyle/>
                    <a:p>
                      <a:pPr algn="ctr" marL="48260">
                        <a:lnSpc>
                          <a:spcPts val="1360"/>
                        </a:lnSpc>
                        <a:spcBef>
                          <a:spcPts val="50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50%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385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61.000000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1385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15.000000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385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1.000000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89228" y="1083648"/>
          <a:ext cx="4351655" cy="912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810"/>
                <a:gridCol w="939800"/>
                <a:gridCol w="1210310"/>
                <a:gridCol w="926464"/>
              </a:tblGrid>
              <a:tr h="335083"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num_characters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13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num_words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780">
                        <a:lnSpc>
                          <a:spcPts val="13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num_sentences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27660"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75%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ctr" marL="61594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118.000000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447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26.000000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2.000000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</a:tr>
              <a:tr h="249739">
                <a:tc>
                  <a:txBody>
                    <a:bodyPr/>
                    <a:lstStyle/>
                    <a:p>
                      <a:pPr algn="ctr" marL="34290">
                        <a:lnSpc>
                          <a:spcPts val="1360"/>
                        </a:lnSpc>
                        <a:spcBef>
                          <a:spcPts val="505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max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ctr" marL="61594">
                        <a:lnSpc>
                          <a:spcPts val="1385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910.000000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44780">
                        <a:lnSpc>
                          <a:spcPts val="1385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220.000000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385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38.000000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96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30604" y="2499105"/>
            <a:ext cx="2813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12121"/>
                </a:solidFill>
                <a:latin typeface="Times New Roman"/>
                <a:cs typeface="Times New Roman"/>
              </a:rPr>
              <a:t>11.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6354" y="2499105"/>
            <a:ext cx="5200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solidFill>
                  <a:srgbClr val="212121"/>
                </a:solidFill>
                <a:latin typeface="Times New Roman"/>
                <a:cs typeface="Times New Roman"/>
              </a:rPr>
              <a:t>H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AM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6416" y="2976625"/>
            <a:ext cx="18415" cy="234950"/>
          </a:xfrm>
          <a:custGeom>
            <a:avLst/>
            <a:gdLst/>
            <a:ahLst/>
            <a:cxnLst/>
            <a:rect l="l" t="t" r="r" b="b"/>
            <a:pathLst>
              <a:path w="18415" h="234950">
                <a:moveTo>
                  <a:pt x="0" y="234696"/>
                </a:moveTo>
                <a:lnTo>
                  <a:pt x="18287" y="234696"/>
                </a:lnTo>
                <a:lnTo>
                  <a:pt x="18287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61846" y="2950210"/>
            <a:ext cx="6794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CODE: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8392" y="2976625"/>
            <a:ext cx="4528820" cy="234950"/>
          </a:xfrm>
          <a:prstGeom prst="rect">
            <a:avLst/>
          </a:prstGeom>
          <a:solidFill>
            <a:srgbClr val="1E1E1E"/>
          </a:solidFill>
        </p:spPr>
        <p:txBody>
          <a:bodyPr wrap="square" lIns="0" tIns="55244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434"/>
              </a:spcBef>
            </a:pP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'target'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r>
              <a:rPr dirty="0" sz="1050" spc="-2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==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6416" y="3211397"/>
            <a:ext cx="5861050" cy="180340"/>
          </a:xfrm>
          <a:custGeom>
            <a:avLst/>
            <a:gdLst/>
            <a:ahLst/>
            <a:cxnLst/>
            <a:rect l="l" t="t" r="r" b="b"/>
            <a:pathLst>
              <a:path w="5861050" h="180339">
                <a:moveTo>
                  <a:pt x="5860669" y="0"/>
                </a:moveTo>
                <a:lnTo>
                  <a:pt x="0" y="0"/>
                </a:lnTo>
                <a:lnTo>
                  <a:pt x="0" y="180136"/>
                </a:lnTo>
                <a:lnTo>
                  <a:pt x="5860669" y="180136"/>
                </a:lnTo>
                <a:lnTo>
                  <a:pt x="586066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96416" y="3208146"/>
            <a:ext cx="586105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][[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'num_characters'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'num_words'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'num_sentences'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]]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.describe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846" y="3467226"/>
            <a:ext cx="938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solidFill>
                  <a:srgbClr val="212121"/>
                </a:solidFill>
                <a:latin typeface="Times New Roman"/>
                <a:cs typeface="Times New Roman"/>
              </a:rPr>
              <a:t>O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U</a:t>
            </a:r>
            <a:r>
              <a:rPr dirty="0" sz="1600" spc="5" b="1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PUT: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38504" y="3946270"/>
          <a:ext cx="3955415" cy="275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0"/>
                <a:gridCol w="932180"/>
                <a:gridCol w="1012190"/>
                <a:gridCol w="932814"/>
              </a:tblGrid>
              <a:tr h="3058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Times New Roman"/>
                          <a:cs typeface="Times New Roman"/>
                        </a:rPr>
                        <a:t>num_characters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 spc="-5" b="1">
                          <a:solidFill>
                            <a:srgbClr val="D4D4D4"/>
                          </a:solidFill>
                          <a:latin typeface="Times New Roman"/>
                          <a:cs typeface="Times New Roman"/>
                        </a:rPr>
                        <a:t>num_words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66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Times New Roman"/>
                          <a:cs typeface="Times New Roman"/>
                        </a:rPr>
                        <a:t>num_sentences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450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4769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050" spc="-5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4516.000000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4769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050" spc="-5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4516.000000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4769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050" spc="-5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4516.000000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4769">
                    <a:solidFill>
                      <a:srgbClr val="383838"/>
                    </a:solidFill>
                  </a:tcPr>
                </a:tc>
              </a:tr>
              <a:tr h="305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mean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70.951063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17.250664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1.827724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</a:tr>
              <a:tr h="306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56.730031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13.581714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1.394338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</a:tr>
              <a:tr h="3056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2.000000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1.000000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1.000000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</a:tr>
              <a:tr h="305688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 spc="5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25%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34.000000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8.000000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1.000000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</a:tr>
              <a:tr h="306323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 spc="5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50%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53.000000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13.000000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1.000000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</a:tr>
              <a:tr h="305562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 spc="5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75%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91.000000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22.000000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2.000000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</a:tr>
              <a:tr h="3055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910.000000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220.000000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38.000000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130604" y="6670928"/>
            <a:ext cx="2813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12121"/>
                </a:solidFill>
                <a:latin typeface="Times New Roman"/>
                <a:cs typeface="Times New Roman"/>
              </a:rPr>
              <a:t>12.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6354" y="6670928"/>
            <a:ext cx="6000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SPAM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6416" y="7149972"/>
            <a:ext cx="18415" cy="233679"/>
          </a:xfrm>
          <a:custGeom>
            <a:avLst/>
            <a:gdLst/>
            <a:ahLst/>
            <a:cxnLst/>
            <a:rect l="l" t="t" r="r" b="b"/>
            <a:pathLst>
              <a:path w="18415" h="233679">
                <a:moveTo>
                  <a:pt x="0" y="233172"/>
                </a:moveTo>
                <a:lnTo>
                  <a:pt x="18287" y="233172"/>
                </a:lnTo>
                <a:lnTo>
                  <a:pt x="18287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78684" y="7149972"/>
            <a:ext cx="4478655" cy="233679"/>
          </a:xfrm>
          <a:custGeom>
            <a:avLst/>
            <a:gdLst/>
            <a:ahLst/>
            <a:cxnLst/>
            <a:rect l="l" t="t" r="r" b="b"/>
            <a:pathLst>
              <a:path w="4478655" h="233679">
                <a:moveTo>
                  <a:pt x="0" y="233172"/>
                </a:moveTo>
                <a:lnTo>
                  <a:pt x="4478401" y="233172"/>
                </a:lnTo>
                <a:lnTo>
                  <a:pt x="4478401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612138" y="7123556"/>
            <a:ext cx="22034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CODE:</a:t>
            </a:r>
            <a:r>
              <a:rPr dirty="0" sz="1600" spc="220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'target'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r>
              <a:rPr dirty="0" sz="1050" spc="-2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==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05560" y="7383144"/>
            <a:ext cx="5851525" cy="181610"/>
          </a:xfrm>
          <a:prstGeom prst="rect">
            <a:avLst/>
          </a:prstGeom>
          <a:solidFill>
            <a:srgbClr val="1E1E1E"/>
          </a:solidFill>
        </p:spPr>
        <p:txBody>
          <a:bodyPr wrap="square" lIns="0" tIns="9525" rIns="0" bIns="0" rtlCol="0" vert="horz">
            <a:spAutoFit/>
          </a:bodyPr>
          <a:lstStyle/>
          <a:p>
            <a:pPr marL="8890">
              <a:lnSpc>
                <a:spcPct val="100000"/>
              </a:lnSpc>
              <a:spcBef>
                <a:spcPts val="75"/>
              </a:spcBef>
            </a:pPr>
            <a:r>
              <a:rPr dirty="0" sz="1050" spc="-5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][[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'num_characters'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'num_words'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'num_sentences'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]]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.describe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12138" y="7640573"/>
            <a:ext cx="9398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OUTPU</a:t>
            </a:r>
            <a:r>
              <a:rPr dirty="0" sz="1600" spc="5" b="1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838504" y="8118093"/>
          <a:ext cx="3806190" cy="137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/>
                <a:gridCol w="857250"/>
                <a:gridCol w="1012189"/>
                <a:gridCol w="857250"/>
              </a:tblGrid>
              <a:tr h="4587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Times New Roman"/>
                          <a:cs typeface="Times New Roman"/>
                        </a:rPr>
                        <a:t>num_characters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66675">
                        <a:lnSpc>
                          <a:spcPct val="100000"/>
                        </a:lnSpc>
                      </a:pPr>
                      <a:r>
                        <a:rPr dirty="0" sz="1050" spc="-5" b="1">
                          <a:solidFill>
                            <a:srgbClr val="D4D4D4"/>
                          </a:solidFill>
                          <a:latin typeface="Times New Roman"/>
                          <a:cs typeface="Times New Roman"/>
                        </a:rPr>
                        <a:t>num_words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67945">
                        <a:lnSpc>
                          <a:spcPct val="100000"/>
                        </a:lnSpc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Times New Roman"/>
                          <a:cs typeface="Times New Roman"/>
                        </a:rPr>
                        <a:t>num_sentences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6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641.000000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641.000000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641.000000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</a:tr>
              <a:tr h="305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mean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137.541342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27.663027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2.970359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</a:tr>
              <a:tr h="305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30.516111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7.104050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1.485575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8237"/>
            <a:ext cx="5848985" cy="6106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ABSTRACT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5800"/>
              </a:lnSpc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report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provides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thorough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investigation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dirty="0" sz="1600" spc="3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application of artificial intelligence (AI) techniques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detecting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spam 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emails. With the exponential growth of email communication,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spam 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emails have become a pervasive problem, posing threats ranging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from 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phishing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attacks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malware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distribution.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Traditional</a:t>
            </a:r>
            <a:r>
              <a:rPr dirty="0" sz="1600" spc="3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rule-based 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methods and content-based filtering techniques have shown limitations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in adapting to evolving spam tactics. Consequently, 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this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report explores </a:t>
            </a:r>
            <a:r>
              <a:rPr dirty="0" sz="1600" spc="-3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the utilization of AI methodologies, including machine learning and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natural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language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processing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(NLP),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improve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spam</a:t>
            </a:r>
            <a:r>
              <a:rPr dirty="0" sz="1600" spc="4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dirty="0" sz="1600" spc="-3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accuracy and efficiency. Various AI algorithms, such as support vector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machines,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random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forests, and deep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neural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networks, are evaluated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efficacy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distinguishing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spam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from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legitimate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emails.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Additionally,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feature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engineering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techniques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ensemble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learning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approaches are examined to enhance 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model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performance. Challenges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inherent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AI-based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spam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detection,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such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imbalanced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datasets,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concept drift, and the need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for real-time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detection,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are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analyzed along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with proposed solutions and future research directions. Moreover, the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report discusses ethical considerations, including privacy preservation,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algorithmic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fairness,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impact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false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positives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user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experience.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Through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comprehensive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review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methodologies, </a:t>
            </a:r>
            <a:r>
              <a:rPr dirty="0" sz="1600" spc="-3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challenges,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ethical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considerations,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report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aims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contribute to the 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advancement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AI-driven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solutions for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spam email 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detection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cybersecurity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efforts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8504" y="914348"/>
          <a:ext cx="3806190" cy="1988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/>
                <a:gridCol w="857250"/>
                <a:gridCol w="1012189"/>
                <a:gridCol w="857250"/>
              </a:tblGrid>
              <a:tr h="4590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Times New Roman"/>
                          <a:cs typeface="Times New Roman"/>
                        </a:rPr>
                        <a:t>num_characters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66675">
                        <a:lnSpc>
                          <a:spcPct val="100000"/>
                        </a:lnSpc>
                      </a:pPr>
                      <a:r>
                        <a:rPr dirty="0" sz="1050" spc="-5" b="1">
                          <a:solidFill>
                            <a:srgbClr val="D4D4D4"/>
                          </a:solidFill>
                          <a:latin typeface="Times New Roman"/>
                          <a:cs typeface="Times New Roman"/>
                        </a:rPr>
                        <a:t>num_words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67945">
                        <a:lnSpc>
                          <a:spcPct val="100000"/>
                        </a:lnSpc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Times New Roman"/>
                          <a:cs typeface="Times New Roman"/>
                        </a:rPr>
                        <a:t>num_sentences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5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7.000000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2.000000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1.000000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</a:tr>
              <a:tr h="305561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 spc="5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25%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132.000000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25.000000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2.000000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</a:tr>
              <a:tr h="306324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 spc="5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50%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148.000000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29.000000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3.000000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</a:tr>
              <a:tr h="305562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 spc="5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75%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157.000000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32.000000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4.000000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6040">
                    <a:solidFill>
                      <a:srgbClr val="383838"/>
                    </a:solidFill>
                  </a:tcPr>
                </a:tc>
              </a:tr>
              <a:tr h="3055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 b="1">
                          <a:solidFill>
                            <a:srgbClr val="D4D4D4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224.000000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46.000000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050">
                          <a:solidFill>
                            <a:srgbClr val="D4D4D4"/>
                          </a:solidFill>
                          <a:latin typeface="Arial MT"/>
                          <a:cs typeface="Arial MT"/>
                        </a:rPr>
                        <a:t>9.000000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5405">
                    <a:solidFill>
                      <a:srgbClr val="383838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30604" y="3328542"/>
            <a:ext cx="23596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7865" algn="l"/>
              </a:tabLst>
            </a:pPr>
            <a:r>
              <a:rPr dirty="0" sz="1600" b="1">
                <a:solidFill>
                  <a:srgbClr val="212121"/>
                </a:solidFill>
                <a:latin typeface="Times New Roman"/>
                <a:cs typeface="Times New Roman"/>
              </a:rPr>
              <a:t>13.	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VISUALIZATION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6416" y="3703954"/>
            <a:ext cx="5861050" cy="894715"/>
            <a:chOff x="896416" y="3703954"/>
            <a:chExt cx="5861050" cy="894715"/>
          </a:xfrm>
        </p:grpSpPr>
        <p:sp>
          <p:nvSpPr>
            <p:cNvPr id="5" name="object 5"/>
            <p:cNvSpPr/>
            <p:nvPr/>
          </p:nvSpPr>
          <p:spPr>
            <a:xfrm>
              <a:off x="896416" y="3705478"/>
              <a:ext cx="5861050" cy="349250"/>
            </a:xfrm>
            <a:custGeom>
              <a:avLst/>
              <a:gdLst/>
              <a:ahLst/>
              <a:cxnLst/>
              <a:rect l="l" t="t" r="r" b="b"/>
              <a:pathLst>
                <a:path w="5861050" h="349250">
                  <a:moveTo>
                    <a:pt x="5860669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5860669" y="348996"/>
                  </a:lnTo>
                  <a:lnTo>
                    <a:pt x="5860669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4704" y="3703954"/>
              <a:ext cx="1074420" cy="248920"/>
            </a:xfrm>
            <a:custGeom>
              <a:avLst/>
              <a:gdLst/>
              <a:ahLst/>
              <a:cxnLst/>
              <a:rect l="l" t="t" r="r" b="b"/>
              <a:pathLst>
                <a:path w="1074420" h="248920">
                  <a:moveTo>
                    <a:pt x="1074420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1074420" y="248411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6416" y="4054487"/>
              <a:ext cx="5861050" cy="544195"/>
            </a:xfrm>
            <a:custGeom>
              <a:avLst/>
              <a:gdLst/>
              <a:ahLst/>
              <a:cxnLst/>
              <a:rect l="l" t="t" r="r" b="b"/>
              <a:pathLst>
                <a:path w="5861050" h="544195">
                  <a:moveTo>
                    <a:pt x="5860669" y="362712"/>
                  </a:moveTo>
                  <a:lnTo>
                    <a:pt x="0" y="362712"/>
                  </a:lnTo>
                  <a:lnTo>
                    <a:pt x="0" y="544055"/>
                  </a:lnTo>
                  <a:lnTo>
                    <a:pt x="5860669" y="544055"/>
                  </a:lnTo>
                  <a:lnTo>
                    <a:pt x="5860669" y="362712"/>
                  </a:lnTo>
                  <a:close/>
                </a:path>
                <a:path w="5861050" h="544195">
                  <a:moveTo>
                    <a:pt x="5860669" y="0"/>
                  </a:moveTo>
                  <a:lnTo>
                    <a:pt x="0" y="0"/>
                  </a:lnTo>
                  <a:lnTo>
                    <a:pt x="0" y="181343"/>
                  </a:lnTo>
                  <a:lnTo>
                    <a:pt x="0" y="362699"/>
                  </a:lnTo>
                  <a:lnTo>
                    <a:pt x="5860669" y="362699"/>
                  </a:lnTo>
                  <a:lnTo>
                    <a:pt x="5860669" y="181343"/>
                  </a:lnTo>
                  <a:lnTo>
                    <a:pt x="5860669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96416" y="3705478"/>
            <a:ext cx="5861050" cy="8934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4940">
              <a:lnSpc>
                <a:spcPts val="1830"/>
              </a:lnSpc>
            </a:pPr>
            <a:r>
              <a:rPr dirty="0" sz="1600" spc="-5" b="1">
                <a:solidFill>
                  <a:srgbClr val="212121"/>
                </a:solidFill>
                <a:latin typeface="Calibri"/>
                <a:cs typeface="Calibri"/>
              </a:rPr>
              <a:t>13.1 </a:t>
            </a:r>
            <a:r>
              <a:rPr dirty="0" sz="1600" spc="-10" b="1">
                <a:solidFill>
                  <a:srgbClr val="212121"/>
                </a:solidFill>
                <a:latin typeface="Calibri"/>
                <a:cs typeface="Calibri"/>
              </a:rPr>
              <a:t>CODE:</a:t>
            </a:r>
            <a:r>
              <a:rPr dirty="0" sz="1600" spc="280" b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50" spc="-5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dirty="0" sz="1050" spc="1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seaborn</a:t>
            </a:r>
            <a:r>
              <a:rPr dirty="0" sz="1050" spc="-1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C585C0"/>
                </a:solidFill>
                <a:latin typeface="Courier New"/>
                <a:cs typeface="Courier New"/>
              </a:rPr>
              <a:t>as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sns</a:t>
            </a:r>
            <a:endParaRPr sz="1050">
              <a:latin typeface="Courier New"/>
              <a:cs typeface="Courier New"/>
            </a:endParaRPr>
          </a:p>
          <a:p>
            <a:pPr marL="17780" marR="1589405">
              <a:lnSpc>
                <a:spcPct val="113300"/>
              </a:lnSpc>
              <a:spcBef>
                <a:spcPts val="835"/>
              </a:spcBef>
            </a:pP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plt.figure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figsize=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B5CEA8"/>
                </a:solidFill>
                <a:latin typeface="Courier New"/>
                <a:cs typeface="Courier New"/>
              </a:rPr>
              <a:t>12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050" spc="-5">
                <a:solidFill>
                  <a:srgbClr val="B5CEA8"/>
                </a:solidFill>
                <a:latin typeface="Courier New"/>
                <a:cs typeface="Courier New"/>
              </a:rPr>
              <a:t>6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)) </a:t>
            </a:r>
            <a:r>
              <a:rPr dirty="0" sz="105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sns.histplot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'target'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r>
              <a:rPr dirty="0" sz="1050" spc="1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==</a:t>
            </a:r>
            <a:r>
              <a:rPr dirty="0" sz="1050" spc="2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][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'num_characters'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sns.histplot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'target'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r>
              <a:rPr dirty="0" sz="1050" spc="2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==</a:t>
            </a:r>
            <a:r>
              <a:rPr dirty="0" sz="1050" spc="25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][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'num_characters'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],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color=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'green'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153" y="4572126"/>
            <a:ext cx="938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solidFill>
                  <a:srgbClr val="212121"/>
                </a:solidFill>
                <a:latin typeface="Times New Roman"/>
                <a:cs typeface="Times New Roman"/>
              </a:rPr>
              <a:t>O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UT</a:t>
            </a:r>
            <a:r>
              <a:rPr dirty="0" sz="1600" spc="5" b="1">
                <a:solidFill>
                  <a:srgbClr val="212121"/>
                </a:solidFill>
                <a:latin typeface="Times New Roman"/>
                <a:cs typeface="Times New Roman"/>
              </a:rPr>
              <a:t>P</a:t>
            </a:r>
            <a:r>
              <a:rPr dirty="0" sz="1600" spc="-5" b="1">
                <a:solidFill>
                  <a:srgbClr val="212121"/>
                </a:solidFill>
                <a:latin typeface="Times New Roman"/>
                <a:cs typeface="Times New Roman"/>
              </a:rPr>
              <a:t>UT: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6416" y="8489950"/>
            <a:ext cx="5861050" cy="713740"/>
            <a:chOff x="896416" y="8489950"/>
            <a:chExt cx="5861050" cy="713740"/>
          </a:xfrm>
        </p:grpSpPr>
        <p:sp>
          <p:nvSpPr>
            <p:cNvPr id="11" name="object 11"/>
            <p:cNvSpPr/>
            <p:nvPr/>
          </p:nvSpPr>
          <p:spPr>
            <a:xfrm>
              <a:off x="896416" y="8491473"/>
              <a:ext cx="5861050" cy="350520"/>
            </a:xfrm>
            <a:custGeom>
              <a:avLst/>
              <a:gdLst/>
              <a:ahLst/>
              <a:cxnLst/>
              <a:rect l="l" t="t" r="r" b="b"/>
              <a:pathLst>
                <a:path w="5861050" h="350520">
                  <a:moveTo>
                    <a:pt x="5860669" y="0"/>
                  </a:moveTo>
                  <a:lnTo>
                    <a:pt x="0" y="0"/>
                  </a:lnTo>
                  <a:lnTo>
                    <a:pt x="0" y="350519"/>
                  </a:lnTo>
                  <a:lnTo>
                    <a:pt x="5860669" y="350519"/>
                  </a:lnTo>
                  <a:lnTo>
                    <a:pt x="5860669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14704" y="8489950"/>
              <a:ext cx="935990" cy="248920"/>
            </a:xfrm>
            <a:custGeom>
              <a:avLst/>
              <a:gdLst/>
              <a:ahLst/>
              <a:cxnLst/>
              <a:rect l="l" t="t" r="r" b="b"/>
              <a:pathLst>
                <a:path w="935989" h="248920">
                  <a:moveTo>
                    <a:pt x="93573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35736" y="248412"/>
                  </a:lnTo>
                  <a:lnTo>
                    <a:pt x="935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96416" y="8841993"/>
              <a:ext cx="5861050" cy="361315"/>
            </a:xfrm>
            <a:custGeom>
              <a:avLst/>
              <a:gdLst/>
              <a:ahLst/>
              <a:cxnLst/>
              <a:rect l="l" t="t" r="r" b="b"/>
              <a:pathLst>
                <a:path w="5861050" h="361315">
                  <a:moveTo>
                    <a:pt x="5860669" y="0"/>
                  </a:moveTo>
                  <a:lnTo>
                    <a:pt x="0" y="0"/>
                  </a:lnTo>
                  <a:lnTo>
                    <a:pt x="0" y="179832"/>
                  </a:lnTo>
                  <a:lnTo>
                    <a:pt x="0" y="361188"/>
                  </a:lnTo>
                  <a:lnTo>
                    <a:pt x="5860669" y="361188"/>
                  </a:lnTo>
                  <a:lnTo>
                    <a:pt x="5860669" y="179832"/>
                  </a:lnTo>
                  <a:lnTo>
                    <a:pt x="5860669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96416" y="8491473"/>
            <a:ext cx="5861050" cy="711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830"/>
              </a:lnSpc>
            </a:pPr>
            <a:r>
              <a:rPr dirty="0" sz="1600" spc="-5" b="1">
                <a:solidFill>
                  <a:srgbClr val="212121"/>
                </a:solidFill>
                <a:latin typeface="Calibri"/>
                <a:cs typeface="Calibri"/>
              </a:rPr>
              <a:t>13.2 </a:t>
            </a:r>
            <a:r>
              <a:rPr dirty="0" sz="1600" spc="-10" b="1">
                <a:solidFill>
                  <a:srgbClr val="212121"/>
                </a:solidFill>
                <a:latin typeface="Calibri"/>
                <a:cs typeface="Calibri"/>
              </a:rPr>
              <a:t>CODE:</a:t>
            </a:r>
            <a:r>
              <a:rPr dirty="0" sz="1600" spc="275" b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plt.figure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figsize=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B5CEA8"/>
                </a:solidFill>
                <a:latin typeface="Courier New"/>
                <a:cs typeface="Courier New"/>
              </a:rPr>
              <a:t>12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050" spc="-5">
                <a:solidFill>
                  <a:srgbClr val="B5CEA8"/>
                </a:solidFill>
                <a:latin typeface="Courier New"/>
                <a:cs typeface="Courier New"/>
              </a:rPr>
              <a:t>6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  <a:p>
            <a:pPr marL="17780" marR="868680">
              <a:lnSpc>
                <a:spcPct val="113300"/>
              </a:lnSpc>
              <a:spcBef>
                <a:spcPts val="835"/>
              </a:spcBef>
            </a:pP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sns.histplot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'target'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== </a:t>
            </a:r>
            <a:r>
              <a:rPr dirty="0" sz="1050" spc="-5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][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'num_words'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]) </a:t>
            </a:r>
            <a:r>
              <a:rPr dirty="0" sz="105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sns.histplot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'target'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r>
              <a:rPr dirty="0" sz="1050" spc="3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==</a:t>
            </a:r>
            <a:r>
              <a:rPr dirty="0" sz="1050" spc="35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][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'num_words'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],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color=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'green'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7338" y="9176765"/>
            <a:ext cx="9398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OUTPU</a:t>
            </a:r>
            <a:r>
              <a:rPr dirty="0" sz="1600" spc="5" b="1">
                <a:latin typeface="Times New Roman"/>
                <a:cs typeface="Times New Roman"/>
              </a:rPr>
              <a:t>T</a:t>
            </a:r>
            <a:r>
              <a:rPr dirty="0" sz="1600" spc="-5" b="1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4947792"/>
            <a:ext cx="5822950" cy="316293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16" y="4529962"/>
            <a:ext cx="5861050" cy="247015"/>
          </a:xfrm>
          <a:prstGeom prst="rect">
            <a:avLst/>
          </a:prstGeom>
          <a:solidFill>
            <a:srgbClr val="1E1E1E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830"/>
              </a:lnSpc>
            </a:pP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13.3</a:t>
            </a:r>
            <a:r>
              <a:rPr dirty="0" sz="16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CODE:</a:t>
            </a:r>
            <a:r>
              <a:rPr dirty="0" sz="1600" spc="2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sns.pairplot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df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hue=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'target'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7338" y="4852542"/>
            <a:ext cx="9398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OUTPU</a:t>
            </a:r>
            <a:r>
              <a:rPr dirty="0" sz="1600" spc="5" b="1">
                <a:latin typeface="Times New Roman"/>
                <a:cs typeface="Times New Roman"/>
              </a:rPr>
              <a:t>T</a:t>
            </a:r>
            <a:r>
              <a:rPr dirty="0" sz="1600" spc="-5" b="1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822950" cy="31476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229554"/>
            <a:ext cx="4571619" cy="430085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780947"/>
            <a:ext cx="2336800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865" marR="5080" indent="-50800">
              <a:lnSpc>
                <a:spcPct val="1438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FINAL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CODES 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APPLYING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STACKING: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1615693"/>
            <a:ext cx="5861050" cy="2301875"/>
          </a:xfrm>
          <a:prstGeom prst="rect">
            <a:avLst/>
          </a:prstGeom>
          <a:solidFill>
            <a:srgbClr val="1E1E1E"/>
          </a:solidFill>
        </p:spPr>
        <p:txBody>
          <a:bodyPr wrap="square" lIns="0" tIns="0" rIns="0" bIns="0" rtlCol="0" vert="horz">
            <a:spAutoFit/>
          </a:bodyPr>
          <a:lstStyle/>
          <a:p>
            <a:pPr marL="339725">
              <a:lnSpc>
                <a:spcPts val="1830"/>
              </a:lnSpc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CODE:</a:t>
            </a:r>
            <a:r>
              <a:rPr dirty="0" sz="1600" spc="2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estimators=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[(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'svm'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050" spc="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svc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),</a:t>
            </a:r>
            <a:r>
              <a:rPr dirty="0" sz="1050" spc="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'nb'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050" spc="1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mnb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),</a:t>
            </a:r>
            <a:r>
              <a:rPr dirty="0" sz="1050" spc="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'et'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050" spc="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etc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)]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ts val="1255"/>
              </a:lnSpc>
              <a:spcBef>
                <a:spcPts val="1005"/>
              </a:spcBef>
            </a:pP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final_estimator=RandomForestClassifier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  <a:p>
            <a:pPr marL="292100">
              <a:lnSpc>
                <a:spcPts val="1914"/>
              </a:lnSpc>
            </a:pP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CODE:</a:t>
            </a:r>
            <a:r>
              <a:rPr dirty="0" sz="1600" spc="2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50" spc="-5">
                <a:solidFill>
                  <a:srgbClr val="C585C0"/>
                </a:solidFill>
                <a:latin typeface="Courier New"/>
                <a:cs typeface="Courier New"/>
              </a:rPr>
              <a:t>from</a:t>
            </a:r>
            <a:r>
              <a:rPr dirty="0" sz="1050" spc="-1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sklearn.ensemble</a:t>
            </a:r>
            <a:r>
              <a:rPr dirty="0" sz="105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dirty="0" sz="1050" spc="1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StackingClassifier</a:t>
            </a:r>
            <a:endParaRPr sz="1050">
              <a:latin typeface="Courier New"/>
              <a:cs typeface="Courier New"/>
            </a:endParaRPr>
          </a:p>
          <a:p>
            <a:pPr marL="17780" marR="1187450" indent="274320">
              <a:lnSpc>
                <a:spcPct val="109900"/>
              </a:lnSpc>
              <a:spcBef>
                <a:spcPts val="650"/>
              </a:spcBef>
            </a:pP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CODE: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D3D3D3"/>
                </a:solidFill>
                <a:latin typeface="Courier New"/>
                <a:cs typeface="Courier New"/>
              </a:rPr>
              <a:t>clf =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StackingClassifier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estimators=estimators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, </a:t>
            </a:r>
            <a:r>
              <a:rPr dirty="0" sz="1050" spc="-62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final_estimator=final_estimator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 marR="3028950" indent="274320">
              <a:lnSpc>
                <a:spcPts val="2380"/>
              </a:lnSpc>
              <a:spcBef>
                <a:spcPts val="500"/>
              </a:spcBef>
            </a:pP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CODE:</a:t>
            </a:r>
            <a:r>
              <a:rPr dirty="0" sz="1600" spc="2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clf.fit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X_train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y_train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dirty="0" sz="1050" spc="-615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y_pred</a:t>
            </a:r>
            <a:r>
              <a:rPr dirty="0" sz="1050" spc="-1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 clf.predict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X_test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ts val="1160"/>
              </a:lnSpc>
            </a:pPr>
            <a:r>
              <a:rPr dirty="0" sz="1050" spc="-5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"Accuracy"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accuracy_score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y_test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y_pred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55"/>
              </a:spcBef>
            </a:pPr>
            <a:r>
              <a:rPr dirty="0" sz="1050" spc="-5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CE9178"/>
                </a:solidFill>
                <a:latin typeface="Courier New"/>
                <a:cs typeface="Courier New"/>
              </a:rPr>
              <a:t>"Precision"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precision_score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y_test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dirty="0" sz="1050" spc="-5">
                <a:solidFill>
                  <a:srgbClr val="D3D3D3"/>
                </a:solidFill>
                <a:latin typeface="Courier New"/>
                <a:cs typeface="Courier New"/>
              </a:rPr>
              <a:t>y_pred</a:t>
            </a:r>
            <a:r>
              <a:rPr dirty="0" sz="1050" spc="-5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3895471"/>
            <a:ext cx="7924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libri"/>
                <a:cs typeface="Calibri"/>
              </a:rPr>
              <a:t>OU</a:t>
            </a:r>
            <a:r>
              <a:rPr dirty="0" sz="1600" spc="-5" b="1">
                <a:latin typeface="Calibri"/>
                <a:cs typeface="Calibri"/>
              </a:rPr>
              <a:t>T</a:t>
            </a:r>
            <a:r>
              <a:rPr dirty="0" sz="1600" spc="-10" b="1">
                <a:latin typeface="Calibri"/>
                <a:cs typeface="Calibri"/>
              </a:rPr>
              <a:t>PU</a:t>
            </a:r>
            <a:r>
              <a:rPr dirty="0" sz="1600" spc="-5" b="1">
                <a:latin typeface="Calibri"/>
                <a:cs typeface="Calibri"/>
              </a:rPr>
              <a:t>T: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4189" y="3917314"/>
            <a:ext cx="2242820" cy="248920"/>
          </a:xfrm>
          <a:prstGeom prst="rect">
            <a:avLst/>
          </a:prstGeom>
          <a:solidFill>
            <a:srgbClr val="383838"/>
          </a:solidFill>
        </p:spPr>
        <p:txBody>
          <a:bodyPr wrap="square" lIns="0" tIns="6032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475"/>
              </a:spcBef>
            </a:pP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Accuracy</a:t>
            </a: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0.9844961240310077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04" y="4295266"/>
            <a:ext cx="3123565" cy="144780"/>
          </a:xfrm>
          <a:prstGeom prst="rect">
            <a:avLst/>
          </a:prstGeom>
          <a:solidFill>
            <a:srgbClr val="383838"/>
          </a:solidFill>
        </p:spPr>
        <p:txBody>
          <a:bodyPr wrap="square" lIns="0" tIns="0" rIns="0" bIns="0" rtlCol="0" vert="horz">
            <a:spAutoFit/>
          </a:bodyPr>
          <a:lstStyle/>
          <a:p>
            <a:pPr marL="880744">
              <a:lnSpc>
                <a:spcPts val="1060"/>
              </a:lnSpc>
            </a:pP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Precision</a:t>
            </a:r>
            <a:r>
              <a:rPr dirty="0" sz="1050" spc="-45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D4D4D4"/>
                </a:solidFill>
                <a:latin typeface="Courier New"/>
                <a:cs typeface="Courier New"/>
              </a:rPr>
              <a:t>0.9826086956521739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20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790570" y="886714"/>
            <a:ext cx="1598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CONCLUTION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088540"/>
            <a:ext cx="5781675" cy="5131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This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project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explored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application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Artificial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Intelligence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(AI)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and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Machine Learning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(ML) techniques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for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spam</a:t>
            </a:r>
            <a:r>
              <a:rPr dirty="0" sz="16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detection.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We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 developed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model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that achieved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[mention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accuracy/precision/recall/F1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score] in</a:t>
            </a:r>
            <a:r>
              <a:rPr dirty="0" sz="1600" spc="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identifying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spam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emails.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[Compare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existing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methods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if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applicable, highlighting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strengths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or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weaknesses].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This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project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demonstrates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potential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of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AI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&amp;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ML to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significantly reduce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spam reaching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user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inboxes,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leading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increased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productivity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improved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 security.</a:t>
            </a:r>
            <a:endParaRPr sz="1600">
              <a:latin typeface="Times New Roman"/>
              <a:cs typeface="Times New Roman"/>
            </a:endParaRPr>
          </a:p>
          <a:p>
            <a:pPr marL="12700" marR="93980">
              <a:lnSpc>
                <a:spcPct val="109400"/>
              </a:lnSpc>
              <a:spcBef>
                <a:spcPts val="1200"/>
              </a:spcBef>
            </a:pP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However,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fight</a:t>
            </a:r>
            <a:r>
              <a:rPr dirty="0" sz="16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against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spam</a:t>
            </a:r>
            <a:r>
              <a:rPr dirty="0" sz="16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an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ongoing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battle.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Spammers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constantly evolve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their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tactics, so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continuous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improvement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model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is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necessary.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Future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work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could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involve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exploring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[mention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specific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improvements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like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new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features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or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algorithms].</a:t>
            </a:r>
            <a:r>
              <a:rPr dirty="0" sz="1600" spc="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Additionally,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integrating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model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with an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 service provider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could 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significantly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impact real-world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spam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 filtering.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9400"/>
              </a:lnSpc>
              <a:spcBef>
                <a:spcPts val="1200"/>
              </a:spcBef>
            </a:pP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Overall,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this</a:t>
            </a:r>
            <a:r>
              <a:rPr dirty="0" sz="1600" spc="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project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has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successfully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demonstrated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 spc="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effectiveness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of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AI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&amp;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ML in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spam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detection. By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continuously improving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adapting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model,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we can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significantly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enhance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security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 and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user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experience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883535" y="886714"/>
            <a:ext cx="1784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FUTURE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SCOPE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1859940"/>
            <a:ext cx="6055995" cy="7646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487680">
              <a:lnSpc>
                <a:spcPct val="109400"/>
              </a:lnSpc>
              <a:spcBef>
                <a:spcPts val="100"/>
              </a:spcBef>
            </a:pP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fight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against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spam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an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ever-evolving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arms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race.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While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your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project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has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achieved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promising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results,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there's</a:t>
            </a:r>
            <a:r>
              <a:rPr dirty="0" sz="1600" spc="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always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room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for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improvement.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Here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are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some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exciting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areas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explore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for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future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development: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420"/>
              </a:spcBef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Advanced</a:t>
            </a:r>
            <a:r>
              <a:rPr dirty="0" sz="1600" spc="-2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Techniques: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2100"/>
              </a:lnSpc>
              <a:spcBef>
                <a:spcPts val="60"/>
              </a:spcBef>
              <a:buSzPct val="625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Ensemble Learning:</a:t>
            </a:r>
            <a:r>
              <a:rPr dirty="0" sz="160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Combine</a:t>
            </a:r>
            <a:r>
              <a:rPr dirty="0" sz="1600" spc="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multiple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different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machine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learning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algorithms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into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single,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more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robust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model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that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leverages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strengths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each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individual component.</a:t>
            </a:r>
            <a:endParaRPr sz="1600">
              <a:latin typeface="Times New Roman"/>
              <a:cs typeface="Times New Roman"/>
            </a:endParaRPr>
          </a:p>
          <a:p>
            <a:pPr marL="241300" marR="38735" indent="-229235">
              <a:lnSpc>
                <a:spcPts val="2100"/>
              </a:lnSpc>
              <a:buSzPct val="625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10" b="1">
                <a:solidFill>
                  <a:srgbClr val="1F1F1F"/>
                </a:solidFill>
                <a:latin typeface="Times New Roman"/>
                <a:cs typeface="Times New Roman"/>
              </a:rPr>
              <a:t>Deep</a:t>
            </a:r>
            <a:r>
              <a:rPr dirty="0" sz="1600" spc="1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Learning:</a:t>
            </a:r>
            <a:r>
              <a:rPr dirty="0" sz="1600" spc="1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Explore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advanced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architectures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like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Recurrent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Neural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Networks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(RNNs)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Long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Short-Term</a:t>
            </a:r>
            <a:r>
              <a:rPr dirty="0" sz="16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Memory (LSTM)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networks.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These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excel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at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handling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sequential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data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like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text,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potentially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improving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spam</a:t>
            </a:r>
            <a:r>
              <a:rPr dirty="0" sz="1600" spc="-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detection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based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on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content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past interactions.</a:t>
            </a:r>
            <a:endParaRPr sz="16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80"/>
              </a:spcBef>
              <a:buSzPct val="625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Transfer</a:t>
            </a:r>
            <a:r>
              <a:rPr dirty="0" sz="1600" spc="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Learning:</a:t>
            </a:r>
            <a:r>
              <a:rPr dirty="0" sz="1600" spc="1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Utilize</a:t>
            </a:r>
            <a:r>
              <a:rPr dirty="0" sz="1600" spc="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pre-trained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language</a:t>
            </a:r>
            <a:r>
              <a:rPr dirty="0" sz="1600" spc="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models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(LSTMs</a:t>
            </a:r>
            <a:endParaRPr sz="1600">
              <a:latin typeface="Times New Roman"/>
              <a:cs typeface="Times New Roman"/>
            </a:endParaRPr>
          </a:p>
          <a:p>
            <a:pPr marL="241300" marR="474980">
              <a:lnSpc>
                <a:spcPct val="109400"/>
              </a:lnSpc>
              <a:spcBef>
                <a:spcPts val="5"/>
              </a:spcBef>
            </a:pP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trained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on</a:t>
            </a:r>
            <a:r>
              <a:rPr dirty="0" sz="1600" spc="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massive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text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datasets)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extract valuable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features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from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content, enhancing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spam</a:t>
            </a:r>
            <a:r>
              <a:rPr dirty="0" sz="16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classification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accuracy.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15"/>
              </a:spcBef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Addressing Evolving</a:t>
            </a:r>
            <a:r>
              <a:rPr dirty="0" sz="1600" spc="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Tactics:</a:t>
            </a:r>
            <a:endParaRPr sz="1600">
              <a:latin typeface="Times New Roman"/>
              <a:cs typeface="Times New Roman"/>
            </a:endParaRPr>
          </a:p>
          <a:p>
            <a:pPr marL="241300" marR="217804" indent="-229235">
              <a:lnSpc>
                <a:spcPts val="2100"/>
              </a:lnSpc>
              <a:spcBef>
                <a:spcPts val="65"/>
              </a:spcBef>
              <a:buSzPct val="625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Adversarial</a:t>
            </a:r>
            <a:r>
              <a:rPr dirty="0" sz="1600" spc="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Learning:</a:t>
            </a:r>
            <a:r>
              <a:rPr dirty="0" sz="1600" spc="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Train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 spc="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model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identify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spam even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when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spammers employ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techniques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bypass traditional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filters,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like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obfuscating text or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using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images.</a:t>
            </a:r>
            <a:endParaRPr sz="1600">
              <a:latin typeface="Times New Roman"/>
              <a:cs typeface="Times New Roman"/>
            </a:endParaRPr>
          </a:p>
          <a:p>
            <a:pPr marL="241300" marR="120650" indent="-229235">
              <a:lnSpc>
                <a:spcPts val="2100"/>
              </a:lnSpc>
              <a:buSzPct val="625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Real-time</a:t>
            </a:r>
            <a:r>
              <a:rPr dirty="0" sz="1600" spc="1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Adaptation:</a:t>
            </a:r>
            <a:r>
              <a:rPr dirty="0" sz="1600" spc="1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Develop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system</a:t>
            </a:r>
            <a:r>
              <a:rPr dirty="0" sz="16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that</a:t>
            </a:r>
            <a:r>
              <a:rPr dirty="0" sz="1600" spc="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can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continuously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learn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from</a:t>
            </a:r>
            <a:r>
              <a:rPr dirty="0" sz="1600" spc="-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new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spam</a:t>
            </a:r>
            <a:r>
              <a:rPr dirty="0" sz="16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tactics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adapt the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model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accordingly,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ensuring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it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80"/>
              </a:spcBef>
            </a:pP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stays</a:t>
            </a:r>
            <a:r>
              <a:rPr dirty="0" sz="1600" spc="-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ahead of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curve.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15"/>
              </a:spcBef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Expanding</a:t>
            </a:r>
            <a:r>
              <a:rPr dirty="0" sz="1600" spc="-1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Functionality:</a:t>
            </a:r>
            <a:endParaRPr sz="1600">
              <a:latin typeface="Times New Roman"/>
              <a:cs typeface="Times New Roman"/>
            </a:endParaRPr>
          </a:p>
          <a:p>
            <a:pPr marL="241300" marR="48260" indent="-229235">
              <a:lnSpc>
                <a:spcPts val="2100"/>
              </a:lnSpc>
              <a:spcBef>
                <a:spcPts val="65"/>
              </a:spcBef>
              <a:buSzPct val="625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Phishing</a:t>
            </a:r>
            <a:r>
              <a:rPr dirty="0" sz="1600" spc="1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Detection:</a:t>
            </a:r>
            <a:r>
              <a:rPr dirty="0" sz="1600" spc="1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Integrate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functionalities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detect</a:t>
            </a:r>
            <a:r>
              <a:rPr dirty="0" sz="1600" spc="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phishing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emails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that attempt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steal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 user credentials or personal information.</a:t>
            </a:r>
            <a:endParaRPr sz="1600">
              <a:latin typeface="Times New Roman"/>
              <a:cs typeface="Times New Roman"/>
            </a:endParaRPr>
          </a:p>
          <a:p>
            <a:pPr marL="241300" marR="59055" indent="-229235">
              <a:lnSpc>
                <a:spcPts val="2100"/>
              </a:lnSpc>
              <a:buSzPct val="625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Sentiment</a:t>
            </a:r>
            <a:r>
              <a:rPr dirty="0" sz="160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Analysis:</a:t>
            </a:r>
            <a:r>
              <a:rPr dirty="0" sz="1600" spc="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Analyze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</a:t>
            </a:r>
            <a:r>
              <a:rPr dirty="0" sz="1600" spc="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content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identify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 potentially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malicious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or harmful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messages,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even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if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they don't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fall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under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traditional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spam</a:t>
            </a:r>
            <a:r>
              <a:rPr dirty="0" sz="1600" spc="-2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categories.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22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73100" y="893724"/>
            <a:ext cx="6051550" cy="41789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241300" marR="299085" indent="-229235">
              <a:lnSpc>
                <a:spcPct val="110300"/>
              </a:lnSpc>
              <a:spcBef>
                <a:spcPts val="80"/>
              </a:spcBef>
              <a:buSzPct val="62500"/>
              <a:buFont typeface="Symbol"/>
              <a:buChar char=""/>
              <a:tabLst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Multilingual </a:t>
            </a:r>
            <a:r>
              <a:rPr dirty="0" sz="1600" b="1">
                <a:solidFill>
                  <a:srgbClr val="1F1F1F"/>
                </a:solidFill>
                <a:latin typeface="Times New Roman"/>
                <a:cs typeface="Times New Roman"/>
              </a:rPr>
              <a:t>Spam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Detection: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Develop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model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to handle spam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emails in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various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languages, broadening its reach and effectiveness.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Integration and Deployment: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2100"/>
              </a:lnSpc>
              <a:spcBef>
                <a:spcPts val="65"/>
              </a:spcBef>
              <a:buSzPct val="625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API Development:</a:t>
            </a:r>
            <a:r>
              <a:rPr dirty="0" sz="1600" spc="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Create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an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Application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Programming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Interface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(API)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that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allows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other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applications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services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leverage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your</a:t>
            </a:r>
            <a:r>
              <a:rPr dirty="0" sz="1600" spc="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spam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detection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model.</a:t>
            </a:r>
            <a:endParaRPr sz="1600">
              <a:latin typeface="Times New Roman"/>
              <a:cs typeface="Times New Roman"/>
            </a:endParaRPr>
          </a:p>
          <a:p>
            <a:pPr marL="241300" marR="48260" indent="-229235">
              <a:lnSpc>
                <a:spcPts val="2100"/>
              </a:lnSpc>
              <a:buSzPct val="625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Cloud</a:t>
            </a:r>
            <a:r>
              <a:rPr dirty="0" sz="1600" spc="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Integration:</a:t>
            </a:r>
            <a:r>
              <a:rPr dirty="0" sz="1600" spc="1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Deploy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dirty="0" sz="1600" spc="3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model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on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cloud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platform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facilitate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scalability and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accessibility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for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large-scale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 providers.</a:t>
            </a:r>
            <a:endParaRPr sz="1600">
              <a:latin typeface="Times New Roman"/>
              <a:cs typeface="Times New Roman"/>
            </a:endParaRPr>
          </a:p>
          <a:p>
            <a:pPr marL="241300" marR="6985" indent="-229235">
              <a:lnSpc>
                <a:spcPts val="2100"/>
              </a:lnSpc>
              <a:buSzPct val="625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User</a:t>
            </a:r>
            <a:r>
              <a:rPr dirty="0" sz="1600" spc="5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1F1F1F"/>
                </a:solidFill>
                <a:latin typeface="Times New Roman"/>
                <a:cs typeface="Times New Roman"/>
              </a:rPr>
              <a:t>Customization:</a:t>
            </a:r>
            <a:r>
              <a:rPr dirty="0" sz="1600" spc="10" b="1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Explore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ways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allow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users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personalize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spam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filters based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on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their preferences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needs.</a:t>
            </a:r>
            <a:endParaRPr sz="1600">
              <a:latin typeface="Times New Roman"/>
              <a:cs typeface="Times New Roman"/>
            </a:endParaRPr>
          </a:p>
          <a:p>
            <a:pPr marL="241300" marR="67945">
              <a:lnSpc>
                <a:spcPct val="109400"/>
              </a:lnSpc>
              <a:spcBef>
                <a:spcPts val="1105"/>
              </a:spcBef>
            </a:pP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By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delving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into</a:t>
            </a:r>
            <a:r>
              <a:rPr dirty="0" sz="1600" spc="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these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future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directions,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you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can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significantly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enhance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your AI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&amp; ML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spam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detection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project's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capabilities.</a:t>
            </a:r>
            <a:r>
              <a:rPr dirty="0" sz="1600" spc="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This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will not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only </a:t>
            </a:r>
            <a:r>
              <a:rPr dirty="0" sz="1600" spc="-38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contribute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more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secure</a:t>
            </a:r>
            <a:r>
              <a:rPr dirty="0" sz="1600" spc="1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productive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experience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for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users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but also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play a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vital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role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in the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ongoing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battle against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spammers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and </a:t>
            </a:r>
            <a:r>
              <a:rPr dirty="0" sz="160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malicious</a:t>
            </a:r>
            <a:r>
              <a:rPr dirty="0" sz="1600" spc="-1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email</a:t>
            </a:r>
            <a:r>
              <a:rPr dirty="0" sz="160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1F1F"/>
                </a:solidFill>
                <a:latin typeface="Times New Roman"/>
                <a:cs typeface="Times New Roman"/>
              </a:rPr>
              <a:t>activity.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9210" y="1121410"/>
            <a:ext cx="6807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I</a:t>
            </a:r>
            <a:r>
              <a:rPr dirty="0" sz="1600" spc="5" b="1">
                <a:latin typeface="Times New Roman"/>
                <a:cs typeface="Times New Roman"/>
              </a:rPr>
              <a:t>N</a:t>
            </a:r>
            <a:r>
              <a:rPr dirty="0" sz="1600" spc="-5" b="1">
                <a:latin typeface="Times New Roman"/>
                <a:cs typeface="Times New Roman"/>
              </a:rPr>
              <a:t>DEX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8984" y="1615693"/>
          <a:ext cx="5918835" cy="3481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830"/>
                <a:gridCol w="3673475"/>
                <a:gridCol w="1182370"/>
              </a:tblGrid>
              <a:tr h="387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8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Contents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8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8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0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1: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Introduction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4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69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2: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Services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Tools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Required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69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0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3: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Architecture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4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4: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Project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Outcome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Conclusion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Scope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0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References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8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Code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000882" y="888237"/>
            <a:ext cx="1651000" cy="721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CHAPTER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INTRODUCTION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697225"/>
            <a:ext cx="175831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1.1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Problem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Statement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1592" y="3031489"/>
            <a:ext cx="5597525" cy="937894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just" marL="19685">
              <a:lnSpc>
                <a:spcPts val="1745"/>
              </a:lnSpc>
            </a:pPr>
            <a:r>
              <a:rPr dirty="0" sz="1600" spc="-5">
                <a:latin typeface="Times New Roman"/>
                <a:cs typeface="Times New Roman"/>
              </a:rPr>
              <a:t>Developing</a:t>
            </a:r>
            <a:r>
              <a:rPr dirty="0" sz="1600" spc="8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</a:t>
            </a:r>
            <a:r>
              <a:rPr dirty="0" sz="1600" spc="819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AI-powered</a:t>
            </a:r>
            <a:r>
              <a:rPr dirty="0" sz="1600" spc="8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spam</a:t>
            </a:r>
            <a:r>
              <a:rPr dirty="0" sz="1600" spc="8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email</a:t>
            </a:r>
            <a:r>
              <a:rPr dirty="0" sz="1600" spc="8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detection</a:t>
            </a:r>
            <a:r>
              <a:rPr dirty="0" sz="1600" spc="8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</a:t>
            </a:r>
            <a:r>
              <a:rPr dirty="0" sz="1600" spc="8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endParaRPr sz="1600">
              <a:latin typeface="Times New Roman"/>
              <a:cs typeface="Times New Roman"/>
            </a:endParaRPr>
          </a:p>
          <a:p>
            <a:pPr algn="just" marL="19685" marR="12700">
              <a:lnSpc>
                <a:spcPct val="95900"/>
              </a:lnSpc>
              <a:spcBef>
                <a:spcPts val="35"/>
              </a:spcBef>
            </a:pPr>
            <a:r>
              <a:rPr dirty="0" sz="1600" spc="-5">
                <a:latin typeface="Times New Roman"/>
                <a:cs typeface="Times New Roman"/>
              </a:rPr>
              <a:t>accurately differentiate between legitimate and </a:t>
            </a:r>
            <a:r>
              <a:rPr dirty="0" sz="1600">
                <a:latin typeface="Times New Roman"/>
                <a:cs typeface="Times New Roman"/>
              </a:rPr>
              <a:t>spam </a:t>
            </a:r>
            <a:r>
              <a:rPr dirty="0" sz="1600" spc="-5">
                <a:latin typeface="Times New Roman"/>
                <a:cs typeface="Times New Roman"/>
              </a:rPr>
              <a:t>emails in </a:t>
            </a:r>
            <a:r>
              <a:rPr dirty="0" sz="1600">
                <a:latin typeface="Times New Roman"/>
                <a:cs typeface="Times New Roman"/>
              </a:rPr>
              <a:t>real-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time,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while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minimizing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false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positives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adapting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evolving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spam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tactics.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174864"/>
            <a:ext cx="5848350" cy="304228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algn="just" lvl="1" marL="294640" indent="-281940">
              <a:lnSpc>
                <a:spcPct val="100000"/>
              </a:lnSpc>
              <a:spcBef>
                <a:spcPts val="710"/>
              </a:spcBef>
              <a:buAutoNum type="arabicPeriod" startAt="2"/>
              <a:tabLst>
                <a:tab pos="294640" algn="l"/>
              </a:tabLst>
            </a:pPr>
            <a:r>
              <a:rPr dirty="0" sz="1400" b="1">
                <a:latin typeface="Times New Roman"/>
                <a:cs typeface="Times New Roman"/>
              </a:rPr>
              <a:t>Proposed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Solution</a:t>
            </a:r>
            <a:endParaRPr sz="1400">
              <a:latin typeface="Times New Roman"/>
              <a:cs typeface="Times New Roman"/>
            </a:endParaRPr>
          </a:p>
          <a:p>
            <a:pPr algn="just" marL="279400" marR="5080">
              <a:lnSpc>
                <a:spcPct val="110200"/>
              </a:lnSpc>
              <a:spcBef>
                <a:spcPts val="495"/>
              </a:spcBef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Utilizing advanced 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artificial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 intelligence (AI) techniques such 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as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 machine learning and natural language processing (NLP) to develop </a:t>
            </a:r>
            <a:r>
              <a:rPr dirty="0" sz="1600" spc="-3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sophisticated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spam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email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detection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system.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system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will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analyze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email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content,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metadata,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behavioral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patterns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accurately identify spam, while continuously learning and adapting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new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spam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tactics.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Additionally,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strategies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for</a:t>
            </a:r>
            <a:r>
              <a:rPr dirty="0" sz="1600" spc="4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handling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imbalanced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datasets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ensuring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ethical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considerations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will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be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integrated into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implementation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system.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algn="just" lvl="1" marL="294640" indent="-281940">
              <a:lnSpc>
                <a:spcPct val="100000"/>
              </a:lnSpc>
              <a:buAutoNum type="arabicPeriod" startAt="3"/>
              <a:tabLst>
                <a:tab pos="294640" algn="l"/>
              </a:tabLst>
            </a:pPr>
            <a:r>
              <a:rPr dirty="0" sz="1400" b="1">
                <a:latin typeface="Times New Roman"/>
                <a:cs typeface="Times New Roman"/>
              </a:rPr>
              <a:t>Feature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636" y="7413625"/>
            <a:ext cx="5626100" cy="140589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72415" indent="-253365">
              <a:lnSpc>
                <a:spcPts val="1739"/>
              </a:lnSpc>
              <a:buAutoNum type="arabicPlain"/>
              <a:tabLst>
                <a:tab pos="272415" algn="l"/>
                <a:tab pos="273050" algn="l"/>
              </a:tabLst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Machine</a:t>
            </a:r>
            <a:r>
              <a:rPr dirty="0" sz="16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Learning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Algorithms</a:t>
            </a:r>
            <a:endParaRPr sz="1600">
              <a:latin typeface="Times New Roman"/>
              <a:cs typeface="Times New Roman"/>
            </a:endParaRPr>
          </a:p>
          <a:p>
            <a:pPr marL="258445" indent="-239395">
              <a:lnSpc>
                <a:spcPts val="1839"/>
              </a:lnSpc>
              <a:buAutoNum type="arabicPlain"/>
              <a:tabLst>
                <a:tab pos="258445" algn="l"/>
                <a:tab pos="259079" algn="l"/>
              </a:tabLst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Natural Language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Processing (NLP)</a:t>
            </a:r>
            <a:endParaRPr sz="1600">
              <a:latin typeface="Times New Roman"/>
              <a:cs typeface="Times New Roman"/>
            </a:endParaRPr>
          </a:p>
          <a:p>
            <a:pPr marL="258445" indent="-239395">
              <a:lnSpc>
                <a:spcPts val="1845"/>
              </a:lnSpc>
              <a:buAutoNum type="arabicPlain"/>
              <a:tabLst>
                <a:tab pos="258445" algn="l"/>
                <a:tab pos="259079" algn="l"/>
              </a:tabLst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Real-time</a:t>
            </a:r>
            <a:r>
              <a:rPr dirty="0" sz="16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Detection</a:t>
            </a:r>
            <a:endParaRPr sz="1600">
              <a:latin typeface="Times New Roman"/>
              <a:cs typeface="Times New Roman"/>
            </a:endParaRPr>
          </a:p>
          <a:p>
            <a:pPr marL="258445" indent="-239395">
              <a:lnSpc>
                <a:spcPts val="1839"/>
              </a:lnSpc>
              <a:buAutoNum type="arabicPlain"/>
              <a:tabLst>
                <a:tab pos="258445" algn="l"/>
                <a:tab pos="259079" algn="l"/>
              </a:tabLst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Adaptive</a:t>
            </a:r>
            <a:r>
              <a:rPr dirty="0" sz="16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Learning</a:t>
            </a:r>
            <a:endParaRPr sz="1600">
              <a:latin typeface="Times New Roman"/>
              <a:cs typeface="Times New Roman"/>
            </a:endParaRPr>
          </a:p>
          <a:p>
            <a:pPr marL="258445" indent="-239395">
              <a:lnSpc>
                <a:spcPts val="1835"/>
              </a:lnSpc>
              <a:buAutoNum type="arabicPlain"/>
              <a:tabLst>
                <a:tab pos="258445" algn="l"/>
                <a:tab pos="259079" algn="l"/>
              </a:tabLst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Imbalanced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Handling</a:t>
            </a:r>
            <a:endParaRPr sz="1600">
              <a:latin typeface="Times New Roman"/>
              <a:cs typeface="Times New Roman"/>
            </a:endParaRPr>
          </a:p>
          <a:p>
            <a:pPr marL="258445" indent="-239395">
              <a:lnSpc>
                <a:spcPts val="1880"/>
              </a:lnSpc>
              <a:buAutoNum type="arabicPlain"/>
              <a:tabLst>
                <a:tab pos="258445" algn="l"/>
                <a:tab pos="259079" algn="l"/>
              </a:tabLst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Ethical</a:t>
            </a:r>
            <a:r>
              <a:rPr dirty="0" sz="16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Considerations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1705101"/>
            <a:ext cx="11811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1.4</a:t>
            </a:r>
            <a:r>
              <a:rPr dirty="0" sz="1400" spc="-6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Advantages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2408" y="2141473"/>
            <a:ext cx="5926455" cy="140589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39445" indent="-254635">
              <a:lnSpc>
                <a:spcPts val="1739"/>
              </a:lnSpc>
              <a:buAutoNum type="arabicPlain"/>
              <a:tabLst>
                <a:tab pos="639445" algn="l"/>
                <a:tab pos="640080" algn="l"/>
              </a:tabLst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Enhanced</a:t>
            </a:r>
            <a:r>
              <a:rPr dirty="0" sz="16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Accuracy</a:t>
            </a:r>
            <a:endParaRPr sz="1600">
              <a:latin typeface="Times New Roman"/>
              <a:cs typeface="Times New Roman"/>
            </a:endParaRPr>
          </a:p>
          <a:p>
            <a:pPr marL="639445" indent="-254635">
              <a:lnSpc>
                <a:spcPts val="1835"/>
              </a:lnSpc>
              <a:buAutoNum type="arabicPlain"/>
              <a:tabLst>
                <a:tab pos="639445" algn="l"/>
                <a:tab pos="640080" algn="l"/>
              </a:tabLst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Real-time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Protection</a:t>
            </a:r>
            <a:endParaRPr sz="1600">
              <a:latin typeface="Times New Roman"/>
              <a:cs typeface="Times New Roman"/>
            </a:endParaRPr>
          </a:p>
          <a:p>
            <a:pPr marL="639445" indent="-254635">
              <a:lnSpc>
                <a:spcPts val="1839"/>
              </a:lnSpc>
              <a:buAutoNum type="arabicPlain"/>
              <a:tabLst>
                <a:tab pos="639445" algn="l"/>
                <a:tab pos="640080" algn="l"/>
              </a:tabLst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Scalability</a:t>
            </a:r>
            <a:endParaRPr sz="1600">
              <a:latin typeface="Times New Roman"/>
              <a:cs typeface="Times New Roman"/>
            </a:endParaRPr>
          </a:p>
          <a:p>
            <a:pPr marL="639445" indent="-254635">
              <a:lnSpc>
                <a:spcPts val="1839"/>
              </a:lnSpc>
              <a:buAutoNum type="arabicPlain"/>
              <a:tabLst>
                <a:tab pos="639445" algn="l"/>
                <a:tab pos="640080" algn="l"/>
              </a:tabLst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Reduced</a:t>
            </a:r>
            <a:r>
              <a:rPr dirty="0" sz="16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False</a:t>
            </a:r>
            <a:r>
              <a:rPr dirty="0" sz="16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Positives</a:t>
            </a:r>
            <a:endParaRPr sz="1600">
              <a:latin typeface="Times New Roman"/>
              <a:cs typeface="Times New Roman"/>
            </a:endParaRPr>
          </a:p>
          <a:p>
            <a:pPr marL="639445" indent="-254635">
              <a:lnSpc>
                <a:spcPts val="1839"/>
              </a:lnSpc>
              <a:buAutoNum type="arabicPlain"/>
              <a:tabLst>
                <a:tab pos="639445" algn="l"/>
                <a:tab pos="640080" algn="l"/>
              </a:tabLst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Adaptability</a:t>
            </a:r>
            <a:endParaRPr sz="1600">
              <a:latin typeface="Times New Roman"/>
              <a:cs typeface="Times New Roman"/>
            </a:endParaRPr>
          </a:p>
          <a:p>
            <a:pPr marL="639445" indent="-254635">
              <a:lnSpc>
                <a:spcPts val="1880"/>
              </a:lnSpc>
              <a:buAutoNum type="arabicPlain"/>
              <a:tabLst>
                <a:tab pos="639445" algn="l"/>
                <a:tab pos="640080" algn="l"/>
              </a:tabLst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Improved</a:t>
            </a:r>
            <a:r>
              <a:rPr dirty="0" sz="16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User</a:t>
            </a:r>
            <a:r>
              <a:rPr dirty="0" sz="16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Experience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338954"/>
            <a:ext cx="7385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1.5</a:t>
            </a:r>
            <a:r>
              <a:rPr dirty="0" sz="1400" spc="-6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Scope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4892" y="4773802"/>
            <a:ext cx="5864225" cy="280797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27380" indent="-254635">
              <a:lnSpc>
                <a:spcPts val="1750"/>
              </a:lnSpc>
              <a:buAutoNum type="arabicPeriod"/>
              <a:tabLst>
                <a:tab pos="628015" algn="l"/>
              </a:tabLst>
            </a:pP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Algorithm</a:t>
            </a:r>
            <a:r>
              <a:rPr dirty="0" sz="16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Development: Designing and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implementing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machine</a:t>
            </a:r>
            <a:endParaRPr sz="1600">
              <a:latin typeface="Times New Roman"/>
              <a:cs typeface="Times New Roman"/>
            </a:endParaRPr>
          </a:p>
          <a:p>
            <a:pPr marL="627380">
              <a:lnSpc>
                <a:spcPts val="1839"/>
              </a:lnSpc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learning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NLP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algorithms</a:t>
            </a:r>
            <a:r>
              <a:rPr dirty="0" sz="16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spam</a:t>
            </a:r>
            <a:r>
              <a:rPr dirty="0" sz="16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detection.</a:t>
            </a:r>
            <a:endParaRPr sz="1600">
              <a:latin typeface="Times New Roman"/>
              <a:cs typeface="Times New Roman"/>
            </a:endParaRPr>
          </a:p>
          <a:p>
            <a:pPr marL="627380" marR="299085" indent="-254635">
              <a:lnSpc>
                <a:spcPts val="1850"/>
              </a:lnSpc>
              <a:spcBef>
                <a:spcPts val="75"/>
              </a:spcBef>
              <a:buAutoNum type="arabicPeriod" startAt="2"/>
              <a:tabLst>
                <a:tab pos="628015" algn="l"/>
              </a:tabLst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Collection</a:t>
            </a:r>
            <a:r>
              <a:rPr dirty="0" sz="16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6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Preprocessing: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Gathering</a:t>
            </a:r>
            <a:r>
              <a:rPr dirty="0" sz="16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email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datasets </a:t>
            </a:r>
            <a:r>
              <a:rPr dirty="0" sz="1600" spc="-3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preprocessing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them</a:t>
            </a:r>
            <a:r>
              <a:rPr dirty="0" sz="16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model training.</a:t>
            </a:r>
            <a:endParaRPr sz="1600">
              <a:latin typeface="Times New Roman"/>
              <a:cs typeface="Times New Roman"/>
            </a:endParaRPr>
          </a:p>
          <a:p>
            <a:pPr marL="629285" indent="-256540">
              <a:lnSpc>
                <a:spcPts val="1745"/>
              </a:lnSpc>
              <a:buAutoNum type="arabicPeriod" startAt="2"/>
              <a:tabLst>
                <a:tab pos="629920" algn="l"/>
              </a:tabLst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Evaluation: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Assessing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16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developed</a:t>
            </a:r>
            <a:endParaRPr sz="1600">
              <a:latin typeface="Times New Roman"/>
              <a:cs typeface="Times New Roman"/>
            </a:endParaRPr>
          </a:p>
          <a:p>
            <a:pPr marL="627380">
              <a:lnSpc>
                <a:spcPts val="1835"/>
              </a:lnSpc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algorithms</a:t>
            </a:r>
            <a:r>
              <a:rPr dirty="0" sz="16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dirty="0" sz="16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metrics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like</a:t>
            </a:r>
            <a:r>
              <a:rPr dirty="0" sz="16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precision,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recall,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F1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score.</a:t>
            </a:r>
            <a:endParaRPr sz="1600">
              <a:latin typeface="Times New Roman"/>
              <a:cs typeface="Times New Roman"/>
            </a:endParaRPr>
          </a:p>
          <a:p>
            <a:pPr marL="627380" marR="518795" indent="-304800">
              <a:lnSpc>
                <a:spcPts val="1850"/>
              </a:lnSpc>
              <a:spcBef>
                <a:spcPts val="80"/>
              </a:spcBef>
              <a:buAutoNum type="arabicPeriod" startAt="4"/>
              <a:tabLst>
                <a:tab pos="627380" algn="l"/>
                <a:tab pos="628015" algn="l"/>
              </a:tabLst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Real-time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Implementation: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Integrating</a:t>
            </a:r>
            <a:r>
              <a:rPr dirty="0" sz="16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spam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dirty="0" sz="1600" spc="-3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system</a:t>
            </a:r>
            <a:r>
              <a:rPr dirty="0" sz="16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email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platforms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real-time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 protection.</a:t>
            </a:r>
            <a:endParaRPr sz="1600">
              <a:latin typeface="Times New Roman"/>
              <a:cs typeface="Times New Roman"/>
            </a:endParaRPr>
          </a:p>
          <a:p>
            <a:pPr marL="627380" indent="-305435">
              <a:lnSpc>
                <a:spcPts val="1739"/>
              </a:lnSpc>
              <a:buAutoNum type="arabicPeriod" startAt="4"/>
              <a:tabLst>
                <a:tab pos="627380" algn="l"/>
                <a:tab pos="628015" algn="l"/>
              </a:tabLst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Adaptation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Mechanisms: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Implementing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mechanisms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  <a:p>
            <a:pPr marL="627380">
              <a:lnSpc>
                <a:spcPts val="1839"/>
              </a:lnSpc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system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adapt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new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spam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tactics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6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user feedback.</a:t>
            </a:r>
            <a:endParaRPr sz="1600">
              <a:latin typeface="Times New Roman"/>
              <a:cs typeface="Times New Roman"/>
            </a:endParaRPr>
          </a:p>
          <a:p>
            <a:pPr marL="627380" marR="574040" indent="-355600">
              <a:lnSpc>
                <a:spcPts val="1839"/>
              </a:lnSpc>
              <a:spcBef>
                <a:spcPts val="90"/>
              </a:spcBef>
              <a:buAutoNum type="arabicPeriod" startAt="6"/>
              <a:tabLst>
                <a:tab pos="627380" algn="l"/>
                <a:tab pos="628015" algn="l"/>
              </a:tabLst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Ethical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Considerations: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Addressing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privacy concerns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dirty="0" sz="1600" spc="-3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ensuring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algorithmic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fairness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spam</a:t>
            </a:r>
            <a:r>
              <a:rPr dirty="0" sz="16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detection.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0884" y="2548381"/>
            <a:ext cx="5929630" cy="3981450"/>
          </a:xfrm>
          <a:custGeom>
            <a:avLst/>
            <a:gdLst/>
            <a:ahLst/>
            <a:cxnLst/>
            <a:rect l="l" t="t" r="r" b="b"/>
            <a:pathLst>
              <a:path w="5929630" h="3981450">
                <a:moveTo>
                  <a:pt x="5926201" y="1641741"/>
                </a:moveTo>
                <a:lnTo>
                  <a:pt x="15240" y="1641741"/>
                </a:lnTo>
                <a:lnTo>
                  <a:pt x="12192" y="1641741"/>
                </a:lnTo>
                <a:lnTo>
                  <a:pt x="12192" y="1644777"/>
                </a:lnTo>
                <a:lnTo>
                  <a:pt x="12192" y="3981323"/>
                </a:lnTo>
                <a:lnTo>
                  <a:pt x="15240" y="3981323"/>
                </a:lnTo>
                <a:lnTo>
                  <a:pt x="15240" y="1644777"/>
                </a:lnTo>
                <a:lnTo>
                  <a:pt x="5926201" y="1644777"/>
                </a:lnTo>
                <a:lnTo>
                  <a:pt x="5926201" y="1641741"/>
                </a:lnTo>
                <a:close/>
              </a:path>
              <a:path w="5929630" h="3981450">
                <a:moveTo>
                  <a:pt x="5926201" y="1638681"/>
                </a:moveTo>
                <a:lnTo>
                  <a:pt x="3048" y="1638681"/>
                </a:lnTo>
                <a:lnTo>
                  <a:pt x="3048" y="1405509"/>
                </a:lnTo>
                <a:lnTo>
                  <a:pt x="3048" y="1170813"/>
                </a:lnTo>
                <a:lnTo>
                  <a:pt x="3048" y="937641"/>
                </a:lnTo>
                <a:lnTo>
                  <a:pt x="3048" y="704164"/>
                </a:lnTo>
                <a:lnTo>
                  <a:pt x="0" y="704164"/>
                </a:lnTo>
                <a:lnTo>
                  <a:pt x="0" y="1641729"/>
                </a:lnTo>
                <a:lnTo>
                  <a:pt x="3048" y="1641729"/>
                </a:lnTo>
                <a:lnTo>
                  <a:pt x="5926201" y="1641729"/>
                </a:lnTo>
                <a:lnTo>
                  <a:pt x="5926201" y="1638681"/>
                </a:lnTo>
                <a:close/>
              </a:path>
              <a:path w="5929630" h="3981450">
                <a:moveTo>
                  <a:pt x="5926201" y="0"/>
                </a:moveTo>
                <a:lnTo>
                  <a:pt x="3048" y="0"/>
                </a:lnTo>
                <a:lnTo>
                  <a:pt x="0" y="0"/>
                </a:lnTo>
                <a:lnTo>
                  <a:pt x="0" y="3048"/>
                </a:lnTo>
                <a:lnTo>
                  <a:pt x="0" y="236220"/>
                </a:lnTo>
                <a:lnTo>
                  <a:pt x="0" y="469392"/>
                </a:lnTo>
                <a:lnTo>
                  <a:pt x="0" y="704088"/>
                </a:lnTo>
                <a:lnTo>
                  <a:pt x="3048" y="704088"/>
                </a:lnTo>
                <a:lnTo>
                  <a:pt x="3048" y="469392"/>
                </a:lnTo>
                <a:lnTo>
                  <a:pt x="3048" y="236220"/>
                </a:lnTo>
                <a:lnTo>
                  <a:pt x="3048" y="3048"/>
                </a:lnTo>
                <a:lnTo>
                  <a:pt x="5926201" y="3048"/>
                </a:lnTo>
                <a:lnTo>
                  <a:pt x="5926201" y="0"/>
                </a:lnTo>
                <a:close/>
              </a:path>
              <a:path w="5929630" h="3981450">
                <a:moveTo>
                  <a:pt x="5929312" y="1641741"/>
                </a:moveTo>
                <a:lnTo>
                  <a:pt x="5926277" y="1641741"/>
                </a:lnTo>
                <a:lnTo>
                  <a:pt x="5926277" y="1644777"/>
                </a:lnTo>
                <a:lnTo>
                  <a:pt x="5926277" y="1877949"/>
                </a:lnTo>
                <a:lnTo>
                  <a:pt x="5926277" y="3981323"/>
                </a:lnTo>
                <a:lnTo>
                  <a:pt x="5929312" y="3981323"/>
                </a:lnTo>
                <a:lnTo>
                  <a:pt x="5929312" y="1644777"/>
                </a:lnTo>
                <a:lnTo>
                  <a:pt x="5929312" y="1641741"/>
                </a:lnTo>
                <a:close/>
              </a:path>
              <a:path w="5929630" h="3981450">
                <a:moveTo>
                  <a:pt x="5929312" y="704164"/>
                </a:moveTo>
                <a:lnTo>
                  <a:pt x="5926277" y="704164"/>
                </a:lnTo>
                <a:lnTo>
                  <a:pt x="5926277" y="937641"/>
                </a:lnTo>
                <a:lnTo>
                  <a:pt x="5926277" y="1170813"/>
                </a:lnTo>
                <a:lnTo>
                  <a:pt x="5926277" y="1405509"/>
                </a:lnTo>
                <a:lnTo>
                  <a:pt x="5926277" y="1638681"/>
                </a:lnTo>
                <a:lnTo>
                  <a:pt x="5926277" y="1641729"/>
                </a:lnTo>
                <a:lnTo>
                  <a:pt x="5929312" y="1641729"/>
                </a:lnTo>
                <a:lnTo>
                  <a:pt x="5929312" y="1638681"/>
                </a:lnTo>
                <a:lnTo>
                  <a:pt x="5929312" y="1405509"/>
                </a:lnTo>
                <a:lnTo>
                  <a:pt x="5929312" y="1170813"/>
                </a:lnTo>
                <a:lnTo>
                  <a:pt x="5929312" y="937641"/>
                </a:lnTo>
                <a:lnTo>
                  <a:pt x="5929312" y="704164"/>
                </a:lnTo>
                <a:close/>
              </a:path>
              <a:path w="5929630" h="3981450">
                <a:moveTo>
                  <a:pt x="5929312" y="0"/>
                </a:moveTo>
                <a:lnTo>
                  <a:pt x="5926277" y="0"/>
                </a:lnTo>
                <a:lnTo>
                  <a:pt x="5926277" y="3048"/>
                </a:lnTo>
                <a:lnTo>
                  <a:pt x="5926277" y="236220"/>
                </a:lnTo>
                <a:lnTo>
                  <a:pt x="5926277" y="469392"/>
                </a:lnTo>
                <a:lnTo>
                  <a:pt x="5926277" y="704088"/>
                </a:lnTo>
                <a:lnTo>
                  <a:pt x="5929312" y="704088"/>
                </a:lnTo>
                <a:lnTo>
                  <a:pt x="5929312" y="469392"/>
                </a:lnTo>
                <a:lnTo>
                  <a:pt x="5929312" y="236220"/>
                </a:lnTo>
                <a:lnTo>
                  <a:pt x="5929312" y="3048"/>
                </a:lnTo>
                <a:lnTo>
                  <a:pt x="5929312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2113533"/>
            <a:ext cx="5833110" cy="4653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280670" indent="-26860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281305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Future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Work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6"/>
            </a:pPr>
            <a:endParaRPr sz="1400">
              <a:latin typeface="Times New Roman"/>
              <a:cs typeface="Times New Roman"/>
            </a:endParaRPr>
          </a:p>
          <a:p>
            <a:pPr lvl="2" marL="570230" marR="524510" indent="-304800">
              <a:lnSpc>
                <a:spcPts val="1839"/>
              </a:lnSpc>
              <a:buAutoNum type="arabicPeriod"/>
              <a:tabLst>
                <a:tab pos="570230" algn="l"/>
                <a:tab pos="570865" algn="l"/>
              </a:tabLst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Enhanced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Performance: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Further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refining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machine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learning</a:t>
            </a:r>
            <a:r>
              <a:rPr dirty="0" sz="16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models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NLP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techniques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6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improve</a:t>
            </a:r>
            <a:r>
              <a:rPr dirty="0" sz="16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dirty="0" sz="1600" spc="-3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accuracy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reduce false positives.</a:t>
            </a:r>
            <a:endParaRPr sz="1600">
              <a:latin typeface="Times New Roman"/>
              <a:cs typeface="Times New Roman"/>
            </a:endParaRPr>
          </a:p>
          <a:p>
            <a:pPr lvl="2" marL="570230" marR="128270" indent="-304800">
              <a:lnSpc>
                <a:spcPts val="1839"/>
              </a:lnSpc>
              <a:spcBef>
                <a:spcPts val="5"/>
              </a:spcBef>
              <a:buAutoNum type="arabicPeriod"/>
              <a:tabLst>
                <a:tab pos="570230" algn="l"/>
                <a:tab pos="570865" algn="l"/>
              </a:tabLst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Integration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Email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Services: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 Collaborating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email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service</a:t>
            </a:r>
            <a:r>
              <a:rPr dirty="0" sz="16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providers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integrate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AI-based</a:t>
            </a:r>
            <a:r>
              <a:rPr dirty="0" sz="16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spam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 detection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systems </a:t>
            </a:r>
            <a:r>
              <a:rPr dirty="0" sz="1600" spc="-3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their platforms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widespread adoption.</a:t>
            </a:r>
            <a:endParaRPr sz="1600">
              <a:latin typeface="Times New Roman"/>
              <a:cs typeface="Times New Roman"/>
            </a:endParaRPr>
          </a:p>
          <a:p>
            <a:pPr lvl="2" marL="570230" indent="-305435">
              <a:lnSpc>
                <a:spcPts val="1775"/>
              </a:lnSpc>
              <a:buAutoNum type="arabicPeriod"/>
              <a:tabLst>
                <a:tab pos="570230" algn="l"/>
                <a:tab pos="570865" algn="l"/>
              </a:tabLst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Advanced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Feature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Engineering: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Exploring</a:t>
            </a:r>
            <a:r>
              <a:rPr dirty="0" sz="16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novel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  <a:p>
            <a:pPr marL="570230" marR="178435">
              <a:lnSpc>
                <a:spcPts val="1839"/>
              </a:lnSpc>
              <a:spcBef>
                <a:spcPts val="110"/>
              </a:spcBef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dirty="0" sz="16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representations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6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capture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subtle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nuances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email</a:t>
            </a:r>
            <a:r>
              <a:rPr dirty="0" sz="16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content </a:t>
            </a:r>
            <a:r>
              <a:rPr dirty="0" sz="1600" spc="-3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6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better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spam</a:t>
            </a:r>
            <a:r>
              <a:rPr dirty="0" sz="16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detection.</a:t>
            </a:r>
            <a:endParaRPr sz="1600">
              <a:latin typeface="Times New Roman"/>
              <a:cs typeface="Times New Roman"/>
            </a:endParaRPr>
          </a:p>
          <a:p>
            <a:pPr algn="just" lvl="2" marL="570230" marR="5080" indent="-356870">
              <a:lnSpc>
                <a:spcPts val="1839"/>
              </a:lnSpc>
              <a:spcBef>
                <a:spcPts val="5"/>
              </a:spcBef>
              <a:buAutoNum type="arabicPeriod" startAt="4"/>
              <a:tabLst>
                <a:tab pos="570865" algn="l"/>
              </a:tabLst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Dynamic Adaptation: Developing mechanisms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the system to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dynamically adapt to changing spam tactics and user behavior in </a:t>
            </a:r>
            <a:r>
              <a:rPr dirty="0" sz="1600" spc="-3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real-time.</a:t>
            </a:r>
            <a:endParaRPr sz="1600">
              <a:latin typeface="Times New Roman"/>
              <a:cs typeface="Times New Roman"/>
            </a:endParaRPr>
          </a:p>
          <a:p>
            <a:pPr algn="just" lvl="2" marL="570230" indent="-357505">
              <a:lnSpc>
                <a:spcPts val="1750"/>
              </a:lnSpc>
              <a:buAutoNum type="arabicPeriod" startAt="4"/>
              <a:tabLst>
                <a:tab pos="570865" algn="l"/>
              </a:tabLst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Multimodal</a:t>
            </a:r>
            <a:r>
              <a:rPr dirty="0" sz="16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Analysis:</a:t>
            </a:r>
            <a:r>
              <a:rPr dirty="0" sz="16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Investigating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integration</a:t>
            </a:r>
            <a:r>
              <a:rPr dirty="0" sz="16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16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additional</a:t>
            </a:r>
            <a:endParaRPr sz="1600">
              <a:latin typeface="Times New Roman"/>
              <a:cs typeface="Times New Roman"/>
            </a:endParaRPr>
          </a:p>
          <a:p>
            <a:pPr algn="just" marL="570230" marR="1094105">
              <a:lnSpc>
                <a:spcPts val="1839"/>
              </a:lnSpc>
              <a:spcBef>
                <a:spcPts val="85"/>
              </a:spcBef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data modalities such as images and attachments </a:t>
            </a:r>
            <a:r>
              <a:rPr dirty="0" sz="1600" spc="15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dirty="0" sz="1600" spc="-3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comprehensive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spam</a:t>
            </a:r>
            <a:r>
              <a:rPr dirty="0" sz="16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detection.</a:t>
            </a:r>
            <a:endParaRPr sz="1600">
              <a:latin typeface="Times New Roman"/>
              <a:cs typeface="Times New Roman"/>
            </a:endParaRPr>
          </a:p>
          <a:p>
            <a:pPr lvl="2" marL="570230" marR="68580" indent="-356870">
              <a:lnSpc>
                <a:spcPts val="1839"/>
              </a:lnSpc>
              <a:spcBef>
                <a:spcPts val="5"/>
              </a:spcBef>
              <a:buAutoNum type="arabicPeriod" startAt="6"/>
              <a:tabLst>
                <a:tab pos="570230" algn="l"/>
                <a:tab pos="570865" algn="l"/>
              </a:tabLst>
            </a:pP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Privacy-Preserving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Solutions: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Researching</a:t>
            </a:r>
            <a:r>
              <a:rPr dirty="0" sz="16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methods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enhance </a:t>
            </a:r>
            <a:r>
              <a:rPr dirty="0" sz="1600" spc="-3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user privacy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while</a:t>
            </a:r>
            <a:r>
              <a:rPr dirty="0" sz="16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maintaining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effective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spam</a:t>
            </a:r>
            <a:r>
              <a:rPr dirty="0" sz="16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detection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capabilities,</a:t>
            </a:r>
            <a:r>
              <a:rPr dirty="0" sz="16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such</a:t>
            </a:r>
            <a:r>
              <a:rPr dirty="0" sz="16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federated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learning</a:t>
            </a:r>
            <a:r>
              <a:rPr dirty="0" sz="16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dirty="0" sz="16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on-device</a:t>
            </a:r>
            <a:r>
              <a:rPr dirty="0" sz="16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Times New Roman"/>
                <a:cs typeface="Times New Roman"/>
              </a:rPr>
              <a:t>processing.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3076" y="6529704"/>
            <a:ext cx="5917565" cy="238125"/>
          </a:xfrm>
          <a:custGeom>
            <a:avLst/>
            <a:gdLst/>
            <a:ahLst/>
            <a:cxnLst/>
            <a:rect l="l" t="t" r="r" b="b"/>
            <a:pathLst>
              <a:path w="5917565" h="238125">
                <a:moveTo>
                  <a:pt x="3048" y="0"/>
                </a:moveTo>
                <a:lnTo>
                  <a:pt x="0" y="0"/>
                </a:lnTo>
                <a:lnTo>
                  <a:pt x="0" y="234696"/>
                </a:lnTo>
                <a:lnTo>
                  <a:pt x="3048" y="234696"/>
                </a:lnTo>
                <a:lnTo>
                  <a:pt x="3048" y="0"/>
                </a:lnTo>
                <a:close/>
              </a:path>
              <a:path w="5917565" h="238125">
                <a:moveTo>
                  <a:pt x="5914009" y="234708"/>
                </a:moveTo>
                <a:lnTo>
                  <a:pt x="3048" y="234708"/>
                </a:lnTo>
                <a:lnTo>
                  <a:pt x="0" y="234708"/>
                </a:lnTo>
                <a:lnTo>
                  <a:pt x="0" y="237744"/>
                </a:lnTo>
                <a:lnTo>
                  <a:pt x="3048" y="237744"/>
                </a:lnTo>
                <a:lnTo>
                  <a:pt x="5914009" y="237744"/>
                </a:lnTo>
                <a:lnTo>
                  <a:pt x="5914009" y="234708"/>
                </a:lnTo>
                <a:close/>
              </a:path>
              <a:path w="5917565" h="238125">
                <a:moveTo>
                  <a:pt x="5917120" y="234708"/>
                </a:moveTo>
                <a:lnTo>
                  <a:pt x="5914085" y="234708"/>
                </a:lnTo>
                <a:lnTo>
                  <a:pt x="5914085" y="237744"/>
                </a:lnTo>
                <a:lnTo>
                  <a:pt x="5917120" y="237744"/>
                </a:lnTo>
                <a:lnTo>
                  <a:pt x="5917120" y="234708"/>
                </a:lnTo>
                <a:close/>
              </a:path>
              <a:path w="5917565" h="238125">
                <a:moveTo>
                  <a:pt x="5917120" y="0"/>
                </a:moveTo>
                <a:lnTo>
                  <a:pt x="5914085" y="0"/>
                </a:lnTo>
                <a:lnTo>
                  <a:pt x="5914085" y="234696"/>
                </a:lnTo>
                <a:lnTo>
                  <a:pt x="5917120" y="234696"/>
                </a:lnTo>
                <a:lnTo>
                  <a:pt x="591712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136519" y="888237"/>
            <a:ext cx="11709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CHAPTER</a:t>
            </a:r>
            <a:r>
              <a:rPr dirty="0" sz="1600" spc="-6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326894"/>
            <a:ext cx="5067300" cy="843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5655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SERVICES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TOOLS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REQUIRED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  <a:tabLst>
                <a:tab pos="469265" algn="l"/>
              </a:tabLst>
            </a:pPr>
            <a:r>
              <a:rPr dirty="0" sz="1800" b="1">
                <a:latin typeface="Times New Roman"/>
                <a:cs typeface="Times New Roman"/>
              </a:rPr>
              <a:t>2.1	</a:t>
            </a:r>
            <a:r>
              <a:rPr dirty="0" sz="1800" spc="-5" b="1">
                <a:latin typeface="Times New Roman"/>
                <a:cs typeface="Times New Roman"/>
              </a:rPr>
              <a:t>Services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Used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704" y="3772941"/>
            <a:ext cx="2867660" cy="423227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21526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Dataset</a:t>
            </a:r>
            <a:endParaRPr sz="16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26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Preprocessing</a:t>
            </a:r>
            <a:endParaRPr sz="16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26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Feature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Extraction</a:t>
            </a:r>
            <a:endParaRPr sz="16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26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Machine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Learning Algorithms</a:t>
            </a:r>
            <a:endParaRPr sz="16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26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Model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Evaluation</a:t>
            </a:r>
            <a:endParaRPr sz="16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26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Cross-Validation</a:t>
            </a:r>
            <a:endParaRPr sz="16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26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Hyperparameter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Tuning</a:t>
            </a:r>
            <a:endParaRPr sz="16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26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Ensemble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Methods</a:t>
            </a:r>
            <a:endParaRPr sz="16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26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Deep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Learning Models</a:t>
            </a:r>
            <a:endParaRPr sz="1600">
              <a:latin typeface="Times New Roman"/>
              <a:cs typeface="Times New Roman"/>
            </a:endParaRPr>
          </a:p>
          <a:p>
            <a:pPr marL="316865" indent="-3048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1750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Deployment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Tools</a:t>
            </a:r>
            <a:endParaRPr sz="1600">
              <a:latin typeface="Times New Roman"/>
              <a:cs typeface="Times New Roman"/>
            </a:endParaRPr>
          </a:p>
          <a:p>
            <a:pPr marL="316865" indent="-3048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1750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Monitoring &amp;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Maintenance</a:t>
            </a:r>
            <a:endParaRPr sz="1600">
              <a:latin typeface="Times New Roman"/>
              <a:cs typeface="Times New Roman"/>
            </a:endParaRPr>
          </a:p>
          <a:p>
            <a:pPr marL="316865" indent="-304800">
              <a:lnSpc>
                <a:spcPct val="100000"/>
              </a:lnSpc>
              <a:spcBef>
                <a:spcPts val="844"/>
              </a:spcBef>
              <a:buAutoNum type="arabicPeriod"/>
              <a:tabLst>
                <a:tab pos="31750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External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APIs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2520441"/>
            <a:ext cx="2876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800" b="1">
                <a:latin typeface="Times New Roman"/>
                <a:cs typeface="Times New Roman"/>
              </a:rPr>
              <a:t>2.2	Tools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and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Software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used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704" y="3422420"/>
            <a:ext cx="3264535" cy="3881754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214629" indent="-20256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21526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Python</a:t>
            </a:r>
            <a:endParaRPr sz="16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26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scikit-learn</a:t>
            </a:r>
            <a:endParaRPr sz="16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26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NLTK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or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spaCy</a:t>
            </a:r>
            <a:endParaRPr sz="16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26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TensorFlow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or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PyTorch</a:t>
            </a:r>
            <a:endParaRPr sz="16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26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Pandas</a:t>
            </a:r>
            <a:endParaRPr sz="16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26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NumPy</a:t>
            </a:r>
            <a:endParaRPr sz="16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26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Matplotlib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or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Seaborn</a:t>
            </a:r>
            <a:endParaRPr sz="16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26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Jupyter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Notebook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or Google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Colab</a:t>
            </a:r>
            <a:endParaRPr sz="1600">
              <a:latin typeface="Times New Roman"/>
              <a:cs typeface="Times New Roman"/>
            </a:endParaRPr>
          </a:p>
          <a:p>
            <a:pPr marL="214629" indent="-20256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26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GitHub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or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GitLab</a:t>
            </a:r>
            <a:endParaRPr sz="1600">
              <a:latin typeface="Times New Roman"/>
              <a:cs typeface="Times New Roman"/>
            </a:endParaRPr>
          </a:p>
          <a:p>
            <a:pPr marL="316865" indent="-3048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1750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Flask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or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Django</a:t>
            </a:r>
            <a:endParaRPr sz="1600">
              <a:latin typeface="Times New Roman"/>
              <a:cs typeface="Times New Roman"/>
            </a:endParaRPr>
          </a:p>
          <a:p>
            <a:pPr marL="316865" indent="-3048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1750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Docker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8237"/>
            <a:ext cx="4264025" cy="1143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57988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CHAPTER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1581785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PROJECT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ARCHITECTURE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3.1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Architecture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608833"/>
            <a:ext cx="4553585" cy="1261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Email spam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detection: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400" b="1">
                <a:latin typeface="Times New Roman"/>
                <a:cs typeface="Times New Roman"/>
              </a:rPr>
              <a:t>System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flow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diagram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-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User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interface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will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work</a:t>
            </a:r>
            <a:endParaRPr sz="14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4699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Data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Flow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diagram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-</a:t>
            </a:r>
            <a:r>
              <a:rPr dirty="0" sz="1400" spc="-5" b="1">
                <a:latin typeface="Times New Roman"/>
                <a:cs typeface="Times New Roman"/>
              </a:rPr>
              <a:t> How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data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is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flow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in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your</a:t>
            </a:r>
            <a:r>
              <a:rPr dirty="0" sz="1400" b="1">
                <a:latin typeface="Times New Roman"/>
                <a:cs typeface="Times New Roman"/>
              </a:rPr>
              <a:t> project</a:t>
            </a:r>
            <a:endParaRPr sz="14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4699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Module explain-submodule</a:t>
            </a:r>
            <a:r>
              <a:rPr dirty="0" sz="1400" b="1">
                <a:latin typeface="Times New Roman"/>
                <a:cs typeface="Times New Roman"/>
              </a:rPr>
              <a:t> u</a:t>
            </a:r>
            <a:r>
              <a:rPr dirty="0" sz="1400" spc="-5" b="1">
                <a:latin typeface="Times New Roman"/>
                <a:cs typeface="Times New Roman"/>
              </a:rPr>
              <a:t> have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do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the</a:t>
            </a:r>
            <a:r>
              <a:rPr dirty="0" sz="1400" b="1">
                <a:latin typeface="Times New Roman"/>
                <a:cs typeface="Times New Roman"/>
              </a:rPr>
              <a:t> diagram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1241" y="4855590"/>
            <a:ext cx="5003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Times New Roman"/>
                <a:cs typeface="Times New Roman"/>
              </a:rPr>
              <a:t>U</a:t>
            </a:r>
            <a:r>
              <a:rPr dirty="0" sz="1400" b="1">
                <a:latin typeface="Times New Roman"/>
                <a:cs typeface="Times New Roman"/>
              </a:rPr>
              <a:t>SER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0507" y="4855590"/>
            <a:ext cx="102425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Times New Roman"/>
                <a:cs typeface="Times New Roman"/>
              </a:rPr>
              <a:t>FRONTEND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7389" y="4855590"/>
            <a:ext cx="9150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Times New Roman"/>
                <a:cs typeface="Times New Roman"/>
              </a:rPr>
              <a:t>BACKEND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04289" y="5289879"/>
          <a:ext cx="5038725" cy="1426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835"/>
                <a:gridCol w="1679575"/>
                <a:gridCol w="1884044"/>
              </a:tblGrid>
              <a:tr h="1426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75030">
                        <a:lnSpc>
                          <a:spcPts val="158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HTML</a:t>
                      </a:r>
                      <a:r>
                        <a:rPr dirty="0" sz="14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ts val="136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NODEJS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14.0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7406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Database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824" y="5405178"/>
            <a:ext cx="374460" cy="3994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7129" y="5410270"/>
            <a:ext cx="565041" cy="35286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881504" y="5536310"/>
            <a:ext cx="344805" cy="100330"/>
            <a:chOff x="1881504" y="5536310"/>
            <a:chExt cx="344805" cy="100330"/>
          </a:xfrm>
        </p:grpSpPr>
        <p:sp>
          <p:nvSpPr>
            <p:cNvPr id="11" name="object 11"/>
            <p:cNvSpPr/>
            <p:nvPr/>
          </p:nvSpPr>
          <p:spPr>
            <a:xfrm>
              <a:off x="1887854" y="5542660"/>
              <a:ext cx="332105" cy="87630"/>
            </a:xfrm>
            <a:custGeom>
              <a:avLst/>
              <a:gdLst/>
              <a:ahLst/>
              <a:cxnLst/>
              <a:rect l="l" t="t" r="r" b="b"/>
              <a:pathLst>
                <a:path w="332105" h="87629">
                  <a:moveTo>
                    <a:pt x="288163" y="0"/>
                  </a:moveTo>
                  <a:lnTo>
                    <a:pt x="288163" y="21844"/>
                  </a:lnTo>
                  <a:lnTo>
                    <a:pt x="43942" y="21844"/>
                  </a:lnTo>
                  <a:lnTo>
                    <a:pt x="43942" y="0"/>
                  </a:lnTo>
                  <a:lnTo>
                    <a:pt x="0" y="43814"/>
                  </a:lnTo>
                  <a:lnTo>
                    <a:pt x="43942" y="87630"/>
                  </a:lnTo>
                  <a:lnTo>
                    <a:pt x="43942" y="65659"/>
                  </a:lnTo>
                  <a:lnTo>
                    <a:pt x="288163" y="65659"/>
                  </a:lnTo>
                  <a:lnTo>
                    <a:pt x="288163" y="87630"/>
                  </a:lnTo>
                  <a:lnTo>
                    <a:pt x="332105" y="43814"/>
                  </a:lnTo>
                  <a:lnTo>
                    <a:pt x="28816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87854" y="5542660"/>
              <a:ext cx="332105" cy="87630"/>
            </a:xfrm>
            <a:custGeom>
              <a:avLst/>
              <a:gdLst/>
              <a:ahLst/>
              <a:cxnLst/>
              <a:rect l="l" t="t" r="r" b="b"/>
              <a:pathLst>
                <a:path w="332105" h="87629">
                  <a:moveTo>
                    <a:pt x="0" y="43814"/>
                  </a:moveTo>
                  <a:lnTo>
                    <a:pt x="43942" y="0"/>
                  </a:lnTo>
                  <a:lnTo>
                    <a:pt x="43942" y="21844"/>
                  </a:lnTo>
                  <a:lnTo>
                    <a:pt x="288163" y="21844"/>
                  </a:lnTo>
                  <a:lnTo>
                    <a:pt x="288163" y="0"/>
                  </a:lnTo>
                  <a:lnTo>
                    <a:pt x="332105" y="43814"/>
                  </a:lnTo>
                  <a:lnTo>
                    <a:pt x="288163" y="87630"/>
                  </a:lnTo>
                  <a:lnTo>
                    <a:pt x="288163" y="65659"/>
                  </a:lnTo>
                  <a:lnTo>
                    <a:pt x="43942" y="65659"/>
                  </a:lnTo>
                  <a:lnTo>
                    <a:pt x="43942" y="87630"/>
                  </a:lnTo>
                  <a:lnTo>
                    <a:pt x="0" y="43814"/>
                  </a:lnTo>
                  <a:close/>
                </a:path>
              </a:pathLst>
            </a:custGeom>
            <a:ln w="1270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3032012" y="5291746"/>
            <a:ext cx="2178685" cy="1424940"/>
            <a:chOff x="3032012" y="5291746"/>
            <a:chExt cx="2178685" cy="142494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2012" y="5391343"/>
              <a:ext cx="472664" cy="36486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33140" y="5684773"/>
              <a:ext cx="1014730" cy="170815"/>
            </a:xfrm>
            <a:custGeom>
              <a:avLst/>
              <a:gdLst/>
              <a:ahLst/>
              <a:cxnLst/>
              <a:rect l="l" t="t" r="r" b="b"/>
              <a:pathLst>
                <a:path w="1014729" h="170814">
                  <a:moveTo>
                    <a:pt x="929386" y="0"/>
                  </a:moveTo>
                  <a:lnTo>
                    <a:pt x="929386" y="42799"/>
                  </a:lnTo>
                  <a:lnTo>
                    <a:pt x="85344" y="42799"/>
                  </a:lnTo>
                  <a:lnTo>
                    <a:pt x="85344" y="0"/>
                  </a:lnTo>
                  <a:lnTo>
                    <a:pt x="0" y="85471"/>
                  </a:lnTo>
                  <a:lnTo>
                    <a:pt x="85344" y="170814"/>
                  </a:lnTo>
                  <a:lnTo>
                    <a:pt x="85344" y="128143"/>
                  </a:lnTo>
                  <a:lnTo>
                    <a:pt x="929386" y="128143"/>
                  </a:lnTo>
                  <a:lnTo>
                    <a:pt x="929386" y="170814"/>
                  </a:lnTo>
                  <a:lnTo>
                    <a:pt x="1014730" y="85471"/>
                  </a:lnTo>
                  <a:lnTo>
                    <a:pt x="92938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33140" y="5684773"/>
              <a:ext cx="1014730" cy="170815"/>
            </a:xfrm>
            <a:custGeom>
              <a:avLst/>
              <a:gdLst/>
              <a:ahLst/>
              <a:cxnLst/>
              <a:rect l="l" t="t" r="r" b="b"/>
              <a:pathLst>
                <a:path w="1014729" h="170814">
                  <a:moveTo>
                    <a:pt x="0" y="85471"/>
                  </a:moveTo>
                  <a:lnTo>
                    <a:pt x="85344" y="0"/>
                  </a:lnTo>
                  <a:lnTo>
                    <a:pt x="85344" y="42799"/>
                  </a:lnTo>
                  <a:lnTo>
                    <a:pt x="929386" y="42799"/>
                  </a:lnTo>
                  <a:lnTo>
                    <a:pt x="929386" y="0"/>
                  </a:lnTo>
                  <a:lnTo>
                    <a:pt x="1014730" y="85471"/>
                  </a:lnTo>
                  <a:lnTo>
                    <a:pt x="929386" y="170814"/>
                  </a:lnTo>
                  <a:lnTo>
                    <a:pt x="929386" y="128143"/>
                  </a:lnTo>
                  <a:lnTo>
                    <a:pt x="85344" y="128143"/>
                  </a:lnTo>
                  <a:lnTo>
                    <a:pt x="85344" y="170814"/>
                  </a:lnTo>
                  <a:lnTo>
                    <a:pt x="0" y="85471"/>
                  </a:lnTo>
                  <a:close/>
                </a:path>
              </a:pathLst>
            </a:custGeom>
            <a:ln w="12699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5335" y="5291746"/>
              <a:ext cx="624839" cy="54136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822825" y="5884798"/>
              <a:ext cx="165735" cy="445770"/>
            </a:xfrm>
            <a:custGeom>
              <a:avLst/>
              <a:gdLst/>
              <a:ahLst/>
              <a:cxnLst/>
              <a:rect l="l" t="t" r="r" b="b"/>
              <a:pathLst>
                <a:path w="165735" h="445770">
                  <a:moveTo>
                    <a:pt x="82803" y="0"/>
                  </a:moveTo>
                  <a:lnTo>
                    <a:pt x="0" y="82931"/>
                  </a:lnTo>
                  <a:lnTo>
                    <a:pt x="41401" y="82931"/>
                  </a:lnTo>
                  <a:lnTo>
                    <a:pt x="41401" y="362965"/>
                  </a:lnTo>
                  <a:lnTo>
                    <a:pt x="0" y="362965"/>
                  </a:lnTo>
                  <a:lnTo>
                    <a:pt x="82803" y="445770"/>
                  </a:lnTo>
                  <a:lnTo>
                    <a:pt x="165735" y="362965"/>
                  </a:lnTo>
                  <a:lnTo>
                    <a:pt x="124333" y="362965"/>
                  </a:lnTo>
                  <a:lnTo>
                    <a:pt x="124333" y="82931"/>
                  </a:lnTo>
                  <a:lnTo>
                    <a:pt x="165735" y="82931"/>
                  </a:lnTo>
                  <a:lnTo>
                    <a:pt x="8280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822825" y="5884798"/>
              <a:ext cx="165735" cy="445770"/>
            </a:xfrm>
            <a:custGeom>
              <a:avLst/>
              <a:gdLst/>
              <a:ahLst/>
              <a:cxnLst/>
              <a:rect l="l" t="t" r="r" b="b"/>
              <a:pathLst>
                <a:path w="165735" h="445770">
                  <a:moveTo>
                    <a:pt x="0" y="82931"/>
                  </a:moveTo>
                  <a:lnTo>
                    <a:pt x="82803" y="0"/>
                  </a:lnTo>
                  <a:lnTo>
                    <a:pt x="165735" y="82931"/>
                  </a:lnTo>
                  <a:lnTo>
                    <a:pt x="124333" y="82931"/>
                  </a:lnTo>
                  <a:lnTo>
                    <a:pt x="124333" y="362965"/>
                  </a:lnTo>
                  <a:lnTo>
                    <a:pt x="165735" y="362965"/>
                  </a:lnTo>
                  <a:lnTo>
                    <a:pt x="82803" y="445770"/>
                  </a:lnTo>
                  <a:lnTo>
                    <a:pt x="0" y="362965"/>
                  </a:lnTo>
                  <a:lnTo>
                    <a:pt x="41401" y="362965"/>
                  </a:lnTo>
                  <a:lnTo>
                    <a:pt x="41401" y="82931"/>
                  </a:lnTo>
                  <a:lnTo>
                    <a:pt x="0" y="82931"/>
                  </a:lnTo>
                  <a:close/>
                </a:path>
              </a:pathLst>
            </a:custGeom>
            <a:ln w="1270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4700" y="6164960"/>
              <a:ext cx="551179" cy="551179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NSTI MUMBAI</dc:creator>
  <dcterms:created xsi:type="dcterms:W3CDTF">2024-05-09T03:50:11Z</dcterms:created>
  <dcterms:modified xsi:type="dcterms:W3CDTF">2024-05-09T03:50:11Z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2024-05-09T00:00:00Z</vt:filetime>
  </property>
</Properties>
</file>